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8" r:id="rId3"/>
    <p:sldId id="262" r:id="rId4"/>
    <p:sldId id="260" r:id="rId5"/>
    <p:sldId id="274" r:id="rId6"/>
    <p:sldId id="275" r:id="rId7"/>
    <p:sldId id="279" r:id="rId8"/>
    <p:sldId id="276" r:id="rId9"/>
    <p:sldId id="27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F3F"/>
    <a:srgbClr val="763E3A"/>
    <a:srgbClr val="A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7426" autoAdjust="0"/>
  </p:normalViewPr>
  <p:slideViewPr>
    <p:cSldViewPr snapToGrid="0">
      <p:cViewPr>
        <p:scale>
          <a:sx n="85" d="100"/>
          <a:sy n="85" d="100"/>
        </p:scale>
        <p:origin x="-80" y="-4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65EBD-3A05-44B6-BB1E-B49BC866728F}" type="datetimeFigureOut">
              <a:rPr lang="ru-RU" smtClean="0"/>
              <a:t>14.11.25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5650A-93E9-4B09-90DB-AFA4D0064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7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43B8DC-0952-4A86-A46F-84C6FBC90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860" y="2133600"/>
            <a:ext cx="11301653" cy="1279931"/>
          </a:xfrm>
        </p:spPr>
        <p:txBody>
          <a:bodyPr anchor="b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A4A7469-A431-4B0F-8CC5-9ACBA04A9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3541508"/>
            <a:ext cx="11315700" cy="45457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BEAD468B-28E3-4DAF-9A69-192ABDC3B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924" y="5434342"/>
            <a:ext cx="11309589" cy="509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Фамилия Имя Отчество автора презентации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39280C22-551C-4D74-A069-F705A535D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969000"/>
            <a:ext cx="11315700" cy="3444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pic>
        <p:nvPicPr>
          <p:cNvPr id="1026" name="Picture 2" descr="\\ad.pu.ru\RECTORAT\УСО\ДИЗАЙНЕРЫ\300 лет СПбГУ\300 лет логотипы все варианты\Logo 300 let classic 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07" y="436563"/>
            <a:ext cx="3773202" cy="11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849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44" userDrawn="1">
          <p15:clr>
            <a:srgbClr val="FBAE40"/>
          </p15:clr>
        </p15:guide>
        <p15:guide id="2" orient="horz" pos="3420" userDrawn="1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85A5EE-99E6-428A-AD39-E0EF175641CE}"/>
              </a:ext>
            </a:extLst>
          </p:cNvPr>
          <p:cNvSpPr/>
          <p:nvPr userDrawn="1"/>
        </p:nvSpPr>
        <p:spPr>
          <a:xfrm>
            <a:off x="0" y="2019301"/>
            <a:ext cx="12192000" cy="3448050"/>
          </a:xfrm>
          <a:prstGeom prst="rect">
            <a:avLst/>
          </a:prstGeom>
          <a:solidFill>
            <a:schemeClr val="bg2">
              <a:lumMod val="9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82081E8-5FB6-4BC1-9B97-161ABBCD8CB1}"/>
              </a:ext>
            </a:extLst>
          </p:cNvPr>
          <p:cNvGrpSpPr/>
          <p:nvPr userDrawn="1"/>
        </p:nvGrpSpPr>
        <p:grpSpPr>
          <a:xfrm>
            <a:off x="12321661" y="3684546"/>
            <a:ext cx="1103562" cy="2445980"/>
            <a:chOff x="12321661" y="3684546"/>
            <a:chExt cx="1103562" cy="2445980"/>
          </a:xfrm>
        </p:grpSpPr>
        <p:sp>
          <p:nvSpPr>
            <p:cNvPr id="9" name="Прямоугольник: скругленные противолежащие углы 8">
              <a:extLst>
                <a:ext uri="{FF2B5EF4-FFF2-40B4-BE49-F238E27FC236}">
                  <a16:creationId xmlns:a16="http://schemas.microsoft.com/office/drawing/2014/main" xmlns="" id="{5FF42451-9C38-4570-BB2C-81C8745D2B84}"/>
                </a:ext>
              </a:extLst>
            </p:cNvPr>
            <p:cNvSpPr/>
            <p:nvPr userDrawn="1"/>
          </p:nvSpPr>
          <p:spPr>
            <a:xfrm>
              <a:off x="12321661" y="3684546"/>
              <a:ext cx="1103562" cy="422429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CCD4101-5E30-4760-B1C2-C75578F5F937}"/>
                </a:ext>
              </a:extLst>
            </p:cNvPr>
            <p:cNvSpPr txBox="1"/>
            <p:nvPr userDrawn="1"/>
          </p:nvSpPr>
          <p:spPr>
            <a:xfrm>
              <a:off x="12427169" y="3780118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175 / 44 / 34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: скругленные противолежащие углы 10">
              <a:extLst>
                <a:ext uri="{FF2B5EF4-FFF2-40B4-BE49-F238E27FC236}">
                  <a16:creationId xmlns:a16="http://schemas.microsoft.com/office/drawing/2014/main" xmlns="" id="{DA5FAF91-3998-4AD3-A222-7BB6383C2C54}"/>
                </a:ext>
              </a:extLst>
            </p:cNvPr>
            <p:cNvSpPr/>
            <p:nvPr userDrawn="1"/>
          </p:nvSpPr>
          <p:spPr>
            <a:xfrm>
              <a:off x="12321661" y="4195929"/>
              <a:ext cx="1103562" cy="422429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B38BC6B-7D75-4527-B7B0-759083C8F3B7}"/>
                </a:ext>
              </a:extLst>
            </p:cNvPr>
            <p:cNvSpPr txBox="1"/>
            <p:nvPr userDrawn="1"/>
          </p:nvSpPr>
          <p:spPr>
            <a:xfrm>
              <a:off x="12427169" y="4291501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200 / 160 / 110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: скругленные противолежащие углы 12">
              <a:extLst>
                <a:ext uri="{FF2B5EF4-FFF2-40B4-BE49-F238E27FC236}">
                  <a16:creationId xmlns:a16="http://schemas.microsoft.com/office/drawing/2014/main" xmlns="" id="{7687D65C-28A3-4D9E-9F8C-537C6811FD9D}"/>
                </a:ext>
              </a:extLst>
            </p:cNvPr>
            <p:cNvSpPr/>
            <p:nvPr userDrawn="1"/>
          </p:nvSpPr>
          <p:spPr>
            <a:xfrm>
              <a:off x="12321661" y="4699985"/>
              <a:ext cx="1103562" cy="422429"/>
            </a:xfrm>
            <a:prstGeom prst="round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FABCB55-F639-4E4F-898F-9A24FC737890}"/>
                </a:ext>
              </a:extLst>
            </p:cNvPr>
            <p:cNvSpPr txBox="1"/>
            <p:nvPr userDrawn="1"/>
          </p:nvSpPr>
          <p:spPr>
            <a:xfrm>
              <a:off x="12427169" y="4795557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201 / 188 / 171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: скругленные противолежащие углы 14">
              <a:extLst>
                <a:ext uri="{FF2B5EF4-FFF2-40B4-BE49-F238E27FC236}">
                  <a16:creationId xmlns:a16="http://schemas.microsoft.com/office/drawing/2014/main" xmlns="" id="{66595322-CC12-44A6-B026-357D239D72A5}"/>
                </a:ext>
              </a:extLst>
            </p:cNvPr>
            <p:cNvSpPr/>
            <p:nvPr userDrawn="1"/>
          </p:nvSpPr>
          <p:spPr>
            <a:xfrm>
              <a:off x="12321661" y="5204041"/>
              <a:ext cx="1103562" cy="422429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1050B67-BB92-4FA6-BD44-E24E01034DE1}"/>
                </a:ext>
              </a:extLst>
            </p:cNvPr>
            <p:cNvSpPr txBox="1"/>
            <p:nvPr userDrawn="1"/>
          </p:nvSpPr>
          <p:spPr>
            <a:xfrm>
              <a:off x="12427169" y="5299613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135 / 135 / 135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противолежащие углы 16">
              <a:extLst>
                <a:ext uri="{FF2B5EF4-FFF2-40B4-BE49-F238E27FC236}">
                  <a16:creationId xmlns:a16="http://schemas.microsoft.com/office/drawing/2014/main" xmlns="" id="{8507C5BE-4D8C-4FD9-BE86-CF2F3605F46A}"/>
                </a:ext>
              </a:extLst>
            </p:cNvPr>
            <p:cNvSpPr/>
            <p:nvPr userDrawn="1"/>
          </p:nvSpPr>
          <p:spPr>
            <a:xfrm>
              <a:off x="12321661" y="5708097"/>
              <a:ext cx="1103562" cy="422429"/>
            </a:xfrm>
            <a:prstGeom prst="round2DiagRect">
              <a:avLst/>
            </a:prstGeom>
            <a:solidFill>
              <a:srgbClr val="8D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5819EEF-526C-472B-A95C-82B3A18F8594}"/>
                </a:ext>
              </a:extLst>
            </p:cNvPr>
            <p:cNvSpPr txBox="1"/>
            <p:nvPr userDrawn="1"/>
          </p:nvSpPr>
          <p:spPr>
            <a:xfrm>
              <a:off x="12427169" y="5803669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141 / 63 / 63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</p:grp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DD5C995D-87B4-49F3-955D-B6DB92981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2876550"/>
            <a:ext cx="4713287" cy="1543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Санкт-Петербург, </a:t>
            </a:r>
            <a:br>
              <a:rPr lang="ru-RU"/>
            </a:br>
            <a:r>
              <a:rPr lang="ru-RU"/>
              <a:t>Университетская наб., 7-9</a:t>
            </a:r>
            <a:br>
              <a:rPr lang="ru-RU"/>
            </a:br>
            <a:r>
              <a:rPr lang="ru-RU"/>
              <a:t>тел.: +7 (812) 360 60 30</a:t>
            </a:r>
            <a:endParaRPr lang="en-US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8A97BB59-DCB0-4174-BA89-80ED4B78CB7E}"/>
              </a:ext>
            </a:extLst>
          </p:cNvPr>
          <p:cNvSpPr txBox="1">
            <a:spLocks/>
          </p:cNvSpPr>
          <p:nvPr userDrawn="1"/>
        </p:nvSpPr>
        <p:spPr>
          <a:xfrm>
            <a:off x="10050463" y="5929313"/>
            <a:ext cx="1665287" cy="501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spbu.ru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70FF6BF-7C1A-423C-AD50-47016508D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" y="675239"/>
            <a:ext cx="2568644" cy="789472"/>
          </a:xfrm>
          <a:prstGeom prst="rect">
            <a:avLst/>
          </a:prstGeom>
        </p:spPr>
      </p:pic>
      <p:sp>
        <p:nvSpPr>
          <p:cNvPr id="25" name="Текст 21">
            <a:extLst>
              <a:ext uri="{FF2B5EF4-FFF2-40B4-BE49-F238E27FC236}">
                <a16:creationId xmlns:a16="http://schemas.microsoft.com/office/drawing/2014/main" xmlns="" id="{8E9F1B28-F2B0-4A9D-B1A3-A93A3C460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9936" y="2876550"/>
            <a:ext cx="4713287" cy="1543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mail@spbu.ru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50E5A0-40F8-43A3-841B-6A4893C9040D}"/>
              </a:ext>
            </a:extLst>
          </p:cNvPr>
          <p:cNvSpPr/>
          <p:nvPr userDrawn="1"/>
        </p:nvSpPr>
        <p:spPr>
          <a:xfrm>
            <a:off x="664709" y="2154089"/>
            <a:ext cx="186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4947210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9F599-414D-A540-B084-EDC02CE404C8}" type="datetime4">
              <a:rPr lang="en-US"/>
              <a:pPr>
                <a:defRPr/>
              </a:pPr>
              <a:t>Ноябрь 14,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D253-E2AD-5D47-BABE-04405A45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43B8DC-0952-4A86-A46F-84C6FBC90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860" y="2133600"/>
            <a:ext cx="11301653" cy="1279931"/>
          </a:xfrm>
        </p:spPr>
        <p:txBody>
          <a:bodyPr anchor="b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A4A7469-A431-4B0F-8CC5-9ACBA04A9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3541508"/>
            <a:ext cx="11315700" cy="45457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BEAD468B-28E3-4DAF-9A69-192ABDC3B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924" y="5434342"/>
            <a:ext cx="11309589" cy="509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Фамилия Имя Отчество автора презентации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39280C22-551C-4D74-A069-F705A535D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969000"/>
            <a:ext cx="11315700" cy="3444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pic>
        <p:nvPicPr>
          <p:cNvPr id="7" name="Picture 2" descr="\\ad.pu.ru\RECTORAT\УСО\ДИЗАЙНЕРЫ\300 лет СПбГУ\300 лет логотипы все варианты\Logo 300 let classic 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07" y="436563"/>
            <a:ext cx="3773202" cy="11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76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344">
          <p15:clr>
            <a:srgbClr val="FBAE40"/>
          </p15:clr>
        </p15:guide>
        <p15:guide id="2" orient="horz" pos="342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C525E9-9F3B-42CF-A9BF-4E5E38DDB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Обложка раздела</a:t>
            </a:r>
            <a:br>
              <a:rPr lang="ru-RU" dirty="0"/>
            </a:br>
            <a:r>
              <a:rPr lang="ru-RU" dirty="0"/>
              <a:t>Текст заголовка (60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9E5A0C-2C95-4C07-B7BF-EBC87A9BF7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81671"/>
            <a:ext cx="10515600" cy="13079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Подпись к заголовку если нужна (24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814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E102D-08FD-409F-8B56-BFA75528F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125" y="159087"/>
            <a:ext cx="10303852" cy="8251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 (32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6654CC-2347-424D-A8D4-38BAFE30D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21C3A1-925D-4033-8C20-8658DEF7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D38E61-9C24-476F-BFBC-20F0EEEA3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D15C5A-2BF4-4BA8-B542-593029D1F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737" y="1268413"/>
            <a:ext cx="6454775" cy="504507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408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91CE2-49E5-4E09-B668-6FE4BBF5A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65100"/>
            <a:ext cx="10258425" cy="81915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(32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09F54D-5ADC-49C9-9C83-305A12875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1" y="984250"/>
            <a:ext cx="51435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E6009E-582C-474A-B850-8E10A50FF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1" y="1990724"/>
            <a:ext cx="5143500" cy="43227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2B6B8C-2723-47AE-80BF-06931B025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19737" y="984250"/>
            <a:ext cx="64547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0EA771-1BC1-4EED-BBC5-C7E3CA7BD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9737" y="2000250"/>
            <a:ext cx="6454775" cy="43132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5E0A346-6578-4F9E-AB9F-59E26015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D38E61-9C24-476F-BFBC-20F0EEEA3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9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62407B-6BBD-443A-A3AE-F0277ECE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40" y="984249"/>
            <a:ext cx="4673574" cy="11652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3C8D6F-5218-4F32-9AF0-ABE98BFD0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6819901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1BB841-153F-4BEB-A824-51D3EB0A5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6150" y="2149475"/>
            <a:ext cx="4678363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3B5B0F-21C4-4702-9B0A-11D6FD27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D38E61-9C24-476F-BFBC-20F0EEEA3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8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3B5B0F-21C4-4702-9B0A-11D6FD27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D38E61-9C24-476F-BFBC-20F0EEEA3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3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3B5B0F-21C4-4702-9B0A-11D6FD27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D38E61-9C24-476F-BFBC-20F0EEEA3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26CDCCB-318B-47A4-B680-64479CBA23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65100"/>
            <a:ext cx="10258425" cy="55456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(32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7A7464D1-3A79-4B37-BA26-FF713B9AA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1622" y="984250"/>
            <a:ext cx="442177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04018A3F-0599-4B69-9B2B-FA99A7A98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1622" y="2149474"/>
            <a:ext cx="4421778" cy="41640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411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5DD82A-3CD2-4710-8A50-CDE10716E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54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85A5EE-99E6-428A-AD39-E0EF175641CE}"/>
              </a:ext>
            </a:extLst>
          </p:cNvPr>
          <p:cNvSpPr/>
          <p:nvPr userDrawn="1"/>
        </p:nvSpPr>
        <p:spPr>
          <a:xfrm>
            <a:off x="0" y="2019301"/>
            <a:ext cx="12192000" cy="34480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82081E8-5FB6-4BC1-9B97-161ABBCD8CB1}"/>
              </a:ext>
            </a:extLst>
          </p:cNvPr>
          <p:cNvGrpSpPr/>
          <p:nvPr userDrawn="1"/>
        </p:nvGrpSpPr>
        <p:grpSpPr>
          <a:xfrm>
            <a:off x="12321661" y="3684546"/>
            <a:ext cx="1103562" cy="2445980"/>
            <a:chOff x="12321661" y="3684546"/>
            <a:chExt cx="1103562" cy="2445980"/>
          </a:xfrm>
        </p:grpSpPr>
        <p:sp>
          <p:nvSpPr>
            <p:cNvPr id="9" name="Прямоугольник: скругленные противолежащие углы 8">
              <a:extLst>
                <a:ext uri="{FF2B5EF4-FFF2-40B4-BE49-F238E27FC236}">
                  <a16:creationId xmlns:a16="http://schemas.microsoft.com/office/drawing/2014/main" xmlns="" id="{5FF42451-9C38-4570-BB2C-81C8745D2B84}"/>
                </a:ext>
              </a:extLst>
            </p:cNvPr>
            <p:cNvSpPr/>
            <p:nvPr userDrawn="1"/>
          </p:nvSpPr>
          <p:spPr>
            <a:xfrm>
              <a:off x="12321661" y="3684546"/>
              <a:ext cx="1103562" cy="422429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CCD4101-5E30-4760-B1C2-C75578F5F937}"/>
                </a:ext>
              </a:extLst>
            </p:cNvPr>
            <p:cNvSpPr txBox="1"/>
            <p:nvPr userDrawn="1"/>
          </p:nvSpPr>
          <p:spPr>
            <a:xfrm>
              <a:off x="12427169" y="3780118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175 / 44 / 34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: скругленные противолежащие углы 10">
              <a:extLst>
                <a:ext uri="{FF2B5EF4-FFF2-40B4-BE49-F238E27FC236}">
                  <a16:creationId xmlns:a16="http://schemas.microsoft.com/office/drawing/2014/main" xmlns="" id="{DA5FAF91-3998-4AD3-A222-7BB6383C2C54}"/>
                </a:ext>
              </a:extLst>
            </p:cNvPr>
            <p:cNvSpPr/>
            <p:nvPr userDrawn="1"/>
          </p:nvSpPr>
          <p:spPr>
            <a:xfrm>
              <a:off x="12321661" y="4195929"/>
              <a:ext cx="1103562" cy="422429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B38BC6B-7D75-4527-B7B0-759083C8F3B7}"/>
                </a:ext>
              </a:extLst>
            </p:cNvPr>
            <p:cNvSpPr txBox="1"/>
            <p:nvPr userDrawn="1"/>
          </p:nvSpPr>
          <p:spPr>
            <a:xfrm>
              <a:off x="12427169" y="4291501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200 / 160 / 110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: скругленные противолежащие углы 12">
              <a:extLst>
                <a:ext uri="{FF2B5EF4-FFF2-40B4-BE49-F238E27FC236}">
                  <a16:creationId xmlns:a16="http://schemas.microsoft.com/office/drawing/2014/main" xmlns="" id="{7687D65C-28A3-4D9E-9F8C-537C6811FD9D}"/>
                </a:ext>
              </a:extLst>
            </p:cNvPr>
            <p:cNvSpPr/>
            <p:nvPr userDrawn="1"/>
          </p:nvSpPr>
          <p:spPr>
            <a:xfrm>
              <a:off x="12321661" y="4699985"/>
              <a:ext cx="1103562" cy="422429"/>
            </a:xfrm>
            <a:prstGeom prst="round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FABCB55-F639-4E4F-898F-9A24FC737890}"/>
                </a:ext>
              </a:extLst>
            </p:cNvPr>
            <p:cNvSpPr txBox="1"/>
            <p:nvPr userDrawn="1"/>
          </p:nvSpPr>
          <p:spPr>
            <a:xfrm>
              <a:off x="12427169" y="4795557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201 / 188 / 171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: скругленные противолежащие углы 14">
              <a:extLst>
                <a:ext uri="{FF2B5EF4-FFF2-40B4-BE49-F238E27FC236}">
                  <a16:creationId xmlns:a16="http://schemas.microsoft.com/office/drawing/2014/main" xmlns="" id="{66595322-CC12-44A6-B026-357D239D72A5}"/>
                </a:ext>
              </a:extLst>
            </p:cNvPr>
            <p:cNvSpPr/>
            <p:nvPr userDrawn="1"/>
          </p:nvSpPr>
          <p:spPr>
            <a:xfrm>
              <a:off x="12321661" y="5204041"/>
              <a:ext cx="1103562" cy="422429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1050B67-BB92-4FA6-BD44-E24E01034DE1}"/>
                </a:ext>
              </a:extLst>
            </p:cNvPr>
            <p:cNvSpPr txBox="1"/>
            <p:nvPr userDrawn="1"/>
          </p:nvSpPr>
          <p:spPr>
            <a:xfrm>
              <a:off x="12427169" y="5299613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135 / 135 / 135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противолежащие углы 16">
              <a:extLst>
                <a:ext uri="{FF2B5EF4-FFF2-40B4-BE49-F238E27FC236}">
                  <a16:creationId xmlns:a16="http://schemas.microsoft.com/office/drawing/2014/main" xmlns="" id="{8507C5BE-4D8C-4FD9-BE86-CF2F3605F46A}"/>
                </a:ext>
              </a:extLst>
            </p:cNvPr>
            <p:cNvSpPr/>
            <p:nvPr userDrawn="1"/>
          </p:nvSpPr>
          <p:spPr>
            <a:xfrm>
              <a:off x="12321661" y="5708097"/>
              <a:ext cx="1103562" cy="422429"/>
            </a:xfrm>
            <a:prstGeom prst="round2DiagRect">
              <a:avLst/>
            </a:prstGeom>
            <a:solidFill>
              <a:srgbClr val="8D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5819EEF-526C-472B-A95C-82B3A18F8594}"/>
                </a:ext>
              </a:extLst>
            </p:cNvPr>
            <p:cNvSpPr txBox="1"/>
            <p:nvPr userDrawn="1"/>
          </p:nvSpPr>
          <p:spPr>
            <a:xfrm>
              <a:off x="12427169" y="5803669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141 / 63 / 63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</p:grp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DD5C995D-87B4-49F3-955D-B6DB92981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2876550"/>
            <a:ext cx="4713287" cy="1543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Санкт-Петербург, </a:t>
            </a:r>
            <a:br>
              <a:rPr lang="ru-RU"/>
            </a:br>
            <a:r>
              <a:rPr lang="ru-RU"/>
              <a:t>Университетская наб., 7-9</a:t>
            </a:r>
            <a:br>
              <a:rPr lang="ru-RU"/>
            </a:br>
            <a:r>
              <a:rPr lang="ru-RU"/>
              <a:t>тел.: +7 (812) 360 60 30</a:t>
            </a:r>
            <a:endParaRPr lang="en-US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8A97BB59-DCB0-4174-BA89-80ED4B78CB7E}"/>
              </a:ext>
            </a:extLst>
          </p:cNvPr>
          <p:cNvSpPr txBox="1">
            <a:spLocks/>
          </p:cNvSpPr>
          <p:nvPr userDrawn="1"/>
        </p:nvSpPr>
        <p:spPr>
          <a:xfrm>
            <a:off x="10050463" y="5929313"/>
            <a:ext cx="1665287" cy="501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spbu.ru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70FF6BF-7C1A-423C-AD50-47016508D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" y="675239"/>
            <a:ext cx="2568644" cy="789472"/>
          </a:xfrm>
          <a:prstGeom prst="rect">
            <a:avLst/>
          </a:prstGeom>
        </p:spPr>
      </p:pic>
      <p:sp>
        <p:nvSpPr>
          <p:cNvPr id="25" name="Текст 21">
            <a:extLst>
              <a:ext uri="{FF2B5EF4-FFF2-40B4-BE49-F238E27FC236}">
                <a16:creationId xmlns:a16="http://schemas.microsoft.com/office/drawing/2014/main" xmlns="" id="{8E9F1B28-F2B0-4A9D-B1A3-A93A3C460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9936" y="2876550"/>
            <a:ext cx="4713287" cy="1543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mail@spbu.ru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50E5A0-40F8-43A3-841B-6A4893C9040D}"/>
              </a:ext>
            </a:extLst>
          </p:cNvPr>
          <p:cNvSpPr/>
          <p:nvPr userDrawn="1"/>
        </p:nvSpPr>
        <p:spPr>
          <a:xfrm>
            <a:off x="664709" y="2154089"/>
            <a:ext cx="186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5843469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D3A3D1-9BB5-47FB-9DDD-9C36A3631E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3"/>
          <a:stretch/>
        </p:blipFill>
        <p:spPr>
          <a:xfrm>
            <a:off x="9877789" y="0"/>
            <a:ext cx="231421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F16899-AC2B-4C56-A816-AB82758D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159087"/>
            <a:ext cx="10303852" cy="5406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2 строки (32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C3EC6B-FFB0-4869-867F-6AE3C4F3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125" y="1268414"/>
            <a:ext cx="11777702" cy="5045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2A2829-CFDA-45D3-8A5B-9E60806B9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6376" y="6460602"/>
            <a:ext cx="663632" cy="23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FD38E61-9C24-476F-BFBC-20F0EEEA3A3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A9D1F1-273C-4BD3-8CA6-4BF78E8CDF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74" y="259539"/>
            <a:ext cx="1303494" cy="4304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41D7AB-8FCD-483E-8DAA-006829C580C7}"/>
              </a:ext>
            </a:extLst>
          </p:cNvPr>
          <p:cNvSpPr/>
          <p:nvPr userDrawn="1"/>
        </p:nvSpPr>
        <p:spPr>
          <a:xfrm flipV="1">
            <a:off x="11456377" y="6699738"/>
            <a:ext cx="735623" cy="67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E78389A-057B-48CF-A8CE-D14B97B11615}"/>
              </a:ext>
            </a:extLst>
          </p:cNvPr>
          <p:cNvGrpSpPr/>
          <p:nvPr userDrawn="1"/>
        </p:nvGrpSpPr>
        <p:grpSpPr>
          <a:xfrm>
            <a:off x="12353840" y="159087"/>
            <a:ext cx="1103562" cy="2966485"/>
            <a:chOff x="12321661" y="3684546"/>
            <a:chExt cx="1103562" cy="2966485"/>
          </a:xfrm>
        </p:grpSpPr>
        <p:sp>
          <p:nvSpPr>
            <p:cNvPr id="12" name="Прямоугольник: скругленные противолежащие углы 11">
              <a:extLst>
                <a:ext uri="{FF2B5EF4-FFF2-40B4-BE49-F238E27FC236}">
                  <a16:creationId xmlns:a16="http://schemas.microsoft.com/office/drawing/2014/main" xmlns="" id="{B2B3E62E-A24E-434A-929B-25829454737E}"/>
                </a:ext>
              </a:extLst>
            </p:cNvPr>
            <p:cNvSpPr/>
            <p:nvPr userDrawn="1"/>
          </p:nvSpPr>
          <p:spPr>
            <a:xfrm>
              <a:off x="12321661" y="3684546"/>
              <a:ext cx="1103562" cy="422429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6E1949D-1C32-4A70-8678-7C819B40B60D}"/>
                </a:ext>
              </a:extLst>
            </p:cNvPr>
            <p:cNvSpPr txBox="1"/>
            <p:nvPr userDrawn="1"/>
          </p:nvSpPr>
          <p:spPr>
            <a:xfrm>
              <a:off x="12427169" y="3780118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175 / 44 / 34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28" name="Прямоугольник: скругленные противолежащие углы 27">
              <a:extLst>
                <a:ext uri="{FF2B5EF4-FFF2-40B4-BE49-F238E27FC236}">
                  <a16:creationId xmlns:a16="http://schemas.microsoft.com/office/drawing/2014/main" xmlns="" id="{4776BFFF-5E73-4E7D-A0D9-99872241F2B2}"/>
                </a:ext>
              </a:extLst>
            </p:cNvPr>
            <p:cNvSpPr/>
            <p:nvPr userDrawn="1"/>
          </p:nvSpPr>
          <p:spPr>
            <a:xfrm>
              <a:off x="12321661" y="4195929"/>
              <a:ext cx="1103562" cy="422429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D3F9540-449A-4692-99CA-BDE6949562A2}"/>
                </a:ext>
              </a:extLst>
            </p:cNvPr>
            <p:cNvSpPr txBox="1"/>
            <p:nvPr userDrawn="1"/>
          </p:nvSpPr>
          <p:spPr>
            <a:xfrm>
              <a:off x="12427169" y="4291501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200 / 160 / 110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30" name="Прямоугольник: скругленные противолежащие углы 29">
              <a:extLst>
                <a:ext uri="{FF2B5EF4-FFF2-40B4-BE49-F238E27FC236}">
                  <a16:creationId xmlns:a16="http://schemas.microsoft.com/office/drawing/2014/main" xmlns="" id="{6D82FDF5-DD35-457B-84BE-77AA4526263E}"/>
                </a:ext>
              </a:extLst>
            </p:cNvPr>
            <p:cNvSpPr/>
            <p:nvPr userDrawn="1"/>
          </p:nvSpPr>
          <p:spPr>
            <a:xfrm>
              <a:off x="12321661" y="4699985"/>
              <a:ext cx="1103562" cy="422429"/>
            </a:xfrm>
            <a:prstGeom prst="round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481E95C-9EE2-438D-A653-F7FF76BE6E1C}"/>
                </a:ext>
              </a:extLst>
            </p:cNvPr>
            <p:cNvSpPr txBox="1"/>
            <p:nvPr userDrawn="1"/>
          </p:nvSpPr>
          <p:spPr>
            <a:xfrm>
              <a:off x="12427169" y="4795557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201 / 188 / 171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32" name="Прямоугольник: скругленные противолежащие углы 31">
              <a:extLst>
                <a:ext uri="{FF2B5EF4-FFF2-40B4-BE49-F238E27FC236}">
                  <a16:creationId xmlns:a16="http://schemas.microsoft.com/office/drawing/2014/main" xmlns="" id="{4610D740-ECD4-4242-8922-98D065333B3B}"/>
                </a:ext>
              </a:extLst>
            </p:cNvPr>
            <p:cNvSpPr/>
            <p:nvPr userDrawn="1"/>
          </p:nvSpPr>
          <p:spPr>
            <a:xfrm>
              <a:off x="12321661" y="5204041"/>
              <a:ext cx="1103562" cy="422429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07F132A-E7E4-438D-818F-24163BFB1BF9}"/>
                </a:ext>
              </a:extLst>
            </p:cNvPr>
            <p:cNvSpPr txBox="1"/>
            <p:nvPr userDrawn="1"/>
          </p:nvSpPr>
          <p:spPr>
            <a:xfrm>
              <a:off x="12427169" y="5299613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>
                  <a:solidFill>
                    <a:schemeClr val="bg1"/>
                  </a:solidFill>
                </a:rPr>
                <a:t>135 / 135 / 135</a:t>
              </a:r>
              <a:endParaRPr lang="ru-RU" sz="800" b="1">
                <a:solidFill>
                  <a:schemeClr val="bg1"/>
                </a:solidFill>
              </a:endParaRPr>
            </a:p>
          </p:txBody>
        </p:sp>
        <p:sp>
          <p:nvSpPr>
            <p:cNvPr id="34" name="Прямоугольник: скругленные противолежащие углы 33">
              <a:extLst>
                <a:ext uri="{FF2B5EF4-FFF2-40B4-BE49-F238E27FC236}">
                  <a16:creationId xmlns:a16="http://schemas.microsoft.com/office/drawing/2014/main" xmlns="" id="{2E672A30-B803-45A4-A539-B0C1E8A775ED}"/>
                </a:ext>
              </a:extLst>
            </p:cNvPr>
            <p:cNvSpPr/>
            <p:nvPr userDrawn="1"/>
          </p:nvSpPr>
          <p:spPr>
            <a:xfrm>
              <a:off x="12321661" y="5708097"/>
              <a:ext cx="1103562" cy="422429"/>
            </a:xfrm>
            <a:prstGeom prst="round2Diag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37FE4C1-2499-4F6A-988D-6A54CC2FECE3}"/>
                </a:ext>
              </a:extLst>
            </p:cNvPr>
            <p:cNvSpPr txBox="1"/>
            <p:nvPr userDrawn="1"/>
          </p:nvSpPr>
          <p:spPr>
            <a:xfrm>
              <a:off x="12427169" y="5803669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135 / 135 / 135</a:t>
              </a:r>
              <a:endParaRPr lang="ru-RU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: скругленные противолежащие углы 18">
              <a:extLst>
                <a:ext uri="{FF2B5EF4-FFF2-40B4-BE49-F238E27FC236}">
                  <a16:creationId xmlns:a16="http://schemas.microsoft.com/office/drawing/2014/main" xmlns="" id="{4656BA54-6A42-4FD7-9C2A-BA5741741F56}"/>
                </a:ext>
              </a:extLst>
            </p:cNvPr>
            <p:cNvSpPr/>
            <p:nvPr userDrawn="1"/>
          </p:nvSpPr>
          <p:spPr>
            <a:xfrm>
              <a:off x="12321661" y="6228602"/>
              <a:ext cx="1103562" cy="422429"/>
            </a:xfrm>
            <a:prstGeom prst="round2Diag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24E7DDE-7655-4EF7-849B-9CD221CE5272}"/>
                </a:ext>
              </a:extLst>
            </p:cNvPr>
            <p:cNvSpPr txBox="1"/>
            <p:nvPr userDrawn="1"/>
          </p:nvSpPr>
          <p:spPr>
            <a:xfrm>
              <a:off x="12427169" y="6324174"/>
              <a:ext cx="8931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</a:rPr>
                <a:t>174 / 100 / 100</a:t>
              </a:r>
              <a:endParaRPr lang="ru-RU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4F7FC-3710-4F90-B6B2-D9951D913CC2}"/>
              </a:ext>
            </a:extLst>
          </p:cNvPr>
          <p:cNvSpPr txBox="1"/>
          <p:nvPr userDrawn="1"/>
        </p:nvSpPr>
        <p:spPr>
          <a:xfrm>
            <a:off x="12353840" y="3255375"/>
            <a:ext cx="1651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Пожалуйста,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используйте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цветовую гамму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«300 лет СПбГУ»</a:t>
            </a:r>
          </a:p>
        </p:txBody>
      </p:sp>
    </p:spTree>
    <p:extLst>
      <p:ext uri="{BB962C8B-B14F-4D97-AF65-F5344CB8AC3E}">
        <p14:creationId xmlns:p14="http://schemas.microsoft.com/office/powerpoint/2010/main" val="366778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1" r:id="rId3"/>
    <p:sldLayoutId id="2147483650" r:id="rId4"/>
    <p:sldLayoutId id="2147483653" r:id="rId5"/>
    <p:sldLayoutId id="2147483657" r:id="rId6"/>
    <p:sldLayoutId id="2147483662" r:id="rId7"/>
    <p:sldLayoutId id="2147483664" r:id="rId8"/>
    <p:sldLayoutId id="2147483659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46" userDrawn="1">
          <p15:clr>
            <a:srgbClr val="F26B43"/>
          </p15:clr>
        </p15:guide>
        <p15:guide id="2" pos="3384" userDrawn="1">
          <p15:clr>
            <a:srgbClr val="F26B43"/>
          </p15:clr>
        </p15:guide>
        <p15:guide id="3" pos="3477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620" userDrawn="1">
          <p15:clr>
            <a:srgbClr val="F26B43"/>
          </p15:clr>
        </p15:guide>
        <p15:guide id="7" orient="horz" pos="4159" userDrawn="1">
          <p15:clr>
            <a:srgbClr val="F26B43"/>
          </p15:clr>
        </p15:guide>
        <p15:guide id="8" pos="7543" userDrawn="1">
          <p15:clr>
            <a:srgbClr val="F26B43"/>
          </p15:clr>
        </p15:guide>
        <p15:guide id="9" orient="horz" pos="3977" userDrawn="1">
          <p15:clr>
            <a:srgbClr val="F26B43"/>
          </p15:clr>
        </p15:guide>
        <p15:guide id="10" pos="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2033E-78E1-48C9-A738-3F0F65437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860" y="2330824"/>
            <a:ext cx="11301653" cy="2557333"/>
          </a:xfrm>
        </p:spPr>
        <p:txBody>
          <a:bodyPr/>
          <a:lstStyle/>
          <a:p>
            <a:r>
              <a:rPr lang="ru-RU" sz="4400" dirty="0">
                <a:solidFill>
                  <a:srgbClr val="FF0000"/>
                </a:solidFill>
              </a:rPr>
              <a:t>Мост через пропасть непонимания: искусство диалога между школой 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и </a:t>
            </a:r>
            <a:r>
              <a:rPr lang="ru-RU" sz="4400" dirty="0">
                <a:solidFill>
                  <a:srgbClr val="FF0000"/>
                </a:solidFill>
              </a:rPr>
              <a:t>семьей особого ребенка</a:t>
            </a:r>
            <a:endParaRPr lang="ru-RU" sz="3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287369-4947-4F76-8248-69FDB799A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Демьянчук Роман Викторович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10A9515-5417-4D1E-8528-ACDD651CBE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5845175"/>
            <a:ext cx="11315700" cy="344488"/>
          </a:xfrm>
        </p:spPr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октор психологических наук, </a:t>
            </a:r>
            <a:r>
              <a:rPr lang="ru-RU" dirty="0" smtClean="0"/>
              <a:t>доцент, педагог-психолог высшей категории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63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39349" y="476672"/>
            <a:ext cx="8064896" cy="864096"/>
          </a:xfrm>
          <a:prstGeom prst="rect">
            <a:avLst/>
          </a:prstGeom>
          <a:solidFill>
            <a:srgbClr val="9F2B22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2800" dirty="0" smtClean="0">
                <a:solidFill>
                  <a:schemeClr val="bg1"/>
                </a:solidFill>
                <a:latin typeface="PT Sans"/>
                <a:sym typeface="PT Sans"/>
              </a:rPr>
              <a:t>ЭПИГРАФ</a:t>
            </a:r>
            <a:endParaRPr lang="en-US" sz="2800" dirty="0">
              <a:solidFill>
                <a:schemeClr val="bg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1371" y="1700808"/>
            <a:ext cx="11760629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noProof="1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 smtClean="0"/>
              <a:t>Культура – лишь тоненькая яблочная кожура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над </a:t>
            </a:r>
            <a:r>
              <a:rPr lang="ru-RU" sz="3600" dirty="0" smtClean="0"/>
              <a:t>раскаленным </a:t>
            </a:r>
            <a:r>
              <a:rPr lang="ru-RU" sz="3600" dirty="0" smtClean="0"/>
              <a:t>хаосом</a:t>
            </a:r>
            <a:endParaRPr lang="ru-RU" sz="3600" dirty="0" smtClean="0"/>
          </a:p>
          <a:p>
            <a:pPr marL="0" indent="0" algn="just">
              <a:buNone/>
            </a:pPr>
            <a:r>
              <a:rPr lang="ru-RU" dirty="0" smtClean="0"/>
              <a:t>                                                                  Ф. Ницше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2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58A4BC-CC5D-4211-91ED-7AD92E2B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79556"/>
          </a:xfrm>
        </p:spPr>
        <p:txBody>
          <a:bodyPr/>
          <a:lstStyle/>
          <a:p>
            <a:pPr algn="ctr"/>
            <a:r>
              <a:rPr lang="ru-RU" dirty="0" smtClean="0"/>
              <a:t>Трудности диалога:</a:t>
            </a:r>
            <a:br>
              <a:rPr lang="ru-RU" dirty="0" smtClean="0"/>
            </a:br>
            <a:r>
              <a:rPr lang="ru-RU" dirty="0" smtClean="0"/>
              <a:t>что </a:t>
            </a:r>
            <a:r>
              <a:rPr lang="ru-RU" dirty="0" smtClean="0"/>
              <a:t>не </a:t>
            </a:r>
            <a:r>
              <a:rPr lang="ru-RU" dirty="0" smtClean="0"/>
              <a:t>так?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13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DA791-7D03-4FCD-A3B3-FBE9853F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646" y="1284941"/>
            <a:ext cx="3756867" cy="4362824"/>
          </a:xfrm>
        </p:spPr>
        <p:txBody>
          <a:bodyPr/>
          <a:lstStyle/>
          <a:p>
            <a:r>
              <a:rPr lang="ru-RU" dirty="0" smtClean="0"/>
              <a:t>РОДИТЕЛИ </a:t>
            </a:r>
            <a:br>
              <a:rPr lang="ru-RU" dirty="0" smtClean="0"/>
            </a:br>
            <a:r>
              <a:rPr lang="ru-RU" dirty="0"/>
              <a:t>В</a:t>
            </a:r>
            <a:r>
              <a:rPr lang="ru-RU" dirty="0" smtClean="0"/>
              <a:t> ШКОЛЕ: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КАРМА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EC4719-E2A5-48EB-9A34-DD7E1B6C1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3" y="194235"/>
            <a:ext cx="7141882" cy="6454589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A4A29F90-D657-4636-9376-59D6008DF3A9}"/>
              </a:ext>
            </a:extLst>
          </p:cNvPr>
          <p:cNvSpPr txBox="1">
            <a:spLocks/>
          </p:cNvSpPr>
          <p:nvPr/>
        </p:nvSpPr>
        <p:spPr>
          <a:xfrm>
            <a:off x="11456376" y="6460602"/>
            <a:ext cx="663632" cy="23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D38E61-9C24-476F-BFBC-20F0EEEA3A3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95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DA791-7D03-4FCD-A3B3-FBE9853F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29" y="1284941"/>
            <a:ext cx="3726984" cy="4362824"/>
          </a:xfrm>
        </p:spPr>
        <p:txBody>
          <a:bodyPr/>
          <a:lstStyle/>
          <a:p>
            <a:r>
              <a:rPr lang="ru-RU" dirty="0" smtClean="0"/>
              <a:t>РОДИТЕЛИ </a:t>
            </a:r>
            <a:br>
              <a:rPr lang="ru-RU" dirty="0" smtClean="0"/>
            </a:br>
            <a:r>
              <a:rPr lang="ru-RU" dirty="0"/>
              <a:t>В</a:t>
            </a:r>
            <a:r>
              <a:rPr lang="ru-RU" dirty="0" smtClean="0"/>
              <a:t> ШКОЛЕ: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A4A29F90-D657-4636-9376-59D6008DF3A9}"/>
              </a:ext>
            </a:extLst>
          </p:cNvPr>
          <p:cNvSpPr txBox="1">
            <a:spLocks/>
          </p:cNvSpPr>
          <p:nvPr/>
        </p:nvSpPr>
        <p:spPr>
          <a:xfrm>
            <a:off x="11456376" y="6460602"/>
            <a:ext cx="663632" cy="23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D38E61-9C24-476F-BFBC-20F0EEEA3A3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29818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2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DA791-7D03-4FCD-A3B3-FBE9853F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646" y="1284941"/>
            <a:ext cx="3756867" cy="4362824"/>
          </a:xfrm>
        </p:spPr>
        <p:txBody>
          <a:bodyPr/>
          <a:lstStyle/>
          <a:p>
            <a:r>
              <a:rPr lang="ru-RU" dirty="0" smtClean="0"/>
              <a:t>РОДИТЕЛИ </a:t>
            </a:r>
            <a:br>
              <a:rPr lang="ru-RU" dirty="0" smtClean="0"/>
            </a:br>
            <a:r>
              <a:rPr lang="ru-RU" dirty="0"/>
              <a:t>В</a:t>
            </a:r>
            <a:r>
              <a:rPr lang="ru-RU" dirty="0" smtClean="0"/>
              <a:t> ШКОЛЕ: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ЗЕРКАЛО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EC4719-E2A5-48EB-9A34-DD7E1B6C1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2" y="209176"/>
            <a:ext cx="7276353" cy="63500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A4A29F90-D657-4636-9376-59D6008DF3A9}"/>
              </a:ext>
            </a:extLst>
          </p:cNvPr>
          <p:cNvSpPr txBox="1">
            <a:spLocks/>
          </p:cNvSpPr>
          <p:nvPr/>
        </p:nvSpPr>
        <p:spPr>
          <a:xfrm>
            <a:off x="11456376" y="6460602"/>
            <a:ext cx="663632" cy="23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D38E61-9C24-476F-BFBC-20F0EEEA3A3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76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72" b="-28472"/>
          <a:stretch>
            <a:fillRect/>
          </a:stretch>
        </p:blipFill>
        <p:spPr>
          <a:xfrm>
            <a:off x="1225177" y="-627529"/>
            <a:ext cx="9950824" cy="869576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5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5" descr="Снимок экрана 2023-04-26 в 21.41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69" r="-19669"/>
          <a:stretch>
            <a:fillRect/>
          </a:stretch>
        </p:blipFill>
        <p:spPr>
          <a:xfrm>
            <a:off x="472017" y="338139"/>
            <a:ext cx="11336867" cy="6403975"/>
          </a:xfrm>
        </p:spPr>
      </p:pic>
    </p:spTree>
    <p:extLst>
      <p:ext uri="{BB962C8B-B14F-4D97-AF65-F5344CB8AC3E}">
        <p14:creationId xmlns:p14="http://schemas.microsoft.com/office/powerpoint/2010/main" val="82541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3883" y="159087"/>
            <a:ext cx="8988094" cy="856913"/>
          </a:xfrm>
        </p:spPr>
        <p:txBody>
          <a:bodyPr/>
          <a:lstStyle/>
          <a:p>
            <a:pPr algn="ctr"/>
            <a:r>
              <a:rPr lang="ru-RU" dirty="0" smtClean="0"/>
              <a:t>И ДИАЛОГ СЛОЖИТСЯ!</a:t>
            </a:r>
            <a:endParaRPr lang="ru-RU" dirty="0"/>
          </a:p>
        </p:txBody>
      </p:sp>
      <p:pic>
        <p:nvPicPr>
          <p:cNvPr id="28673" name="Содержимо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12" r="-38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540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300 лет СПбГУ">
      <a:dk1>
        <a:srgbClr val="181818"/>
      </a:dk1>
      <a:lt1>
        <a:sysClr val="window" lastClr="FFFFFF"/>
      </a:lt1>
      <a:dk2>
        <a:srgbClr val="C9BCAB"/>
      </a:dk2>
      <a:lt2>
        <a:srgbClr val="FBF9F7"/>
      </a:lt2>
      <a:accent1>
        <a:srgbClr val="AF2C22"/>
      </a:accent1>
      <a:accent2>
        <a:srgbClr val="C8A06E"/>
      </a:accent2>
      <a:accent3>
        <a:srgbClr val="8D3F3F"/>
      </a:accent3>
      <a:accent4>
        <a:srgbClr val="C9BCAB"/>
      </a:accent4>
      <a:accent5>
        <a:srgbClr val="878787"/>
      </a:accent5>
      <a:accent6>
        <a:srgbClr val="AE6464"/>
      </a:accent6>
      <a:hlink>
        <a:srgbClr val="245590"/>
      </a:hlink>
      <a:folHlink>
        <a:srgbClr val="088FE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50</Words>
  <Application>Microsoft Macintosh PowerPoint</Application>
  <PresentationFormat>Другой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Мост через пропасть непонимания: искусство диалога между школой  и семьей особого ребенка</vt:lpstr>
      <vt:lpstr>Презентация PowerPoint</vt:lpstr>
      <vt:lpstr>Трудности диалога: что не так?</vt:lpstr>
      <vt:lpstr>РОДИТЕЛИ  В ШКОЛЕ:    КАРМА</vt:lpstr>
      <vt:lpstr>РОДИТЕЛИ  В ШКОЛЕ:    ЗАДАЧА</vt:lpstr>
      <vt:lpstr>РОДИТЕЛИ  В ШКОЛЕ:    ЗЕРКАЛО</vt:lpstr>
      <vt:lpstr>Презентация PowerPoint</vt:lpstr>
      <vt:lpstr>Презентация PowerPoint</vt:lpstr>
      <vt:lpstr>И ДИАЛОГ СЛОЖИТСЯ!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Nadja Lapshina</dc:creator>
  <cp:lastModifiedBy>Roman D</cp:lastModifiedBy>
  <cp:revision>92</cp:revision>
  <dcterms:created xsi:type="dcterms:W3CDTF">2022-11-23T08:08:14Z</dcterms:created>
  <dcterms:modified xsi:type="dcterms:W3CDTF">2025-11-14T09:30:28Z</dcterms:modified>
</cp:coreProperties>
</file>