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6858000" cy="9144000" type="screen4x3"/>
  <p:notesSz cx="6881813" cy="10002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4" d="100"/>
          <a:sy n="44" d="100"/>
        </p:scale>
        <p:origin x="-2370" y="-22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965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233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343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554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041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29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59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42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49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86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093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09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19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22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5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7" Type="http://schemas.microsoft.com/office/2007/relationships/hdphoto" Target="../media/hdphoto2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27.wdp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7" Type="http://schemas.microsoft.com/office/2007/relationships/hdphoto" Target="../media/hdphoto3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31.wdp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7" Type="http://schemas.microsoft.com/office/2007/relationships/hdphoto" Target="../media/hdphoto3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34.wdp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7.wdp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9.wdp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1.wdp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3.wdp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5.wdp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7" Type="http://schemas.microsoft.com/office/2007/relationships/hdphoto" Target="../media/hdphoto48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microsoft.com/office/2007/relationships/hdphoto" Target="../media/hdphoto47.wdp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0.wdp"/><Relationship Id="rId5" Type="http://schemas.openxmlformats.org/officeDocument/2006/relationships/image" Target="../media/image68.png"/><Relationship Id="rId4" Type="http://schemas.microsoft.com/office/2007/relationships/hdphoto" Target="../media/hdphoto49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microsoft.com/office/2007/relationships/hdphoto" Target="../media/hdphoto52.wdp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857999" cy="9144000"/>
          </a:xfrm>
          <a:prstGeom prst="rect">
            <a:avLst/>
          </a:prstGeom>
          <a:ln w="76200">
            <a:solidFill>
              <a:srgbClr val="DAA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4" name="Picture 2" descr="D:\ВИКА\ШКОЛА\АДАП МАТЕРИАЛ\ПОСОБИЯ-ШКОЛАРОССИИ\Литература\Чиполлино\Картинки\0_7635f_f5ed8b96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801" y="1858535"/>
            <a:ext cx="3092059" cy="529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2" y="6909445"/>
            <a:ext cx="2669481" cy="196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D:\ВИКА\ШКОЛА\АДАП МАТЕРИАЛ\ПОСОБИЯ-ШКОЛАРОССИИ\Литература\Чиполлино\Картинки\s1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05" y="2483768"/>
            <a:ext cx="1699270" cy="233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5105" y="388614"/>
            <a:ext cx="4569392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</a:rPr>
              <a:t>Джанни Родари</a:t>
            </a:r>
          </a:p>
          <a:p>
            <a:r>
              <a:rPr lang="ru-RU" sz="7200" dirty="0" smtClean="0">
                <a:solidFill>
                  <a:prstClr val="black"/>
                </a:solidFill>
              </a:rPr>
              <a:t>Чиполлино</a:t>
            </a:r>
            <a:endParaRPr lang="ru-RU" sz="7200" dirty="0"/>
          </a:p>
        </p:txBody>
      </p:sp>
      <p:pic>
        <p:nvPicPr>
          <p:cNvPr id="8" name="Picture 2" descr="C:\Documents and Settings\Admin\Рабочий стол\ЛОГО\test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r="22713" b="7866"/>
          <a:stretch/>
        </p:blipFill>
        <p:spPr bwMode="auto">
          <a:xfrm>
            <a:off x="6364631" y="108571"/>
            <a:ext cx="441033" cy="56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27"/>
          <a:stretch/>
        </p:blipFill>
        <p:spPr bwMode="auto">
          <a:xfrm>
            <a:off x="5411615" y="6107048"/>
            <a:ext cx="1173532" cy="27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380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0" r="4959" b="13934"/>
          <a:stretch/>
        </p:blipFill>
        <p:spPr bwMode="auto">
          <a:xfrm>
            <a:off x="1394394" y="5858563"/>
            <a:ext cx="5036483" cy="319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0"/>
            <a:ext cx="6858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С</a:t>
            </a:r>
            <a:r>
              <a:rPr lang="ru-RU" dirty="0" smtClean="0">
                <a:solidFill>
                  <a:prstClr val="black"/>
                </a:solidFill>
              </a:rPr>
              <a:t>иньор </a:t>
            </a:r>
            <a:r>
              <a:rPr lang="ru-RU" dirty="0" smtClean="0">
                <a:solidFill>
                  <a:prstClr val="black"/>
                </a:solidFill>
              </a:rPr>
              <a:t>Помидор разозлился и схватил Чиполлино за волосы. И вдруг…слёзы брызнули из глаз синьора Помидора.</a:t>
            </a:r>
          </a:p>
          <a:p>
            <a:pPr lvl="0" algn="just">
              <a:lnSpc>
                <a:spcPct val="150000"/>
              </a:lnSpc>
            </a:pP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Скругленная прямоугольная выноска 6"/>
          <p:cNvSpPr/>
          <p:nvPr/>
        </p:nvSpPr>
        <p:spPr>
          <a:xfrm>
            <a:off x="247993" y="5785540"/>
            <a:ext cx="2870087" cy="916844"/>
          </a:xfrm>
          <a:prstGeom prst="wedgeRoundRectCallout">
            <a:avLst>
              <a:gd name="adj1" fmla="val 48520"/>
              <a:gd name="adj2" fmla="val 111437"/>
              <a:gd name="adj3" fmla="val 16667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96090" y="5779054"/>
            <a:ext cx="2333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Подлый мальчишка!!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Я накажу тебя!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И Тыкву накажу тоже!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68" t="20900" r="17623" b="15472"/>
          <a:stretch/>
        </p:blipFill>
        <p:spPr bwMode="auto">
          <a:xfrm>
            <a:off x="1129906" y="1043608"/>
            <a:ext cx="4598187" cy="363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" y="4788024"/>
            <a:ext cx="68579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С</a:t>
            </a:r>
            <a:r>
              <a:rPr lang="ru-RU" dirty="0" smtClean="0">
                <a:solidFill>
                  <a:prstClr val="black"/>
                </a:solidFill>
              </a:rPr>
              <a:t>иньор </a:t>
            </a:r>
            <a:r>
              <a:rPr lang="ru-RU" dirty="0" smtClean="0">
                <a:solidFill>
                  <a:prstClr val="black"/>
                </a:solidFill>
              </a:rPr>
              <a:t>Помидор отпустил Чиполлино и от страха и слёз побежал к карете.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124336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2" t="11827" r="4099" b="9477"/>
          <a:stretch/>
        </p:blipFill>
        <p:spPr bwMode="auto">
          <a:xfrm>
            <a:off x="2093402" y="923330"/>
            <a:ext cx="4446904" cy="297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180528"/>
            <a:ext cx="6857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tabLst>
                <a:tab pos="2328863" algn="l"/>
              </a:tabLst>
            </a:pPr>
            <a:r>
              <a:rPr lang="ru-RU" dirty="0" smtClean="0">
                <a:solidFill>
                  <a:prstClr val="black"/>
                </a:solidFill>
              </a:rPr>
              <a:t>Чиполлино было очень грустно. Профессор Груша, Редиска, мастер </a:t>
            </a:r>
            <a:r>
              <a:rPr lang="ru-RU" dirty="0" smtClean="0">
                <a:solidFill>
                  <a:prstClr val="black"/>
                </a:solidFill>
              </a:rPr>
              <a:t>Виноградинка </a:t>
            </a:r>
            <a:r>
              <a:rPr lang="ru-RU" dirty="0" smtClean="0">
                <a:solidFill>
                  <a:prstClr val="black"/>
                </a:solidFill>
              </a:rPr>
              <a:t>и Тыква хотели помочь ему. 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Скругленная прямоугольная выноска 6"/>
          <p:cNvSpPr/>
          <p:nvPr/>
        </p:nvSpPr>
        <p:spPr>
          <a:xfrm>
            <a:off x="337440" y="923330"/>
            <a:ext cx="2227464" cy="751218"/>
          </a:xfrm>
          <a:prstGeom prst="wedgeRoundRectCallout">
            <a:avLst>
              <a:gd name="adj1" fmla="val 79764"/>
              <a:gd name="adj2" fmla="val 121612"/>
              <a:gd name="adj3" fmla="val 16667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9114" y="972870"/>
            <a:ext cx="16841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Что случилось,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Чиполлино?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4700761"/>
            <a:ext cx="6858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На следующий день синьор Помидор </a:t>
            </a:r>
            <a:r>
              <a:rPr lang="ru-RU" dirty="0" smtClean="0">
                <a:solidFill>
                  <a:prstClr val="black"/>
                </a:solidFill>
              </a:rPr>
              <a:t>пришёл </a:t>
            </a:r>
            <a:r>
              <a:rPr lang="ru-RU" dirty="0" smtClean="0">
                <a:solidFill>
                  <a:prstClr val="black"/>
                </a:solidFill>
              </a:rPr>
              <a:t>к домику Тыквы и приказал Лимончикам выгнать его из своего дома.</a:t>
            </a: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4" t="4201" r="28453" b="20338"/>
          <a:stretch/>
        </p:blipFill>
        <p:spPr bwMode="auto">
          <a:xfrm>
            <a:off x="4941168" y="3105324"/>
            <a:ext cx="1739172" cy="158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939938"/>
            <a:ext cx="5076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И Чиполлино рассказал, что его отца арестовали,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и он сидит в тюрьме.</a:t>
            </a:r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76" r="3907" b="17675"/>
          <a:stretch/>
        </p:blipFill>
        <p:spPr bwMode="auto">
          <a:xfrm>
            <a:off x="337440" y="6012885"/>
            <a:ext cx="4854427" cy="303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4648176" y="5995945"/>
            <a:ext cx="2209823" cy="808303"/>
          </a:xfrm>
          <a:prstGeom prst="wedgeRoundRectCallout">
            <a:avLst>
              <a:gd name="adj1" fmla="val -129915"/>
              <a:gd name="adj2" fmla="val 100351"/>
              <a:gd name="adj3" fmla="val 16667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622101" y="5972471"/>
            <a:ext cx="20511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В этом домике будет </a:t>
            </a:r>
          </a:p>
          <a:p>
            <a:r>
              <a:rPr lang="ru-RU" sz="1600" dirty="0" smtClean="0">
                <a:solidFill>
                  <a:prstClr val="black"/>
                </a:solidFill>
              </a:rPr>
              <a:t>жить злая собака </a:t>
            </a:r>
          </a:p>
          <a:p>
            <a:r>
              <a:rPr lang="ru-RU" sz="1600" dirty="0" smtClean="0">
                <a:solidFill>
                  <a:prstClr val="black"/>
                </a:solidFill>
              </a:rPr>
              <a:t>Мастино!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550497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0" y="-180528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Кум Тыква сидел очень грустный. Теперь у него не было больше домика. В нём жила злая собака Мастино.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06" t="11826" r="27182" b="35739"/>
          <a:stretch/>
        </p:blipFill>
        <p:spPr bwMode="auto">
          <a:xfrm>
            <a:off x="2492896" y="827583"/>
            <a:ext cx="4191093" cy="328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4673813"/>
            <a:ext cx="685800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В этот день было очень жарко и собака хотела пить. Чиполлино увидел это. Он налил </a:t>
            </a:r>
            <a:r>
              <a:rPr lang="ru-RU" dirty="0" smtClean="0">
                <a:solidFill>
                  <a:prstClr val="black"/>
                </a:solidFill>
              </a:rPr>
              <a:t>воды в миску собаке </a:t>
            </a:r>
            <a:r>
              <a:rPr lang="ru-RU" dirty="0" smtClean="0">
                <a:solidFill>
                  <a:prstClr val="black"/>
                </a:solidFill>
              </a:rPr>
              <a:t>и подсыпал туда сонного порошка. 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55" t="22750" r="7541" b="19313"/>
          <a:stretch/>
        </p:blipFill>
        <p:spPr bwMode="auto">
          <a:xfrm>
            <a:off x="296904" y="2202340"/>
            <a:ext cx="1988252" cy="234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87" t="11610" r="2142" b="16957"/>
          <a:stretch/>
        </p:blipFill>
        <p:spPr bwMode="auto">
          <a:xfrm>
            <a:off x="1087868" y="5868145"/>
            <a:ext cx="5088663" cy="327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550497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8579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Мастино выпил воды с сонным порошком и уснул.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0" y="4788024"/>
            <a:ext cx="6857999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Друзья </a:t>
            </a:r>
            <a:r>
              <a:rPr lang="ru-RU" dirty="0" smtClean="0">
                <a:solidFill>
                  <a:prstClr val="black"/>
                </a:solidFill>
              </a:rPr>
              <a:t> спрятали </a:t>
            </a:r>
            <a:r>
              <a:rPr lang="ru-RU" dirty="0" smtClean="0">
                <a:solidFill>
                  <a:prstClr val="black"/>
                </a:solidFill>
              </a:rPr>
              <a:t>домик, чтобы синьор Помидор снова его не забрал </a:t>
            </a:r>
            <a:r>
              <a:rPr lang="ru-RU" dirty="0" smtClean="0">
                <a:solidFill>
                  <a:prstClr val="black"/>
                </a:solidFill>
              </a:rPr>
              <a:t> у </a:t>
            </a:r>
            <a:r>
              <a:rPr lang="ru-RU" dirty="0" smtClean="0">
                <a:solidFill>
                  <a:prstClr val="black"/>
                </a:solidFill>
              </a:rPr>
              <a:t>Тыквы. </a:t>
            </a:r>
            <a:endParaRPr lang="ru-RU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35" t="13063" r="1638" b="9171"/>
          <a:stretch/>
        </p:blipFill>
        <p:spPr bwMode="auto">
          <a:xfrm>
            <a:off x="1484784" y="827584"/>
            <a:ext cx="4384623" cy="37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92" r="3370" b="10502"/>
          <a:stretch/>
        </p:blipFill>
        <p:spPr bwMode="auto">
          <a:xfrm>
            <a:off x="1168908" y="5742892"/>
            <a:ext cx="5016373" cy="338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550497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6858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Друзья спрятали домик Тыквы у  дедушки Черники в лесу.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74902" y="4850483"/>
            <a:ext cx="61552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На следующий день синьор Помидор обнаружил, что домик Тыквы исчез. Он был очень злой и кричал на собаку. </a:t>
            </a:r>
            <a:endParaRPr lang="ru-RU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12" r="30779" b="30533"/>
          <a:stretch/>
        </p:blipFill>
        <p:spPr bwMode="auto">
          <a:xfrm>
            <a:off x="351396" y="611560"/>
            <a:ext cx="4752510" cy="321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40" t="12193" r="4233" b="32326"/>
          <a:stretch/>
        </p:blipFill>
        <p:spPr bwMode="auto">
          <a:xfrm>
            <a:off x="4223450" y="2627784"/>
            <a:ext cx="2292738" cy="183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4064657"/>
            <a:ext cx="6155207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Кум Тыква поблагодарил Чернику.  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" t="12039" r="10502" b="10196"/>
          <a:stretch/>
        </p:blipFill>
        <p:spPr bwMode="auto">
          <a:xfrm>
            <a:off x="1074538" y="5730951"/>
            <a:ext cx="4575830" cy="321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ая прямоугольная выноска 15"/>
          <p:cNvSpPr/>
          <p:nvPr/>
        </p:nvSpPr>
        <p:spPr>
          <a:xfrm>
            <a:off x="5159333" y="5817312"/>
            <a:ext cx="1617748" cy="829651"/>
          </a:xfrm>
          <a:prstGeom prst="wedgeRoundRectCallout">
            <a:avLst>
              <a:gd name="adj1" fmla="val -77811"/>
              <a:gd name="adj2" fmla="val 81703"/>
              <a:gd name="adj3" fmla="val 16667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327080" y="5908971"/>
            <a:ext cx="1189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Где домик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Тыквы?!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550497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85800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С</a:t>
            </a:r>
            <a:r>
              <a:rPr lang="ru-RU" dirty="0" smtClean="0">
                <a:solidFill>
                  <a:prstClr val="black"/>
                </a:solidFill>
              </a:rPr>
              <a:t>иньор Помидор немедленно послал в деревню полицейских Лимончиков. Лимончики арестовали всех: Тыкву, профессора Грушу, мастера </a:t>
            </a:r>
            <a:r>
              <a:rPr lang="ru-RU" dirty="0" smtClean="0">
                <a:solidFill>
                  <a:prstClr val="black"/>
                </a:solidFill>
              </a:rPr>
              <a:t>Виноградинку.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-1" y="4781694"/>
            <a:ext cx="6858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Редиска рассказала Чиполлино, что арестовали всех их друзей. Чиполлино решил помочь друзьям. </a:t>
            </a:r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0" y="1259632"/>
            <a:ext cx="6700838" cy="317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41" r="38166" b="21261"/>
          <a:stretch/>
        </p:blipFill>
        <p:spPr bwMode="auto">
          <a:xfrm>
            <a:off x="1628800" y="5750547"/>
            <a:ext cx="4035090" cy="336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550497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23915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Чиполлино и Редиска побежали к замку графинь Вишен. Замок стоял на вершине холма. </a:t>
            </a:r>
            <a:r>
              <a:rPr lang="ru-RU" dirty="0" smtClean="0">
                <a:solidFill>
                  <a:prstClr val="black"/>
                </a:solidFill>
              </a:rPr>
              <a:t>Вокруг   з</a:t>
            </a:r>
            <a:r>
              <a:rPr lang="ru-RU" dirty="0" smtClean="0">
                <a:solidFill>
                  <a:prstClr val="black"/>
                </a:solidFill>
              </a:rPr>
              <a:t>амка был </a:t>
            </a:r>
            <a:r>
              <a:rPr lang="ru-RU" dirty="0" smtClean="0">
                <a:solidFill>
                  <a:prstClr val="black"/>
                </a:solidFill>
              </a:rPr>
              <a:t> большой </a:t>
            </a:r>
            <a:r>
              <a:rPr lang="ru-RU" dirty="0" smtClean="0">
                <a:solidFill>
                  <a:prstClr val="black"/>
                </a:solidFill>
              </a:rPr>
              <a:t>парк.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0" y="4788024"/>
            <a:ext cx="6858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В парке гулял Вишенка. Ему запрещалось играть с друзьями. Он </a:t>
            </a:r>
            <a:r>
              <a:rPr lang="ru-RU" dirty="0" smtClean="0">
                <a:solidFill>
                  <a:prstClr val="black"/>
                </a:solidFill>
              </a:rPr>
              <a:t>всегда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гулял один.  </a:t>
            </a:r>
            <a:endParaRPr lang="ru-RU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" t="3401" r="16639" b="16547"/>
          <a:stretch/>
        </p:blipFill>
        <p:spPr bwMode="auto">
          <a:xfrm>
            <a:off x="188640" y="1187624"/>
            <a:ext cx="4358067" cy="33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" t="6525" r="10625" b="13884"/>
          <a:stretch/>
        </p:blipFill>
        <p:spPr bwMode="auto">
          <a:xfrm>
            <a:off x="3843962" y="2521129"/>
            <a:ext cx="2712368" cy="205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" t="7890" r="15911" b="21414"/>
          <a:stretch/>
        </p:blipFill>
        <p:spPr bwMode="auto">
          <a:xfrm>
            <a:off x="1484784" y="6051359"/>
            <a:ext cx="4372047" cy="306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550497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8" t="12735" r="6047" b="11026"/>
          <a:stretch/>
        </p:blipFill>
        <p:spPr bwMode="auto">
          <a:xfrm>
            <a:off x="351396" y="1153388"/>
            <a:ext cx="4902036" cy="35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170449"/>
            <a:ext cx="685800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Вишенке было скучно без друзей. Он с радостью познакомился с Чиполлино и Редиской. Вишенке очень понравились его новые друзья.  Им было очень </a:t>
            </a:r>
            <a:r>
              <a:rPr lang="ru-RU" dirty="0" smtClean="0">
                <a:solidFill>
                  <a:prstClr val="black"/>
                </a:solidFill>
              </a:rPr>
              <a:t>весело вместе.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" y="4788024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С</a:t>
            </a:r>
            <a:r>
              <a:rPr lang="ru-RU" dirty="0" smtClean="0">
                <a:solidFill>
                  <a:prstClr val="black"/>
                </a:solidFill>
              </a:rPr>
              <a:t>иньор Помидор услышал детский смех. Он был очень удивлён. Вишенка разговаривал с новыми друзьями.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8" t="21567" r="27715" b="21414"/>
          <a:stretch/>
        </p:blipFill>
        <p:spPr bwMode="auto">
          <a:xfrm>
            <a:off x="4678358" y="2998939"/>
            <a:ext cx="1996887" cy="169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68" t="10348" r="21875" b="15574"/>
          <a:stretch/>
        </p:blipFill>
        <p:spPr bwMode="auto">
          <a:xfrm>
            <a:off x="901095" y="6002814"/>
            <a:ext cx="3419289" cy="312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4294956" y="5788429"/>
            <a:ext cx="1381845" cy="566718"/>
          </a:xfrm>
          <a:prstGeom prst="wedgeRoundRectCallout">
            <a:avLst>
              <a:gd name="adj1" fmla="val -164065"/>
              <a:gd name="adj2" fmla="val 231560"/>
              <a:gd name="adj3" fmla="val 16667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351951" y="5934356"/>
            <a:ext cx="992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Что это?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550497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С</a:t>
            </a:r>
            <a:r>
              <a:rPr lang="ru-RU" dirty="0" smtClean="0">
                <a:solidFill>
                  <a:prstClr val="black"/>
                </a:solidFill>
              </a:rPr>
              <a:t>иньор Помидор был в ярости. Он решил поймать Чиполлино и Редиску.  Но друзьям удалось убежать.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0" y="4644008"/>
            <a:ext cx="6857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На следующий день Чиполлино и Редиска снова пришли к Вишенке. Чиполлино попросил помочь им.</a:t>
            </a:r>
            <a:endParaRPr lang="ru-RU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2" t="4513" r="16148" b="19160"/>
          <a:stretch/>
        </p:blipFill>
        <p:spPr bwMode="auto">
          <a:xfrm>
            <a:off x="1327997" y="1331640"/>
            <a:ext cx="4202004" cy="316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62" t="13653" r="7049" b="23002"/>
          <a:stretch/>
        </p:blipFill>
        <p:spPr bwMode="auto">
          <a:xfrm>
            <a:off x="548680" y="5631153"/>
            <a:ext cx="5440235" cy="350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4221089" y="5567338"/>
            <a:ext cx="2636912" cy="1264144"/>
          </a:xfrm>
          <a:prstGeom prst="wedgeRoundRectCallout">
            <a:avLst>
              <a:gd name="adj1" fmla="val -108220"/>
              <a:gd name="adj2" fmla="val 109817"/>
              <a:gd name="adj3" fmla="val 16667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221088" y="5631153"/>
            <a:ext cx="27660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Вишенка, ты хороший</a:t>
            </a:r>
          </a:p>
          <a:p>
            <a:r>
              <a:rPr lang="ru-RU" dirty="0">
                <a:solidFill>
                  <a:prstClr val="black"/>
                </a:solidFill>
              </a:rPr>
              <a:t>м</a:t>
            </a:r>
            <a:r>
              <a:rPr lang="ru-RU" dirty="0" smtClean="0">
                <a:solidFill>
                  <a:prstClr val="black"/>
                </a:solidFill>
              </a:rPr>
              <a:t>альчик. Нужно достать</a:t>
            </a:r>
          </a:p>
          <a:p>
            <a:r>
              <a:rPr lang="ru-RU" dirty="0">
                <a:solidFill>
                  <a:prstClr val="black"/>
                </a:solidFill>
              </a:rPr>
              <a:t>к</a:t>
            </a:r>
            <a:r>
              <a:rPr lang="ru-RU" dirty="0" smtClean="0">
                <a:solidFill>
                  <a:prstClr val="black"/>
                </a:solidFill>
              </a:rPr>
              <a:t>люч от тюрьмы. Там </a:t>
            </a:r>
          </a:p>
          <a:p>
            <a:r>
              <a:rPr lang="ru-RU" dirty="0">
                <a:solidFill>
                  <a:prstClr val="black"/>
                </a:solidFill>
              </a:rPr>
              <a:t>м</a:t>
            </a:r>
            <a:r>
              <a:rPr lang="ru-RU" dirty="0" smtClean="0">
                <a:solidFill>
                  <a:prstClr val="black"/>
                </a:solidFill>
              </a:rPr>
              <a:t>ои друзья.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550497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857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Вишенка попросил Земляничку  помочь достать ключ у синьора Помидора.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0" y="4644008"/>
            <a:ext cx="6858000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Поздно ночью, когда Помидор крепко спал, Вишенка и Земляничка </a:t>
            </a:r>
            <a:r>
              <a:rPr lang="ru-RU" dirty="0" smtClean="0">
                <a:solidFill>
                  <a:prstClr val="black"/>
                </a:solidFill>
              </a:rPr>
              <a:t>пошли </a:t>
            </a:r>
            <a:r>
              <a:rPr lang="ru-RU" dirty="0" smtClean="0">
                <a:solidFill>
                  <a:prstClr val="black"/>
                </a:solidFill>
              </a:rPr>
              <a:t>в его спальню и вытащили из чулка </a:t>
            </a:r>
            <a:r>
              <a:rPr lang="ru-RU" dirty="0" smtClean="0">
                <a:solidFill>
                  <a:prstClr val="black"/>
                </a:solidFill>
              </a:rPr>
              <a:t>ключ от тюрьмы.</a:t>
            </a:r>
            <a:endParaRPr lang="ru-RU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3" r="28074" b="19313"/>
          <a:stretch/>
        </p:blipFill>
        <p:spPr bwMode="auto">
          <a:xfrm>
            <a:off x="620688" y="899592"/>
            <a:ext cx="5330662" cy="3171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49" r="2510" b="7428"/>
          <a:stretch/>
        </p:blipFill>
        <p:spPr bwMode="auto">
          <a:xfrm>
            <a:off x="807568" y="5567338"/>
            <a:ext cx="5178843" cy="340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550497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bogislavyan.ru/wp-content/uploads/2015/11/1-luk-chipoll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353" y="3707904"/>
            <a:ext cx="2281647" cy="290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2538" y="5640784"/>
            <a:ext cx="6386103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	Слово </a:t>
            </a:r>
            <a:r>
              <a:rPr lang="ru-RU" dirty="0">
                <a:solidFill>
                  <a:prstClr val="black"/>
                </a:solidFill>
              </a:rPr>
              <a:t>«Чиполлино» означает луковка. </a:t>
            </a:r>
          </a:p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Герой сказки – это мальчик-луковка. 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У </a:t>
            </a:r>
            <a:r>
              <a:rPr lang="ru-RU" dirty="0">
                <a:solidFill>
                  <a:prstClr val="black"/>
                </a:solidFill>
              </a:rPr>
              <a:t>Чиполлино вместо волос на голове </a:t>
            </a:r>
            <a:r>
              <a:rPr lang="ru-RU" dirty="0" smtClean="0">
                <a:solidFill>
                  <a:prstClr val="black"/>
                </a:solidFill>
              </a:rPr>
              <a:t>есть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хохолок </a:t>
            </a:r>
            <a:r>
              <a:rPr lang="ru-RU" dirty="0">
                <a:solidFill>
                  <a:prstClr val="black"/>
                </a:solidFill>
              </a:rPr>
              <a:t>зелёного лука. </a:t>
            </a:r>
            <a:r>
              <a:rPr lang="ru-RU" dirty="0" smtClean="0">
                <a:solidFill>
                  <a:prstClr val="black"/>
                </a:solidFill>
              </a:rPr>
              <a:t>	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Чиполлино</a:t>
            </a:r>
            <a:r>
              <a:rPr lang="ru-RU" dirty="0" smtClean="0">
                <a:solidFill>
                  <a:prstClr val="black"/>
                </a:solidFill>
              </a:rPr>
              <a:t> весёлый и смелый мальчик. </a:t>
            </a:r>
            <a:r>
              <a:rPr lang="ru-RU" dirty="0">
                <a:solidFill>
                  <a:prstClr val="black"/>
                </a:solidFill>
              </a:rPr>
              <a:t>Чиполлино всегда защищал </a:t>
            </a:r>
            <a:r>
              <a:rPr lang="ru-RU" dirty="0" smtClean="0">
                <a:solidFill>
                  <a:prstClr val="black"/>
                </a:solidFill>
              </a:rPr>
              <a:t>слабых </a:t>
            </a:r>
            <a:r>
              <a:rPr lang="ru-RU" dirty="0">
                <a:solidFill>
                  <a:prstClr val="black"/>
                </a:solidFill>
              </a:rPr>
              <a:t>и заступался за своих друзей.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Семья </a:t>
            </a:r>
            <a:r>
              <a:rPr lang="ru-RU" dirty="0">
                <a:solidFill>
                  <a:prstClr val="black"/>
                </a:solidFill>
              </a:rPr>
              <a:t>Чиполлино жила на самой </a:t>
            </a:r>
            <a:r>
              <a:rPr lang="ru-RU" dirty="0" smtClean="0">
                <a:solidFill>
                  <a:prstClr val="black"/>
                </a:solidFill>
              </a:rPr>
              <a:t>бедной </a:t>
            </a:r>
            <a:r>
              <a:rPr lang="ru-RU" dirty="0">
                <a:solidFill>
                  <a:prstClr val="black"/>
                </a:solidFill>
              </a:rPr>
              <a:t>окраине города. </a:t>
            </a:r>
          </a:p>
        </p:txBody>
      </p:sp>
      <p:sp>
        <p:nvSpPr>
          <p:cNvPr id="4" name="Прямоугольник 3"/>
          <p:cNvSpPr/>
          <p:nvPr/>
        </p:nvSpPr>
        <p:spPr>
          <a:xfrm rot="16200000">
            <a:off x="6329762" y="8510800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  <p:pic>
        <p:nvPicPr>
          <p:cNvPr id="1026" name="Picture 2" descr="http://itd0.mycdn.me/image?id=869338615841&amp;t=20&amp;plc=WEB&amp;tkn=*VtomXnin2vooBc6F6Wy5vd1XP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795" y="323528"/>
            <a:ext cx="1920459" cy="278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6961" y="323528"/>
            <a:ext cx="42375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400" dirty="0" smtClean="0">
                <a:solidFill>
                  <a:prstClr val="black"/>
                </a:solidFill>
              </a:rPr>
              <a:t>Это автор сказки «Чиполлино» </a:t>
            </a:r>
          </a:p>
          <a:p>
            <a:pPr>
              <a:lnSpc>
                <a:spcPct val="200000"/>
              </a:lnSpc>
            </a:pPr>
            <a:r>
              <a:rPr lang="ru-RU" sz="2400" dirty="0" smtClean="0">
                <a:solidFill>
                  <a:prstClr val="black"/>
                </a:solidFill>
              </a:rPr>
              <a:t>Джанни Родари.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19768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857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Ключ Вишенка отдал Чиполлино.  Чиполлино и Редиска пошли спасть своих друзей из тюрьмы.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88880" y="4788024"/>
            <a:ext cx="6769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Чиполлино открыл дверь тюрьмы ключом. И его друзья: Тыква, мастер </a:t>
            </a:r>
            <a:r>
              <a:rPr lang="ru-RU" dirty="0" smtClean="0">
                <a:solidFill>
                  <a:prstClr val="black"/>
                </a:solidFill>
              </a:rPr>
              <a:t>Виноградинка, </a:t>
            </a:r>
            <a:r>
              <a:rPr lang="ru-RU" dirty="0" smtClean="0">
                <a:solidFill>
                  <a:prstClr val="black"/>
                </a:solidFill>
              </a:rPr>
              <a:t>профессор Груша сбежали из тюрьмы.</a:t>
            </a:r>
            <a:endParaRPr lang="ru-RU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03" r="22418" b="16701"/>
          <a:stretch/>
        </p:blipFill>
        <p:spPr bwMode="auto">
          <a:xfrm>
            <a:off x="980727" y="1259632"/>
            <a:ext cx="5165697" cy="332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" t="9734" r="4847" b="11885"/>
          <a:stretch/>
        </p:blipFill>
        <p:spPr bwMode="auto">
          <a:xfrm>
            <a:off x="1702255" y="5922905"/>
            <a:ext cx="4785058" cy="31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65765" y="7884368"/>
            <a:ext cx="2227464" cy="720080"/>
          </a:xfrm>
          <a:prstGeom prst="wedgeRoundRectCallout">
            <a:avLst>
              <a:gd name="adj1" fmla="val 41971"/>
              <a:gd name="adj2" fmla="val -183340"/>
              <a:gd name="adj3" fmla="val 16667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8880" y="7884368"/>
            <a:ext cx="19431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Скорее, выходите. </a:t>
            </a:r>
          </a:p>
          <a:p>
            <a:r>
              <a:rPr lang="ru-RU" sz="1600" dirty="0" smtClean="0">
                <a:solidFill>
                  <a:prstClr val="black"/>
                </a:solidFill>
              </a:rPr>
              <a:t>Бежим, </a:t>
            </a:r>
            <a:r>
              <a:rPr lang="ru-RU" sz="1600" dirty="0" smtClean="0">
                <a:solidFill>
                  <a:prstClr val="black"/>
                </a:solidFill>
              </a:rPr>
              <a:t>пока стража</a:t>
            </a:r>
          </a:p>
          <a:p>
            <a:r>
              <a:rPr lang="ru-RU" sz="1600" dirty="0">
                <a:solidFill>
                  <a:prstClr val="black"/>
                </a:solidFill>
              </a:rPr>
              <a:t>с</a:t>
            </a:r>
            <a:r>
              <a:rPr lang="ru-RU" sz="1600" dirty="0" smtClean="0">
                <a:solidFill>
                  <a:prstClr val="black"/>
                </a:solidFill>
              </a:rPr>
              <a:t>пит.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550497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7" t="9571" r="15625" b="25390"/>
          <a:stretch/>
        </p:blipFill>
        <p:spPr bwMode="auto">
          <a:xfrm>
            <a:off x="337439" y="5580112"/>
            <a:ext cx="4974781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0" y="4679639"/>
            <a:ext cx="6901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Принц Лимон приказал найти,  поймать и арестовать Чиполлино. А помидор сказал:  </a:t>
            </a:r>
            <a:endParaRPr lang="ru-RU" dirty="0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4293096" y="7650161"/>
            <a:ext cx="2466591" cy="1101775"/>
          </a:xfrm>
          <a:prstGeom prst="wedgeRoundRectCallout">
            <a:avLst>
              <a:gd name="adj1" fmla="val -53294"/>
              <a:gd name="adj2" fmla="val -118541"/>
              <a:gd name="adj3" fmla="val 16667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329040" y="7795987"/>
            <a:ext cx="24500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Мы пригласим сыщика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Моркоу и его собаку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Держи-хватай. 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1" t="9026" r="11500" b="19164"/>
          <a:stretch/>
        </p:blipFill>
        <p:spPr bwMode="auto">
          <a:xfrm>
            <a:off x="337439" y="683568"/>
            <a:ext cx="5848751" cy="392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4503995" y="514290"/>
            <a:ext cx="2227464" cy="529317"/>
          </a:xfrm>
          <a:prstGeom prst="wedgeRoundRectCallout">
            <a:avLst>
              <a:gd name="adj1" fmla="val -60205"/>
              <a:gd name="adj2" fmla="val 226467"/>
              <a:gd name="adj3" fmla="val 16667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527833" y="514290"/>
            <a:ext cx="2305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С</a:t>
            </a:r>
            <a:r>
              <a:rPr lang="ru-RU" sz="1600" dirty="0" smtClean="0">
                <a:solidFill>
                  <a:prstClr val="black"/>
                </a:solidFill>
              </a:rPr>
              <a:t>иньор Помидор! </a:t>
            </a:r>
          </a:p>
          <a:p>
            <a:r>
              <a:rPr lang="ru-RU" sz="1600" dirty="0" smtClean="0">
                <a:solidFill>
                  <a:prstClr val="black"/>
                </a:solidFill>
              </a:rPr>
              <a:t>Арестованные убежали!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6366267" y="5876281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1595" y="-14060"/>
            <a:ext cx="690119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Лимончик разбудил синьора Помидора и сказал: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143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6858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Сыщик Моркоу и его собака Держи-хватай искали Чиполлино.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" y="4889933"/>
            <a:ext cx="685800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Сыщик Моркоу нашёл Чиполлино и погнался за </a:t>
            </a:r>
            <a:r>
              <a:rPr lang="ru-RU" dirty="0" smtClean="0">
                <a:solidFill>
                  <a:prstClr val="black"/>
                </a:solidFill>
              </a:rPr>
              <a:t>ним.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" t="13086" r="6094" b="6250"/>
          <a:stretch/>
        </p:blipFill>
        <p:spPr bwMode="auto">
          <a:xfrm>
            <a:off x="1291183" y="1547664"/>
            <a:ext cx="4275633" cy="295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1" t="12593" b="14452"/>
          <a:stretch/>
        </p:blipFill>
        <p:spPr bwMode="auto">
          <a:xfrm>
            <a:off x="1291183" y="5885028"/>
            <a:ext cx="5051638" cy="325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559953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87856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И тут Чиполлино споткнулся и упал. Всё. Это конец. Его сейчас арестуют. Как вдруг собака Держи-хватай увидела другую собаку и рванула за ней и потащила за собой Моркоу.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0" y="4644008"/>
            <a:ext cx="68785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Но Чиполлино всё равно схватили полицейские Лимончики и арестовали. С ним в тюрьме оказались все его друзья.  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64" r="22969" b="14870"/>
          <a:stretch/>
        </p:blipFill>
        <p:spPr bwMode="auto">
          <a:xfrm>
            <a:off x="0" y="1734622"/>
            <a:ext cx="4695825" cy="265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58" r="7969" b="7422"/>
          <a:stretch/>
        </p:blipFill>
        <p:spPr bwMode="auto">
          <a:xfrm>
            <a:off x="4149081" y="2636777"/>
            <a:ext cx="2705100" cy="184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664" b="8398"/>
          <a:stretch/>
        </p:blipFill>
        <p:spPr bwMode="auto">
          <a:xfrm>
            <a:off x="1340111" y="5709088"/>
            <a:ext cx="4434159" cy="343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559953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79410"/>
            <a:ext cx="68580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Кактус, мастер </a:t>
            </a:r>
            <a:r>
              <a:rPr lang="ru-RU" dirty="0" smtClean="0">
                <a:solidFill>
                  <a:prstClr val="black"/>
                </a:solidFill>
              </a:rPr>
              <a:t>Виноградинка, </a:t>
            </a:r>
            <a:r>
              <a:rPr lang="ru-RU" dirty="0" smtClean="0">
                <a:solidFill>
                  <a:prstClr val="black"/>
                </a:solidFill>
              </a:rPr>
              <a:t>Редиска, профессор Груша решили помочь Чиполлино бежать из  тюрьмы. Кактус смог передать напильник Чиполлино. И Чиполлино перепилил решетку на окне тюрьмы, чтобы бежать. 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-1" y="4815147"/>
            <a:ext cx="6858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Чиполлино удалось выбраться, стащить ключи у полицейского Лимончика и выпустить всех своих друзей из тюрьмы. 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t="11524" b="14870"/>
          <a:stretch/>
        </p:blipFill>
        <p:spPr bwMode="auto">
          <a:xfrm>
            <a:off x="360981" y="1660848"/>
            <a:ext cx="4442519" cy="289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0743" r="47118" b="16039"/>
          <a:stretch/>
        </p:blipFill>
        <p:spPr bwMode="auto">
          <a:xfrm>
            <a:off x="4879700" y="2393638"/>
            <a:ext cx="1791556" cy="2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99" t="10351" r="3125" b="8204"/>
          <a:stretch/>
        </p:blipFill>
        <p:spPr bwMode="auto">
          <a:xfrm>
            <a:off x="1454453" y="5738477"/>
            <a:ext cx="4671364" cy="340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559953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06" t="6054" b="34766"/>
          <a:stretch/>
        </p:blipFill>
        <p:spPr bwMode="auto">
          <a:xfrm>
            <a:off x="5730" y="1926222"/>
            <a:ext cx="4336182" cy="231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99392" y="0"/>
            <a:ext cx="69573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Друзья Чиполлино, его отец прибежали на площадь, где принц Лимон хотел из пушки разрушить домик Тыквы, но у </a:t>
            </a:r>
            <a:r>
              <a:rPr lang="ru-RU" dirty="0">
                <a:solidFill>
                  <a:prstClr val="black"/>
                </a:solidFill>
              </a:rPr>
              <a:t>н</a:t>
            </a:r>
            <a:r>
              <a:rPr lang="ru-RU" dirty="0" smtClean="0">
                <a:solidFill>
                  <a:prstClr val="black"/>
                </a:solidFill>
              </a:rPr>
              <a:t>его ничего не вышло. Пушка выстрелила прямо в принца Лимона. А синьор Помидор </a:t>
            </a:r>
            <a:r>
              <a:rPr lang="ru-RU" dirty="0" smtClean="0">
                <a:solidFill>
                  <a:prstClr val="black"/>
                </a:solidFill>
              </a:rPr>
              <a:t>сбежал </a:t>
            </a:r>
            <a:r>
              <a:rPr lang="ru-RU" dirty="0" smtClean="0">
                <a:solidFill>
                  <a:prstClr val="black"/>
                </a:solidFill>
              </a:rPr>
              <a:t>из города.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572000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06" t="10547" b="13282"/>
          <a:stretch/>
        </p:blipFill>
        <p:spPr bwMode="auto">
          <a:xfrm>
            <a:off x="4149080" y="2789152"/>
            <a:ext cx="2570312" cy="176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6" b="12305"/>
          <a:stretch/>
        </p:blipFill>
        <p:spPr bwMode="auto">
          <a:xfrm>
            <a:off x="1692188" y="5764778"/>
            <a:ext cx="4871864" cy="302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" y="4603626"/>
            <a:ext cx="685799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Друзья построили новый город. Теперь у каждого был свой дом. В этом городе была школа и дворец для детей. Все жили дружно и счастливо.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43654" y="8786856"/>
            <a:ext cx="1598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Конец сказки.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309264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0226" y="179512"/>
            <a:ext cx="63727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Все жители сказки  Джанни Родари были фруктами или овощами.  Главные герои сказки «Чиполлино» 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4859" y="1425119"/>
            <a:ext cx="2016224" cy="213335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83483" y="1445170"/>
            <a:ext cx="2016224" cy="213335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10922" y="1440352"/>
            <a:ext cx="2016224" cy="213335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14859" y="3730922"/>
            <a:ext cx="2016224" cy="213335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583483" y="3750973"/>
            <a:ext cx="2016224" cy="213335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10922" y="3746155"/>
            <a:ext cx="2016224" cy="213335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1129" y="6070069"/>
            <a:ext cx="2016224" cy="213335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89753" y="6090120"/>
            <a:ext cx="2016224" cy="213335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7192" y="6085302"/>
            <a:ext cx="2016224" cy="213335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"/>
          <a:stretch/>
        </p:blipFill>
        <p:spPr bwMode="auto">
          <a:xfrm>
            <a:off x="2971881" y="1471451"/>
            <a:ext cx="1251967" cy="1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757923" y="3239968"/>
            <a:ext cx="16798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синьор Помидор</a:t>
            </a:r>
            <a:endParaRPr lang="ru-RU" sz="16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68" y="1657146"/>
            <a:ext cx="1817387" cy="146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18845" y="3219917"/>
            <a:ext cx="13901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Принц Лимон</a:t>
            </a:r>
            <a:endParaRPr lang="ru-RU" sz="1600" dirty="0"/>
          </a:p>
        </p:txBody>
      </p:sp>
      <p:pic>
        <p:nvPicPr>
          <p:cNvPr id="17" name="Picture 5" descr="D:\ВИКА\ШКОЛА\АДАП МАТЕРИАЛ\ПОСОБИЯ-ШКОЛАРОССИИ\Литература\Чиполлино\Картинки\s1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480" y="1561241"/>
            <a:ext cx="1203647" cy="165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854694" y="3217440"/>
            <a:ext cx="1714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Профессор Груша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35068" y="5251803"/>
            <a:ext cx="16877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Чиполлоне. </a:t>
            </a:r>
          </a:p>
          <a:p>
            <a:r>
              <a:rPr lang="ru-RU" sz="1600" dirty="0" smtClean="0"/>
              <a:t>Папа Чиполлино.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616330" y="5544191"/>
            <a:ext cx="19896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Моркоу и его собака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268204" y="5545771"/>
            <a:ext cx="8876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Редиска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14859" y="7864867"/>
            <a:ext cx="2117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Мастер </a:t>
            </a:r>
            <a:r>
              <a:rPr lang="ru-RU" sz="1600" dirty="0" smtClean="0"/>
              <a:t>Виноградинка</a:t>
            </a:r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095507" y="7892620"/>
            <a:ext cx="10808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Кум Тыква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988599" y="7630832"/>
            <a:ext cx="1433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Земляничка и </a:t>
            </a:r>
          </a:p>
          <a:p>
            <a:r>
              <a:rPr lang="ru-RU" sz="1600" dirty="0" smtClean="0"/>
              <a:t>Вишенка</a:t>
            </a:r>
            <a:endParaRPr lang="ru-RU" sz="1600" dirty="0"/>
          </a:p>
        </p:txBody>
      </p:sp>
      <p:pic>
        <p:nvPicPr>
          <p:cNvPr id="19460" name="Picture 4" descr="https://www.graycell.ru/picture/big/chipollon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2" r="17076"/>
          <a:stretch/>
        </p:blipFill>
        <p:spPr bwMode="auto">
          <a:xfrm>
            <a:off x="1116696" y="3898006"/>
            <a:ext cx="824179" cy="140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507" y="3833446"/>
            <a:ext cx="1128341" cy="156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403" y="3794145"/>
            <a:ext cx="648201" cy="179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D:\ВИКА\ШКОЛА\АДАП МАТЕРИАЛ\ПОСОБИЯ-ШКОЛАРОССИИ\Литература\Чиполлино\Картинки\s1200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27" y="6104267"/>
            <a:ext cx="1023271" cy="182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D:\ВИКА\ШКОЛА\АДАП МАТЕРИАЛ\ПОСОБИЯ-ШКОЛАРОССИИ\Литература\Чиполлино\Картинки\tykva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5" r="20989"/>
          <a:stretch/>
        </p:blipFill>
        <p:spPr bwMode="auto">
          <a:xfrm>
            <a:off x="3095507" y="6125450"/>
            <a:ext cx="1042147" cy="173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D:\ВИКА\ШКОЛА\АДАП МАТЕРИАЛ\ПОСОБИЯ-ШКОЛАРОССИИ\Литература\Чиполлино\Картинки\68881775_1294389777_1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204" y="6125450"/>
            <a:ext cx="874772" cy="13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991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93" b="8595"/>
          <a:stretch/>
        </p:blipFill>
        <p:spPr bwMode="auto">
          <a:xfrm>
            <a:off x="620688" y="862492"/>
            <a:ext cx="5509891" cy="380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6858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Однажды  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в деревню, где жила семья Чиполлино, приехал принц Лимон. Он шёл по улице.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88640" y="4829213"/>
            <a:ext cx="6155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solidFill>
                  <a:prstClr val="black"/>
                </a:solidFill>
              </a:rPr>
              <a:t>Народу </a:t>
            </a:r>
            <a:r>
              <a:rPr lang="ru-RU" dirty="0" smtClean="0">
                <a:solidFill>
                  <a:prstClr val="black"/>
                </a:solidFill>
              </a:rPr>
              <a:t>на улице было </a:t>
            </a:r>
            <a:r>
              <a:rPr lang="ru-RU" dirty="0" smtClean="0">
                <a:solidFill>
                  <a:prstClr val="black"/>
                </a:solidFill>
              </a:rPr>
              <a:t>много и Чиполлино толкнули. 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97" t="7607" r="1596" b="14514"/>
          <a:stretch/>
        </p:blipFill>
        <p:spPr bwMode="auto">
          <a:xfrm>
            <a:off x="851255" y="5469813"/>
            <a:ext cx="4829975" cy="366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419373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1968" y="-1"/>
            <a:ext cx="6155207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Чиполлино случайно  наступил принцу Лимону на ногу.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85" r="2895" b="16774"/>
          <a:stretch/>
        </p:blipFill>
        <p:spPr bwMode="auto">
          <a:xfrm>
            <a:off x="315495" y="635224"/>
            <a:ext cx="6227010" cy="401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52" r="26243" b="18437"/>
          <a:stretch/>
        </p:blipFill>
        <p:spPr bwMode="auto">
          <a:xfrm>
            <a:off x="315495" y="5292080"/>
            <a:ext cx="5118856" cy="367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3861048" y="5107414"/>
            <a:ext cx="2080573" cy="923330"/>
          </a:xfrm>
          <a:prstGeom prst="wedgeRoundRectCallout">
            <a:avLst>
              <a:gd name="adj1" fmla="val -93906"/>
              <a:gd name="adj2" fmla="val 75689"/>
              <a:gd name="adj3" fmla="val 16667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077072" y="5107414"/>
            <a:ext cx="18645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prstClr val="black"/>
                </a:solidFill>
              </a:rPr>
              <a:t>Ааааааа</a:t>
            </a:r>
            <a:r>
              <a:rPr lang="ru-RU" dirty="0" smtClean="0">
                <a:solidFill>
                  <a:prstClr val="black"/>
                </a:solidFill>
              </a:rPr>
              <a:t>! Караул!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Поймать его!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Наказать его!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545350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5182" y="4788024"/>
            <a:ext cx="6155207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Чиполлоне арестовали </a:t>
            </a:r>
            <a:r>
              <a:rPr lang="ru-RU" dirty="0" smtClean="0">
                <a:solidFill>
                  <a:prstClr val="black"/>
                </a:solidFill>
              </a:rPr>
              <a:t>и посадили в тюрьму.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83" r="5860" b="21149"/>
          <a:stretch/>
        </p:blipFill>
        <p:spPr bwMode="auto">
          <a:xfrm>
            <a:off x="495182" y="1547664"/>
            <a:ext cx="4977221" cy="30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4437112" y="1177113"/>
            <a:ext cx="2328771" cy="646331"/>
          </a:xfrm>
          <a:prstGeom prst="wedgeRoundRectCallout">
            <a:avLst>
              <a:gd name="adj1" fmla="val -44520"/>
              <a:gd name="adj2" fmla="val 210497"/>
              <a:gd name="adj3" fmla="val 16667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494107" y="1177114"/>
            <a:ext cx="2323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Принц Лимон, это я</a:t>
            </a:r>
          </a:p>
          <a:p>
            <a:r>
              <a:rPr lang="ru-RU" dirty="0">
                <a:solidFill>
                  <a:prstClr val="black"/>
                </a:solidFill>
              </a:rPr>
              <a:t>н</a:t>
            </a:r>
            <a:r>
              <a:rPr lang="ru-RU" dirty="0" smtClean="0">
                <a:solidFill>
                  <a:prstClr val="black"/>
                </a:solidFill>
              </a:rPr>
              <a:t>аступил вам на ногу.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797152" y="1979712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prstClr val="black"/>
                </a:solidFill>
              </a:rPr>
              <a:t>1</a:t>
            </a:r>
            <a:endParaRPr lang="ru-RU" sz="1200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707709" y="1150057"/>
            <a:ext cx="2328771" cy="646331"/>
          </a:xfrm>
          <a:prstGeom prst="wedgeRoundRectCallout">
            <a:avLst>
              <a:gd name="adj1" fmla="val 71922"/>
              <a:gd name="adj2" fmla="val 194236"/>
              <a:gd name="adj3" fmla="val 16667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64704" y="1150058"/>
            <a:ext cx="23076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Взять его! Арестовать</a:t>
            </a:r>
          </a:p>
          <a:p>
            <a:r>
              <a:rPr lang="ru-RU" dirty="0">
                <a:solidFill>
                  <a:prstClr val="black"/>
                </a:solidFill>
              </a:rPr>
              <a:t>е</a:t>
            </a:r>
            <a:r>
              <a:rPr lang="ru-RU" dirty="0" smtClean="0">
                <a:solidFill>
                  <a:prstClr val="black"/>
                </a:solidFill>
              </a:rPr>
              <a:t>го.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361192" y="1753726"/>
            <a:ext cx="2568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>
                <a:solidFill>
                  <a:prstClr val="black"/>
                </a:solidFill>
              </a:rPr>
              <a:t>2</a:t>
            </a:r>
            <a:endParaRPr lang="ru-RU" sz="11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7" t="10895" r="3110" b="8736"/>
          <a:stretch/>
        </p:blipFill>
        <p:spPr bwMode="auto">
          <a:xfrm>
            <a:off x="524058" y="5295855"/>
            <a:ext cx="5144912" cy="358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41124" y="0"/>
            <a:ext cx="6920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Принц Лимон был очень злой. Чиполлоне испугался за сына и грустно сказал: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4" t="11203" r="17410" b="11803"/>
          <a:stretch/>
        </p:blipFill>
        <p:spPr bwMode="auto">
          <a:xfrm>
            <a:off x="4761642" y="7530186"/>
            <a:ext cx="2004241" cy="161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 rot="16200000">
            <a:off x="6344673" y="6069448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545350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669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Гуляя по улице Чиполлино услышал, что его папу Чиполлоне арестовали и посадили в тюрьму.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09" t="26234" r="55330" b="39635"/>
          <a:stretch/>
        </p:blipFill>
        <p:spPr bwMode="auto">
          <a:xfrm>
            <a:off x="4232242" y="1259632"/>
            <a:ext cx="2391112" cy="31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98" t="25368" r="50000" b="41342"/>
          <a:stretch/>
        </p:blipFill>
        <p:spPr bwMode="auto">
          <a:xfrm>
            <a:off x="404664" y="1259632"/>
            <a:ext cx="3598817" cy="31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1" t="5512" r="16143" b="31639"/>
          <a:stretch/>
        </p:blipFill>
        <p:spPr bwMode="auto">
          <a:xfrm>
            <a:off x="514152" y="5668230"/>
            <a:ext cx="5514999" cy="347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4803750"/>
            <a:ext cx="6858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Чиполлино стало очень грустно. Он очень расстроился. К нему подошёл  профессор Груша и сказал: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3932568" y="8222090"/>
            <a:ext cx="2756566" cy="921909"/>
          </a:xfrm>
          <a:prstGeom prst="wedgeRoundRectCallout">
            <a:avLst>
              <a:gd name="adj1" fmla="val -16357"/>
              <a:gd name="adj2" fmla="val -158398"/>
              <a:gd name="adj3" fmla="val 16667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48191" y="8222091"/>
            <a:ext cx="27409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Не грусти, Чиполлино.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Пойдём, я познакомлю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тебя со своими друзьями.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545350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85800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По дороге Чиполлино и профессор Груша встретили Тыкву. Он только что достроил свой домик. Домик был </a:t>
            </a:r>
            <a:r>
              <a:rPr lang="ru-RU" dirty="0" smtClean="0">
                <a:solidFill>
                  <a:prstClr val="black"/>
                </a:solidFill>
              </a:rPr>
              <a:t>очень маленький. В домике можно </a:t>
            </a:r>
            <a:r>
              <a:rPr lang="ru-RU" dirty="0" smtClean="0">
                <a:solidFill>
                  <a:prstClr val="black"/>
                </a:solidFill>
              </a:rPr>
              <a:t>было только сидеть.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64" t="4469" r="2408" b="15814"/>
          <a:stretch/>
        </p:blipFill>
        <p:spPr bwMode="auto">
          <a:xfrm>
            <a:off x="1938960" y="1272467"/>
            <a:ext cx="3305589" cy="345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4796733"/>
            <a:ext cx="6858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Вдруг к домику подъехал злой синьор Помидор.  Да как закричит: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9" t="5400" r="3602" b="12082"/>
          <a:stretch/>
        </p:blipFill>
        <p:spPr bwMode="auto">
          <a:xfrm>
            <a:off x="1575532" y="5409514"/>
            <a:ext cx="5093827" cy="365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18306" y="5784127"/>
            <a:ext cx="2328771" cy="1742755"/>
          </a:xfrm>
          <a:prstGeom prst="wedgeRoundRectCallout">
            <a:avLst>
              <a:gd name="adj1" fmla="val 67318"/>
              <a:gd name="adj2" fmla="val 29182"/>
              <a:gd name="adj3" fmla="val 16667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305" y="5762828"/>
            <a:ext cx="23287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Ах, ты разбойник!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Вор! Ты </a:t>
            </a:r>
            <a:r>
              <a:rPr lang="ru-RU" dirty="0" smtClean="0">
                <a:solidFill>
                  <a:prstClr val="black"/>
                </a:solidFill>
              </a:rPr>
              <a:t>по</a:t>
            </a:r>
            <a:r>
              <a:rPr lang="ru-RU" dirty="0" smtClean="0">
                <a:solidFill>
                  <a:prstClr val="black"/>
                </a:solidFill>
              </a:rPr>
              <a:t>строил 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домик на участке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Графинь Вишен!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Я забираю у тебя </a:t>
            </a:r>
          </a:p>
          <a:p>
            <a:r>
              <a:rPr lang="ru-RU" dirty="0">
                <a:solidFill>
                  <a:prstClr val="black"/>
                </a:solidFill>
              </a:rPr>
              <a:t>э</a:t>
            </a:r>
            <a:r>
              <a:rPr lang="ru-RU" dirty="0" smtClean="0">
                <a:solidFill>
                  <a:prstClr val="black"/>
                </a:solidFill>
              </a:rPr>
              <a:t>тот </a:t>
            </a:r>
            <a:r>
              <a:rPr lang="ru-RU" dirty="0" smtClean="0">
                <a:solidFill>
                  <a:prstClr val="black"/>
                </a:solidFill>
              </a:rPr>
              <a:t>дом! </a:t>
            </a: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545350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Чиполлино услышал, как кричит синьор Помидор. Чиполлино крикнул синьору Помидору: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788024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7" t="7811" r="52148" b="35893"/>
          <a:stretch/>
        </p:blipFill>
        <p:spPr bwMode="auto">
          <a:xfrm>
            <a:off x="188640" y="1476553"/>
            <a:ext cx="3099501" cy="320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1499797" y="1204846"/>
            <a:ext cx="1381845" cy="369333"/>
          </a:xfrm>
          <a:prstGeom prst="wedgeRoundRectCallout">
            <a:avLst>
              <a:gd name="adj1" fmla="val 7332"/>
              <a:gd name="adj2" fmla="val 412476"/>
              <a:gd name="adj3" fmla="val 16667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556792" y="1153389"/>
            <a:ext cx="1324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Грабитель!!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7" t="13042" r="32494" b="12380"/>
          <a:stretch/>
        </p:blipFill>
        <p:spPr bwMode="auto">
          <a:xfrm>
            <a:off x="3737523" y="1476553"/>
            <a:ext cx="2965408" cy="320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5085184" y="790021"/>
            <a:ext cx="1617748" cy="829651"/>
          </a:xfrm>
          <a:prstGeom prst="wedgeRoundRectCallout">
            <a:avLst>
              <a:gd name="adj1" fmla="val 5584"/>
              <a:gd name="adj2" fmla="val 106998"/>
              <a:gd name="adj3" fmla="val 16667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091029" y="743181"/>
            <a:ext cx="16471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Где грабитель?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Покажите мне</a:t>
            </a:r>
          </a:p>
          <a:p>
            <a:r>
              <a:rPr lang="ru-RU" dirty="0">
                <a:solidFill>
                  <a:prstClr val="black"/>
                </a:solidFill>
              </a:rPr>
              <a:t>е</a:t>
            </a:r>
            <a:r>
              <a:rPr lang="ru-RU" dirty="0" smtClean="0">
                <a:solidFill>
                  <a:prstClr val="black"/>
                </a:solidFill>
              </a:rPr>
              <a:t>го!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353938" y="1619672"/>
            <a:ext cx="2568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prstClr val="black"/>
                </a:solidFill>
              </a:rPr>
              <a:t>1</a:t>
            </a:r>
            <a:endParaRPr lang="ru-RU" sz="1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3296" y="1476553"/>
            <a:ext cx="2568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>
                <a:solidFill>
                  <a:prstClr val="black"/>
                </a:solidFill>
              </a:rPr>
              <a:t>2</a:t>
            </a:r>
            <a:endParaRPr lang="ru-RU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4" t="11826" r="13320" b="12244"/>
          <a:stretch/>
        </p:blipFill>
        <p:spPr bwMode="auto">
          <a:xfrm>
            <a:off x="1263622" y="5773813"/>
            <a:ext cx="4330754" cy="32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9787" y="4850483"/>
            <a:ext cx="67682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И Чиполлино показал синьору Помидору зеркало. А в зеркале было отражение синьора Помидора.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5453508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1027</Words>
  <Application>Microsoft Office PowerPoint</Application>
  <PresentationFormat>Экран (4:3)</PresentationFormat>
  <Paragraphs>139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Victoria</cp:lastModifiedBy>
  <cp:revision>78</cp:revision>
  <cp:lastPrinted>2019-05-21T16:18:01Z</cp:lastPrinted>
  <dcterms:created xsi:type="dcterms:W3CDTF">2019-05-20T13:52:14Z</dcterms:created>
  <dcterms:modified xsi:type="dcterms:W3CDTF">2020-04-21T09:49:55Z</dcterms:modified>
</cp:coreProperties>
</file>