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>
  <p:slideViewPr>
    <p:cSldViewPr>
      <p:cViewPr>
        <p:scale>
          <a:sx d="1" n="1"/>
          <a:sy d="1" n="1"/>
        </p:scale>
        <p:origin x="1" y="1"/>
      </p:cViewPr>
      <p:guideLst>
        <p:guide orient="horz" pos="2160"/>
        <p:guide orient="vert" pos="3840"/>
      </p:guideLst>
    </p:cSldViewPr>
  </p:slideViewPr>
</p:viewPr>
</file>

<file path=ppt/_rels/presentation.xml.rels><?xml version="1.0" encoding="UTF-8" standalone="no" ?>
<Relationships xmlns="http://schemas.openxmlformats.org/package/2006/relationships">
  <Relationship Id="rId15" Target="slides/slide13.xml" Type="http://schemas.openxmlformats.org/officeDocument/2006/relationships/slide"/>
  <Relationship Id="rId30" Target="tableStyles.xml" Type="http://schemas.openxmlformats.org/officeDocument/2006/relationships/tableStyles"/>
  <Relationship Id="rId27" Target="slides/slide25.xml" Type="http://schemas.openxmlformats.org/officeDocument/2006/relationships/slide"/>
  <Relationship Id="rId3" Target="slides/slide1.xml" Type="http://schemas.openxmlformats.org/officeDocument/2006/relationships/slide"/>
  <Relationship Id="rId29" Target="slides/slide27.xml" Type="http://schemas.openxmlformats.org/officeDocument/2006/relationships/slide"/>
  <Relationship Id="rId5" Target="slides/slide3.xml" Type="http://schemas.openxmlformats.org/officeDocument/2006/relationships/slide"/>
  <Relationship Id="rId12" Target="slides/slide10.xml" Type="http://schemas.openxmlformats.org/officeDocument/2006/relationships/slide"/>
  <Relationship Id="rId31" Target="viewProps.xml" Type="http://schemas.openxmlformats.org/officeDocument/2006/relationships/viewProps"/>
  <Relationship Id="rId13" Target="slides/slide11.xml" Type="http://schemas.openxmlformats.org/officeDocument/2006/relationships/slide"/>
  <Relationship Id="rId6" Target="slides/slide4.xml" Type="http://schemas.openxmlformats.org/officeDocument/2006/relationships/slide"/>
  <Relationship Id="rId4" Target="slides/slide2.xml" Type="http://schemas.openxmlformats.org/officeDocument/2006/relationships/slide"/>
  <Relationship Id="rId23" Target="slides/slide21.xml" Type="http://schemas.openxmlformats.org/officeDocument/2006/relationships/slide"/>
  <Relationship Id="rId21" Target="slides/slide19.xml" Type="http://schemas.openxmlformats.org/officeDocument/2006/relationships/slide"/>
  <Relationship Id="rId22" Target="slides/slide20.xml" Type="http://schemas.openxmlformats.org/officeDocument/2006/relationships/slide"/>
  <Relationship Id="rId28" Target="slides/slide26.xml" Type="http://schemas.openxmlformats.org/officeDocument/2006/relationships/slide"/>
  <Relationship Id="rId8" Target="slides/slide6.xml" Type="http://schemas.openxmlformats.org/officeDocument/2006/relationships/slide"/>
  <Relationship Id="rId9" Target="slides/slide7.xml" Type="http://schemas.openxmlformats.org/officeDocument/2006/relationships/slide"/>
  <Relationship Id="rId20" Target="slides/slide18.xml" Type="http://schemas.openxmlformats.org/officeDocument/2006/relationships/slide"/>
  <Relationship Id="rId19" Target="slides/slide17.xml" Type="http://schemas.openxmlformats.org/officeDocument/2006/relationships/slide"/>
  <Relationship Id="rId11" Target="slides/slide9.xml" Type="http://schemas.openxmlformats.org/officeDocument/2006/relationships/slide"/>
  <Relationship Id="rId14" Target="slides/slide12.xml" Type="http://schemas.openxmlformats.org/officeDocument/2006/relationships/slide"/>
  <Relationship Id="rId16" Target="slides/slide14.xml" Type="http://schemas.openxmlformats.org/officeDocument/2006/relationships/slide"/>
  <Relationship Id="rId10" Target="slides/slide8.xml" Type="http://schemas.openxmlformats.org/officeDocument/2006/relationships/slide"/>
  <Relationship Id="rId7" Target="slides/slide5.xml" Type="http://schemas.openxmlformats.org/officeDocument/2006/relationships/slide"/>
  <Relationship Id="rId25" Target="slides/slide23.xml" Type="http://schemas.openxmlformats.org/officeDocument/2006/relationships/slide"/>
  <Relationship Id="rId17" Target="slides/slide15.xml" Type="http://schemas.openxmlformats.org/officeDocument/2006/relationships/slide"/>
  <Relationship Id="rId26" Target="slides/slide24.xml" Type="http://schemas.openxmlformats.org/officeDocument/2006/relationships/slide"/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18" Target="slides/slide16.xml" Type="http://schemas.openxmlformats.org/officeDocument/2006/relationships/slide"/>
  <Relationship Id="rId24" Target="slides/slide22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4" name="Shape 14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39F25E40-4CAC-409D-8D09-B27EB5AC61BD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60DB81E-D74F-4A38-9120-CF7C3AFAA955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9" name="Shape 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60" name="Shape 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21666FF7-F926-4BEE-B2D7-B86251B2373F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614205" y="161026"/>
            <a:ext cx="9514800" cy="397799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wrap="square">
            <a:sp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4400"/>
              <a:buNone/>
              <a:defRPr b="true" i="false" sz="2600">
                <a:solidFill>
                  <a:srgbClr val="17375E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9" name="Shape 9"/>
          <p:cNvSpPr txBox="true"/>
          <p:nvPr isPhoto="false">
            <p:ph idx="11" type="ftr"/>
          </p:nvPr>
        </p:nvSpPr>
        <p:spPr>
          <a:xfrm flipH="false" flipV="false" rot="0">
            <a:off x="4145280" y="6377940"/>
            <a:ext cx="3901500" cy="343199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wrap="square">
            <a:sp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xfrm flipH="false" flipV="false" rot="0">
            <a:off x="609600" y="6377940"/>
            <a:ext cx="2804100" cy="343199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wrap="square">
            <a:sp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1" name="Shape 11"/>
          <p:cNvSpPr txBox="true"/>
          <p:nvPr isPhoto="false">
            <p:ph idx="12" type="sldNum"/>
          </p:nvPr>
        </p:nvSpPr>
        <p:spPr>
          <a:xfrm flipH="false" flipV="false" rot="0"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wrap="square">
            <a:spAutoFit/>
          </a:bodyPr>
          <a:lstStyle>
            <a:defPPr/>
            <a:lvl1pPr algn="r" indent="0" lvl="0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algn="r" indent="0" lvl="1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algn="r" indent="0" lvl="2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algn="r" indent="0" lvl="3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algn="r" indent="0" lvl="4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algn="r" indent="0" lvl="5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algn="r" indent="0" lvl="6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algn="r" indent="0" lvl="7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algn="r" indent="0" lvl="8" mar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fld id="{D4FEB5FB-6411-4DF3-A9DC-424D1F7AA15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4" name="Shape 6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66" name="Shape 6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7" name="Shape 6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AF36B42-8FDA-489D-839E-B5D647A7ACCD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5" name="GroupShape 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6" name="Shape 76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7" name="Shape 77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8" name="Shape 7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79" name="Shape 7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0" name="Shape 8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F3EFA38-E4B4-4AA3-B26C-0BCE2010FC00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F92B4C4E-47E0-4C4E-8174-6831D8086F39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2" name="Shape 2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23" name="Shape 2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4" name="Shape 2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57ABE9B-9554-4988-9426-80969A71D36F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439CD66-B98B-4542-B791-1F2A8AD9397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0" name="Shape 40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1" name="Shape 41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2" name="Shape 42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835D252-6069-423C-A72E-C7364390AE83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25" name="GroupShape 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" name="Shape 26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7" name="Shape 27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8" name="Shape 28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9" name="Shape 2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30" name="Shape 3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B3E0550-E48D-4D4D-852C-9BC9415F2F40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68" name="GroupShape 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9" name="Shape 69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0" name="Shape 70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71" name="Shape 71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2" name="Shape 7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23.09.2025</a:t>
            </a:r>
          </a:p>
        </p:txBody>
      </p:sp>
      <p:sp>
        <p:nvSpPr>
          <p:cNvPr hidden="false" id="73" name="Shape 7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4" name="Shape 7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338C5E2-573F-4F5F-B65B-E894FB74EB14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3" Target="../slideLayouts/slideLayout12.xml" Type="http://schemas.openxmlformats.org/officeDocument/2006/relationships/slideLayout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23.09.2025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E8449-F5A5-4297-A757-BF19ED9AC5F8}" type="slidenum">
              <a:t>&lt;#&gt;</a:t>
            </a:fld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latin typeface="+mn-lt"/>
          <a:ea typeface="+mn-ea"/>
          <a:cs typeface="+mn-cs"/>
        </a:defRPr>
      </a:lvl1pPr>
      <a:lvl2pPr algn="l" indent="0" lvl="1" marL="457200">
        <a:defRPr sz="1800">
          <a:latin typeface="+mn-lt"/>
          <a:ea typeface="+mn-ea"/>
          <a:cs typeface="+mn-cs"/>
        </a:defRPr>
      </a:lvl2pPr>
      <a:lvl3pPr algn="l" indent="0" lvl="2" marL="914400">
        <a:defRPr sz="1800">
          <a:latin typeface="+mn-lt"/>
          <a:ea typeface="+mn-ea"/>
          <a:cs typeface="+mn-cs"/>
        </a:defRPr>
      </a:lvl3pPr>
      <a:lvl4pPr algn="l" indent="0" lvl="3" marL="1371600">
        <a:defRPr sz="1800">
          <a:latin typeface="+mn-lt"/>
          <a:ea typeface="+mn-ea"/>
          <a:cs typeface="+mn-cs"/>
        </a:defRPr>
      </a:lvl4pPr>
      <a:lvl5pPr algn="l" indent="0" lvl="4" marL="1828800">
        <a:defRPr sz="1800">
          <a:latin typeface="+mn-lt"/>
          <a:ea typeface="+mn-ea"/>
          <a:cs typeface="+mn-cs"/>
        </a:defRPr>
      </a:lvl5pPr>
      <a:lvl6pPr algn="l" indent="0" lvl="5" marL="2286000">
        <a:defRPr sz="1800">
          <a:latin typeface="+mn-lt"/>
          <a:ea typeface="+mn-ea"/>
          <a:cs typeface="+mn-cs"/>
        </a:defRPr>
      </a:lvl6pPr>
      <a:lvl7pPr algn="l" indent="0" lvl="6" marL="2743200">
        <a:defRPr sz="1800">
          <a:latin typeface="+mn-lt"/>
          <a:ea typeface="+mn-ea"/>
          <a:cs typeface="+mn-cs"/>
        </a:defRPr>
      </a:lvl7pPr>
      <a:lvl8pPr algn="l" indent="0" lvl="7" marL="3200400">
        <a:defRPr sz="1800">
          <a:latin typeface="+mn-lt"/>
          <a:ea typeface="+mn-ea"/>
          <a:cs typeface="+mn-cs"/>
        </a:defRPr>
      </a:lvl8pPr>
      <a:lvl9pPr algn="l" indent="0" lvl="8" marL="3657600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1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slideLayouts/slideLayout3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4.jpeg" Type="http://schemas.openxmlformats.org/officeDocument/2006/relationships/image"/>
  <Relationship Id="rId2" Target="../media/5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media/6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8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9.xml.rels><?xml version="1.0" encoding="UTF-8" standalone="no" ?>
<Relationships xmlns="http://schemas.openxmlformats.org/package/2006/relationships">
  <Relationship Id="rId1" Target="../media/7.jpeg" Type="http://schemas.openxmlformats.org/officeDocument/2006/relationships/image"/>
  <Relationship Id="rId2" Target="../media/8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1" Target="../media/9.jpeg" Type="http://schemas.openxmlformats.org/officeDocument/2006/relationships/image"/>
  <Relationship Id="rId2" Target="../media/10.jpeg" Type="http://schemas.openxmlformats.org/officeDocument/2006/relationships/image"/>
  <Relationship Id="rId3" Target="../media/11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21.xml.rels><?xml version="1.0" encoding="UTF-8" standalone="no" ?>
<Relationships xmlns="http://schemas.openxmlformats.org/package/2006/relationships">
  <Relationship Id="rId1" Target="../media/1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2.xml.rels><?xml version="1.0" encoding="UTF-8" standalone="no" ?>
<Relationships xmlns="http://schemas.openxmlformats.org/package/2006/relationships">
  <Relationship Id="rId1" Target="../media/13.jpeg" Type="http://schemas.openxmlformats.org/officeDocument/2006/relationships/image"/>
  <Relationship Id="rId2" Target="../media/14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23.xml.rels><?xml version="1.0" encoding="UTF-8" standalone="no" ?>
<Relationships xmlns="http://schemas.openxmlformats.org/package/2006/relationships">
  <Relationship Id="rId1" Target="../media/15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4.xml.rels><?xml version="1.0" encoding="UTF-8" standalone="no" ?>
<Relationships xmlns="http://schemas.openxmlformats.org/package/2006/relationships">
  <Relationship Id="rId1" Target="../media/16.jpeg" Type="http://schemas.openxmlformats.org/officeDocument/2006/relationships/image"/>
  <Relationship Id="rId2" Target="../media/17.jpeg" Type="http://schemas.openxmlformats.org/officeDocument/2006/relationships/image"/>
  <Relationship Id="rId3" Target="../media/18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25.xml.rels><?xml version="1.0" encoding="UTF-8" standalone="no" ?>
<Relationships xmlns="http://schemas.openxmlformats.org/package/2006/relationships">
  <Relationship Id="rId1" Target="../media/19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6.xml.rels><?xml version="1.0" encoding="UTF-8" standalone="no" ?>
<Relationships xmlns="http://schemas.openxmlformats.org/package/2006/relationships">
  <Relationship Id="rId1" Target="../media/20.jpeg" Type="http://schemas.openxmlformats.org/officeDocument/2006/relationships/image"/>
  <Relationship Id="rId2" Target="../media/21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27.xml.rels><?xml version="1.0" encoding="UTF-8" standalone="no" ?>
<Relationships xmlns="http://schemas.openxmlformats.org/package/2006/relationships">
  <Relationship Id="rId1" Target="../media/2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slideLayouts/slideLayout3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2" name="Shape 82"/>
          <p:cNvSpPr txBox="true"/>
          <p:nvPr isPhoto="false">
            <p:ph idx="0" type="title"/>
          </p:nvPr>
        </p:nvSpPr>
        <p:spPr>
          <a:xfrm flipH="false" flipV="false" rot="0">
            <a:off x="877832" y="513924"/>
            <a:ext cx="10525500" cy="3007265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15525" wrap="square">
            <a:spAutoFit/>
          </a:bodyPr>
          <a:lstStyle>
            <a:defPPr/>
            <a:lvl1pPr lvl="0"/>
          </a:lstStyle>
          <a:p>
            <a: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sz="7200">
                <a:solidFill>
                  <a:srgbClr val="0070C0"/>
                </a:solidFill>
              </a:rPr>
              <a:t>Тьюторское </a:t>
            </a:r>
            <a:r>
              <a:rPr sz="7200">
                <a:solidFill>
                  <a:srgbClr val="0070C0"/>
                </a:solidFill>
              </a:rPr>
              <a:t>сопровождение детей с РАС в автономном </a:t>
            </a:r>
            <a:r>
              <a:rPr sz="7200">
                <a:solidFill>
                  <a:srgbClr val="0070C0"/>
                </a:solidFill>
              </a:rPr>
              <a:t>классе</a:t>
            </a:r>
            <a:endParaRPr sz="7200">
              <a:solidFill>
                <a:srgbClr val="0070C0"/>
              </a:solidFill>
            </a:endParaRPr>
          </a:p>
        </p:txBody>
      </p:sp>
      <p:pic>
        <p:nvPicPr>
          <p:cNvPr hidden="false" id="84" name="Picture 84"/>
          <p:cNvPicPr preferRelativeResize="true"/>
          <p:nvPr isPhoto="false"/>
        </p:nvPicPr>
        <p:blipFill>
          <a:blip r:embed="rId1"/>
          <a:srcRect b="0" l="0" r="0" t="65204"/>
          <a:stretch/>
        </p:blipFill>
        <p:spPr>
          <a:xfrm flipH="false" flipV="false" rot="0">
            <a:off x="0" y="4614570"/>
            <a:ext cx="12281165" cy="2163420"/>
          </a:xfrm>
          <a:prstGeom prst="rect">
            <a:avLst/>
          </a:prstGeom>
          <a:ln>
            <a:noFill/>
          </a:ln>
        </p:spPr>
      </p:pic>
      <p:sp>
        <p:nvSpPr>
          <p:cNvPr hidden="false" id="85" name="Shape 85"/>
          <p:cNvSpPr txBox="false"/>
          <p:nvPr isPhoto="false"/>
        </p:nvSpPr>
        <p:spPr>
          <a:xfrm flipH="true" flipV="false" rot="10800000">
            <a:off x="522000" y="4098149"/>
            <a:ext cx="11148000" cy="18000"/>
          </a:xfrm>
          <a:prstGeom prst="straightConnector1">
            <a:avLst/>
          </a:prstGeom>
          <a:noFill/>
          <a:ln w="76200">
            <a:solidFill>
              <a:srgbClr val="0000FF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86" name="Shape 86"/>
          <p:cNvSpPr txBox="true"/>
          <p:nvPr isPhoto="false"/>
        </p:nvSpPr>
        <p:spPr>
          <a:xfrm flipH="false" flipV="false" rot="0">
            <a:off x="522000" y="4153050"/>
            <a:ext cx="10525500" cy="807599"/>
          </a:xfrm>
          <a:prstGeom prst="rect">
            <a:avLst/>
          </a:prstGeom>
          <a:noFill/>
          <a:ln>
            <a:noFill/>
          </a:ln>
        </p:spPr>
        <p:txBody>
          <a:bodyPr anchor="t" bIns="117825" lIns="117825" rIns="117825" tIns="117825" wrap="square">
            <a:spAutoFit/>
          </a:bodyPr>
          <a:p>
            <a:pPr algn="l" indent="0" marL="0">
              <a:spcBef>
                <a:spcPts val="0"/>
              </a:spcBef>
              <a:spcAft>
                <a:spcPts val="0"/>
              </a:spcAft>
            </a:pPr>
            <a:r>
              <a:rPr b="true" sz="370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КОШЕЛЮК Н.А.</a:t>
            </a:r>
            <a:endParaRPr b="true" sz="370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3" name="GroupShape 1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4" name="Shape 114"/>
          <p:cNvSpPr txBox="true"/>
          <p:nvPr isPhoto="false">
            <p:ph idx="0" type="title"/>
          </p:nvPr>
        </p:nvSpPr>
        <p:spPr>
          <a:xfrm flipH="false" flipV="false" rot="0">
            <a:off x="167425" y="231821"/>
            <a:ext cx="11798178" cy="66115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28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Функционал тьютора на </a:t>
            </a:r>
            <a:r>
              <a:rPr b="true" sz="28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занятии </a:t>
            </a:r>
            <a:r>
              <a:rPr b="true" sz="28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включает в себя:</a:t>
            </a:r>
            <a:endParaRPr b="true" sz="5400">
              <a:solidFill>
                <a:srgbClr val="0070C0"/>
              </a:solidFill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386368" y="1485852"/>
            <a:ext cx="11294770" cy="403187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342900" marL="342900">
              <a:buFont typeface="Wingdings"/>
              <a:buChar char="ü"/>
            </a:pPr>
            <a:r>
              <a:rPr sz="3200"/>
              <a:t>Помощь в организации жизни в ОО; </a:t>
            </a:r>
          </a:p>
          <a:p>
            <a:pPr algn="l" indent="-342900" marL="342900">
              <a:buFont typeface="Wingdings"/>
              <a:buChar char="ü"/>
            </a:pPr>
            <a:r>
              <a:rPr sz="3200"/>
              <a:t>Помощь в освоении пространства ОО;</a:t>
            </a:r>
          </a:p>
          <a:p>
            <a:pPr algn="l" indent="-342900" marL="342900">
              <a:buFont typeface="Wingdings"/>
              <a:buChar char="ü"/>
            </a:pPr>
            <a:r>
              <a:rPr sz="3200"/>
              <a:t>Помощь в организации себя во времени (Необходимо учесть, что такого ребенка надо учить, как использовать расписание);</a:t>
            </a:r>
          </a:p>
          <a:p>
            <a:pPr algn="l" indent="-342900" marL="342900">
              <a:buFont typeface="Wingdings"/>
              <a:buChar char="ü"/>
            </a:pPr>
            <a:r>
              <a:rPr sz="3200"/>
              <a:t>Организация деятельности ребенка с РАС во время перемены, на внеурочных мероприятиях</a:t>
            </a:r>
          </a:p>
          <a:p>
            <a:pPr algn="l" indent="-342900" marL="342900">
              <a:buFont typeface="Wingdings"/>
              <a:buChar char="ü"/>
            </a:pPr>
            <a:r>
              <a:rPr sz="3200"/>
              <a:t>Помощь непосредственно в процессе проведения  занятия.</a:t>
            </a:r>
            <a:endParaRPr sz="3200"/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6" name="GroupShape 1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7" name="Shape 117"/>
          <p:cNvSpPr txBox="false"/>
          <p:nvPr isPhoto="false"/>
        </p:nvSpPr>
        <p:spPr>
          <a:xfrm flipH="false" flipV="false" rot="0">
            <a:off x="524265" y="256601"/>
            <a:ext cx="11329639" cy="58477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Тьютор </a:t>
            </a:r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В СВОБОДНОЕ ВРЕМЯ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867957" y="841376"/>
            <a:ext cx="6632620" cy="225106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342900" marL="342900">
              <a:lnSpc>
                <a:spcPct val="150000"/>
              </a:lnSpc>
              <a:buFont typeface="Wingdings"/>
              <a:buChar char="Ø"/>
            </a:pPr>
            <a:r>
              <a:rPr sz="2400"/>
              <a:t>Работа над навыками социального взаимодействия и коммуникации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Ø"/>
            </a:pPr>
            <a:r>
              <a:rPr sz="2400"/>
              <a:t>Создание </a:t>
            </a:r>
            <a:r>
              <a:rPr sz="2400"/>
              <a:t>обучающих ситуаций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Ø"/>
            </a:pPr>
            <a:r>
              <a:rPr sz="2400"/>
              <a:t>Взаимодействие с </a:t>
            </a:r>
            <a:r>
              <a:rPr sz="2400"/>
              <a:t>детьми группы </a:t>
            </a:r>
            <a:endParaRPr sz="2400"/>
          </a:p>
        </p:txBody>
      </p:sp>
      <p:pic>
        <p:nvPicPr>
          <p:cNvPr hidden="false" id="120" name="Picture 12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688687" y="841376"/>
            <a:ext cx="4353326" cy="5804436"/>
          </a:xfrm>
          <a:prstGeom prst="rect">
            <a:avLst/>
          </a:prstGeom>
        </p:spPr>
      </p:pic>
      <p:pic>
        <p:nvPicPr>
          <p:cNvPr hidden="false" id="122" name="Picture 12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211572" y="3187359"/>
            <a:ext cx="4171958" cy="3524102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3" name="GroupShape 1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1760112" y="542940"/>
            <a:ext cx="8040710" cy="230832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6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ПОСТОЯННОЕ ОБУЧЕНИЕ ТЬЮТОРОВ УМЕНИЮ АДАПТИРОВАТЬ ОБУЧАЮЩУЮ СРЕДУ И ДИДАКТИЧЕСКИЙ МАТЕРИАЛ</a:t>
            </a:r>
            <a:endParaRPr b="true" sz="360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26" name="Picture 126"/>
          <p:cNvPicPr preferRelativeResize="true"/>
          <p:nvPr isPhoto="false"/>
        </p:nvPicPr>
        <p:blipFill>
          <a:blip r:embed="rId1"/>
          <a:srcRect b="2348" l="0" r="9219" t="0"/>
          <a:stretch/>
        </p:blipFill>
        <p:spPr>
          <a:xfrm flipH="false" flipV="false" rot="0">
            <a:off x="2968504" y="3242044"/>
            <a:ext cx="5623926" cy="3402913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7" name="GroupShape 1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8" name="Shape 128"/>
          <p:cNvSpPr txBox="true"/>
          <p:nvPr isPhoto="false">
            <p:ph idx="0" type="title"/>
          </p:nvPr>
        </p:nvSpPr>
        <p:spPr>
          <a:xfrm flipH="false" flipV="false" rot="0">
            <a:off x="140230" y="174111"/>
            <a:ext cx="11852638" cy="851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Примерная документация тьютора:</a:t>
            </a: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470470" y="1025237"/>
            <a:ext cx="11721530" cy="45243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График работы </a:t>
            </a:r>
            <a:r>
              <a:rPr sz="2400"/>
              <a:t>тьютора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Циклограмма деятельности </a:t>
            </a:r>
            <a:r>
              <a:rPr sz="2400"/>
              <a:t>тьютора </a:t>
            </a:r>
            <a:r>
              <a:rPr sz="2400"/>
              <a:t>на 	 учебный </a:t>
            </a:r>
            <a:r>
              <a:rPr sz="2400"/>
              <a:t>год</a:t>
            </a: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Программа (план) тьюторского сопровождения обучающегося; план работы с обучающимися на неделю, месяц, четверть;</a:t>
            </a: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Журнал учета  посещаемости детей;</a:t>
            </a: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Анализ выполнения образовательной программы (требований ФГОС) обучающимися;</a:t>
            </a: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Дневник </a:t>
            </a:r>
            <a:r>
              <a:rPr sz="2400"/>
              <a:t>наблюдений;</a:t>
            </a: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Журнал взаимодействия тьютора со специалистами;</a:t>
            </a:r>
            <a:endParaRPr sz="2400"/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0" name="GroupShape 1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1" name="Shape 131"/>
          <p:cNvSpPr txBox="true"/>
          <p:nvPr isPhoto="false">
            <p:ph idx="0" type="title"/>
          </p:nvPr>
        </p:nvSpPr>
        <p:spPr>
          <a:xfrm flipH="false" flipV="false" rot="0">
            <a:off x="140230" y="174111"/>
            <a:ext cx="11852638" cy="851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Почему подготовка к 1 сентября так важна?</a:t>
            </a: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470470" y="1025237"/>
            <a:ext cx="11721530" cy="45243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Первое впечатление формирует отношение к школе надолго.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Высокий уровень сенсорной и эмоциональной нагрузки (шум, толпа, новые лица).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Нарушение привычного режима и ритма жизни.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Цель: не просто «пережить» день, а заложить фундамент позитивной школьной адаптации.</a:t>
            </a:r>
            <a:endParaRPr sz="2400"/>
          </a:p>
        </p:txBody>
      </p:sp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3" name="GroupShape 1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4" name="Shape 134"/>
          <p:cNvSpPr txBox="true"/>
          <p:nvPr isPhoto="false">
            <p:ph idx="0" type="title"/>
          </p:nvPr>
        </p:nvSpPr>
        <p:spPr>
          <a:xfrm flipH="false" flipV="false" rot="0">
            <a:off x="140230" y="174111"/>
            <a:ext cx="11852638" cy="851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«Подводные камни» Дня знаний</a:t>
            </a: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470470" y="1025237"/>
            <a:ext cx="11721530" cy="45243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Сенсорные перегрузки: Громкая музыка, аплодисменты, яркое солнце, толпа.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Неопределенность: Что будет происходить? Сколько это продлится? Куда идти?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Новые правила: Нужно долго стоять на линейке, молчать, слушать </a:t>
            </a:r>
            <a:r>
              <a:rPr sz="2400"/>
              <a:t>выступления.</a:t>
            </a: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Социальное давление: Незнакомые взрослые и дети, необходимость взаимодействовать.</a:t>
            </a:r>
            <a:endParaRPr sz="2400"/>
          </a:p>
        </p:txBody>
      </p:sp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6" name="GroupShape 1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7" name="Shape 137"/>
          <p:cNvSpPr txBox="true"/>
          <p:nvPr isPhoto="false">
            <p:ph idx="0" type="title"/>
          </p:nvPr>
        </p:nvSpPr>
        <p:spPr>
          <a:xfrm flipH="false" flipV="false" rot="0">
            <a:off x="140230" y="174111"/>
            <a:ext cx="11852638" cy="851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Социальная история: Сценарий успешного дня</a:t>
            </a: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470470" y="1025237"/>
            <a:ext cx="11721530" cy="391305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Социальная история – это пошаговый сценарий события, написанный для ребенка.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Задача: сделать непредсказуемое – предсказуемым.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Снижает тревожность за счет устранения неопределенности.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Дает ребенку опору и понимание: «Что будет дальше?».</a:t>
            </a:r>
            <a:endParaRPr sz="2400"/>
          </a:p>
        </p:txBody>
      </p:sp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9" name="GroupShape 1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0" name="Shape 140"/>
          <p:cNvSpPr txBox="true"/>
          <p:nvPr isPhoto="false">
            <p:ph idx="1" type="body"/>
          </p:nvPr>
        </p:nvSpPr>
        <p:spPr>
          <a:xfrm flipH="false" flipV="false" rot="0">
            <a:off x="501316" y="261519"/>
            <a:ext cx="11217442" cy="621146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t>(Фото школы) Сегодня 1 сентября – День знаний! Мы с мамой/папой пойдем в школу.</a:t>
            </a: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t>(Фото школьного двора) Во дворе школы будет много детей и родителей. Будет шумно и весело.</a:t>
            </a: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t>(Схематичный рисунок линейки) Мы встанем на линейку. Будет играть музыка. Директор скажет напутственные слова.</a:t>
            </a: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t>(Пиктограмма «ухо») Я постараюсь послушать. Если будет слишком громко, я могу надеть наушники.</a:t>
            </a: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t>(Фото учительницы) Потом моя учительница, [Имя Отчество], проведет нас в наш класс.</a:t>
            </a: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t>(Фото парты) В классе мы сядем за парты. Учительница покажет нам класс и может дать первое интересное задание.</a:t>
            </a: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</a:p>
          <a:p>
            <a:pPr algn="l" indent="-22860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t>(Фото часов) В школе мы пробудем недолго. Потом мама/папа заберут меня домой, и мы отпразднуем мой первый школьный день!</a:t>
            </a:r>
          </a:p>
        </p:txBody>
      </p:sp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1" name="GroupShape 1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2" name="Shape 142"/>
          <p:cNvSpPr txBox="true"/>
          <p:nvPr isPhoto="false">
            <p:ph idx="0" type="title"/>
          </p:nvPr>
        </p:nvSpPr>
        <p:spPr>
          <a:xfrm flipH="false" flipV="false" rot="0">
            <a:off x="140230" y="174111"/>
            <a:ext cx="11852638" cy="8511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Не ждем 1 сентября, а готовимся!</a:t>
            </a: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470470" y="1025237"/>
            <a:ext cx="11721530" cy="45243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Экскурсия в школу: Пройти маршрут от входа до своего класса. Постоять у здания школы.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Знакомство с учителем: Краткая, спокойная встреча до праздника.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Отработка ритуалов: Примерить форму, поносить рюкзак, </a:t>
            </a:r>
            <a:r>
              <a:rPr sz="2400"/>
              <a:t>собрать </a:t>
            </a:r>
            <a:r>
              <a:rPr sz="2400"/>
              <a:t>пенал.</a:t>
            </a:r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endParaRPr sz="2400"/>
          </a:p>
          <a:p>
            <a:pPr algn="l" indent="-285750" marL="285750">
              <a:lnSpc>
                <a:spcPct val="150000"/>
              </a:lnSpc>
              <a:buFont typeface="Wingdings"/>
              <a:buChar char="ü"/>
            </a:pPr>
            <a:r>
              <a:rPr sz="2400"/>
              <a:t>Визуальное расписание 1 сентября: Создать расписание в картинках для ребенка.</a:t>
            </a:r>
            <a:endParaRPr sz="2400"/>
          </a:p>
        </p:txBody>
      </p:sp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4" name="GroupShape 1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6" name="Picture 14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90211" y="0"/>
            <a:ext cx="3866198" cy="6858000"/>
          </a:xfrm>
          <a:prstGeom prst="rect">
            <a:avLst/>
          </a:prstGeom>
        </p:spPr>
      </p:pic>
      <p:pic>
        <p:nvPicPr>
          <p:cNvPr hidden="false" id="148" name="Picture 14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747894" y="0"/>
            <a:ext cx="4797158" cy="6858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7" name="GroupShape 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8" name="Shape 88"/>
          <p:cNvSpPr txBox="true"/>
          <p:nvPr isPhoto="false">
            <p:ph idx="0" type="title"/>
          </p:nvPr>
        </p:nvSpPr>
        <p:spPr>
          <a:xfrm flipH="false" flipV="false" rot="0">
            <a:off x="826625" y="223024"/>
            <a:ext cx="10515600" cy="132556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36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Вариативные модели организации обучения детей с РАС </a:t>
            </a:r>
            <a:br>
              <a:rPr b="true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</a:br>
            <a:endParaRPr b="true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graphicFrame>
        <p:nvGraphicFramePr>
          <p:cNvPr hidden="false" id="89" name="Table 89"/>
          <p:cNvGraphicFramePr/>
          <p:nvPr isPhoto="false"/>
        </p:nvGraphicFramePr>
        <p:xfrm flipH="false" flipV="false" rot="0">
          <a:off x="811370" y="1223459"/>
          <a:ext cx="10444766" cy="5370524"/>
        </p:xfrm>
        <a:graphic>
          <a:graphicData uri="http://schemas.openxmlformats.org/drawingml/2006/table">
            <a:tbl>
              <a:tblPr bandCol="false" bandRow="true" firstCol="false" firstRow="true" lastCol="false" lastRow="false"/>
              <a:tblGrid>
                <a:gridCol w="3481588"/>
                <a:gridCol w="3481589"/>
                <a:gridCol w="3481589"/>
              </a:tblGrid>
              <a:tr h="68915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t>Классическая модель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t>Ресурсный класс\ Ресурсные зоны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t>Автономный класс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/>
                    </a:solidFill>
                  </a:tcPr>
                </a:tc>
              </a:tr>
              <a:tr h="393801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t>АООП 8.1 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t>АООП 8.1, </a:t>
                      </a:r>
                      <a:r>
                        <a:rPr sz="1600"/>
                        <a:t>8.2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t>АООП 8.2, 8.3, 8.4 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</a:tr>
              <a:tr h="159729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1600"/>
                        <a:t>Ребенок зачислен в общеобразовательный класс и посещает все уроки в классе</a:t>
                      </a:r>
                    </a:p>
                    <a:p>
                      <a:pPr algn="ctr" indent="0" marL="0"/>
                      <a:r>
                        <a:rPr sz="1600"/>
                        <a:t>Срок обучения стандартный 4 года.</a:t>
                      </a:r>
                    </a:p>
                    <a:p>
                      <a:pPr algn="ctr" indent="0" marL="0"/>
                      <a:r>
                        <a:rPr sz="1600"/>
                        <a:t>( 1-4 классы)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2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1600"/>
                        <a:t>Ребенок зачислен в регулярный класс, некоторые уроки проводятся в ресурсном классе ( ресурсной зоне)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2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1600"/>
                        <a:t>Ребенок зачислен в автономный класс, некоторые уроки посещает в регулярном классе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20000"/>
                      </a:srgbClr>
                    </a:solidFill>
                  </a:tcPr>
                </a:tc>
              </a:tr>
              <a:tr h="88605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1600"/>
                        <a:t>Дети одного года обучения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1600"/>
                        <a:t>В ресурсном классе (зоне) могут находиться дети разных годов обучения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lvl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/>
                        <a:t>Дети одного года обучения</a:t>
                      </a:r>
                    </a:p>
                    <a:p>
                      <a:pPr algn="ctr" indent="0" marL="0"/>
                      <a:endParaRPr sz="1600"/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</a:tr>
              <a:tr h="393092">
                <a:tc gridSpan="3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1600"/>
                        <a:t>Сопровождение ребенка специалистами психолого-педагогической службы школы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20000"/>
                      </a:srgbClr>
                    </a:solidFill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1411123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endParaRPr sz="1600"/>
                    </a:p>
                    <a:p>
                      <a:pPr algn="ctr" indent="0" marL="0"/>
                      <a:r>
                        <a:rPr sz="1600"/>
                        <a:t>Тьюторское сопровождение </a:t>
                      </a:r>
                    </a:p>
                    <a:p>
                      <a:pPr algn="ctr" indent="0" marL="0"/>
                      <a:r>
                        <a:rPr sz="1600"/>
                        <a:t>Коррекционная поддержка 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1600"/>
                        <a:t>Индивидуальное тьюторское сопровождение с постепенным уменьшением доли участия тьюторов</a:t>
                      </a: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lvl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sz="1600"/>
                      </a:br>
                      <a:r>
                        <a:rPr sz="1600"/>
                        <a:t>Индивидуальное тьюторское сопровождение</a:t>
                      </a:r>
                    </a:p>
                    <a:p>
                      <a:pPr algn="ctr" indent="0" marL="0"/>
                      <a:endParaRPr sz="1600"/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40BAD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9" name="GroupShape 1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1" name="Picture 15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5400000">
            <a:off x="-982782" y="2054216"/>
            <a:ext cx="5098474" cy="2874264"/>
          </a:xfrm>
          <a:prstGeom prst="rect">
            <a:avLst/>
          </a:prstGeom>
        </p:spPr>
      </p:pic>
      <p:pic>
        <p:nvPicPr>
          <p:cNvPr hidden="false" id="153" name="Picture 15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5400000">
            <a:off x="1835788" y="1589317"/>
            <a:ext cx="6099399" cy="3440442"/>
          </a:xfrm>
          <a:prstGeom prst="rect">
            <a:avLst/>
          </a:prstGeom>
        </p:spPr>
      </p:pic>
      <p:pic>
        <p:nvPicPr>
          <p:cNvPr hidden="false" id="155" name="Picture 155"/>
          <p:cNvPicPr preferRelativeResize="true"/>
          <p:nvPr isPhoto="false"/>
        </p:nvPicPr>
        <p:blipFill>
          <a:blip r:embed="rId3"/>
          <a:srcRect b="0" l="14346" r="22145" t="1852"/>
          <a:stretch/>
        </p:blipFill>
        <p:spPr>
          <a:xfrm flipH="false" flipV="false" rot="10800000">
            <a:off x="6605710" y="1376272"/>
            <a:ext cx="5350763" cy="4664313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6" name="GroupShape 1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8" name="Picture 15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16200000">
            <a:off x="3122275" y="-1906929"/>
            <a:ext cx="6002180" cy="10640985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9" name="GroupShape 1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1" name="Picture 16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46377" y="274903"/>
            <a:ext cx="6459824" cy="3643745"/>
          </a:xfrm>
          <a:prstGeom prst="rect">
            <a:avLst/>
          </a:prstGeom>
        </p:spPr>
      </p:pic>
      <p:pic>
        <p:nvPicPr>
          <p:cNvPr hidden="false" id="163" name="Picture 163"/>
          <p:cNvPicPr preferRelativeResize="true"/>
          <p:nvPr isPhoto="false"/>
        </p:nvPicPr>
        <p:blipFill>
          <a:blip r:embed="rId2"/>
          <a:srcRect b="13535" l="0" r="2365" t="31919"/>
          <a:stretch/>
        </p:blipFill>
        <p:spPr>
          <a:xfrm flipH="false" flipV="false" rot="16200000">
            <a:off x="6666697" y="1323001"/>
            <a:ext cx="5241390" cy="5191295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4" name="GroupShape 1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6" name="Picture 16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829319" y="-124690"/>
            <a:ext cx="3868341" cy="685800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7" name="GroupShape 1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9" name="Picture 16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65683" y="762000"/>
            <a:ext cx="2848571" cy="5050098"/>
          </a:xfrm>
          <a:prstGeom prst="rect">
            <a:avLst/>
          </a:prstGeom>
        </p:spPr>
      </p:pic>
      <p:pic>
        <p:nvPicPr>
          <p:cNvPr hidden="false" id="171" name="Picture 171"/>
          <p:cNvPicPr preferRelativeResize="true"/>
          <p:nvPr isPhoto="false"/>
        </p:nvPicPr>
        <p:blipFill>
          <a:blip r:embed="rId2"/>
          <a:srcRect b="27273" l="0" r="8432" t="0"/>
          <a:stretch/>
        </p:blipFill>
        <p:spPr>
          <a:xfrm flipH="false" flipV="false" rot="0">
            <a:off x="3553301" y="665018"/>
            <a:ext cx="3540225" cy="4987636"/>
          </a:xfrm>
          <a:prstGeom prst="rect">
            <a:avLst/>
          </a:prstGeom>
        </p:spPr>
      </p:pic>
      <p:pic>
        <p:nvPicPr>
          <p:cNvPr hidden="false" id="173" name="Picture 173"/>
          <p:cNvPicPr preferRelativeResize="true"/>
          <p:nvPr isPhoto="false"/>
        </p:nvPicPr>
        <p:blipFill>
          <a:blip r:embed="rId3"/>
          <a:srcRect b="33333" l="0" r="0" t="0"/>
          <a:stretch/>
        </p:blipFill>
        <p:spPr>
          <a:xfrm flipH="false" flipV="false" rot="0">
            <a:off x="7619221" y="872835"/>
            <a:ext cx="3868341" cy="457200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4" name="GroupShape 1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6" name="Picture 17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04363" y="535647"/>
            <a:ext cx="10861269" cy="6128388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7" name="GroupShape 1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9" name="Picture 179"/>
          <p:cNvPicPr preferRelativeResize="true"/>
          <p:nvPr isPhoto="false"/>
        </p:nvPicPr>
        <p:blipFill>
          <a:blip r:embed="rId1"/>
          <a:srcRect b="6972" l="10987" r="17477" t="3578"/>
          <a:stretch/>
        </p:blipFill>
        <p:spPr>
          <a:xfrm flipH="false" flipV="false" rot="5400000">
            <a:off x="255844" y="1323572"/>
            <a:ext cx="5598163" cy="3948545"/>
          </a:xfrm>
          <a:prstGeom prst="rect">
            <a:avLst/>
          </a:prstGeom>
        </p:spPr>
      </p:pic>
      <p:pic>
        <p:nvPicPr>
          <p:cNvPr hidden="false" id="181" name="Picture 181"/>
          <p:cNvPicPr preferRelativeResize="true"/>
          <p:nvPr isPhoto="false"/>
        </p:nvPicPr>
        <p:blipFill>
          <a:blip r:embed="rId2"/>
          <a:srcRect b="12727" l="15975" r="3798" t="0"/>
          <a:stretch/>
        </p:blipFill>
        <p:spPr>
          <a:xfrm flipH="false" flipV="false" rot="0">
            <a:off x="6802581" y="305263"/>
            <a:ext cx="3103418" cy="5985164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2" name="GroupShape 1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3" name="Shape 183"/>
          <p:cNvSpPr txBox="true"/>
          <p:nvPr isPhoto="false">
            <p:ph idx="1" type="body"/>
          </p:nvPr>
        </p:nvSpPr>
        <p:spPr>
          <a:xfrm flipH="false" flipV="false" rot="0">
            <a:off x="4860758" y="577517"/>
            <a:ext cx="6509085" cy="524576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 indent="0" mar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Контакты:</a:t>
            </a:r>
          </a:p>
          <a:p>
            <a:pPr algn="l" indent="0" mar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  <a:p>
            <a:pPr algn="l" indent="0" mar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Наталья Алексеевна Кошелюк, специальный психолог</a:t>
            </a:r>
          </a:p>
          <a:p>
            <a:pPr algn="l" indent="0" mar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  <a:p>
            <a:pPr algn="l" indent="0" mar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>
              <a:solidFill>
                <a:srgbClr val="0070C0"/>
              </a:solidFill>
            </a:endParaRPr>
          </a:p>
        </p:txBody>
      </p:sp>
      <p:pic>
        <p:nvPicPr>
          <p:cNvPr hidden="false" id="185" name="Picture 1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4574232" cy="68580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1" name="Shape 91"/>
          <p:cNvSpPr txBox="true"/>
          <p:nvPr isPhoto="false">
            <p:ph idx="0" type="title"/>
          </p:nvPr>
        </p:nvSpPr>
        <p:spPr>
          <a:xfrm flipH="false" flipV="false" rot="0">
            <a:off x="283335" y="0"/>
            <a:ext cx="11784169" cy="132556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ПРИ ВЫБОРЕ МОДЕЛИ НЕОБХОДИМО УЧИТЫВАТЬ</a:t>
            </a:r>
            <a:endParaRPr b="true"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648040" y="1148435"/>
            <a:ext cx="11054757" cy="461664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457200" marL="457200">
              <a:lnSpc>
                <a:spcPct val="150000"/>
              </a:lnSpc>
              <a:buFont typeface="Wingdings"/>
              <a:buChar char="Ø"/>
            </a:pPr>
            <a:r>
              <a:rPr sz="2800"/>
              <a:t>Степень выраженности РАС у каждого ребенка</a:t>
            </a:r>
          </a:p>
          <a:p>
            <a:pPr algn="l" indent="-457200" marL="457200">
              <a:lnSpc>
                <a:spcPct val="150000"/>
              </a:lnSpc>
              <a:buFont typeface="Wingdings"/>
              <a:buChar char="Ø"/>
            </a:pPr>
            <a:r>
              <a:rPr sz="2800"/>
              <a:t>Барьеры и ресурсы конкретного ребенка</a:t>
            </a:r>
          </a:p>
          <a:p>
            <a:pPr algn="l" indent="-457200" marL="457200">
              <a:lnSpc>
                <a:spcPct val="150000"/>
              </a:lnSpc>
              <a:buFont typeface="Wingdings"/>
              <a:buChar char="Ø"/>
            </a:pPr>
            <a:r>
              <a:rPr sz="2800"/>
              <a:t>Требования ФГОС для обучающихся с РАС</a:t>
            </a:r>
          </a:p>
          <a:p>
            <a:pPr algn="l" indent="-457200" marL="457200">
              <a:lnSpc>
                <a:spcPct val="150000"/>
              </a:lnSpc>
              <a:buFont typeface="Wingdings"/>
              <a:buChar char="Ø"/>
            </a:pPr>
            <a:r>
              <a:rPr sz="2800"/>
              <a:t>Позицию родителей/ законных представителей ребенка</a:t>
            </a:r>
          </a:p>
          <a:p>
            <a:pPr algn="l" indent="-457200" marL="457200">
              <a:lnSpc>
                <a:spcPct val="150000"/>
              </a:lnSpc>
              <a:buFont typeface="Wingdings"/>
              <a:buChar char="Ø"/>
            </a:pPr>
            <a:r>
              <a:rPr sz="2800"/>
              <a:t>Материально-технические возможности образовательной организации</a:t>
            </a:r>
          </a:p>
          <a:p>
            <a:pPr algn="l" indent="-457200" marL="457200">
              <a:lnSpc>
                <a:spcPct val="150000"/>
              </a:lnSpc>
              <a:buFont typeface="Wingdings"/>
              <a:buChar char="Ø"/>
            </a:pPr>
            <a:r>
              <a:rPr sz="2800"/>
              <a:t>Кадровый ресурс образовательной организации</a:t>
            </a: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3" name="GroupShape 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2387599" y="65469"/>
            <a:ext cx="8261364" cy="584775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3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МОДЕЛЬ ОБУЧЕНИЯ «АВТОНОМНЫЙ КЛАСС»</a:t>
            </a:r>
            <a:endParaRPr b="true" sz="320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484911" y="650244"/>
            <a:ext cx="11339214" cy="517064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342900" marL="342900">
              <a:lnSpc>
                <a:spcPct val="150000"/>
              </a:lnSpc>
              <a:buFont typeface="Wingdings"/>
              <a:buChar char="ü"/>
            </a:pPr>
            <a:r>
              <a:rPr sz="2000"/>
              <a:t>Организуется для детей со сходными образовательным потребностями одного года обучения и предусматривает инклюзию в условиях образовательной деятельности.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ü"/>
            </a:pPr>
            <a:r>
              <a:rPr sz="2000"/>
              <a:t>Комплектование  проходит в соответствии с рекомендациями </a:t>
            </a:r>
            <a:r>
              <a:rPr sz="2000"/>
              <a:t>пмпк</a:t>
            </a:r>
            <a:r>
              <a:rPr sz="2000"/>
              <a:t>  и на основании заявления родителей (законных представителей обучающегося).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ü"/>
            </a:pPr>
            <a:r>
              <a:rPr sz="2000"/>
              <a:t>При комплектовании необходимо учитывать рекомендуемый вариант обучения по адаптированной основной общеобразовательной программе.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ü"/>
            </a:pPr>
            <a:r>
              <a:rPr sz="2000"/>
              <a:t>Количество обучающихся в автономном классе устанавливается образовательной организацией согласно нормативным актам.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ü"/>
            </a:pPr>
            <a:r>
              <a:rPr sz="2000"/>
              <a:t>Для каждого обучающегося по организационно-образовательной  Модели «автономный класс» педагогами разрабатывается индивидуальный образовательный маршрут обучающего автономного класса.</a:t>
            </a:r>
            <a:endParaRPr sz="2000"/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609600" y="474963"/>
            <a:ext cx="10955627" cy="200054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6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ТЬЮТОР НЕ АССИСТЕНТ!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32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Тьютор – ПЕДАГОГИЧЕСКИЙ работник.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320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Ассистент – вспомогательный персонал</a:t>
            </a:r>
            <a:endParaRPr b="true" sz="320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99" name="Pictur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157737" y="2799366"/>
            <a:ext cx="5859351" cy="3906234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399245" y="151233"/>
            <a:ext cx="11392043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Цель </a:t>
            </a:r>
            <a:r>
              <a:rPr b="true" sz="3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работы </a:t>
            </a:r>
            <a:r>
              <a:rPr b="true" sz="3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тьютора в </a:t>
            </a:r>
            <a:r>
              <a:rPr b="true" sz="3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«автономном </a:t>
            </a:r>
            <a:r>
              <a:rPr b="true" sz="3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классе»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928256" y="986950"/>
            <a:ext cx="10086108" cy="23083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lnSpc>
                <a:spcPct val="150000"/>
              </a:lnSpc>
            </a:pPr>
            <a:r>
              <a:rPr b="true" sz="28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ЦЕЛЬ</a:t>
            </a:r>
            <a:r>
              <a:rPr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ОРГАНИЗАЦИЯ УСЛОВИЙ ДЛЯ УСПЕШНОГО ОБУЧЕНИЯ, А ТАКЖЕ СОЦИАЛИЗАЦИИ РЕБЁНКА С РАС И МАКСИМАЛЬНОГО РАСКРЫТИЯ ЕГО ВОЗМОЖНОСТЕЙ.</a:t>
            </a:r>
            <a:endParaRPr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04" name="Picture 10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237149" y="3843537"/>
            <a:ext cx="4713668" cy="2651439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5" name="GroupShape 1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aphicFrame>
        <p:nvGraphicFramePr>
          <p:cNvPr hidden="false" id="106" name="Table 106"/>
          <p:cNvGraphicFramePr/>
          <p:nvPr isPhoto="false"/>
        </p:nvGraphicFramePr>
        <p:xfrm flipH="false" flipV="false" rot="0">
          <a:off x="838197" y="502275"/>
          <a:ext cx="10778546" cy="5384470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{5C22544A-7EE6-4342-B048-85BDC9FD1C3A}</a:tableStyleId>
              </a:tblPr>
              <a:tblGrid>
                <a:gridCol w="5389273"/>
                <a:gridCol w="5389273"/>
              </a:tblGrid>
              <a:tr h="90391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4000"/>
                        <a:t>УЧИТЕЛЬ</a:t>
                      </a:r>
                    </a:p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sz="4000"/>
                        <a:t>ТЬЮТОР</a:t>
                      </a:r>
                      <a:endParaRPr sz="4000"/>
                    </a:p>
                  </a:txBody>
                  <a:tcPr anchor="t" anchorCtr="false" marB="45720" marL="91440" marR="91440" marT="45720" vert="horz"/>
                </a:tc>
              </a:tr>
              <a:tr h="4234760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Font typeface="Wingdings"/>
                        <a:buChar char="Ø"/>
                      </a:lvl1pPr>
                      <a:lvl2pPr lvl="1">
                        <a:buFont typeface="Arial"/>
                        <a:buChar char="•"/>
                      </a:lvl2pPr>
                      <a:lvl3pPr lvl="2">
                        <a:buFont typeface="Wingdings"/>
                        <a:buChar char="v"/>
                      </a:lvl3pPr>
                      <a:lvl4pPr lvl="3">
                        <a:buFont typeface="Wingdings"/>
                        <a:buChar char="Ø"/>
                      </a:lvl4pPr>
                      <a:lvl5pPr lvl="4">
                        <a:buFont typeface="Arial"/>
                        <a:buChar char="•"/>
                      </a:lvl5pPr>
                      <a:lvl6pPr lvl="5">
                        <a:buFont typeface="Wingdings"/>
                        <a:buChar char="v"/>
                      </a:lvl6pPr>
                      <a:lvl7pPr lvl="6">
                        <a:buFont typeface="Wingdings"/>
                        <a:buChar char="Ø"/>
                      </a:lvl7pPr>
                      <a:lvl8pPr lvl="7">
                        <a:buFont typeface="Arial"/>
                        <a:buChar char="•"/>
                      </a:lvl8pPr>
                      <a:lvl9pPr lvl="8">
                        <a:buFont typeface="Wingdings"/>
                        <a:buChar char="v"/>
                      </a:lvl9pPr>
                    </a:lstStyle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Обучает</a:t>
                      </a:r>
                    </a:p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Дает инструкции</a:t>
                      </a:r>
                    </a:p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Дает задания</a:t>
                      </a:r>
                    </a:p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Адаптирует дидактический материал</a:t>
                      </a:r>
                    </a:p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Оценивает динамику</a:t>
                      </a:r>
                      <a:endParaRPr sz="3600"/>
                    </a:p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Font typeface="Wingdings"/>
                        <a:buChar char="Ø"/>
                      </a:lvl1pPr>
                      <a:lvl2pPr lvl="1">
                        <a:buFont typeface="Arial"/>
                        <a:buChar char="•"/>
                      </a:lvl2pPr>
                      <a:lvl3pPr lvl="2">
                        <a:buFont typeface="Wingdings"/>
                        <a:buChar char="v"/>
                      </a:lvl3pPr>
                      <a:lvl4pPr lvl="3">
                        <a:buFont typeface="Wingdings"/>
                        <a:buChar char="Ø"/>
                      </a:lvl4pPr>
                      <a:lvl5pPr lvl="4">
                        <a:buFont typeface="Arial"/>
                        <a:buChar char="•"/>
                      </a:lvl5pPr>
                      <a:lvl6pPr lvl="5">
                        <a:buFont typeface="Wingdings"/>
                        <a:buChar char="v"/>
                      </a:lvl6pPr>
                      <a:lvl7pPr lvl="6">
                        <a:buFont typeface="Wingdings"/>
                        <a:buChar char="Ø"/>
                      </a:lvl7pPr>
                      <a:lvl8pPr lvl="7">
                        <a:buFont typeface="Arial"/>
                        <a:buChar char="•"/>
                      </a:lvl8pPr>
                      <a:lvl9pPr lvl="8">
                        <a:buFont typeface="Wingdings"/>
                        <a:buChar char="v"/>
                      </a:lvl9pPr>
                    </a:lstStyle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Помогает ребенку</a:t>
                      </a:r>
                    </a:p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Дает подсказки</a:t>
                      </a:r>
                    </a:p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Выполняет рекомендации и следует плану</a:t>
                      </a:r>
                    </a:p>
                    <a:p>
                      <a:pPr algn="l" indent="-571500" marL="571500">
                        <a:buFont typeface="Wingdings"/>
                        <a:buChar char="Ø"/>
                      </a:pPr>
                      <a:r>
                        <a:rPr sz="3600"/>
                        <a:t>Помогает адаптировать дидактический материал</a:t>
                      </a:r>
                      <a:endParaRPr sz="3600"/>
                    </a:p>
                  </a:txBody>
                  <a:tcPr anchor="t" anchorCtr="false" marB="45720" marL="91440" marR="91440" marT="45720" vert="horz"/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7" name="GroupShape 1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8" name="Shape 108"/>
          <p:cNvSpPr txBox="false"/>
          <p:nvPr isPhoto="false"/>
        </p:nvSpPr>
        <p:spPr>
          <a:xfrm flipH="false" flipV="false" rot="0">
            <a:off x="144380" y="318605"/>
            <a:ext cx="12047620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ЗАДАЧИ ДЕЯТЕЛЬНОСТИ ТЬЮТОРА:</a:t>
            </a:r>
            <a:endParaRPr b="true" sz="320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798490" y="1347353"/>
            <a:ext cx="10748467" cy="397031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342900" marL="342900">
              <a:lnSpc>
                <a:spcPct val="150000"/>
              </a:lnSpc>
              <a:buFont typeface="Wingdings"/>
              <a:buChar char="Ø"/>
            </a:pPr>
            <a:r>
              <a:rPr sz="2400"/>
              <a:t>Реализовывать индивидуальную часть образовательной программы ребёнка (проводить индивидуальные занятия с учащимся в «ресурсном классе»)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Ø"/>
            </a:pPr>
            <a:r>
              <a:rPr sz="2400"/>
              <a:t>Сопровождать ребёнка в классе 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Ø"/>
            </a:pPr>
            <a:r>
              <a:rPr sz="2400"/>
              <a:t>Осуществлять сопровождению ребёнка в режимных моментах школьной жизни</a:t>
            </a:r>
          </a:p>
          <a:p>
            <a:pPr algn="l" indent="-342900" marL="342900">
              <a:lnSpc>
                <a:spcPct val="150000"/>
              </a:lnSpc>
              <a:buFont typeface="Wingdings"/>
              <a:buChar char="Ø"/>
            </a:pPr>
            <a:r>
              <a:rPr sz="2400"/>
              <a:t>Способствовать организации совместной деятельности ученика с одноклассниками из класса</a:t>
            </a:r>
            <a:endParaRPr sz="2400"/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0" name="GroupShape 1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1" name="Shape 111"/>
          <p:cNvSpPr txBox="true"/>
          <p:nvPr isPhoto="false">
            <p:ph idx="0" type="title"/>
          </p:nvPr>
        </p:nvSpPr>
        <p:spPr>
          <a:xfrm flipH="false" flipV="false" rot="0">
            <a:off x="167425" y="231821"/>
            <a:ext cx="11798178" cy="66115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b="true" sz="28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Функционал тьютора на </a:t>
            </a:r>
            <a:r>
              <a:rPr b="true" sz="28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занятии </a:t>
            </a:r>
            <a:r>
              <a:rPr b="true" sz="280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включает в себя:</a:t>
            </a:r>
            <a:endParaRPr b="true" sz="5400">
              <a:solidFill>
                <a:srgbClr val="0070C0"/>
              </a:solidFill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386368" y="1485852"/>
            <a:ext cx="11294770" cy="440120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342900" marL="342900">
              <a:buFont typeface="Wingdings"/>
              <a:buChar char="ü"/>
            </a:pPr>
            <a:r>
              <a:rPr sz="2800"/>
              <a:t>Сопровождение ребенка в образовательном процессе</a:t>
            </a:r>
          </a:p>
          <a:p>
            <a:pPr algn="l" indent="-342900" marL="342900">
              <a:buFont typeface="Wingdings"/>
              <a:buChar char="ü"/>
            </a:pPr>
            <a:r>
              <a:rPr sz="2800"/>
              <a:t>Помощь в адаптации дидактического материала</a:t>
            </a:r>
          </a:p>
          <a:p>
            <a:pPr algn="l" indent="-342900" marL="342900">
              <a:buFont typeface="Wingdings"/>
              <a:buChar char="ü"/>
            </a:pPr>
            <a:r>
              <a:rPr sz="2800"/>
              <a:t>Обогащение среды с учетом индивидуальных интересов ребенка</a:t>
            </a:r>
          </a:p>
          <a:p>
            <a:pPr algn="l" indent="-342900" marL="342900">
              <a:buFont typeface="Wingdings"/>
              <a:buChar char="ü"/>
            </a:pPr>
            <a:r>
              <a:rPr sz="2800"/>
              <a:t>Поддержание развитие коммуникации между окружающими и ребенком</a:t>
            </a:r>
          </a:p>
          <a:p>
            <a:pPr algn="l" indent="-342900" marL="342900">
              <a:buFont typeface="Wingdings"/>
              <a:buChar char="ü"/>
            </a:pPr>
            <a:r>
              <a:rPr sz="2800"/>
              <a:t>Использование визуальной системы поддержки</a:t>
            </a:r>
          </a:p>
          <a:p>
            <a:pPr algn="l" indent="-342900" marL="342900">
              <a:buFont typeface="Wingdings"/>
              <a:buChar char="ü"/>
            </a:pPr>
            <a:r>
              <a:rPr sz="2800"/>
              <a:t>Организация рабочего места ребенка </a:t>
            </a:r>
          </a:p>
          <a:p>
            <a:pPr algn="l" indent="-342900" marL="342900">
              <a:buFont typeface="Wingdings"/>
              <a:buChar char="ü"/>
            </a:pPr>
            <a:r>
              <a:rPr sz="2800"/>
              <a:t>Реализация и подержание рекомендаций специалистов, курирующих ребенка в образовательном процессе </a:t>
            </a:r>
          </a:p>
          <a:p>
            <a:pPr algn="l" indent="-342900" marL="342900">
              <a:buFont typeface="Wingdings"/>
              <a:buChar char="ü"/>
            </a:pPr>
            <a:r>
              <a:rPr sz="2800"/>
              <a:t>Реализация планов по коррекции поведения</a:t>
            </a:r>
            <a:endParaRPr sz="2800"/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MyOffice-CoreFramework-Android/38-1384.1107.10145.1019.1@c2410d8ee4f0a04d0891967678df67bf0b929a69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2020-07-19T13:43:21Z</dcterms:created>
  <dcterms:modified xsi:type="dcterms:W3CDTF">2025-09-24T03:30:40Z</dcterms:modified>
</cp:coreProperties>
</file>