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61" r:id="rId2"/>
    <p:sldId id="271" r:id="rId3"/>
    <p:sldId id="260" r:id="rId4"/>
    <p:sldId id="268" r:id="rId5"/>
    <p:sldId id="257" r:id="rId6"/>
    <p:sldId id="262" r:id="rId7"/>
    <p:sldId id="263" r:id="rId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EDA1B4F-8B37-42FB-AED1-FA3F2385BEBD}" type="datetimeFigureOut">
              <a:rPr lang="ru-RU" smtClean="0"/>
              <a:t>12.03.2026</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A91C59A-79E7-43FD-8B9A-EC8AB845B20C}" type="slidenum">
              <a:rPr lang="ru-RU" smtClean="0"/>
              <a:t>‹#›</a:t>
            </a:fld>
            <a:endParaRPr lang="ru-RU"/>
          </a:p>
        </p:txBody>
      </p:sp>
    </p:spTree>
    <p:extLst>
      <p:ext uri="{BB962C8B-B14F-4D97-AF65-F5344CB8AC3E}">
        <p14:creationId xmlns:p14="http://schemas.microsoft.com/office/powerpoint/2010/main" val="17313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EDA1B4F-8B37-42FB-AED1-FA3F2385BEBD}" type="datetimeFigureOut">
              <a:rPr lang="ru-RU" smtClean="0"/>
              <a:t>12.03.2026</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A91C59A-79E7-43FD-8B9A-EC8AB845B20C}" type="slidenum">
              <a:rPr lang="ru-RU" smtClean="0"/>
              <a:t>‹#›</a:t>
            </a:fld>
            <a:endParaRPr lang="ru-RU"/>
          </a:p>
        </p:txBody>
      </p:sp>
    </p:spTree>
    <p:extLst>
      <p:ext uri="{BB962C8B-B14F-4D97-AF65-F5344CB8AC3E}">
        <p14:creationId xmlns:p14="http://schemas.microsoft.com/office/powerpoint/2010/main" val="905960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EDA1B4F-8B37-42FB-AED1-FA3F2385BEBD}" type="datetimeFigureOut">
              <a:rPr lang="ru-RU" smtClean="0"/>
              <a:t>12.03.2026</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A91C59A-79E7-43FD-8B9A-EC8AB845B20C}"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977063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2EDA1B4F-8B37-42FB-AED1-FA3F2385BEBD}" type="datetimeFigureOut">
              <a:rPr lang="ru-RU" smtClean="0"/>
              <a:t>12.03.2026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91C59A-79E7-43FD-8B9A-EC8AB845B20C}" type="slidenum">
              <a:rPr lang="ru-RU" smtClean="0"/>
              <a:t>‹#›</a:t>
            </a:fld>
            <a:endParaRPr lang="ru-RU"/>
          </a:p>
        </p:txBody>
      </p:sp>
    </p:spTree>
    <p:extLst>
      <p:ext uri="{BB962C8B-B14F-4D97-AF65-F5344CB8AC3E}">
        <p14:creationId xmlns:p14="http://schemas.microsoft.com/office/powerpoint/2010/main" val="18458543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2EDA1B4F-8B37-42FB-AED1-FA3F2385BEBD}" type="datetimeFigureOut">
              <a:rPr lang="ru-RU" smtClean="0"/>
              <a:t>12.03.2026</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91C59A-79E7-43FD-8B9A-EC8AB845B20C}"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589244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2EDA1B4F-8B37-42FB-AED1-FA3F2385BEBD}" type="datetimeFigureOut">
              <a:rPr lang="ru-RU" smtClean="0"/>
              <a:t>12.03.2026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91C59A-79E7-43FD-8B9A-EC8AB845B20C}" type="slidenum">
              <a:rPr lang="ru-RU" smtClean="0"/>
              <a:t>‹#›</a:t>
            </a:fld>
            <a:endParaRPr lang="ru-RU"/>
          </a:p>
        </p:txBody>
      </p:sp>
    </p:spTree>
    <p:extLst>
      <p:ext uri="{BB962C8B-B14F-4D97-AF65-F5344CB8AC3E}">
        <p14:creationId xmlns:p14="http://schemas.microsoft.com/office/powerpoint/2010/main" val="29852377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EDA1B4F-8B37-42FB-AED1-FA3F2385BEBD}" type="datetimeFigureOut">
              <a:rPr lang="ru-RU" smtClean="0"/>
              <a:t>12.03.2026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91C59A-79E7-43FD-8B9A-EC8AB845B20C}" type="slidenum">
              <a:rPr lang="ru-RU" smtClean="0"/>
              <a:t>‹#›</a:t>
            </a:fld>
            <a:endParaRPr lang="ru-RU"/>
          </a:p>
        </p:txBody>
      </p:sp>
    </p:spTree>
    <p:extLst>
      <p:ext uri="{BB962C8B-B14F-4D97-AF65-F5344CB8AC3E}">
        <p14:creationId xmlns:p14="http://schemas.microsoft.com/office/powerpoint/2010/main" val="5692574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EDA1B4F-8B37-42FB-AED1-FA3F2385BEBD}" type="datetimeFigureOut">
              <a:rPr lang="ru-RU" smtClean="0"/>
              <a:t>12.03.2026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91C59A-79E7-43FD-8B9A-EC8AB845B20C}" type="slidenum">
              <a:rPr lang="ru-RU" smtClean="0"/>
              <a:t>‹#›</a:t>
            </a:fld>
            <a:endParaRPr lang="ru-RU"/>
          </a:p>
        </p:txBody>
      </p:sp>
    </p:spTree>
    <p:extLst>
      <p:ext uri="{BB962C8B-B14F-4D97-AF65-F5344CB8AC3E}">
        <p14:creationId xmlns:p14="http://schemas.microsoft.com/office/powerpoint/2010/main" val="259685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EDA1B4F-8B37-42FB-AED1-FA3F2385BEBD}" type="datetimeFigureOut">
              <a:rPr lang="ru-RU" smtClean="0"/>
              <a:t>12.03.2026</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A91C59A-79E7-43FD-8B9A-EC8AB845B20C}" type="slidenum">
              <a:rPr lang="ru-RU" smtClean="0"/>
              <a:t>‹#›</a:t>
            </a:fld>
            <a:endParaRPr lang="ru-RU"/>
          </a:p>
        </p:txBody>
      </p:sp>
    </p:spTree>
    <p:extLst>
      <p:ext uri="{BB962C8B-B14F-4D97-AF65-F5344CB8AC3E}">
        <p14:creationId xmlns:p14="http://schemas.microsoft.com/office/powerpoint/2010/main" val="3152095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EDA1B4F-8B37-42FB-AED1-FA3F2385BEBD}" type="datetimeFigureOut">
              <a:rPr lang="ru-RU" smtClean="0"/>
              <a:t>12.03.2026</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A91C59A-79E7-43FD-8B9A-EC8AB845B20C}" type="slidenum">
              <a:rPr lang="ru-RU" smtClean="0"/>
              <a:t>‹#›</a:t>
            </a:fld>
            <a:endParaRPr lang="ru-RU"/>
          </a:p>
        </p:txBody>
      </p:sp>
    </p:spTree>
    <p:extLst>
      <p:ext uri="{BB962C8B-B14F-4D97-AF65-F5344CB8AC3E}">
        <p14:creationId xmlns:p14="http://schemas.microsoft.com/office/powerpoint/2010/main" val="3247076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2EDA1B4F-8B37-42FB-AED1-FA3F2385BEBD}" type="datetimeFigureOut">
              <a:rPr lang="ru-RU" smtClean="0"/>
              <a:t>12.03.2026</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A91C59A-79E7-43FD-8B9A-EC8AB845B20C}" type="slidenum">
              <a:rPr lang="ru-RU" smtClean="0"/>
              <a:t>‹#›</a:t>
            </a:fld>
            <a:endParaRPr lang="ru-RU"/>
          </a:p>
        </p:txBody>
      </p:sp>
    </p:spTree>
    <p:extLst>
      <p:ext uri="{BB962C8B-B14F-4D97-AF65-F5344CB8AC3E}">
        <p14:creationId xmlns:p14="http://schemas.microsoft.com/office/powerpoint/2010/main" val="3809678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EDA1B4F-8B37-42FB-AED1-FA3F2385BEBD}" type="datetimeFigureOut">
              <a:rPr lang="ru-RU" smtClean="0"/>
              <a:t>12.03.2026</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A91C59A-79E7-43FD-8B9A-EC8AB845B20C}" type="slidenum">
              <a:rPr lang="ru-RU" smtClean="0"/>
              <a:t>‹#›</a:t>
            </a:fld>
            <a:endParaRPr lang="ru-RU"/>
          </a:p>
        </p:txBody>
      </p:sp>
    </p:spTree>
    <p:extLst>
      <p:ext uri="{BB962C8B-B14F-4D97-AF65-F5344CB8AC3E}">
        <p14:creationId xmlns:p14="http://schemas.microsoft.com/office/powerpoint/2010/main" val="361763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EDA1B4F-8B37-42FB-AED1-FA3F2385BEBD}" type="datetimeFigureOut">
              <a:rPr lang="ru-RU" smtClean="0"/>
              <a:t>12.03.2026</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A91C59A-79E7-43FD-8B9A-EC8AB845B20C}" type="slidenum">
              <a:rPr lang="ru-RU" smtClean="0"/>
              <a:t>‹#›</a:t>
            </a:fld>
            <a:endParaRPr lang="ru-RU"/>
          </a:p>
        </p:txBody>
      </p:sp>
    </p:spTree>
    <p:extLst>
      <p:ext uri="{BB962C8B-B14F-4D97-AF65-F5344CB8AC3E}">
        <p14:creationId xmlns:p14="http://schemas.microsoft.com/office/powerpoint/2010/main" val="927310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DA1B4F-8B37-42FB-AED1-FA3F2385BEBD}" type="datetimeFigureOut">
              <a:rPr lang="ru-RU" smtClean="0"/>
              <a:t>12.03.2026</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A91C59A-79E7-43FD-8B9A-EC8AB845B20C}" type="slidenum">
              <a:rPr lang="ru-RU" smtClean="0"/>
              <a:t>‹#›</a:t>
            </a:fld>
            <a:endParaRPr lang="ru-RU"/>
          </a:p>
        </p:txBody>
      </p:sp>
    </p:spTree>
    <p:extLst>
      <p:ext uri="{BB962C8B-B14F-4D97-AF65-F5344CB8AC3E}">
        <p14:creationId xmlns:p14="http://schemas.microsoft.com/office/powerpoint/2010/main" val="3372696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EDA1B4F-8B37-42FB-AED1-FA3F2385BEBD}" type="datetimeFigureOut">
              <a:rPr lang="ru-RU" smtClean="0"/>
              <a:t>12.03.2026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A91C59A-79E7-43FD-8B9A-EC8AB845B20C}" type="slidenum">
              <a:rPr lang="ru-RU" smtClean="0"/>
              <a:t>‹#›</a:t>
            </a:fld>
            <a:endParaRPr lang="ru-RU"/>
          </a:p>
        </p:txBody>
      </p:sp>
    </p:spTree>
    <p:extLst>
      <p:ext uri="{BB962C8B-B14F-4D97-AF65-F5344CB8AC3E}">
        <p14:creationId xmlns:p14="http://schemas.microsoft.com/office/powerpoint/2010/main" val="3698328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EDA1B4F-8B37-42FB-AED1-FA3F2385BEBD}" type="datetimeFigureOut">
              <a:rPr lang="ru-RU" smtClean="0"/>
              <a:t>12.03.2026</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A91C59A-79E7-43FD-8B9A-EC8AB845B20C}" type="slidenum">
              <a:rPr lang="ru-RU" smtClean="0"/>
              <a:t>‹#›</a:t>
            </a:fld>
            <a:endParaRPr lang="ru-RU"/>
          </a:p>
        </p:txBody>
      </p:sp>
    </p:spTree>
    <p:extLst>
      <p:ext uri="{BB962C8B-B14F-4D97-AF65-F5344CB8AC3E}">
        <p14:creationId xmlns:p14="http://schemas.microsoft.com/office/powerpoint/2010/main" val="3965256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EDA1B4F-8B37-42FB-AED1-FA3F2385BEBD}" type="datetimeFigureOut">
              <a:rPr lang="ru-RU" smtClean="0"/>
              <a:t>12.03.2026</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A91C59A-79E7-43FD-8B9A-EC8AB845B20C}" type="slidenum">
              <a:rPr lang="ru-RU" smtClean="0"/>
              <a:t>‹#›</a:t>
            </a:fld>
            <a:endParaRPr lang="ru-RU"/>
          </a:p>
        </p:txBody>
      </p:sp>
    </p:spTree>
    <p:extLst>
      <p:ext uri="{BB962C8B-B14F-4D97-AF65-F5344CB8AC3E}">
        <p14:creationId xmlns:p14="http://schemas.microsoft.com/office/powerpoint/2010/main" val="3845462485"/>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test.autism.hel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3.gif"/><Relationship Id="rId3" Type="http://schemas.openxmlformats.org/officeDocument/2006/relationships/hyperlink" Target="https://vk.com/happinow" TargetMode="External"/><Relationship Id="rId7" Type="http://schemas.openxmlformats.org/officeDocument/2006/relationships/hyperlink" Target="https://vk.com/ds19berezovskiy"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19ber.tvoysadik.ru/" TargetMode="External"/><Relationship Id="rId5" Type="http://schemas.openxmlformats.org/officeDocument/2006/relationships/hyperlink" Target="https://vk.com/away.php?to=http%3A%2F%2Fhappinow.cityofhappiness.ru%2F&amp;utf=1" TargetMode="External"/><Relationship Id="rId10" Type="http://schemas.openxmlformats.org/officeDocument/2006/relationships/image" Target="../media/image2.png"/><Relationship Id="rId4" Type="http://schemas.openxmlformats.org/officeDocument/2006/relationships/hyperlink" Target="https://happinow.cityofhappiness.ru/" TargetMode="External"/><Relationship Id="rId9" Type="http://schemas.openxmlformats.org/officeDocument/2006/relationships/image" Target="../media/image4.gif"/></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07684" y="2206522"/>
            <a:ext cx="8731686" cy="1163404"/>
          </a:xfrm>
        </p:spPr>
        <p:txBody>
          <a:bodyPr>
            <a:noAutofit/>
          </a:bodyPr>
          <a:lstStyle/>
          <a:p>
            <a:pPr algn="ctr"/>
            <a:r>
              <a:rPr lang="ru-RU" sz="4000" dirty="0" smtClean="0"/>
              <a:t>Березовское муниципальное автономное дошкольное образовательное учреждение «Детский сад № 19 компенсирующего вида»</a:t>
            </a:r>
            <a:endParaRPr lang="ru-RU" sz="4000" dirty="0"/>
          </a:p>
        </p:txBody>
      </p:sp>
      <p:sp>
        <p:nvSpPr>
          <p:cNvPr id="3" name="Подзаголовок 2"/>
          <p:cNvSpPr>
            <a:spLocks noGrp="1"/>
          </p:cNvSpPr>
          <p:nvPr>
            <p:ph type="subTitle" idx="1"/>
          </p:nvPr>
        </p:nvSpPr>
        <p:spPr>
          <a:xfrm>
            <a:off x="2249927" y="4074601"/>
            <a:ext cx="8647199" cy="2279527"/>
          </a:xfrm>
        </p:spPr>
        <p:txBody>
          <a:bodyPr>
            <a:normAutofit fontScale="92500" lnSpcReduction="10000"/>
          </a:bodyPr>
          <a:lstStyle/>
          <a:p>
            <a:pPr algn="r"/>
            <a:r>
              <a:rPr lang="ru-RU" dirty="0" smtClean="0"/>
              <a:t>Заведующий БМАДОУ </a:t>
            </a:r>
          </a:p>
          <a:p>
            <a:pPr algn="r"/>
            <a:r>
              <a:rPr lang="ru-RU" dirty="0" smtClean="0"/>
              <a:t>«Детский сад № 19 компенсирующего вида», </a:t>
            </a:r>
          </a:p>
          <a:p>
            <a:pPr algn="r"/>
            <a:r>
              <a:rPr lang="ru-RU" dirty="0" smtClean="0"/>
              <a:t>Педагог-психолог Грошева </a:t>
            </a:r>
            <a:r>
              <a:rPr lang="ru-RU" dirty="0"/>
              <a:t>О.В</a:t>
            </a:r>
            <a:r>
              <a:rPr lang="ru-RU" dirty="0" smtClean="0"/>
              <a:t>.</a:t>
            </a:r>
          </a:p>
          <a:p>
            <a:pPr algn="r"/>
            <a:r>
              <a:rPr lang="ru-RU" dirty="0" smtClean="0"/>
              <a:t>Педагог-психолог, </a:t>
            </a:r>
            <a:r>
              <a:rPr lang="ru-RU" dirty="0"/>
              <a:t>поведенческий аналитик</a:t>
            </a:r>
            <a:r>
              <a:rPr lang="ru-RU" dirty="0" smtClean="0"/>
              <a:t> </a:t>
            </a:r>
          </a:p>
          <a:p>
            <a:pPr algn="r"/>
            <a:r>
              <a:rPr lang="ru-RU" dirty="0" err="1" smtClean="0"/>
              <a:t>Кинзябаева</a:t>
            </a:r>
            <a:r>
              <a:rPr lang="ru-RU" dirty="0" smtClean="0"/>
              <a:t> А. А.</a:t>
            </a:r>
          </a:p>
          <a:p>
            <a:pPr algn="ctr"/>
            <a:r>
              <a:rPr lang="ru-RU" dirty="0" smtClean="0"/>
              <a:t>Березовский 2026</a:t>
            </a:r>
            <a:endParaRPr lang="ru-RU" dirty="0"/>
          </a:p>
        </p:txBody>
      </p:sp>
      <p:pic>
        <p:nvPicPr>
          <p:cNvPr id="5" name="Рисунок 4"/>
          <p:cNvPicPr>
            <a:picLocks noChangeAspect="1"/>
          </p:cNvPicPr>
          <p:nvPr/>
        </p:nvPicPr>
        <p:blipFill>
          <a:blip r:embed="rId2"/>
          <a:stretch>
            <a:fillRect/>
          </a:stretch>
        </p:blipFill>
        <p:spPr>
          <a:xfrm>
            <a:off x="10939370" y="5776677"/>
            <a:ext cx="1252630" cy="1056640"/>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9698" y="183126"/>
            <a:ext cx="1919086" cy="1318721"/>
          </a:xfrm>
          <a:prstGeom prst="rect">
            <a:avLst/>
          </a:prstGeom>
        </p:spPr>
      </p:pic>
    </p:spTree>
    <p:extLst>
      <p:ext uri="{BB962C8B-B14F-4D97-AF65-F5344CB8AC3E}">
        <p14:creationId xmlns:p14="http://schemas.microsoft.com/office/powerpoint/2010/main" val="1311996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02813" y="428801"/>
            <a:ext cx="8974678" cy="2580730"/>
          </a:xfrm>
        </p:spPr>
        <p:txBody>
          <a:bodyPr>
            <a:noAutofit/>
          </a:bodyPr>
          <a:lstStyle/>
          <a:p>
            <a:r>
              <a:rPr lang="ru-RU" sz="1400" dirty="0" smtClean="0"/>
              <a:t>1 кейс.</a:t>
            </a:r>
            <a:br>
              <a:rPr lang="ru-RU" sz="1400" dirty="0" smtClean="0"/>
            </a:br>
            <a:r>
              <a:rPr lang="ru-RU" sz="1400" dirty="0" smtClean="0"/>
              <a:t>Ребёнку </a:t>
            </a:r>
            <a:r>
              <a:rPr lang="ru-RU" sz="1400" dirty="0"/>
              <a:t>5 лет (РАС, ОНР 1 типа, ЗПР), обучение в нашей логопедической группе 1,5 года по   АОП ДО для детей с РАС с учётом ОНР 1 типа и ЗПР</a:t>
            </a:r>
            <a:r>
              <a:rPr lang="ru-RU" sz="1400" dirty="0" smtClean="0"/>
              <a:t>. </a:t>
            </a:r>
            <a:r>
              <a:rPr lang="ru-RU" sz="1400" dirty="0"/>
              <a:t/>
            </a:r>
            <a:br>
              <a:rPr lang="ru-RU" sz="1400" dirty="0"/>
            </a:br>
            <a:r>
              <a:rPr lang="ru-RU" sz="1400" dirty="0"/>
              <a:t>Наши трудности: в первый год обучения </a:t>
            </a:r>
            <a:r>
              <a:rPr lang="ru-RU" sz="1400" dirty="0" smtClean="0"/>
              <a:t>ребенок </a:t>
            </a:r>
            <a:r>
              <a:rPr lang="ru-RU" sz="1400" dirty="0"/>
              <a:t>садился за парту со всеми детьми, выполнял простейшие инструкции (работа с пластилином, простейшие аппликации, рисование пальчиками, кистью "рука в руке" с </a:t>
            </a:r>
            <a:r>
              <a:rPr lang="ru-RU" sz="1400" dirty="0" err="1"/>
              <a:t>тьютором</a:t>
            </a:r>
            <a:r>
              <a:rPr lang="ru-RU" sz="1400" dirty="0"/>
              <a:t> и т.д.). Сейчас (второй год обучения) - </a:t>
            </a:r>
            <a:r>
              <a:rPr lang="ru-RU" sz="1400" dirty="0" err="1"/>
              <a:t>тьюторант</a:t>
            </a:r>
            <a:r>
              <a:rPr lang="ru-RU" sz="1400" dirty="0"/>
              <a:t> отказывается выполнять задания, отказывается садиться за парту, для выполнения заданий. </a:t>
            </a:r>
            <a:br>
              <a:rPr lang="ru-RU" sz="1400" dirty="0"/>
            </a:br>
            <a:r>
              <a:rPr lang="ru-RU" sz="1400" dirty="0"/>
              <a:t>В первый год обучения </a:t>
            </a:r>
            <a:r>
              <a:rPr lang="ru-RU" sz="1400" dirty="0" smtClean="0"/>
              <a:t>ребенок </a:t>
            </a:r>
            <a:r>
              <a:rPr lang="ru-RU" sz="1400" dirty="0"/>
              <a:t>получал медикаментозное лечение, затем последовал длительный перерыв в лечении с июня 2025 по январь 2026(по инициативе родителей) и только с конца февраля 2026 возобновился (насколько известно, только препарат для коррекции поведения). </a:t>
            </a:r>
            <a:br>
              <a:rPr lang="ru-RU" sz="1400" dirty="0"/>
            </a:br>
            <a:r>
              <a:rPr lang="ru-RU" sz="1400" dirty="0"/>
              <a:t>Геометрические фигуры знает и показывает, цвета основные (5), знает и показывает, знает счёт до 10  и алфавит (показывает цифры и буквы в разброс). </a:t>
            </a:r>
            <a:br>
              <a:rPr lang="ru-RU" sz="1400" dirty="0"/>
            </a:br>
            <a:r>
              <a:rPr lang="ru-RU" sz="1400" dirty="0"/>
              <a:t>Как нам снова приучить его к учебной деятельности? (Садиться за стол со всеми и выполнять задания педагога).</a:t>
            </a:r>
          </a:p>
        </p:txBody>
      </p:sp>
      <p:sp>
        <p:nvSpPr>
          <p:cNvPr id="3" name="Объект 2"/>
          <p:cNvSpPr>
            <a:spLocks noGrp="1"/>
          </p:cNvSpPr>
          <p:nvPr>
            <p:ph idx="1"/>
          </p:nvPr>
        </p:nvSpPr>
        <p:spPr>
          <a:xfrm>
            <a:off x="1832452" y="3710866"/>
            <a:ext cx="8915400" cy="2956263"/>
          </a:xfrm>
        </p:spPr>
        <p:txBody>
          <a:bodyPr>
            <a:normAutofit fontScale="92500" lnSpcReduction="10000"/>
          </a:bodyPr>
          <a:lstStyle/>
          <a:p>
            <a:r>
              <a:rPr lang="ru-RU" sz="1700" dirty="0" smtClean="0"/>
              <a:t>Провести </a:t>
            </a:r>
            <a:r>
              <a:rPr lang="ru-RU" sz="1700" dirty="0"/>
              <a:t>диагностику </a:t>
            </a:r>
            <a:r>
              <a:rPr lang="en-US" sz="1700" dirty="0" smtClean="0"/>
              <a:t>M-CHAT-R</a:t>
            </a:r>
            <a:r>
              <a:rPr lang="ru-RU" sz="1700" dirty="0" smtClean="0"/>
              <a:t> </a:t>
            </a:r>
            <a:r>
              <a:rPr lang="en-US" sz="1700" dirty="0">
                <a:hlinkClick r:id="rId2"/>
              </a:rPr>
              <a:t>https://</a:t>
            </a:r>
            <a:r>
              <a:rPr lang="en-US" sz="1700" dirty="0" smtClean="0">
                <a:hlinkClick r:id="rId2"/>
              </a:rPr>
              <a:t>test.autism.help/</a:t>
            </a:r>
            <a:r>
              <a:rPr lang="ru-RU" sz="1700" dirty="0" smtClean="0"/>
              <a:t>, </a:t>
            </a:r>
            <a:r>
              <a:rPr lang="en-US" sz="1700" dirty="0" smtClean="0"/>
              <a:t>ADOS-2</a:t>
            </a:r>
            <a:r>
              <a:rPr lang="ru-RU" sz="1700" dirty="0" smtClean="0"/>
              <a:t>, выявить уровень интеллектуального развития</a:t>
            </a:r>
          </a:p>
          <a:p>
            <a:r>
              <a:rPr lang="ru-RU" sz="1700" dirty="0" smtClean="0"/>
              <a:t>Подобрать подкрепление</a:t>
            </a:r>
          </a:p>
          <a:p>
            <a:r>
              <a:rPr lang="ru-RU" sz="1700" dirty="0"/>
              <a:t>Сопроводить </a:t>
            </a:r>
            <a:r>
              <a:rPr lang="ru-RU" sz="1700" dirty="0" smtClean="0"/>
              <a:t>пространство визуальной опорой </a:t>
            </a:r>
          </a:p>
          <a:p>
            <a:r>
              <a:rPr lang="ru-RU" sz="1700" dirty="0"/>
              <a:t>Если ребенок садится за стол со всеми детьми на прием пищи, то сократить время нахождения за столом на </a:t>
            </a:r>
            <a:r>
              <a:rPr lang="ru-RU" sz="1700" dirty="0" smtClean="0"/>
              <a:t>занятии</a:t>
            </a:r>
          </a:p>
          <a:p>
            <a:r>
              <a:rPr lang="ru-RU" sz="1700" dirty="0" smtClean="0"/>
              <a:t>Подбираем варианты: заменить стул на пуф, мяч, подложить на стул подушку, обозначить место на столе и стуле фотографией</a:t>
            </a:r>
          </a:p>
          <a:p>
            <a:r>
              <a:rPr lang="ru-RU" sz="1700" dirty="0" smtClean="0"/>
              <a:t> Вариативность обучения (используем планшет, карточки, рисуем мультфильмы)</a:t>
            </a:r>
          </a:p>
          <a:p>
            <a:endParaRPr lang="ru-RU" dirty="0"/>
          </a:p>
        </p:txBody>
      </p:sp>
    </p:spTree>
    <p:extLst>
      <p:ext uri="{BB962C8B-B14F-4D97-AF65-F5344CB8AC3E}">
        <p14:creationId xmlns:p14="http://schemas.microsoft.com/office/powerpoint/2010/main" val="14337375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55433" y="4145871"/>
            <a:ext cx="9652892" cy="2545873"/>
          </a:xfrm>
        </p:spPr>
        <p:txBody>
          <a:bodyPr>
            <a:normAutofit/>
          </a:bodyPr>
          <a:lstStyle/>
          <a:p>
            <a:pPr marL="0" indent="0">
              <a:buNone/>
            </a:pPr>
            <a:endParaRPr lang="ru-RU" dirty="0" smtClean="0"/>
          </a:p>
          <a:p>
            <a:pPr marL="0" indent="0">
              <a:buNone/>
            </a:pPr>
            <a:endParaRPr lang="ru-RU" dirty="0" smtClean="0"/>
          </a:p>
          <a:p>
            <a:endParaRPr lang="ru-RU" dirty="0"/>
          </a:p>
        </p:txBody>
      </p:sp>
      <p:sp>
        <p:nvSpPr>
          <p:cNvPr id="4" name="Заголовок 3"/>
          <p:cNvSpPr>
            <a:spLocks noGrp="1"/>
          </p:cNvSpPr>
          <p:nvPr>
            <p:ph type="title"/>
          </p:nvPr>
        </p:nvSpPr>
        <p:spPr>
          <a:xfrm>
            <a:off x="1574212" y="173786"/>
            <a:ext cx="10375132" cy="3075441"/>
          </a:xfrm>
        </p:spPr>
        <p:txBody>
          <a:bodyPr>
            <a:noAutofit/>
          </a:bodyPr>
          <a:lstStyle/>
          <a:p>
            <a:r>
              <a:rPr lang="ru-RU" sz="1400" dirty="0" smtClean="0"/>
              <a:t>2 кейс</a:t>
            </a:r>
            <a:br>
              <a:rPr lang="ru-RU" sz="1400" dirty="0" smtClean="0"/>
            </a:br>
            <a:r>
              <a:rPr lang="ru-RU" sz="1400" dirty="0" smtClean="0"/>
              <a:t>Ребенок, 5 лет </a:t>
            </a:r>
            <a:r>
              <a:rPr lang="ru-RU" sz="1400" dirty="0"/>
              <a:t>8 мес. АООП для обучающихся с ЗПР с учетом психофизических особенностей обучающегося с РАС. ПМПК от 28.05.2025 года.</a:t>
            </a:r>
            <a:br>
              <a:rPr lang="ru-RU" sz="1400" dirty="0"/>
            </a:br>
            <a:r>
              <a:rPr lang="ru-RU" sz="1400" dirty="0"/>
              <a:t>Посещает детский сад два года. Очень избирателен в еде. Пьет только сок одного вида.</a:t>
            </a:r>
            <a:br>
              <a:rPr lang="ru-RU" sz="1400" dirty="0"/>
            </a:br>
            <a:r>
              <a:rPr lang="ru-RU" sz="1400" dirty="0"/>
              <a:t>Речь отсутствует (может произнести слова "Пока", "давай").   Постоянная вокализация. Произносит однообразные звуки, разной тональности. Часто очень громко.</a:t>
            </a:r>
            <a:br>
              <a:rPr lang="ru-RU" sz="1400" dirty="0"/>
            </a:br>
            <a:r>
              <a:rPr lang="ru-RU" sz="1400" dirty="0"/>
              <a:t>На групповых занятиях отказывается от деятельности. Отказ вплоть до истерик, </a:t>
            </a:r>
            <a:r>
              <a:rPr lang="ru-RU" sz="1400" dirty="0" err="1"/>
              <a:t>аутоагрессии</a:t>
            </a:r>
            <a:r>
              <a:rPr lang="ru-RU" sz="1400" dirty="0"/>
              <a:t> (падение на пол, бьется головой об пол, кричит) Индивидуальная работа возможна на уровне освоения сенсорных эталонов. </a:t>
            </a:r>
            <a:br>
              <a:rPr lang="ru-RU" sz="1400" dirty="0"/>
            </a:br>
            <a:r>
              <a:rPr lang="ru-RU" sz="1400" dirty="0"/>
              <a:t>Гигиенические навыки сформированы не полностью. Умывается, ходит в туалет только под контролем взрослого. Иногда не контролирует позывы в туалет.</a:t>
            </a:r>
            <a:br>
              <a:rPr lang="ru-RU" sz="1400" dirty="0"/>
            </a:br>
            <a:r>
              <a:rPr lang="ru-RU" sz="1400" dirty="0"/>
              <a:t>Ребенок не следует установленным правилам группы. Необходим постоянный контроль. </a:t>
            </a:r>
            <a:br>
              <a:rPr lang="ru-RU" sz="1400" dirty="0"/>
            </a:br>
            <a:r>
              <a:rPr lang="ru-RU" sz="1400" dirty="0" smtClean="0"/>
              <a:t>Родители </a:t>
            </a:r>
            <a:r>
              <a:rPr lang="ru-RU" sz="1400" dirty="0"/>
              <a:t>проблему не видят, считают, что у ребенка всего лишь задержка речи. Медикаментозной поддержки и лечения нет. По словам родителей, психиатр, к которому обращались не увидел признаков аутизма, так как ребенок посмотрел ему в глаза. </a:t>
            </a:r>
            <a:br>
              <a:rPr lang="ru-RU" sz="1400" dirty="0"/>
            </a:br>
            <a:r>
              <a:rPr lang="ru-RU" sz="1400" dirty="0"/>
              <a:t>Как донести до родителей, что проблема есть? Куда можно направить родителей, для постановки точного диагноза?</a:t>
            </a:r>
            <a:br>
              <a:rPr lang="ru-RU" sz="1400" dirty="0"/>
            </a:br>
            <a:r>
              <a:rPr lang="ru-RU" sz="1400" dirty="0" smtClean="0"/>
              <a:t>Нужна </a:t>
            </a:r>
            <a:r>
              <a:rPr lang="ru-RU" sz="1400" dirty="0"/>
              <a:t>помощь в разработке индивидуального маршрута развития ребенка. </a:t>
            </a:r>
          </a:p>
        </p:txBody>
      </p:sp>
      <p:sp>
        <p:nvSpPr>
          <p:cNvPr id="5" name="Объект 2"/>
          <p:cNvSpPr txBox="1">
            <a:spLocks/>
          </p:cNvSpPr>
          <p:nvPr/>
        </p:nvSpPr>
        <p:spPr>
          <a:xfrm>
            <a:off x="1245738" y="4030461"/>
            <a:ext cx="10472786" cy="2396972"/>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pPr>
              <a:spcBef>
                <a:spcPts val="0"/>
              </a:spcBef>
            </a:pPr>
            <a:r>
              <a:rPr lang="ru-RU" sz="1400" dirty="0" smtClean="0"/>
              <a:t>Провести диагностику </a:t>
            </a:r>
            <a:r>
              <a:rPr lang="en-US" sz="1400" dirty="0" smtClean="0"/>
              <a:t>ADOS-2</a:t>
            </a:r>
            <a:r>
              <a:rPr lang="ru-RU" sz="1400" dirty="0" smtClean="0"/>
              <a:t>, выявить уровень интеллектуального развития</a:t>
            </a:r>
          </a:p>
          <a:p>
            <a:pPr>
              <a:spcBef>
                <a:spcPts val="0"/>
              </a:spcBef>
            </a:pPr>
            <a:r>
              <a:rPr lang="ru-RU" sz="1400" dirty="0" smtClean="0"/>
              <a:t>Определить уровень актуального развития ребенка, соотнести с целевыми ориентирами данной возрастной группы (возможно опуститься на предыдущий возраст)</a:t>
            </a:r>
          </a:p>
          <a:p>
            <a:pPr>
              <a:spcBef>
                <a:spcPts val="0"/>
              </a:spcBef>
            </a:pPr>
            <a:r>
              <a:rPr lang="ru-RU" sz="1400" dirty="0" smtClean="0"/>
              <a:t>На </a:t>
            </a:r>
            <a:r>
              <a:rPr lang="ru-RU" sz="1400" dirty="0"/>
              <a:t>начальном этапе — присутствие рядом с детьми, но без требования участия. Постепенное привлечение к простым ритуалам (приветствие, хоровод) с поддержкой взрослого. · Использование парных игр с другим ребёнком под контролем педагога.</a:t>
            </a:r>
            <a:endParaRPr lang="ru-RU" sz="1400" dirty="0"/>
          </a:p>
          <a:p>
            <a:pPr>
              <a:spcBef>
                <a:spcPts val="0"/>
              </a:spcBef>
            </a:pPr>
            <a:r>
              <a:rPr lang="ru-RU" sz="1400" dirty="0"/>
              <a:t>Консультирование по вопросам поведения, сенсорной разгрузки. </a:t>
            </a:r>
            <a:r>
              <a:rPr lang="ru-RU" sz="1400" dirty="0" smtClean="0"/>
              <a:t>·</a:t>
            </a:r>
            <a:endParaRPr lang="ru-RU" sz="1400" dirty="0"/>
          </a:p>
          <a:p>
            <a:pPr>
              <a:spcBef>
                <a:spcPts val="0"/>
              </a:spcBef>
            </a:pPr>
            <a:r>
              <a:rPr lang="ru-RU" sz="1400" dirty="0" smtClean="0"/>
              <a:t>Вовлекать </a:t>
            </a:r>
            <a:r>
              <a:rPr lang="ru-RU" sz="1400" dirty="0" smtClean="0"/>
              <a:t>родителей в мероприятия группы, детского </a:t>
            </a:r>
            <a:r>
              <a:rPr lang="ru-RU" sz="1400" dirty="0" smtClean="0"/>
              <a:t>сада. Провести </a:t>
            </a:r>
            <a:r>
              <a:rPr lang="ru-RU" sz="1400" dirty="0"/>
              <a:t>диагностику уровня развития ребенка при родителях. </a:t>
            </a:r>
            <a:endParaRPr lang="ru-RU" sz="1400" dirty="0" smtClean="0"/>
          </a:p>
          <a:p>
            <a:pPr>
              <a:spcBef>
                <a:spcPts val="0"/>
              </a:spcBef>
            </a:pPr>
            <a:r>
              <a:rPr lang="ru-RU" sz="1400" dirty="0" smtClean="0"/>
              <a:t>Единство </a:t>
            </a:r>
            <a:r>
              <a:rPr lang="ru-RU" sz="1400" dirty="0"/>
              <a:t>требований и подходов в детском саду и семье.</a:t>
            </a:r>
            <a:endParaRPr lang="ru-RU" sz="1400" dirty="0" smtClean="0"/>
          </a:p>
        </p:txBody>
      </p:sp>
    </p:spTree>
    <p:extLst>
      <p:ext uri="{BB962C8B-B14F-4D97-AF65-F5344CB8AC3E}">
        <p14:creationId xmlns:p14="http://schemas.microsoft.com/office/powerpoint/2010/main" val="3417247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87868" y="359949"/>
            <a:ext cx="9516744" cy="2409884"/>
          </a:xfrm>
        </p:spPr>
        <p:txBody>
          <a:bodyPr>
            <a:noAutofit/>
          </a:bodyPr>
          <a:lstStyle/>
          <a:p>
            <a:pPr marL="12700">
              <a:lnSpc>
                <a:spcPct val="100000"/>
              </a:lnSpc>
              <a:spcBef>
                <a:spcPts val="100"/>
              </a:spcBef>
            </a:pPr>
            <a:r>
              <a:rPr lang="ru-RU" sz="1400" spc="-10" dirty="0" smtClean="0"/>
              <a:t>Ребенок 5 лет</a:t>
            </a:r>
            <a:r>
              <a:rPr lang="ru-RU" sz="1400" spc="-10" dirty="0"/>
              <a:t>. Обучение по адаптированной основной образовательной программе для детей с РАС. </a:t>
            </a:r>
            <a:r>
              <a:rPr lang="ru-RU" sz="1400" spc="-10" dirty="0" smtClean="0"/>
              <a:t/>
            </a:r>
            <a:br>
              <a:rPr lang="ru-RU" sz="1400" spc="-10" dirty="0" smtClean="0"/>
            </a:br>
            <a:r>
              <a:rPr lang="ru-RU" sz="1400" spc="-10" dirty="0" smtClean="0"/>
              <a:t>Доу </a:t>
            </a:r>
            <a:r>
              <a:rPr lang="ru-RU" sz="1400" spc="-10" dirty="0"/>
              <a:t>посещает с 2022г. Обращенную речь понимает частично, зрительный контакт кратковременный, частично жестовая коммуникация</a:t>
            </a:r>
            <a:r>
              <a:rPr lang="ru-RU" sz="1400" spc="-10" dirty="0" smtClean="0"/>
              <a:t>. Есть  </a:t>
            </a:r>
            <a:r>
              <a:rPr lang="ru-RU" sz="1400" spc="-10" dirty="0"/>
              <a:t>отдельная вокализация  да-да, мама, папа, баба, а, о</a:t>
            </a:r>
            <a:r>
              <a:rPr lang="ru-RU" sz="1400" spc="-10" dirty="0" smtClean="0"/>
              <a:t>. </a:t>
            </a:r>
            <a:br>
              <a:rPr lang="ru-RU" sz="1400" spc="-10" dirty="0" smtClean="0"/>
            </a:br>
            <a:r>
              <a:rPr lang="ru-RU" sz="1400" spc="-10" dirty="0" smtClean="0"/>
              <a:t>С </a:t>
            </a:r>
            <a:r>
              <a:rPr lang="ru-RU" sz="1400" spc="-10" dirty="0"/>
              <a:t>сентября занимаемся моторной имитацией (жесты, действия с предметами</a:t>
            </a:r>
            <a:r>
              <a:rPr lang="ru-RU" sz="1400" spc="-10" dirty="0" smtClean="0"/>
              <a:t>, вокализация</a:t>
            </a:r>
            <a:r>
              <a:rPr lang="ru-RU" sz="1400" spc="-10" dirty="0"/>
              <a:t>), подкрепляем успехи ребенка жетонной системой , звоночком</a:t>
            </a:r>
            <a:r>
              <a:rPr lang="ru-RU" sz="1400" spc="-10" dirty="0" smtClean="0"/>
              <a:t>.</a:t>
            </a:r>
            <a:br>
              <a:rPr lang="ru-RU" sz="1400" spc="-10" dirty="0" smtClean="0"/>
            </a:br>
            <a:r>
              <a:rPr lang="ru-RU" sz="1400" spc="-10" dirty="0" smtClean="0"/>
              <a:t>Учебное </a:t>
            </a:r>
            <a:r>
              <a:rPr lang="ru-RU" sz="1400" spc="-10" dirty="0"/>
              <a:t>поведение сформировано (с мамой дополнительно занимаются АБА -терапией</a:t>
            </a:r>
            <a:r>
              <a:rPr lang="ru-RU" sz="1400" spc="-10" dirty="0" smtClean="0"/>
              <a:t>). Иногда </a:t>
            </a:r>
            <a:r>
              <a:rPr lang="ru-RU" sz="1400" spc="-10" dirty="0"/>
              <a:t>занятие проходит активно имитирует повторяет , но иногда нет, отвлекается не реагирует . Есть ощущение что топчемся на месте , не можем перейти системе карточек (показать предмет и назвать его звукоподражанием) Ребенок слабо реагирует на </a:t>
            </a:r>
            <a:r>
              <a:rPr lang="ru-RU" sz="1400" spc="-10" dirty="0" smtClean="0"/>
              <a:t>это.</a:t>
            </a:r>
            <a:br>
              <a:rPr lang="ru-RU" sz="1400" spc="-10" dirty="0" smtClean="0"/>
            </a:br>
            <a:r>
              <a:rPr lang="ru-RU" sz="1400" spc="-10" dirty="0" smtClean="0"/>
              <a:t>Какие </a:t>
            </a:r>
            <a:r>
              <a:rPr lang="ru-RU" sz="1400" spc="-10" dirty="0"/>
              <a:t>наши дальнейшие шаги?</a:t>
            </a:r>
          </a:p>
        </p:txBody>
      </p:sp>
      <p:sp>
        <p:nvSpPr>
          <p:cNvPr id="3" name="Объект 2"/>
          <p:cNvSpPr>
            <a:spLocks noGrp="1"/>
          </p:cNvSpPr>
          <p:nvPr>
            <p:ph idx="1"/>
          </p:nvPr>
        </p:nvSpPr>
        <p:spPr>
          <a:xfrm>
            <a:off x="1669002" y="2867487"/>
            <a:ext cx="9152878" cy="2947388"/>
          </a:xfrm>
        </p:spPr>
        <p:txBody>
          <a:bodyPr>
            <a:normAutofit/>
          </a:bodyPr>
          <a:lstStyle/>
          <a:p>
            <a:pPr marR="5080">
              <a:spcBef>
                <a:spcPts val="0"/>
              </a:spcBef>
              <a:tabLst>
                <a:tab pos="354965" algn="l"/>
                <a:tab pos="355600" algn="l"/>
                <a:tab pos="1423670" algn="l"/>
                <a:tab pos="1748789" algn="l"/>
                <a:tab pos="3978275" algn="l"/>
                <a:tab pos="4954905" algn="l"/>
                <a:tab pos="7047865" algn="l"/>
                <a:tab pos="7771130" algn="l"/>
                <a:tab pos="8643620" algn="l"/>
                <a:tab pos="9082405" algn="l"/>
                <a:tab pos="9615170" algn="l"/>
                <a:tab pos="10189845" algn="l"/>
              </a:tabLst>
            </a:pPr>
            <a:r>
              <a:rPr lang="ru-RU" sz="1600" dirty="0"/>
              <a:t>Провести диагностику </a:t>
            </a:r>
            <a:r>
              <a:rPr lang="en-US" sz="1600" dirty="0" smtClean="0"/>
              <a:t>ADOS-2</a:t>
            </a:r>
            <a:r>
              <a:rPr lang="ru-RU" sz="1600" dirty="0"/>
              <a:t>, выявить уровень интеллектуального </a:t>
            </a:r>
            <a:r>
              <a:rPr lang="ru-RU" sz="1600" dirty="0" smtClean="0"/>
              <a:t>развития</a:t>
            </a:r>
          </a:p>
          <a:p>
            <a:pPr marR="5080">
              <a:spcBef>
                <a:spcPts val="0"/>
              </a:spcBef>
              <a:tabLst>
                <a:tab pos="354965" algn="l"/>
                <a:tab pos="355600" algn="l"/>
                <a:tab pos="1423670" algn="l"/>
                <a:tab pos="1748789" algn="l"/>
                <a:tab pos="3978275" algn="l"/>
                <a:tab pos="4954905" algn="l"/>
                <a:tab pos="7047865" algn="l"/>
                <a:tab pos="7771130" algn="l"/>
                <a:tab pos="8643620" algn="l"/>
                <a:tab pos="9082405" algn="l"/>
                <a:tab pos="9615170" algn="l"/>
                <a:tab pos="10189845" algn="l"/>
              </a:tabLst>
            </a:pPr>
            <a:r>
              <a:rPr lang="ru-RU" sz="1600" dirty="0"/>
              <a:t>Закрепить моторную имитацию в разных контекстах, добиться стабильности</a:t>
            </a:r>
            <a:r>
              <a:rPr lang="ru-RU" sz="1600" dirty="0" smtClean="0"/>
              <a:t>.</a:t>
            </a:r>
          </a:p>
          <a:p>
            <a:pPr marR="5080">
              <a:spcBef>
                <a:spcPts val="0"/>
              </a:spcBef>
              <a:tabLst>
                <a:tab pos="354965" algn="l"/>
                <a:tab pos="355600" algn="l"/>
                <a:tab pos="1423670" algn="l"/>
                <a:tab pos="1748789" algn="l"/>
                <a:tab pos="3978275" algn="l"/>
                <a:tab pos="4954905" algn="l"/>
                <a:tab pos="7047865" algn="l"/>
                <a:tab pos="7771130" algn="l"/>
                <a:tab pos="8643620" algn="l"/>
                <a:tab pos="9082405" algn="l"/>
                <a:tab pos="9615170" algn="l"/>
                <a:tab pos="10189845" algn="l"/>
              </a:tabLst>
            </a:pPr>
            <a:r>
              <a:rPr lang="ru-RU" sz="1600" dirty="0"/>
              <a:t>Начать введение PECS с 1-го этапа (физический обмен) с использованием </a:t>
            </a:r>
            <a:r>
              <a:rPr lang="ru-RU" sz="1600" dirty="0" err="1"/>
              <a:t>высокомотивирующих</a:t>
            </a:r>
            <a:r>
              <a:rPr lang="ru-RU" sz="1600" dirty="0"/>
              <a:t> предметов</a:t>
            </a:r>
            <a:r>
              <a:rPr lang="ru-RU" sz="1600" dirty="0" smtClean="0"/>
              <a:t>.</a:t>
            </a:r>
            <a:endParaRPr lang="ru-RU" sz="1600" dirty="0"/>
          </a:p>
          <a:p>
            <a:pPr marR="5080">
              <a:spcBef>
                <a:spcPts val="0"/>
              </a:spcBef>
              <a:tabLst>
                <a:tab pos="354965" algn="l"/>
                <a:tab pos="355600" algn="l"/>
                <a:tab pos="1423670" algn="l"/>
                <a:tab pos="1748789" algn="l"/>
                <a:tab pos="3978275" algn="l"/>
                <a:tab pos="4954905" algn="l"/>
                <a:tab pos="7047865" algn="l"/>
                <a:tab pos="7771130" algn="l"/>
                <a:tab pos="8643620" algn="l"/>
                <a:tab pos="9082405" algn="l"/>
                <a:tab pos="9615170" algn="l"/>
                <a:tab pos="10189845" algn="l"/>
              </a:tabLst>
            </a:pPr>
            <a:r>
              <a:rPr lang="ru-RU" sz="1600" dirty="0"/>
              <a:t>Провести встречу с АВА-терапевтом для выработки единой </a:t>
            </a:r>
            <a:r>
              <a:rPr lang="ru-RU" sz="1600" dirty="0" smtClean="0"/>
              <a:t>стратегии</a:t>
            </a:r>
          </a:p>
          <a:p>
            <a:pPr marR="5080">
              <a:spcBef>
                <a:spcPts val="0"/>
              </a:spcBef>
              <a:tabLst>
                <a:tab pos="354965" algn="l"/>
                <a:tab pos="355600" algn="l"/>
                <a:tab pos="1423670" algn="l"/>
                <a:tab pos="1748789" algn="l"/>
                <a:tab pos="3978275" algn="l"/>
                <a:tab pos="4954905" algn="l"/>
                <a:tab pos="7047865" algn="l"/>
                <a:tab pos="7771130" algn="l"/>
                <a:tab pos="8643620" algn="l"/>
                <a:tab pos="9082405" algn="l"/>
                <a:tab pos="9615170" algn="l"/>
                <a:tab pos="10189845" algn="l"/>
              </a:tabLst>
            </a:pPr>
            <a:r>
              <a:rPr lang="ru-RU" sz="1600" dirty="0" smtClean="0"/>
              <a:t>Уточнить </a:t>
            </a:r>
            <a:r>
              <a:rPr lang="ru-RU" sz="1600" dirty="0" smtClean="0"/>
              <a:t>какое подкрепление ребенок получает после жетонов, возможно поменять подкрепление</a:t>
            </a:r>
          </a:p>
          <a:p>
            <a:pPr marR="5080">
              <a:spcBef>
                <a:spcPts val="0"/>
              </a:spcBef>
              <a:tabLst>
                <a:tab pos="354965" algn="l"/>
                <a:tab pos="355600" algn="l"/>
                <a:tab pos="1423670" algn="l"/>
                <a:tab pos="1748789" algn="l"/>
                <a:tab pos="3978275" algn="l"/>
                <a:tab pos="4954905" algn="l"/>
                <a:tab pos="7047865" algn="l"/>
                <a:tab pos="7771130" algn="l"/>
                <a:tab pos="8643620" algn="l"/>
                <a:tab pos="9082405" algn="l"/>
                <a:tab pos="9615170" algn="l"/>
                <a:tab pos="10189845" algn="l"/>
              </a:tabLst>
            </a:pPr>
            <a:r>
              <a:rPr lang="ru-RU" sz="1600" dirty="0" smtClean="0"/>
              <a:t>Введение альтернативной </a:t>
            </a:r>
            <a:r>
              <a:rPr lang="ru-RU" sz="1600" dirty="0" smtClean="0"/>
              <a:t>коммуникации</a:t>
            </a:r>
            <a:endParaRPr lang="ru-RU" sz="1600" dirty="0" smtClean="0"/>
          </a:p>
          <a:p>
            <a:pPr marR="5080">
              <a:spcBef>
                <a:spcPts val="0"/>
              </a:spcBef>
              <a:tabLst>
                <a:tab pos="354965" algn="l"/>
                <a:tab pos="355600" algn="l"/>
                <a:tab pos="1423670" algn="l"/>
                <a:tab pos="1748789" algn="l"/>
                <a:tab pos="3978275" algn="l"/>
                <a:tab pos="4954905" algn="l"/>
                <a:tab pos="7047865" algn="l"/>
                <a:tab pos="7771130" algn="l"/>
                <a:tab pos="8643620" algn="l"/>
                <a:tab pos="9082405" algn="l"/>
                <a:tab pos="9615170" algn="l"/>
                <a:tab pos="10189845" algn="l"/>
              </a:tabLst>
            </a:pPr>
            <a:r>
              <a:rPr lang="ru-RU" sz="1600" dirty="0"/>
              <a:t>Наблюдать за состоянием ребёнка и адаптировать нагрузку</a:t>
            </a:r>
            <a:r>
              <a:rPr lang="ru-RU" sz="1600" dirty="0" smtClean="0"/>
              <a:t>.</a:t>
            </a:r>
          </a:p>
          <a:p>
            <a:pPr marR="5080">
              <a:spcBef>
                <a:spcPts val="0"/>
              </a:spcBef>
              <a:tabLst>
                <a:tab pos="354965" algn="l"/>
                <a:tab pos="355600" algn="l"/>
                <a:tab pos="1423670" algn="l"/>
                <a:tab pos="1748789" algn="l"/>
                <a:tab pos="3978275" algn="l"/>
                <a:tab pos="4954905" algn="l"/>
                <a:tab pos="7047865" algn="l"/>
                <a:tab pos="7771130" algn="l"/>
                <a:tab pos="8643620" algn="l"/>
                <a:tab pos="9082405" algn="l"/>
                <a:tab pos="9615170" algn="l"/>
                <a:tab pos="10189845" algn="l"/>
              </a:tabLst>
            </a:pPr>
            <a:r>
              <a:rPr lang="ru-RU" sz="1600" dirty="0"/>
              <a:t>Не забывайте фиксировать успехи в дневнике наблюдений, чтобы видеть </a:t>
            </a:r>
            <a:r>
              <a:rPr lang="ru-RU" sz="1600" dirty="0" smtClean="0"/>
              <a:t>динамику.</a:t>
            </a:r>
            <a:endParaRPr lang="ru-RU" sz="1600" dirty="0"/>
          </a:p>
          <a:p>
            <a:pPr marR="5080">
              <a:lnSpc>
                <a:spcPts val="2400"/>
              </a:lnSpc>
              <a:tabLst>
                <a:tab pos="354965" algn="l"/>
                <a:tab pos="355600" algn="l"/>
                <a:tab pos="1423670" algn="l"/>
                <a:tab pos="1748789" algn="l"/>
                <a:tab pos="3978275" algn="l"/>
                <a:tab pos="4954905" algn="l"/>
                <a:tab pos="7047865" algn="l"/>
                <a:tab pos="7771130" algn="l"/>
                <a:tab pos="8643620" algn="l"/>
                <a:tab pos="9082405" algn="l"/>
                <a:tab pos="9615170" algn="l"/>
                <a:tab pos="10189845" algn="l"/>
              </a:tabLst>
            </a:pPr>
            <a:endParaRPr lang="en-US" sz="1600" dirty="0" smtClean="0"/>
          </a:p>
        </p:txBody>
      </p:sp>
    </p:spTree>
    <p:extLst>
      <p:ext uri="{BB962C8B-B14F-4D97-AF65-F5344CB8AC3E}">
        <p14:creationId xmlns:p14="http://schemas.microsoft.com/office/powerpoint/2010/main" val="3705561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56509" y="624110"/>
            <a:ext cx="9648103" cy="1280890"/>
          </a:xfrm>
        </p:spPr>
        <p:txBody>
          <a:bodyPr>
            <a:noAutofit/>
          </a:bodyPr>
          <a:lstStyle/>
          <a:p>
            <a:r>
              <a:rPr lang="ru-RU" sz="2800" dirty="0" smtClean="0">
                <a:solidFill>
                  <a:schemeClr val="tx1"/>
                </a:solidFill>
              </a:rPr>
              <a:t>Этапы работы специалистов детского сада</a:t>
            </a:r>
            <a:endParaRPr lang="ru-RU" sz="2800" dirty="0">
              <a:solidFill>
                <a:schemeClr val="tx1"/>
              </a:solidFill>
            </a:endParaRPr>
          </a:p>
        </p:txBody>
      </p:sp>
      <p:sp>
        <p:nvSpPr>
          <p:cNvPr id="3" name="Объект 2"/>
          <p:cNvSpPr>
            <a:spLocks noGrp="1"/>
          </p:cNvSpPr>
          <p:nvPr>
            <p:ph idx="1"/>
          </p:nvPr>
        </p:nvSpPr>
        <p:spPr>
          <a:xfrm>
            <a:off x="1856509" y="1784411"/>
            <a:ext cx="8839200" cy="3462291"/>
          </a:xfrm>
        </p:spPr>
        <p:txBody>
          <a:bodyPr>
            <a:normAutofit lnSpcReduction="10000"/>
          </a:bodyPr>
          <a:lstStyle/>
          <a:p>
            <a:r>
              <a:rPr lang="ru-RU" dirty="0"/>
              <a:t>Подробный опрос родителей </a:t>
            </a:r>
            <a:r>
              <a:rPr lang="ru-RU" dirty="0" smtClean="0"/>
              <a:t>(ритуалы</a:t>
            </a:r>
            <a:r>
              <a:rPr lang="ru-RU" dirty="0"/>
              <a:t>, как встает ребенок утром, как ходит в туалет, завтракает, относится к прикосновениям, каким тоном родитель дает инструкцию, любимые вещи</a:t>
            </a:r>
            <a:r>
              <a:rPr lang="ru-RU" dirty="0" smtClean="0"/>
              <a:t>, любимые занятия) </a:t>
            </a:r>
            <a:endParaRPr lang="ru-RU" dirty="0"/>
          </a:p>
          <a:p>
            <a:r>
              <a:rPr lang="ru-RU" dirty="0" smtClean="0"/>
              <a:t>Диагностика (педагог-психолог, учитель-дефектолог, учитель-логопед, воспитатель) </a:t>
            </a:r>
          </a:p>
          <a:p>
            <a:r>
              <a:rPr lang="ru-RU" dirty="0" smtClean="0"/>
              <a:t>Выстраиваем единую стратегию работы с каждым ребенком индивидуально (родители-педагоги</a:t>
            </a:r>
            <a:r>
              <a:rPr lang="ru-RU" dirty="0" smtClean="0"/>
              <a:t>)</a:t>
            </a:r>
            <a:endParaRPr lang="ru-RU" dirty="0" smtClean="0"/>
          </a:p>
          <a:p>
            <a:r>
              <a:rPr lang="ru-RU" dirty="0" smtClean="0"/>
              <a:t>Каждую задачу делим на несколько этапов </a:t>
            </a:r>
            <a:r>
              <a:rPr lang="ru-RU" dirty="0" smtClean="0"/>
              <a:t>реализации с </a:t>
            </a:r>
            <a:r>
              <a:rPr lang="ru-RU" dirty="0"/>
              <a:t>использованием </a:t>
            </a:r>
            <a:r>
              <a:rPr lang="ru-RU" dirty="0" err="1"/>
              <a:t>проактивных</a:t>
            </a:r>
            <a:r>
              <a:rPr lang="ru-RU" dirty="0"/>
              <a:t> и реактивных стратегий на основе прикладного анализа поведения</a:t>
            </a:r>
            <a:endParaRPr lang="ru-RU" dirty="0" smtClean="0"/>
          </a:p>
          <a:p>
            <a:r>
              <a:rPr lang="ru-RU" dirty="0" smtClean="0"/>
              <a:t>Создаем безопасную полную доверия среду для ребенка</a:t>
            </a:r>
          </a:p>
          <a:p>
            <a:endParaRPr lang="ru-RU" dirty="0" smtClean="0"/>
          </a:p>
        </p:txBody>
      </p:sp>
      <p:sp>
        <p:nvSpPr>
          <p:cNvPr id="5" name="Объект 2"/>
          <p:cNvSpPr txBox="1">
            <a:spLocks/>
          </p:cNvSpPr>
          <p:nvPr/>
        </p:nvSpPr>
        <p:spPr>
          <a:xfrm>
            <a:off x="801710" y="4622800"/>
            <a:ext cx="8915400" cy="208049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a:lstStyle>
          <a:p>
            <a:endParaRPr lang="ru-RU" dirty="0">
              <a:solidFill>
                <a:schemeClr val="tx1"/>
              </a:solidFill>
            </a:endParaRPr>
          </a:p>
        </p:txBody>
      </p:sp>
    </p:spTree>
    <p:extLst>
      <p:ext uri="{BB962C8B-B14F-4D97-AF65-F5344CB8AC3E}">
        <p14:creationId xmlns:p14="http://schemas.microsoft.com/office/powerpoint/2010/main" val="453694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a:stretch>
            <a:fillRect/>
          </a:stretch>
        </p:blipFill>
        <p:spPr>
          <a:xfrm>
            <a:off x="230821" y="1281096"/>
            <a:ext cx="1929120" cy="1627285"/>
          </a:xfrm>
          <a:prstGeom prst="rect">
            <a:avLst/>
          </a:prstGeom>
        </p:spPr>
      </p:pic>
      <p:sp>
        <p:nvSpPr>
          <p:cNvPr id="3" name="Объект 2"/>
          <p:cNvSpPr>
            <a:spLocks noGrp="1"/>
          </p:cNvSpPr>
          <p:nvPr>
            <p:ph idx="1"/>
          </p:nvPr>
        </p:nvSpPr>
        <p:spPr>
          <a:xfrm>
            <a:off x="2159941" y="404360"/>
            <a:ext cx="9157833" cy="5441666"/>
          </a:xfrm>
        </p:spPr>
        <p:txBody>
          <a:bodyPr/>
          <a:lstStyle/>
          <a:p>
            <a:pPr marL="0" indent="0">
              <a:buNone/>
            </a:pPr>
            <a:endParaRPr lang="ru-RU" dirty="0" smtClean="0"/>
          </a:p>
          <a:p>
            <a:pPr marL="0" indent="0">
              <a:buNone/>
            </a:pPr>
            <a:r>
              <a:rPr lang="ru-RU" dirty="0" smtClean="0"/>
              <a:t>Автономная Некоммерческая Организация</a:t>
            </a:r>
          </a:p>
          <a:p>
            <a:pPr marL="0" indent="0">
              <a:buNone/>
            </a:pPr>
            <a:r>
              <a:rPr lang="ru-RU" dirty="0" smtClean="0"/>
              <a:t> Социального Обслуживания Людей с Инвалидностью «</a:t>
            </a:r>
            <a:r>
              <a:rPr lang="ru-RU" dirty="0" err="1" smtClean="0"/>
              <a:t>Сейчастье</a:t>
            </a:r>
            <a:r>
              <a:rPr lang="ru-RU" dirty="0" smtClean="0"/>
              <a:t>»</a:t>
            </a:r>
          </a:p>
          <a:p>
            <a:pPr marL="0" indent="0">
              <a:buNone/>
            </a:pPr>
            <a:r>
              <a:rPr lang="ru-RU" dirty="0" smtClean="0"/>
              <a:t> </a:t>
            </a:r>
            <a:r>
              <a:rPr lang="en-US" dirty="0" smtClean="0">
                <a:hlinkClick r:id="rId3"/>
              </a:rPr>
              <a:t> </a:t>
            </a:r>
            <a:r>
              <a:rPr lang="en-US" dirty="0">
                <a:hlinkClick r:id="rId3"/>
              </a:rPr>
              <a:t>https://vk.com/happinow</a:t>
            </a:r>
            <a:endParaRPr lang="ru-RU" dirty="0"/>
          </a:p>
          <a:p>
            <a:pPr marL="0" indent="0">
              <a:buNone/>
            </a:pPr>
            <a:r>
              <a:rPr lang="ru-RU" dirty="0" smtClean="0"/>
              <a:t>Сайт </a:t>
            </a:r>
            <a:r>
              <a:rPr lang="en-US" dirty="0" smtClean="0">
                <a:hlinkClick r:id="rId4"/>
              </a:rPr>
              <a:t>https</a:t>
            </a:r>
            <a:r>
              <a:rPr lang="en-US" dirty="0">
                <a:hlinkClick r:id="rId4"/>
              </a:rPr>
              <a:t>://happinow.cityofhappiness.ru</a:t>
            </a:r>
            <a:r>
              <a:rPr lang="en-US" dirty="0" smtClean="0">
                <a:hlinkClick r:id="rId4"/>
              </a:rPr>
              <a:t>/</a:t>
            </a:r>
            <a:endParaRPr lang="ru-RU" dirty="0" smtClean="0"/>
          </a:p>
          <a:p>
            <a:pPr marL="0" indent="0">
              <a:buNone/>
            </a:pPr>
            <a:r>
              <a:rPr lang="ru-RU" dirty="0" smtClean="0"/>
              <a:t>Запись на бесплатную диагностику </a:t>
            </a:r>
            <a:r>
              <a:rPr lang="en-US" dirty="0" smtClean="0"/>
              <a:t>ADOS – 2</a:t>
            </a:r>
            <a:endParaRPr lang="ru-RU" dirty="0" smtClean="0"/>
          </a:p>
          <a:p>
            <a:pPr marL="0" indent="0">
              <a:buNone/>
            </a:pPr>
            <a:r>
              <a:rPr lang="ru-RU" dirty="0" smtClean="0"/>
              <a:t>Только для жителей Свердловской области:</a:t>
            </a:r>
            <a:r>
              <a:rPr lang="en-US" dirty="0">
                <a:hlinkClick r:id="rId5"/>
              </a:rPr>
              <a:t>happinow.cityofhappiness.ru/</a:t>
            </a:r>
            <a:endParaRPr lang="ru-RU" dirty="0"/>
          </a:p>
          <a:p>
            <a:pPr marL="0" indent="0">
              <a:buNone/>
            </a:pPr>
            <a:endParaRPr lang="ru-RU" dirty="0" smtClean="0"/>
          </a:p>
          <a:p>
            <a:pPr marL="0" indent="0">
              <a:buNone/>
            </a:pPr>
            <a:endParaRPr lang="ru-RU" dirty="0"/>
          </a:p>
          <a:p>
            <a:pPr marL="0" indent="0">
              <a:buNone/>
            </a:pPr>
            <a:r>
              <a:rPr lang="ru-RU" dirty="0" smtClean="0"/>
              <a:t>БМАДОУ «Детский сад № 19»</a:t>
            </a:r>
          </a:p>
          <a:p>
            <a:r>
              <a:rPr lang="ru-RU" dirty="0" smtClean="0"/>
              <a:t>Сайт</a:t>
            </a:r>
            <a:r>
              <a:rPr lang="en-US" dirty="0">
                <a:hlinkClick r:id="rId6"/>
              </a:rPr>
              <a:t>https://19ber.tvoysadik.ru/</a:t>
            </a:r>
            <a:endParaRPr lang="ru-RU" dirty="0"/>
          </a:p>
          <a:p>
            <a:r>
              <a:rPr lang="ru-RU" dirty="0" smtClean="0"/>
              <a:t>Группа в социальных сетях </a:t>
            </a:r>
            <a:r>
              <a:rPr lang="en-US" dirty="0">
                <a:hlinkClick r:id="rId7"/>
              </a:rPr>
              <a:t>https://</a:t>
            </a:r>
            <a:r>
              <a:rPr lang="en-US" dirty="0" smtClean="0">
                <a:hlinkClick r:id="rId7"/>
              </a:rPr>
              <a:t>vk.com/ds19berezovskiy</a:t>
            </a:r>
            <a:endParaRPr lang="ru-RU" dirty="0" smtClean="0"/>
          </a:p>
          <a:p>
            <a:endParaRPr lang="ru-RU" dirty="0"/>
          </a:p>
        </p:txBody>
      </p:sp>
      <p:pic>
        <p:nvPicPr>
          <p:cNvPr id="1026" name="Picture 2" descr="C:\Users\Lenovo\Downloads\qr-code.gif"/>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767618" y="623682"/>
            <a:ext cx="1134098" cy="1134098"/>
          </a:xfrm>
          <a:prstGeom prst="rect">
            <a:avLst/>
          </a:prstGeom>
          <a:noFill/>
          <a:extLst>
            <a:ext uri="{909E8E84-426E-40DD-AFC4-6F175D3DCCD1}">
              <a14:hiddenFill xmlns:a14="http://schemas.microsoft.com/office/drawing/2010/main">
                <a:solidFill>
                  <a:srgbClr val="FFFFFF"/>
                </a:solidFill>
              </a14:hiddenFill>
            </a:ext>
          </a:extLst>
        </p:spPr>
      </p:pic>
      <p:pic>
        <p:nvPicPr>
          <p:cNvPr id="4" name="Рисунок 3"/>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805737" y="1877722"/>
            <a:ext cx="1095979" cy="1095979"/>
          </a:xfrm>
          <a:prstGeom prst="rect">
            <a:avLst/>
          </a:prstGeom>
        </p:spPr>
      </p:pic>
      <p:pic>
        <p:nvPicPr>
          <p:cNvPr id="6" name="Рисунок 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40855" y="3965014"/>
            <a:ext cx="1919086" cy="1318721"/>
          </a:xfrm>
          <a:prstGeom prst="rect">
            <a:avLst/>
          </a:prstGeom>
        </p:spPr>
      </p:pic>
    </p:spTree>
    <p:extLst>
      <p:ext uri="{BB962C8B-B14F-4D97-AF65-F5344CB8AC3E}">
        <p14:creationId xmlns:p14="http://schemas.microsoft.com/office/powerpoint/2010/main" val="28539002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624723" y="846338"/>
            <a:ext cx="8915400" cy="3777622"/>
          </a:xfrm>
        </p:spPr>
        <p:txBody>
          <a:bodyPr>
            <a:normAutofit/>
          </a:bodyPr>
          <a:lstStyle/>
          <a:p>
            <a:pPr marL="0" indent="0">
              <a:buNone/>
            </a:pPr>
            <a:endParaRPr lang="ru-RU" sz="4800" b="1" dirty="0" smtClean="0"/>
          </a:p>
          <a:p>
            <a:pPr marL="0" indent="0">
              <a:buNone/>
            </a:pPr>
            <a:r>
              <a:rPr lang="ru-RU" sz="4800" b="1" dirty="0" smtClean="0"/>
              <a:t>Спасибо за внимание!</a:t>
            </a:r>
            <a:endParaRPr lang="ru-RU" sz="4800" b="1" dirty="0"/>
          </a:p>
        </p:txBody>
      </p:sp>
      <p:pic>
        <p:nvPicPr>
          <p:cNvPr id="4" name="Рисунок 3"/>
          <p:cNvPicPr>
            <a:picLocks noChangeAspect="1"/>
          </p:cNvPicPr>
          <p:nvPr/>
        </p:nvPicPr>
        <p:blipFill>
          <a:blip r:embed="rId2"/>
          <a:stretch>
            <a:fillRect/>
          </a:stretch>
        </p:blipFill>
        <p:spPr>
          <a:xfrm>
            <a:off x="7177610" y="4186013"/>
            <a:ext cx="1594437" cy="1344967"/>
          </a:xfrm>
          <a:prstGeom prst="rect">
            <a:avLst/>
          </a:prstGeom>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41624" y="4186013"/>
            <a:ext cx="1919086" cy="1318721"/>
          </a:xfrm>
          <a:prstGeom prst="rect">
            <a:avLst/>
          </a:prstGeom>
        </p:spPr>
      </p:pic>
    </p:spTree>
    <p:extLst>
      <p:ext uri="{BB962C8B-B14F-4D97-AF65-F5344CB8AC3E}">
        <p14:creationId xmlns:p14="http://schemas.microsoft.com/office/powerpoint/2010/main" val="804970835"/>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1186</TotalTime>
  <Words>977</Words>
  <Application>Microsoft Office PowerPoint</Application>
  <PresentationFormat>Широкоэкранный</PresentationFormat>
  <Paragraphs>51</Paragraphs>
  <Slides>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7</vt:i4>
      </vt:variant>
    </vt:vector>
  </HeadingPairs>
  <TitlesOfParts>
    <vt:vector size="11" baseType="lpstr">
      <vt:lpstr>Arial</vt:lpstr>
      <vt:lpstr>Century Gothic</vt:lpstr>
      <vt:lpstr>Wingdings 3</vt:lpstr>
      <vt:lpstr>Легкий дым</vt:lpstr>
      <vt:lpstr>Березовское муниципальное автономное дошкольное образовательное учреждение «Детский сад № 19 компенсирующего вида»</vt:lpstr>
      <vt:lpstr>1 кейс. Ребёнку 5 лет (РАС, ОНР 1 типа, ЗПР), обучение в нашей логопедической группе 1,5 года по   АОП ДО для детей с РАС с учётом ОНР 1 типа и ЗПР.  Наши трудности: в первый год обучения ребенок садился за парту со всеми детьми, выполнял простейшие инструкции (работа с пластилином, простейшие аппликации, рисование пальчиками, кистью "рука в руке" с тьютором и т.д.). Сейчас (второй год обучения) - тьюторант отказывается выполнять задания, отказывается садиться за парту, для выполнения заданий.  В первый год обучения ребенок получал медикаментозное лечение, затем последовал длительный перерыв в лечении с июня 2025 по январь 2026(по инициативе родителей) и только с конца февраля 2026 возобновился (насколько известно, только препарат для коррекции поведения).  Геометрические фигуры знает и показывает, цвета основные (5), знает и показывает, знает счёт до 10  и алфавит (показывает цифры и буквы в разброс).  Как нам снова приучить его к учебной деятельности? (Садиться за стол со всеми и выполнять задания педагога).</vt:lpstr>
      <vt:lpstr>2 кейс Ребенок, 5 лет 8 мес. АООП для обучающихся с ЗПР с учетом психофизических особенностей обучающегося с РАС. ПМПК от 28.05.2025 года. Посещает детский сад два года. Очень избирателен в еде. Пьет только сок одного вида. Речь отсутствует (может произнести слова "Пока", "давай").   Постоянная вокализация. Произносит однообразные звуки, разной тональности. Часто очень громко. На групповых занятиях отказывается от деятельности. Отказ вплоть до истерик, аутоагрессии (падение на пол, бьется головой об пол, кричит) Индивидуальная работа возможна на уровне освоения сенсорных эталонов.  Гигиенические навыки сформированы не полностью. Умывается, ходит в туалет только под контролем взрослого. Иногда не контролирует позывы в туалет. Ребенок не следует установленным правилам группы. Необходим постоянный контроль.  Родители проблему не видят, считают, что у ребенка всего лишь задержка речи. Медикаментозной поддержки и лечения нет. По словам родителей, психиатр, к которому обращались не увидел признаков аутизма, так как ребенок посмотрел ему в глаза.  Как донести до родителей, что проблема есть? Куда можно направить родителей, для постановки точного диагноза? Нужна помощь в разработке индивидуального маршрута развития ребенка. </vt:lpstr>
      <vt:lpstr>Ребенок 5 лет. Обучение по адаптированной основной образовательной программе для детей с РАС.  Доу посещает с 2022г. Обращенную речь понимает частично, зрительный контакт кратковременный, частично жестовая коммуникация. Есть  отдельная вокализация  да-да, мама, папа, баба, а, о.  С сентября занимаемся моторной имитацией (жесты, действия с предметами, вокализация), подкрепляем успехи ребенка жетонной системой , звоночком. Учебное поведение сформировано (с мамой дополнительно занимаются АБА -терапией). Иногда занятие проходит активно имитирует повторяет , но иногда нет, отвлекается не реагирует . Есть ощущение что топчемся на месте , не можем перейти системе карточек (показать предмет и назвать его звукоподражанием) Ребенок слабо реагирует на это. Какие наши дальнейшие шаги?</vt:lpstr>
      <vt:lpstr>Этапы работы специалистов детского сада</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Определение диагностической группы и степени выраженности аутистических проявлений  ADOS-2</dc:title>
  <dc:creator>Dexp</dc:creator>
  <cp:lastModifiedBy>DENIS270489@MAIL.RU</cp:lastModifiedBy>
  <cp:revision>31</cp:revision>
  <dcterms:created xsi:type="dcterms:W3CDTF">2024-01-18T16:27:15Z</dcterms:created>
  <dcterms:modified xsi:type="dcterms:W3CDTF">2026-03-12T13:01:49Z</dcterms:modified>
</cp:coreProperties>
</file>