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58" r:id="rId13"/>
    <p:sldId id="268" r:id="rId14"/>
  </p:sldIdLst>
  <p:sldSz cx="10404475" cy="7993063"/>
  <p:notesSz cx="6858000" cy="9144000"/>
  <p:defaultTextStyle>
    <a:defPPr>
      <a:defRPr lang="ru-RU"/>
    </a:defPPr>
    <a:lvl1pPr marL="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6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286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6929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2571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8214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3857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950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51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191CE-CD2E-4416-83EF-5C68B6202049}">
          <p14:sldIdLst>
            <p14:sldId id="256"/>
            <p14:sldId id="260"/>
            <p14:sldId id="257"/>
            <p14:sldId id="259"/>
            <p14:sldId id="261"/>
            <p14:sldId id="262"/>
            <p14:sldId id="263"/>
            <p14:sldId id="264"/>
            <p14:sldId id="266"/>
            <p14:sldId id="265"/>
            <p14:sldId id="267"/>
            <p14:sldId id="258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9" autoAdjust="0"/>
    <p:restoredTop sz="94660"/>
  </p:normalViewPr>
  <p:slideViewPr>
    <p:cSldViewPr>
      <p:cViewPr>
        <p:scale>
          <a:sx n="73" d="100"/>
          <a:sy n="73" d="100"/>
        </p:scale>
        <p:origin x="-1200" y="-72"/>
      </p:cViewPr>
      <p:guideLst>
        <p:guide orient="horz" pos="2518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2483031"/>
            <a:ext cx="8843804" cy="17133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4529402"/>
            <a:ext cx="7283133" cy="2042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3692" y="373750"/>
            <a:ext cx="2662534" cy="79486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477" y="373750"/>
            <a:ext cx="7817807" cy="79486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5136284"/>
            <a:ext cx="8843804" cy="158751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3387802"/>
            <a:ext cx="8843804" cy="174848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56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1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2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3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9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05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477" y="2174040"/>
            <a:ext cx="5240171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6057" y="2174040"/>
            <a:ext cx="5240170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0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789188"/>
            <a:ext cx="4597117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224" y="2534837"/>
            <a:ext cx="4597117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1789188"/>
            <a:ext cx="4598922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330" y="2534837"/>
            <a:ext cx="4598922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18242"/>
            <a:ext cx="3423001" cy="135438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860" y="318243"/>
            <a:ext cx="5816391" cy="682185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1672623"/>
            <a:ext cx="3423001" cy="5467478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5595144"/>
            <a:ext cx="6242685" cy="6605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714195"/>
            <a:ext cx="6242685" cy="4795838"/>
          </a:xfrm>
        </p:spPr>
        <p:txBody>
          <a:bodyPr/>
          <a:lstStyle>
            <a:lvl1pPr marL="0" indent="0">
              <a:buNone/>
              <a:defRPr sz="3700"/>
            </a:lvl1pPr>
            <a:lvl2pPr marL="525643" indent="0">
              <a:buNone/>
              <a:defRPr sz="3200"/>
            </a:lvl2pPr>
            <a:lvl3pPr marL="1051286" indent="0">
              <a:buNone/>
              <a:defRPr sz="2800"/>
            </a:lvl3pPr>
            <a:lvl4pPr marL="1576929" indent="0">
              <a:buNone/>
              <a:defRPr sz="2300"/>
            </a:lvl4pPr>
            <a:lvl5pPr marL="2102571" indent="0">
              <a:buNone/>
              <a:defRPr sz="2300"/>
            </a:lvl5pPr>
            <a:lvl6pPr marL="2628214" indent="0">
              <a:buNone/>
              <a:defRPr sz="2300"/>
            </a:lvl6pPr>
            <a:lvl7pPr marL="3153857" indent="0">
              <a:buNone/>
              <a:defRPr sz="2300"/>
            </a:lvl7pPr>
            <a:lvl8pPr marL="3679500" indent="0">
              <a:buNone/>
              <a:defRPr sz="2300"/>
            </a:lvl8pPr>
            <a:lvl9pPr marL="42051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6255683"/>
            <a:ext cx="6242685" cy="938074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  <a:prstGeom prst="rect">
            <a:avLst/>
          </a:prstGeom>
        </p:spPr>
        <p:txBody>
          <a:bodyPr vert="horz" lIns="105129" tIns="52564" rIns="105129" bIns="52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865049"/>
            <a:ext cx="9364028" cy="5275052"/>
          </a:xfrm>
          <a:prstGeom prst="rect">
            <a:avLst/>
          </a:prstGeom>
        </p:spPr>
        <p:txBody>
          <a:bodyPr vert="horz" lIns="105129" tIns="52564" rIns="105129" bIns="52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CA8E-8013-4EAE-9E66-819F95D7AB0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7408386"/>
            <a:ext cx="3294750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128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232" indent="-394232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4170" indent="-328527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404475" cy="799306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67937"/>
            <a:ext cx="10404475" cy="2222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3600" dirty="0" smtClean="0">
                <a:solidFill>
                  <a:prstClr val="black"/>
                </a:solidFill>
              </a:rPr>
              <a:t>П.П. Бажов. Биография.</a:t>
            </a:r>
          </a:p>
          <a:p>
            <a:pPr lvl="0" algn="ctr">
              <a:lnSpc>
                <a:spcPct val="150000"/>
              </a:lnSpc>
            </a:pPr>
            <a:endParaRPr lang="ru-RU" sz="3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9783437" y="171352"/>
            <a:ext cx="477434" cy="6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11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87" y="4984595"/>
            <a:ext cx="2918099" cy="168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2855" y="0"/>
            <a:ext cx="10407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1924 году он опубликовал свой первый сборник «Уральские были». Это не сказки, а рассказы о жизни на </a:t>
            </a:r>
            <a:r>
              <a:rPr lang="ru-RU" sz="2800" dirty="0" smtClean="0"/>
              <a:t>Урале.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856" y="3690814"/>
            <a:ext cx="10407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1939 году вышел сборник его сказок «Малахитовая шкатулка». Книга была нарасхват, сказы про Урал понравились и маленьким, и взрослым.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02" y="1116211"/>
            <a:ext cx="3799433" cy="25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4354" r="11399" b="13053"/>
          <a:stretch/>
        </p:blipFill>
        <p:spPr bwMode="auto">
          <a:xfrm>
            <a:off x="2403392" y="4829623"/>
            <a:ext cx="4796011" cy="299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10404475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«Малахитовая шкатулка» - литературно обработанный </a:t>
            </a:r>
            <a:r>
              <a:rPr lang="ru-RU" sz="2800" dirty="0"/>
              <a:t>«</a:t>
            </a:r>
            <a:r>
              <a:rPr lang="ru-RU" sz="2800" dirty="0" smtClean="0"/>
              <a:t>рабочий фольклор» </a:t>
            </a:r>
            <a:r>
              <a:rPr lang="ru-RU" sz="2800" dirty="0"/>
              <a:t>Урала</a:t>
            </a:r>
            <a:r>
              <a:rPr lang="ru-RU" sz="2800" dirty="0" smtClean="0"/>
              <a:t>.</a:t>
            </a:r>
          </a:p>
          <a:p>
            <a:pPr algn="ctr">
              <a:lnSpc>
                <a:spcPct val="150000"/>
              </a:lnSpc>
            </a:pPr>
            <a:endParaRPr lang="ru-RU" sz="2800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1" y="2052315"/>
            <a:ext cx="4300932" cy="573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021" y="16073"/>
            <a:ext cx="104274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Образы из сказов Бажова — Каменный цветок и Хозяйка медной горы — изображены на гербе города Полевской, </a:t>
            </a:r>
            <a:r>
              <a:rPr lang="ru-RU" sz="2800" dirty="0" smtClean="0"/>
              <a:t>Свердловская область.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" y="2047398"/>
            <a:ext cx="10170789" cy="430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3022" y="6660827"/>
            <a:ext cx="10427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Город Полевской считается родиной «уральских сказов» </a:t>
            </a:r>
            <a:endParaRPr lang="ru-RU" sz="2800" dirty="0" smtClean="0"/>
          </a:p>
          <a:p>
            <a:pPr algn="ctr"/>
            <a:r>
              <a:rPr lang="ru-RU" sz="2800" dirty="0" smtClean="0"/>
              <a:t>Павла </a:t>
            </a:r>
            <a:r>
              <a:rPr lang="ru-RU" sz="2800" dirty="0"/>
              <a:t>Петровича </a:t>
            </a:r>
            <a:r>
              <a:rPr lang="ru-RU" sz="2800" dirty="0" smtClean="0"/>
              <a:t>Бажова.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86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05" y="2268339"/>
            <a:ext cx="4301853" cy="282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078" y="-22834"/>
            <a:ext cx="10402397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dirty="0" smtClean="0"/>
              <a:t>П.П. Бажов родился 27 </a:t>
            </a:r>
            <a:r>
              <a:rPr lang="ru-RU" sz="2800" dirty="0"/>
              <a:t>января 1879 года в городе Сысерть Екатеринбургского уезда.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  <p:pic>
        <p:nvPicPr>
          <p:cNvPr id="6" name="Picture 4" descr="https://persons-info.com/userfiles/image/persons/10000-20000/19000-20000/19131/DZHOIS_Dzheim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8779" r="31793" b="50000"/>
          <a:stretch/>
        </p:blipFill>
        <p:spPr bwMode="auto">
          <a:xfrm>
            <a:off x="521717" y="2183923"/>
            <a:ext cx="4163374" cy="52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17" y="2183922"/>
            <a:ext cx="3907046" cy="520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701" y="15192"/>
            <a:ext cx="4454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Мама – Августа Стефановна  Осинцева. Занималась хозяйством, вечерами много шила и вязала. 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825685" y="-18059"/>
            <a:ext cx="4554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Отец – </a:t>
            </a:r>
            <a:r>
              <a:rPr lang="ru-RU" sz="2400" dirty="0"/>
              <a:t>Петр Васильевич </a:t>
            </a:r>
            <a:r>
              <a:rPr lang="ru-RU" sz="2400" dirty="0" smtClean="0"/>
              <a:t>Бажов. Рабочий на заводе. Очень хороший специалист.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Его отец по фамилии был </a:t>
            </a:r>
            <a:r>
              <a:rPr lang="ru-RU" sz="2400" b="1" dirty="0"/>
              <a:t>Бажев</a:t>
            </a:r>
            <a:r>
              <a:rPr lang="ru-RU" sz="2400" dirty="0"/>
              <a:t>, а не Бажов, и ударение ставилось на первый слог.</a:t>
            </a:r>
          </a:p>
          <a:p>
            <a:pPr algn="just"/>
            <a:endParaRPr lang="ru-RU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9" r="26985"/>
          <a:stretch/>
        </p:blipFill>
        <p:spPr bwMode="auto">
          <a:xfrm>
            <a:off x="835910" y="2494506"/>
            <a:ext cx="2797228" cy="395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www.oblgazeta.ru/media/filer_public/2019/12/02/03480035-59c4-4c07-b46b-c53761cd2c99-05_1-%D0%9E%D1%82%D0%B5%D1%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25646"/>
          <a:stretch/>
        </p:blipFill>
        <p:spPr bwMode="auto">
          <a:xfrm>
            <a:off x="6629120" y="2494506"/>
            <a:ext cx="2942829" cy="39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1" y="6792734"/>
            <a:ext cx="10399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</a:rPr>
              <a:t>Семья Бажовых, бережно хранили и передавали воспоминания о предках, которые были знатоками своего дела и считали труд единственным смыслом в нелёгкой жизни.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0" y="1850"/>
            <a:ext cx="10404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/>
              <a:t>Павел слушал бабушкины </a:t>
            </a:r>
            <a:r>
              <a:rPr lang="ru-RU" sz="2400" dirty="0"/>
              <a:t>рассказы о том, как встречались работники рудников с таинственными и </a:t>
            </a:r>
            <a:r>
              <a:rPr lang="ru-RU" sz="2400" dirty="0" smtClean="0"/>
              <a:t>помощниками </a:t>
            </a:r>
            <a:r>
              <a:rPr lang="ru-RU" sz="2400" dirty="0"/>
              <a:t>– Золотым Полозом или горной </a:t>
            </a:r>
            <a:r>
              <a:rPr lang="ru-RU" sz="2400" dirty="0" smtClean="0"/>
              <a:t>Хозяйкой</a:t>
            </a:r>
            <a:r>
              <a:rPr lang="ru-RU" sz="2400" dirty="0"/>
              <a:t>, которые иногда относились к людям по-доброму, а иной раз бывали откровенно враждебны.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.pinimg.com/736x/e9/6e/3b/e96e3b1b455e9efae876a5cd964080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2" y="2412355"/>
            <a:ext cx="3846430" cy="53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85" y="2412355"/>
            <a:ext cx="3816424" cy="538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19051" y="168275"/>
            <a:ext cx="10423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dirty="0"/>
              <a:t>Учиться </a:t>
            </a:r>
            <a:r>
              <a:rPr lang="ru-RU" sz="2800" dirty="0" smtClean="0"/>
              <a:t>Павел </a:t>
            </a:r>
            <a:r>
              <a:rPr lang="ru-RU" sz="2800" dirty="0"/>
              <a:t>начал в четырёхлетней земской школе </a:t>
            </a:r>
            <a:endParaRPr lang="ru-RU" sz="2800" dirty="0" smtClean="0"/>
          </a:p>
          <a:p>
            <a:pPr lvl="0" algn="ctr">
              <a:lnSpc>
                <a:spcPct val="150000"/>
              </a:lnSpc>
            </a:pPr>
            <a:r>
              <a:rPr lang="ru-RU" sz="2800" dirty="0" smtClean="0"/>
              <a:t>города </a:t>
            </a:r>
            <a:r>
              <a:rPr lang="ru-RU" sz="2800" dirty="0" smtClean="0"/>
              <a:t>Сысерти</a:t>
            </a:r>
            <a:r>
              <a:rPr lang="ru-RU" sz="2800" dirty="0" smtClean="0"/>
              <a:t>.</a:t>
            </a:r>
          </a:p>
          <a:p>
            <a:pPr lvl="0" algn="ctr">
              <a:lnSpc>
                <a:spcPct val="150000"/>
              </a:lnSpc>
            </a:pPr>
            <a:r>
              <a:rPr lang="ru-RU" sz="2800" dirty="0"/>
              <a:t>Бажов был </a:t>
            </a:r>
            <a:r>
              <a:rPr lang="ru-RU" sz="2800" dirty="0" smtClean="0"/>
              <a:t>хорошим </a:t>
            </a:r>
            <a:r>
              <a:rPr lang="ru-RU" sz="2800" dirty="0"/>
              <a:t>учеником с отличной памятью: однажды он </a:t>
            </a:r>
            <a:r>
              <a:rPr lang="ru-RU" sz="2800" dirty="0" smtClean="0"/>
              <a:t>прочёл </a:t>
            </a:r>
            <a:r>
              <a:rPr lang="ru-RU" sz="2800" dirty="0"/>
              <a:t>учителю сборник стихов Некрасова </a:t>
            </a:r>
            <a:r>
              <a:rPr lang="ru-RU" sz="2800" dirty="0" smtClean="0"/>
              <a:t>наизусть.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24" t="4789" r="3006" b="53052"/>
          <a:stretch/>
        </p:blipFill>
        <p:spPr bwMode="auto">
          <a:xfrm>
            <a:off x="90463" y="3060427"/>
            <a:ext cx="4958986" cy="343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85" y="3049261"/>
            <a:ext cx="5141790" cy="343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54"/>
          <a:stretch/>
        </p:blipFill>
        <p:spPr bwMode="auto">
          <a:xfrm>
            <a:off x="809027" y="2781282"/>
            <a:ext cx="8712968" cy="493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393" y="3369"/>
            <a:ext cx="10406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/>
              <a:t>Педагог поразился и </a:t>
            </a:r>
            <a:r>
              <a:rPr lang="ru-RU" sz="2400" dirty="0" smtClean="0"/>
              <a:t>рассказал </a:t>
            </a:r>
            <a:r>
              <a:rPr lang="ru-RU" sz="2400" dirty="0"/>
              <a:t>о </a:t>
            </a:r>
            <a:r>
              <a:rPr lang="ru-RU" sz="2400" dirty="0" smtClean="0"/>
              <a:t>вундеркинде </a:t>
            </a:r>
            <a:r>
              <a:rPr lang="ru-RU" sz="2400" dirty="0"/>
              <a:t>своему </a:t>
            </a:r>
            <a:r>
              <a:rPr lang="ru-RU" sz="2400" dirty="0" smtClean="0"/>
              <a:t>приятелю </a:t>
            </a:r>
            <a:r>
              <a:rPr lang="ru-RU" sz="2400" dirty="0"/>
              <a:t>— ветеринару и краеведу Николаю Смородинцеву. Благодаря Николаю Смородинцеву, Павел </a:t>
            </a:r>
            <a:r>
              <a:rPr lang="ru-RU" sz="2400" dirty="0" smtClean="0"/>
              <a:t>продолжил учёбу духовном </a:t>
            </a:r>
            <a:r>
              <a:rPr lang="ru-RU" sz="2400" dirty="0"/>
              <a:t>училище Екатеринбурга. </a:t>
            </a:r>
            <a:r>
              <a:rPr lang="ru-RU" sz="2400" dirty="0" smtClean="0"/>
              <a:t>И закончил его с отличием.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33" y="5088687"/>
            <a:ext cx="4400570" cy="29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709" y="15875"/>
            <a:ext cx="10423184" cy="3323987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Дальше Бажов уехал в Пермь. Учился в семинарии. </a:t>
            </a:r>
            <a:endParaRPr lang="ru-RU" sz="2800" dirty="0" smtClean="0"/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Павлу было 14 лет. 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Деньги </a:t>
            </a:r>
            <a:r>
              <a:rPr lang="ru-RU" sz="2800" dirty="0"/>
              <a:t>на </a:t>
            </a:r>
            <a:r>
              <a:rPr lang="ru-RU" sz="2800" dirty="0" smtClean="0"/>
              <a:t>учёбу он </a:t>
            </a:r>
            <a:r>
              <a:rPr lang="ru-RU" sz="2800" dirty="0"/>
              <a:t>зарабатывать самостоятельно: Павел Петрович репетиторствовал, подрабатывал в местной газете и </a:t>
            </a:r>
            <a:r>
              <a:rPr lang="ru-RU" sz="2800" dirty="0" smtClean="0"/>
              <a:t>разгружал. </a:t>
            </a:r>
            <a:r>
              <a:rPr lang="ru-RU" sz="2800" dirty="0"/>
              <a:t>вагоны.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10"/>
          <a:stretch/>
        </p:blipFill>
        <p:spPr bwMode="auto">
          <a:xfrm>
            <a:off x="129208" y="3420467"/>
            <a:ext cx="63228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10404475" cy="1318181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Бажов не хотел принимать сан и становиться священником.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Бажов изучал </a:t>
            </a:r>
            <a:r>
              <a:rPr lang="ru-RU" sz="2800" dirty="0"/>
              <a:t>научные работы </a:t>
            </a:r>
            <a:r>
              <a:rPr lang="ru-RU" sz="2800" dirty="0" smtClean="0"/>
              <a:t>Дарвина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29" name="Picture 16" descr="https://avatars.mds.yandex.net/i?id=712ea3077f2ae596b260e41e6a48e9b2_l-4577767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6132" r="5089" b="5380"/>
          <a:stretch/>
        </p:blipFill>
        <p:spPr bwMode="auto">
          <a:xfrm>
            <a:off x="121117" y="1764283"/>
            <a:ext cx="510257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9787" b="8620"/>
          <a:stretch/>
        </p:blipFill>
        <p:spPr bwMode="auto">
          <a:xfrm>
            <a:off x="3978101" y="3924523"/>
            <a:ext cx="6070858" cy="3877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1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0404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/>
              <a:t>Павел Бажов почти 20 лет преподавал русский язык. </a:t>
            </a:r>
            <a:r>
              <a:rPr lang="ru-RU" sz="2800" dirty="0" smtClean="0"/>
              <a:t>Павел </a:t>
            </a:r>
            <a:r>
              <a:rPr lang="ru-RU" sz="2800" dirty="0"/>
              <a:t>Бажов обожал детей, и они </a:t>
            </a:r>
            <a:r>
              <a:rPr lang="ru-RU" sz="2800" dirty="0" smtClean="0"/>
              <a:t>его тоже любили. </a:t>
            </a:r>
            <a:r>
              <a:rPr lang="ru-RU" sz="2800" dirty="0"/>
              <a:t>На своём уроке Павел Петрович мог заинтересовать даже </a:t>
            </a:r>
            <a:r>
              <a:rPr lang="ru-RU" sz="2800" dirty="0" smtClean="0"/>
              <a:t>двоечников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" y="2435110"/>
            <a:ext cx="3343896" cy="482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5073" r="3310" b="26854"/>
          <a:stretch/>
        </p:blipFill>
        <p:spPr bwMode="auto">
          <a:xfrm>
            <a:off x="4482157" y="2557458"/>
            <a:ext cx="5544616" cy="458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333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282</cp:revision>
  <dcterms:created xsi:type="dcterms:W3CDTF">2022-05-17T06:36:13Z</dcterms:created>
  <dcterms:modified xsi:type="dcterms:W3CDTF">2023-03-22T07:10:22Z</dcterms:modified>
</cp:coreProperties>
</file>