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5" r:id="rId10"/>
    <p:sldId id="266" r:id="rId11"/>
    <p:sldId id="264" r:id="rId12"/>
  </p:sldIdLst>
  <p:sldSz cx="10404475" cy="7993063"/>
  <p:notesSz cx="6858000" cy="9144000"/>
  <p:defaultTextStyle>
    <a:defPPr>
      <a:defRPr lang="ru-RU"/>
    </a:defPPr>
    <a:lvl1pPr marL="0" algn="l" defTabSz="105128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5643" algn="l" defTabSz="105128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51286" algn="l" defTabSz="105128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76929" algn="l" defTabSz="105128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02571" algn="l" defTabSz="105128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28214" algn="l" defTabSz="105128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53857" algn="l" defTabSz="105128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79500" algn="l" defTabSz="105128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05143" algn="l" defTabSz="105128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AF191CE-CD2E-4416-83EF-5C68B6202049}">
          <p14:sldIdLst>
            <p14:sldId id="256"/>
            <p14:sldId id="257"/>
            <p14:sldId id="258"/>
            <p14:sldId id="259"/>
            <p14:sldId id="263"/>
            <p14:sldId id="260"/>
            <p14:sldId id="261"/>
            <p14:sldId id="262"/>
            <p14:sldId id="265"/>
            <p14:sldId id="266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29" autoAdjust="0"/>
    <p:restoredTop sz="94660"/>
  </p:normalViewPr>
  <p:slideViewPr>
    <p:cSldViewPr>
      <p:cViewPr>
        <p:scale>
          <a:sx n="60" d="100"/>
          <a:sy n="60" d="100"/>
        </p:scale>
        <p:origin x="-1608" y="192"/>
      </p:cViewPr>
      <p:guideLst>
        <p:guide orient="horz" pos="2518"/>
        <p:guide pos="32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0336" y="2483031"/>
            <a:ext cx="8843804" cy="171332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0671" y="4529402"/>
            <a:ext cx="7283133" cy="20426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5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1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76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02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28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53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79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05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CA8E-8013-4EAE-9E66-819F95D7AB00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8D7D-16F9-4B8E-AC73-D8931F5B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901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CA8E-8013-4EAE-9E66-819F95D7AB00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8D7D-16F9-4B8E-AC73-D8931F5B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9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583692" y="373750"/>
            <a:ext cx="2662534" cy="794865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2477" y="373750"/>
            <a:ext cx="7817807" cy="794865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CA8E-8013-4EAE-9E66-819F95D7AB00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8D7D-16F9-4B8E-AC73-D8931F5B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507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CA8E-8013-4EAE-9E66-819F95D7AB00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8D7D-16F9-4B8E-AC73-D8931F5B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808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882" y="5136284"/>
            <a:ext cx="8843804" cy="158751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1882" y="3387802"/>
            <a:ext cx="8843804" cy="1748482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564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512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769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025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282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538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795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05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CA8E-8013-4EAE-9E66-819F95D7AB00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8D7D-16F9-4B8E-AC73-D8931F5B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66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92477" y="2174040"/>
            <a:ext cx="5240171" cy="61483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06057" y="2174040"/>
            <a:ext cx="5240170" cy="61483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CA8E-8013-4EAE-9E66-819F95D7AB00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8D7D-16F9-4B8E-AC73-D8931F5B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706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224" y="320093"/>
            <a:ext cx="9364028" cy="133217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0224" y="1789188"/>
            <a:ext cx="4597117" cy="74564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5643" indent="0">
              <a:buNone/>
              <a:defRPr sz="2300" b="1"/>
            </a:lvl2pPr>
            <a:lvl3pPr marL="1051286" indent="0">
              <a:buNone/>
              <a:defRPr sz="2100" b="1"/>
            </a:lvl3pPr>
            <a:lvl4pPr marL="1576929" indent="0">
              <a:buNone/>
              <a:defRPr sz="1800" b="1"/>
            </a:lvl4pPr>
            <a:lvl5pPr marL="2102571" indent="0">
              <a:buNone/>
              <a:defRPr sz="1800" b="1"/>
            </a:lvl5pPr>
            <a:lvl6pPr marL="2628214" indent="0">
              <a:buNone/>
              <a:defRPr sz="1800" b="1"/>
            </a:lvl6pPr>
            <a:lvl7pPr marL="3153857" indent="0">
              <a:buNone/>
              <a:defRPr sz="1800" b="1"/>
            </a:lvl7pPr>
            <a:lvl8pPr marL="3679500" indent="0">
              <a:buNone/>
              <a:defRPr sz="1800" b="1"/>
            </a:lvl8pPr>
            <a:lvl9pPr marL="420514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0224" y="2534837"/>
            <a:ext cx="4597117" cy="46052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85330" y="1789188"/>
            <a:ext cx="4598922" cy="74564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5643" indent="0">
              <a:buNone/>
              <a:defRPr sz="2300" b="1"/>
            </a:lvl2pPr>
            <a:lvl3pPr marL="1051286" indent="0">
              <a:buNone/>
              <a:defRPr sz="2100" b="1"/>
            </a:lvl3pPr>
            <a:lvl4pPr marL="1576929" indent="0">
              <a:buNone/>
              <a:defRPr sz="1800" b="1"/>
            </a:lvl4pPr>
            <a:lvl5pPr marL="2102571" indent="0">
              <a:buNone/>
              <a:defRPr sz="1800" b="1"/>
            </a:lvl5pPr>
            <a:lvl6pPr marL="2628214" indent="0">
              <a:buNone/>
              <a:defRPr sz="1800" b="1"/>
            </a:lvl6pPr>
            <a:lvl7pPr marL="3153857" indent="0">
              <a:buNone/>
              <a:defRPr sz="1800" b="1"/>
            </a:lvl7pPr>
            <a:lvl8pPr marL="3679500" indent="0">
              <a:buNone/>
              <a:defRPr sz="1800" b="1"/>
            </a:lvl8pPr>
            <a:lvl9pPr marL="420514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85330" y="2534837"/>
            <a:ext cx="4598922" cy="46052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CA8E-8013-4EAE-9E66-819F95D7AB00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8D7D-16F9-4B8E-AC73-D8931F5B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47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CA8E-8013-4EAE-9E66-819F95D7AB00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8D7D-16F9-4B8E-AC73-D8931F5B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486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CA8E-8013-4EAE-9E66-819F95D7AB00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8D7D-16F9-4B8E-AC73-D8931F5B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404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224" y="318242"/>
            <a:ext cx="3423001" cy="135438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860" y="318243"/>
            <a:ext cx="5816391" cy="682185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0224" y="1672623"/>
            <a:ext cx="3423001" cy="5467478"/>
          </a:xfrm>
        </p:spPr>
        <p:txBody>
          <a:bodyPr/>
          <a:lstStyle>
            <a:lvl1pPr marL="0" indent="0">
              <a:buNone/>
              <a:defRPr sz="1600"/>
            </a:lvl1pPr>
            <a:lvl2pPr marL="525643" indent="0">
              <a:buNone/>
              <a:defRPr sz="1400"/>
            </a:lvl2pPr>
            <a:lvl3pPr marL="1051286" indent="0">
              <a:buNone/>
              <a:defRPr sz="1100"/>
            </a:lvl3pPr>
            <a:lvl4pPr marL="1576929" indent="0">
              <a:buNone/>
              <a:defRPr sz="1000"/>
            </a:lvl4pPr>
            <a:lvl5pPr marL="2102571" indent="0">
              <a:buNone/>
              <a:defRPr sz="1000"/>
            </a:lvl5pPr>
            <a:lvl6pPr marL="2628214" indent="0">
              <a:buNone/>
              <a:defRPr sz="1000"/>
            </a:lvl6pPr>
            <a:lvl7pPr marL="3153857" indent="0">
              <a:buNone/>
              <a:defRPr sz="1000"/>
            </a:lvl7pPr>
            <a:lvl8pPr marL="3679500" indent="0">
              <a:buNone/>
              <a:defRPr sz="1000"/>
            </a:lvl8pPr>
            <a:lvl9pPr marL="420514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CA8E-8013-4EAE-9E66-819F95D7AB00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8D7D-16F9-4B8E-AC73-D8931F5B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704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9350" y="5595144"/>
            <a:ext cx="6242685" cy="66053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39350" y="714195"/>
            <a:ext cx="6242685" cy="4795838"/>
          </a:xfrm>
        </p:spPr>
        <p:txBody>
          <a:bodyPr/>
          <a:lstStyle>
            <a:lvl1pPr marL="0" indent="0">
              <a:buNone/>
              <a:defRPr sz="3700"/>
            </a:lvl1pPr>
            <a:lvl2pPr marL="525643" indent="0">
              <a:buNone/>
              <a:defRPr sz="3200"/>
            </a:lvl2pPr>
            <a:lvl3pPr marL="1051286" indent="0">
              <a:buNone/>
              <a:defRPr sz="2800"/>
            </a:lvl3pPr>
            <a:lvl4pPr marL="1576929" indent="0">
              <a:buNone/>
              <a:defRPr sz="2300"/>
            </a:lvl4pPr>
            <a:lvl5pPr marL="2102571" indent="0">
              <a:buNone/>
              <a:defRPr sz="2300"/>
            </a:lvl5pPr>
            <a:lvl6pPr marL="2628214" indent="0">
              <a:buNone/>
              <a:defRPr sz="2300"/>
            </a:lvl6pPr>
            <a:lvl7pPr marL="3153857" indent="0">
              <a:buNone/>
              <a:defRPr sz="2300"/>
            </a:lvl7pPr>
            <a:lvl8pPr marL="3679500" indent="0">
              <a:buNone/>
              <a:defRPr sz="2300"/>
            </a:lvl8pPr>
            <a:lvl9pPr marL="4205143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39350" y="6255683"/>
            <a:ext cx="6242685" cy="938074"/>
          </a:xfrm>
        </p:spPr>
        <p:txBody>
          <a:bodyPr/>
          <a:lstStyle>
            <a:lvl1pPr marL="0" indent="0">
              <a:buNone/>
              <a:defRPr sz="1600"/>
            </a:lvl1pPr>
            <a:lvl2pPr marL="525643" indent="0">
              <a:buNone/>
              <a:defRPr sz="1400"/>
            </a:lvl2pPr>
            <a:lvl3pPr marL="1051286" indent="0">
              <a:buNone/>
              <a:defRPr sz="1100"/>
            </a:lvl3pPr>
            <a:lvl4pPr marL="1576929" indent="0">
              <a:buNone/>
              <a:defRPr sz="1000"/>
            </a:lvl4pPr>
            <a:lvl5pPr marL="2102571" indent="0">
              <a:buNone/>
              <a:defRPr sz="1000"/>
            </a:lvl5pPr>
            <a:lvl6pPr marL="2628214" indent="0">
              <a:buNone/>
              <a:defRPr sz="1000"/>
            </a:lvl6pPr>
            <a:lvl7pPr marL="3153857" indent="0">
              <a:buNone/>
              <a:defRPr sz="1000"/>
            </a:lvl7pPr>
            <a:lvl8pPr marL="3679500" indent="0">
              <a:buNone/>
              <a:defRPr sz="1000"/>
            </a:lvl8pPr>
            <a:lvl9pPr marL="420514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CA8E-8013-4EAE-9E66-819F95D7AB00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8D7D-16F9-4B8E-AC73-D8931F5B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501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224" y="320093"/>
            <a:ext cx="9364028" cy="1332177"/>
          </a:xfrm>
          <a:prstGeom prst="rect">
            <a:avLst/>
          </a:prstGeom>
        </p:spPr>
        <p:txBody>
          <a:bodyPr vert="horz" lIns="105129" tIns="52564" rIns="105129" bIns="5256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0224" y="1865049"/>
            <a:ext cx="9364028" cy="5275052"/>
          </a:xfrm>
          <a:prstGeom prst="rect">
            <a:avLst/>
          </a:prstGeom>
        </p:spPr>
        <p:txBody>
          <a:bodyPr vert="horz" lIns="105129" tIns="52564" rIns="105129" bIns="5256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0224" y="7408386"/>
            <a:ext cx="2427711" cy="425557"/>
          </a:xfrm>
          <a:prstGeom prst="rect">
            <a:avLst/>
          </a:prstGeom>
        </p:spPr>
        <p:txBody>
          <a:bodyPr vert="horz" lIns="105129" tIns="52564" rIns="105129" bIns="525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4CA8E-8013-4EAE-9E66-819F95D7AB00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54863" y="7408386"/>
            <a:ext cx="3294750" cy="425557"/>
          </a:xfrm>
          <a:prstGeom prst="rect">
            <a:avLst/>
          </a:prstGeom>
        </p:spPr>
        <p:txBody>
          <a:bodyPr vert="horz" lIns="105129" tIns="52564" rIns="105129" bIns="525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56540" y="7408386"/>
            <a:ext cx="2427711" cy="425557"/>
          </a:xfrm>
          <a:prstGeom prst="rect">
            <a:avLst/>
          </a:prstGeom>
        </p:spPr>
        <p:txBody>
          <a:bodyPr vert="horz" lIns="105129" tIns="52564" rIns="105129" bIns="525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E8D7D-16F9-4B8E-AC73-D8931F5B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01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51286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4232" indent="-394232" algn="l" defTabSz="105128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54170" indent="-328527" algn="l" defTabSz="105128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14107" indent="-262821" algn="l" defTabSz="10512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39750" indent="-262821" algn="l" defTabSz="105128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65393" indent="-262821" algn="l" defTabSz="105128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91036" indent="-262821" algn="l" defTabSz="10512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16678" indent="-262821" algn="l" defTabSz="10512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42321" indent="-262821" algn="l" defTabSz="10512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67964" indent="-262821" algn="l" defTabSz="10512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512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5643" algn="l" defTabSz="10512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51286" algn="l" defTabSz="10512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6929" algn="l" defTabSz="10512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02571" algn="l" defTabSz="10512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8214" algn="l" defTabSz="10512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53857" algn="l" defTabSz="10512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9500" algn="l" defTabSz="10512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05143" algn="l" defTabSz="10512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0404475" cy="7993063"/>
          </a:xfrm>
          <a:prstGeom prst="rect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404243"/>
            <a:ext cx="104044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3200" dirty="0" smtClean="0">
              <a:solidFill>
                <a:prstClr val="black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ru-RU" sz="3200" dirty="0" smtClean="0">
                <a:solidFill>
                  <a:prstClr val="black"/>
                </a:solidFill>
              </a:rPr>
              <a:t>А.А. Фет. </a:t>
            </a:r>
            <a:r>
              <a:rPr lang="ru-RU" sz="3200" dirty="0" smtClean="0">
                <a:solidFill>
                  <a:prstClr val="black"/>
                </a:solidFill>
              </a:rPr>
              <a:t>Биография</a:t>
            </a:r>
            <a:endParaRPr lang="ru-RU" sz="3200" dirty="0" smtClean="0">
              <a:solidFill>
                <a:prstClr val="black"/>
              </a:solidFill>
            </a:endParaRPr>
          </a:p>
        </p:txBody>
      </p:sp>
      <p:pic>
        <p:nvPicPr>
          <p:cNvPr id="6" name="Picture 2" descr="C:\Documents and Settings\Admin\Рабочий стол\ЛОГО\test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0" r="22713" b="7866"/>
          <a:stretch/>
        </p:blipFill>
        <p:spPr bwMode="auto">
          <a:xfrm>
            <a:off x="9783437" y="171352"/>
            <a:ext cx="477434" cy="60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2"/>
          <a:stretch/>
        </p:blipFill>
        <p:spPr bwMode="auto">
          <a:xfrm>
            <a:off x="3642829" y="3518277"/>
            <a:ext cx="3378017" cy="3600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57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4"/>
          <p:cNvSpPr/>
          <p:nvPr/>
        </p:nvSpPr>
        <p:spPr>
          <a:xfrm>
            <a:off x="-8593" y="0"/>
            <a:ext cx="10413068" cy="1815882"/>
          </a:xfrm>
          <a:prstGeom prst="rect">
            <a:avLst/>
          </a:prstGeom>
          <a:ln>
            <a:noFill/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В 1877 году Фет покупает старинное имение Воробьёвка, Курская губерния. </a:t>
            </a:r>
          </a:p>
          <a:p>
            <a:pPr algn="ctr"/>
            <a:r>
              <a:rPr lang="ru-RU" sz="2800" dirty="0" smtClean="0"/>
              <a:t>Сейчас там дом-музей Афанасия Фета.</a:t>
            </a:r>
            <a:r>
              <a:rPr lang="ru-RU" sz="2800" dirty="0" smtClean="0"/>
              <a:t> </a:t>
            </a:r>
          </a:p>
          <a:p>
            <a:pPr algn="ctr"/>
            <a:r>
              <a:rPr lang="ru-RU" sz="2800" dirty="0" smtClean="0"/>
              <a:t>В Воробьевку в гости к Фету приезжал Пётр Ильич Чайковский. 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93" y="2124323"/>
            <a:ext cx="7215943" cy="5411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014" y="2808399"/>
            <a:ext cx="2825752" cy="4043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36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4"/>
          <p:cNvSpPr/>
          <p:nvPr/>
        </p:nvSpPr>
        <p:spPr>
          <a:xfrm>
            <a:off x="-8593" y="0"/>
            <a:ext cx="10413068" cy="1384995"/>
          </a:xfrm>
          <a:prstGeom prst="rect">
            <a:avLst/>
          </a:prstGeom>
          <a:ln>
            <a:noFill/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Стихи Фет писал только о природе.</a:t>
            </a:r>
          </a:p>
          <a:p>
            <a:pPr algn="ctr"/>
            <a:r>
              <a:rPr lang="ru-RU" sz="2800" dirty="0" smtClean="0"/>
              <a:t>Через описание природы поэт </a:t>
            </a:r>
            <a:r>
              <a:rPr lang="ru-RU" sz="2800" dirty="0" smtClean="0"/>
              <a:t>передаёт нам </a:t>
            </a:r>
            <a:r>
              <a:rPr lang="ru-RU" sz="2800" dirty="0" smtClean="0"/>
              <a:t>свои </a:t>
            </a:r>
            <a:r>
              <a:rPr lang="ru-RU" sz="2800" dirty="0" smtClean="0"/>
              <a:t>переживания, свои эмоции, свои мысли.  </a:t>
            </a:r>
            <a:endParaRPr lang="ru-RU" sz="2800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0" y="7020867"/>
            <a:ext cx="10404475" cy="954107"/>
          </a:xfrm>
          <a:prstGeom prst="rect">
            <a:avLst/>
          </a:prstGeom>
          <a:ln>
            <a:noFill/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effectLst/>
              </a:rPr>
              <a:t>Движение </a:t>
            </a:r>
            <a:r>
              <a:rPr lang="ru-RU" sz="2800" i="1" dirty="0" smtClean="0">
                <a:effectLst/>
              </a:rPr>
              <a:t>и жизнь читаются в каждой </a:t>
            </a:r>
            <a:r>
              <a:rPr lang="ru-RU" sz="2800" i="1" dirty="0" smtClean="0">
                <a:effectLst/>
              </a:rPr>
              <a:t>строчке этого стихотворения. </a:t>
            </a:r>
            <a:endParaRPr lang="ru-RU" sz="2800" i="1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4788" y="3119606"/>
            <a:ext cx="46374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i="1" dirty="0">
                <a:solidFill>
                  <a:prstClr val="black"/>
                </a:solidFill>
              </a:rPr>
              <a:t>Весенний </a:t>
            </a:r>
            <a:r>
              <a:rPr lang="ru-RU" sz="2000" b="1" i="1" dirty="0" smtClean="0">
                <a:solidFill>
                  <a:prstClr val="black"/>
                </a:solidFill>
              </a:rPr>
              <a:t>дождь</a:t>
            </a:r>
          </a:p>
          <a:p>
            <a:pPr lvl="0"/>
            <a:endParaRPr lang="ru-RU" sz="2000" b="1" i="1" dirty="0">
              <a:solidFill>
                <a:prstClr val="black"/>
              </a:solidFill>
            </a:endParaRPr>
          </a:p>
          <a:p>
            <a:pPr lvl="0"/>
            <a:r>
              <a:rPr lang="ru-RU" sz="2000" i="1" dirty="0">
                <a:solidFill>
                  <a:prstClr val="black"/>
                </a:solidFill>
              </a:rPr>
              <a:t>Еще светло перед окном,</a:t>
            </a:r>
          </a:p>
          <a:p>
            <a:pPr lvl="0"/>
            <a:r>
              <a:rPr lang="ru-RU" sz="2000" i="1" dirty="0">
                <a:solidFill>
                  <a:prstClr val="black"/>
                </a:solidFill>
              </a:rPr>
              <a:t>В разрывы облак солнце блещет,</a:t>
            </a:r>
          </a:p>
          <a:p>
            <a:pPr lvl="0"/>
            <a:r>
              <a:rPr lang="ru-RU" sz="2000" i="1" dirty="0">
                <a:solidFill>
                  <a:prstClr val="black"/>
                </a:solidFill>
              </a:rPr>
              <a:t>И воробей своим крылом,</a:t>
            </a:r>
          </a:p>
          <a:p>
            <a:pPr lvl="0"/>
            <a:r>
              <a:rPr lang="ru-RU" sz="2000" i="1" dirty="0">
                <a:solidFill>
                  <a:prstClr val="black"/>
                </a:solidFill>
              </a:rPr>
              <a:t>В песке купаяся, трепещет…</a:t>
            </a:r>
          </a:p>
        </p:txBody>
      </p:sp>
      <p:pic>
        <p:nvPicPr>
          <p:cNvPr id="6146" name="Picture 2" descr="https://cdn.culture.ru/images/6870ac0a-3f74-5a7b-b566-732ddfe86d5b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141" y="2052098"/>
            <a:ext cx="5754185" cy="407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02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2078" y="-22834"/>
            <a:ext cx="103127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ru-RU" sz="2800" dirty="0"/>
              <a:t>А. А. Фет родился 23 ноября 1820 года в Орловской губернии. </a:t>
            </a:r>
            <a:endParaRPr lang="ru-RU" sz="2800" dirty="0" smtClean="0"/>
          </a:p>
          <a:p>
            <a:pPr lvl="0" algn="ctr">
              <a:lnSpc>
                <a:spcPct val="150000"/>
              </a:lnSpc>
            </a:pPr>
            <a:r>
              <a:rPr lang="ru-RU" sz="2800" dirty="0" smtClean="0">
                <a:solidFill>
                  <a:prstClr val="black"/>
                </a:solidFill>
              </a:rPr>
              <a:t>Фамилия Фет – это </a:t>
            </a:r>
            <a:r>
              <a:rPr lang="ru-RU" sz="2800" dirty="0" smtClean="0">
                <a:solidFill>
                  <a:prstClr val="black"/>
                </a:solidFill>
              </a:rPr>
              <a:t>фамилия его </a:t>
            </a:r>
            <a:r>
              <a:rPr lang="ru-RU" sz="2800" dirty="0" smtClean="0">
                <a:solidFill>
                  <a:prstClr val="black"/>
                </a:solidFill>
              </a:rPr>
              <a:t>мамы.</a:t>
            </a:r>
          </a:p>
        </p:txBody>
      </p:sp>
      <p:pic>
        <p:nvPicPr>
          <p:cNvPr id="1050" name="Picture 26" descr="https://cont.ws/uploads/posts/18007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65" y="2556371"/>
            <a:ext cx="3602237" cy="455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333" y="2300570"/>
            <a:ext cx="3874793" cy="5010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93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407"/>
            <a:ext cx="104044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Мама – Шарлота-Елизавета Фет (немка</a:t>
            </a:r>
            <a:r>
              <a:rPr lang="ru-RU" sz="2800" dirty="0" smtClean="0"/>
              <a:t>).</a:t>
            </a:r>
          </a:p>
          <a:p>
            <a:pPr algn="ctr"/>
            <a:r>
              <a:rPr lang="ru-RU" sz="2800" dirty="0" smtClean="0"/>
              <a:t>Она познакомилась с Афанасием </a:t>
            </a:r>
            <a:r>
              <a:rPr lang="ru-RU" sz="2800" dirty="0" err="1" smtClean="0"/>
              <a:t>Шеншином</a:t>
            </a:r>
            <a:r>
              <a:rPr lang="ru-RU" sz="2800" dirty="0" smtClean="0"/>
              <a:t> в Дармштадте. </a:t>
            </a:r>
          </a:p>
          <a:p>
            <a:pPr algn="ctr"/>
            <a:r>
              <a:rPr lang="ru-RU" sz="2800" dirty="0" smtClean="0"/>
              <a:t>Но жили в России, в поместье Новосёлки. </a:t>
            </a:r>
            <a:endParaRPr lang="ru-RU" sz="2800" dirty="0"/>
          </a:p>
        </p:txBody>
      </p:sp>
      <p:pic>
        <p:nvPicPr>
          <p:cNvPr id="1052" name="Picture 2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64"/>
          <a:stretch/>
        </p:blipFill>
        <p:spPr bwMode="auto">
          <a:xfrm>
            <a:off x="3218759" y="2340347"/>
            <a:ext cx="3966956" cy="519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00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0" y="-10828"/>
            <a:ext cx="104044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700" dirty="0" smtClean="0"/>
              <a:t>Учился Фет в </a:t>
            </a:r>
            <a:r>
              <a:rPr lang="ru-RU" sz="2700" dirty="0"/>
              <a:t>частном пансионе в </a:t>
            </a:r>
            <a:r>
              <a:rPr lang="ru-RU" sz="2700" dirty="0" smtClean="0"/>
              <a:t>Эстонии. </a:t>
            </a:r>
            <a:r>
              <a:rPr lang="ru-RU" sz="2700" dirty="0"/>
              <a:t>В</a:t>
            </a:r>
            <a:r>
              <a:rPr lang="ru-RU" sz="2700" dirty="0" smtClean="0"/>
              <a:t> </a:t>
            </a:r>
            <a:r>
              <a:rPr lang="ru-RU" sz="2700" dirty="0"/>
              <a:t>1837 </a:t>
            </a:r>
            <a:r>
              <a:rPr lang="ru-RU" sz="2700" dirty="0" smtClean="0"/>
              <a:t>году он его окончил. </a:t>
            </a:r>
          </a:p>
          <a:p>
            <a:pPr lvl="0" algn="ctr"/>
            <a:r>
              <a:rPr lang="ru-RU" sz="2700" dirty="0" smtClean="0"/>
              <a:t>В </a:t>
            </a:r>
            <a:r>
              <a:rPr lang="ru-RU" sz="2700" dirty="0"/>
              <a:t>1838 году поступил в Московский университет и начал писать стихи.</a:t>
            </a:r>
            <a:endParaRPr lang="ru-RU" sz="2700" dirty="0">
              <a:solidFill>
                <a:prstClr val="black"/>
              </a:solidFill>
            </a:endParaRPr>
          </a:p>
        </p:txBody>
      </p:sp>
      <p:pic>
        <p:nvPicPr>
          <p:cNvPr id="1054" name="Picture 3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04" t="21109" r="42344" b="36896"/>
          <a:stretch/>
        </p:blipFill>
        <p:spPr bwMode="auto">
          <a:xfrm>
            <a:off x="1097781" y="2700387"/>
            <a:ext cx="8424936" cy="492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00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>
            <a:off x="-52168" y="-1577"/>
            <a:ext cx="104566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/>
              <a:t>В</a:t>
            </a:r>
            <a:r>
              <a:rPr lang="ru-RU" sz="2800" dirty="0" smtClean="0"/>
              <a:t> </a:t>
            </a:r>
            <a:r>
              <a:rPr lang="ru-RU" sz="2800" dirty="0"/>
              <a:t>1840 </a:t>
            </a:r>
            <a:r>
              <a:rPr lang="ru-RU" sz="2800" dirty="0" smtClean="0"/>
              <a:t>году его </a:t>
            </a:r>
            <a:r>
              <a:rPr lang="ru-RU" sz="2800" dirty="0"/>
              <a:t>стихотворения впервые были опубликованы в сборнике «Лирический пантеон». </a:t>
            </a:r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1055" name="Picture 3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2" t="26162" r="35219" b="39622"/>
          <a:stretch/>
        </p:blipFill>
        <p:spPr bwMode="auto">
          <a:xfrm>
            <a:off x="1605381" y="1908299"/>
            <a:ext cx="7122003" cy="541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45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7575" y="0"/>
            <a:ext cx="10422050" cy="954107"/>
          </a:xfrm>
          <a:prstGeom prst="rect">
            <a:avLst/>
          </a:prstGeom>
          <a:ln>
            <a:noFill/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После окончания университета в 1845 году Афанасий Афанасьевич Фет </a:t>
            </a:r>
            <a:r>
              <a:rPr lang="ru-RU" sz="2800" dirty="0" smtClean="0"/>
              <a:t>выбрал </a:t>
            </a:r>
            <a:r>
              <a:rPr lang="ru-RU" sz="2800" dirty="0"/>
              <a:t>службу в армии. </a:t>
            </a:r>
            <a:r>
              <a:rPr lang="ru-RU" sz="2800" dirty="0" smtClean="0"/>
              <a:t>Через 13 лет ушёл в отставку. </a:t>
            </a:r>
            <a:endParaRPr lang="ru-RU" sz="2800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-17575" y="5796731"/>
            <a:ext cx="6011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/>
              <a:t>В 1850 </a:t>
            </a:r>
            <a:r>
              <a:rPr lang="ru-RU" sz="2000" dirty="0"/>
              <a:t>году вышла его вторая книга, а спустя шесть лет — третья</a:t>
            </a:r>
            <a:r>
              <a:rPr lang="ru-RU" sz="2000" dirty="0" smtClean="0"/>
              <a:t>.</a:t>
            </a:r>
          </a:p>
          <a:p>
            <a:pPr lvl="0" algn="just"/>
            <a:r>
              <a:rPr lang="ru-RU" sz="2000" dirty="0"/>
              <a:t>А. А. Фет </a:t>
            </a:r>
            <a:r>
              <a:rPr lang="ru-RU" sz="2000" dirty="0" smtClean="0"/>
              <a:t>знал иностранные языки </a:t>
            </a:r>
            <a:r>
              <a:rPr lang="ru-RU" sz="2000" dirty="0"/>
              <a:t>и перевёл на русский язык множество произведений.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989" y="1260227"/>
            <a:ext cx="3957576" cy="369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501" y="4572595"/>
            <a:ext cx="2058905" cy="3259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00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-17575" y="0"/>
            <a:ext cx="10422050" cy="1815882"/>
          </a:xfrm>
          <a:prstGeom prst="rect">
            <a:avLst/>
          </a:prstGeom>
          <a:ln>
            <a:noFill/>
            <a:prstDash val="sysDot"/>
          </a:ln>
        </p:spPr>
        <p:txBody>
          <a:bodyPr wrap="square">
            <a:spAutoFit/>
          </a:bodyPr>
          <a:lstStyle/>
          <a:p>
            <a:pPr lvl="0" algn="just"/>
            <a:r>
              <a:rPr lang="ru-RU" sz="2800" dirty="0" smtClean="0"/>
              <a:t>Фет женился на Марии Боткиной. Купил поместье в Мценском уезде. </a:t>
            </a:r>
            <a:r>
              <a:rPr lang="ru-RU" sz="2800" dirty="0">
                <a:solidFill>
                  <a:prstClr val="black"/>
                </a:solidFill>
              </a:rPr>
              <a:t>Стал помещиком</a:t>
            </a:r>
            <a:r>
              <a:rPr lang="ru-RU" sz="2800" dirty="0">
                <a:solidFill>
                  <a:prstClr val="black"/>
                </a:solidFill>
              </a:rPr>
              <a:t>. В имении выращивали рожь, разводили лошадей и овец. </a:t>
            </a:r>
          </a:p>
          <a:p>
            <a:pPr algn="just"/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1058" name="Picture 3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314"/>
          <a:stretch/>
        </p:blipFill>
        <p:spPr bwMode="auto">
          <a:xfrm>
            <a:off x="22278" y="1804964"/>
            <a:ext cx="4507260" cy="601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3" t="14077" r="6656" b="19863"/>
          <a:stretch/>
        </p:blipFill>
        <p:spPr bwMode="auto">
          <a:xfrm>
            <a:off x="4986213" y="2916411"/>
            <a:ext cx="5294158" cy="273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13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4316" y="0"/>
            <a:ext cx="104287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prstClr val="black"/>
                </a:solidFill>
              </a:rPr>
              <a:t>А. А. Фет открыл конный завод и больницу для бедных крестьян.</a:t>
            </a:r>
          </a:p>
          <a:p>
            <a:pPr lvl="0" algn="ctr"/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45" y="1883301"/>
            <a:ext cx="8956195" cy="577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13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4316" y="0"/>
            <a:ext cx="104287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</a:rPr>
              <a:t>А</a:t>
            </a:r>
            <a:r>
              <a:rPr lang="ru-RU" sz="2800" dirty="0">
                <a:solidFill>
                  <a:prstClr val="black"/>
                </a:solidFill>
              </a:rPr>
              <a:t>. А. Фет близко дружил с Л. Н. Толстым. Они общались семьями и часто виделись</a:t>
            </a:r>
            <a:r>
              <a:rPr lang="ru-RU" sz="2800" dirty="0" smtClean="0">
                <a:solidFill>
                  <a:prstClr val="black"/>
                </a:solidFill>
              </a:rPr>
              <a:t>. Толстой восхищался талантом Фета. </a:t>
            </a:r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0" t="5199" r="52313" b="13857"/>
          <a:stretch/>
        </p:blipFill>
        <p:spPr bwMode="auto">
          <a:xfrm>
            <a:off x="428665" y="2052315"/>
            <a:ext cx="4053492" cy="544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1" t="6316" r="7119" b="12460"/>
          <a:stretch/>
        </p:blipFill>
        <p:spPr bwMode="auto">
          <a:xfrm>
            <a:off x="5850309" y="2052314"/>
            <a:ext cx="3759037" cy="544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63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1652</TotalTime>
  <Words>238</Words>
  <Application>Microsoft Office PowerPoint</Application>
  <PresentationFormat>Произвольный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Victoria</dc:creator>
  <cp:lastModifiedBy>Victoria</cp:lastModifiedBy>
  <cp:revision>241</cp:revision>
  <dcterms:created xsi:type="dcterms:W3CDTF">2022-05-17T06:36:13Z</dcterms:created>
  <dcterms:modified xsi:type="dcterms:W3CDTF">2023-01-15T12:18:31Z</dcterms:modified>
</cp:coreProperties>
</file>