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5" r:id="rId5"/>
    <p:sldId id="264" r:id="rId6"/>
    <p:sldId id="261" r:id="rId7"/>
    <p:sldId id="266" r:id="rId8"/>
    <p:sldId id="268" r:id="rId9"/>
    <p:sldId id="267" r:id="rId10"/>
    <p:sldId id="258" r:id="rId11"/>
    <p:sldId id="269" r:id="rId12"/>
    <p:sldId id="272" r:id="rId13"/>
    <p:sldId id="270" r:id="rId14"/>
    <p:sldId id="260" r:id="rId15"/>
    <p:sldId id="271" r:id="rId16"/>
  </p:sldIdLst>
  <p:sldSz cx="10404475" cy="7993063"/>
  <p:notesSz cx="6888163" cy="10020300"/>
  <p:defaultTextStyle>
    <a:defPPr>
      <a:defRPr lang="ru-RU"/>
    </a:defPPr>
    <a:lvl1pPr marL="0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5643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1286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6929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02571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8214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53857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9500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05143" algn="l" defTabSz="105128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F191CE-CD2E-4416-83EF-5C68B6202049}">
          <p14:sldIdLst>
            <p14:sldId id="256"/>
            <p14:sldId id="262"/>
            <p14:sldId id="263"/>
            <p14:sldId id="265"/>
            <p14:sldId id="264"/>
            <p14:sldId id="261"/>
            <p14:sldId id="266"/>
            <p14:sldId id="268"/>
            <p14:sldId id="267"/>
            <p14:sldId id="258"/>
            <p14:sldId id="269"/>
            <p14:sldId id="272"/>
            <p14:sldId id="270"/>
            <p14:sldId id="26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29" autoAdjust="0"/>
    <p:restoredTop sz="94660"/>
  </p:normalViewPr>
  <p:slideViewPr>
    <p:cSldViewPr>
      <p:cViewPr>
        <p:scale>
          <a:sx n="50" d="100"/>
          <a:sy n="50" d="100"/>
        </p:scale>
        <p:origin x="-1950" y="-228"/>
      </p:cViewPr>
      <p:guideLst>
        <p:guide orient="horz" pos="2518"/>
        <p:guide pos="32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0336" y="2483031"/>
            <a:ext cx="8843804" cy="17133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0671" y="4529402"/>
            <a:ext cx="7283133" cy="2042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5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1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6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53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9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05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0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83692" y="373750"/>
            <a:ext cx="2662534" cy="79486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2477" y="373750"/>
            <a:ext cx="7817807" cy="79486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0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882" y="5136284"/>
            <a:ext cx="8843804" cy="158751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1882" y="3387802"/>
            <a:ext cx="8843804" cy="1748482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56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12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6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025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8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53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9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05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2477" y="2174040"/>
            <a:ext cx="5240171" cy="61483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06057" y="2174040"/>
            <a:ext cx="5240170" cy="61483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70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320093"/>
            <a:ext cx="9364028" cy="133217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1789188"/>
            <a:ext cx="4597117" cy="74564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5643" indent="0">
              <a:buNone/>
              <a:defRPr sz="2300" b="1"/>
            </a:lvl2pPr>
            <a:lvl3pPr marL="1051286" indent="0">
              <a:buNone/>
              <a:defRPr sz="2100" b="1"/>
            </a:lvl3pPr>
            <a:lvl4pPr marL="1576929" indent="0">
              <a:buNone/>
              <a:defRPr sz="1800" b="1"/>
            </a:lvl4pPr>
            <a:lvl5pPr marL="2102571" indent="0">
              <a:buNone/>
              <a:defRPr sz="1800" b="1"/>
            </a:lvl5pPr>
            <a:lvl6pPr marL="2628214" indent="0">
              <a:buNone/>
              <a:defRPr sz="1800" b="1"/>
            </a:lvl6pPr>
            <a:lvl7pPr marL="3153857" indent="0">
              <a:buNone/>
              <a:defRPr sz="1800" b="1"/>
            </a:lvl7pPr>
            <a:lvl8pPr marL="3679500" indent="0">
              <a:buNone/>
              <a:defRPr sz="1800" b="1"/>
            </a:lvl8pPr>
            <a:lvl9pPr marL="42051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224" y="2534837"/>
            <a:ext cx="4597117" cy="46052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5330" y="1789188"/>
            <a:ext cx="4598922" cy="74564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5643" indent="0">
              <a:buNone/>
              <a:defRPr sz="2300" b="1"/>
            </a:lvl2pPr>
            <a:lvl3pPr marL="1051286" indent="0">
              <a:buNone/>
              <a:defRPr sz="2100" b="1"/>
            </a:lvl3pPr>
            <a:lvl4pPr marL="1576929" indent="0">
              <a:buNone/>
              <a:defRPr sz="1800" b="1"/>
            </a:lvl4pPr>
            <a:lvl5pPr marL="2102571" indent="0">
              <a:buNone/>
              <a:defRPr sz="1800" b="1"/>
            </a:lvl5pPr>
            <a:lvl6pPr marL="2628214" indent="0">
              <a:buNone/>
              <a:defRPr sz="1800" b="1"/>
            </a:lvl6pPr>
            <a:lvl7pPr marL="3153857" indent="0">
              <a:buNone/>
              <a:defRPr sz="1800" b="1"/>
            </a:lvl7pPr>
            <a:lvl8pPr marL="3679500" indent="0">
              <a:buNone/>
              <a:defRPr sz="1800" b="1"/>
            </a:lvl8pPr>
            <a:lvl9pPr marL="420514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85330" y="2534837"/>
            <a:ext cx="4598922" cy="46052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7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8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40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318242"/>
            <a:ext cx="3423001" cy="135438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860" y="318243"/>
            <a:ext cx="5816391" cy="682185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224" y="1672623"/>
            <a:ext cx="3423001" cy="5467478"/>
          </a:xfrm>
        </p:spPr>
        <p:txBody>
          <a:bodyPr/>
          <a:lstStyle>
            <a:lvl1pPr marL="0" indent="0">
              <a:buNone/>
              <a:defRPr sz="1600"/>
            </a:lvl1pPr>
            <a:lvl2pPr marL="525643" indent="0">
              <a:buNone/>
              <a:defRPr sz="1400"/>
            </a:lvl2pPr>
            <a:lvl3pPr marL="1051286" indent="0">
              <a:buNone/>
              <a:defRPr sz="1100"/>
            </a:lvl3pPr>
            <a:lvl4pPr marL="1576929" indent="0">
              <a:buNone/>
              <a:defRPr sz="1000"/>
            </a:lvl4pPr>
            <a:lvl5pPr marL="2102571" indent="0">
              <a:buNone/>
              <a:defRPr sz="1000"/>
            </a:lvl5pPr>
            <a:lvl6pPr marL="2628214" indent="0">
              <a:buNone/>
              <a:defRPr sz="1000"/>
            </a:lvl6pPr>
            <a:lvl7pPr marL="3153857" indent="0">
              <a:buNone/>
              <a:defRPr sz="1000"/>
            </a:lvl7pPr>
            <a:lvl8pPr marL="3679500" indent="0">
              <a:buNone/>
              <a:defRPr sz="1000"/>
            </a:lvl8pPr>
            <a:lvl9pPr marL="42051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0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350" y="5595144"/>
            <a:ext cx="6242685" cy="6605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9350" y="714195"/>
            <a:ext cx="6242685" cy="4795838"/>
          </a:xfrm>
        </p:spPr>
        <p:txBody>
          <a:bodyPr/>
          <a:lstStyle>
            <a:lvl1pPr marL="0" indent="0">
              <a:buNone/>
              <a:defRPr sz="3700"/>
            </a:lvl1pPr>
            <a:lvl2pPr marL="525643" indent="0">
              <a:buNone/>
              <a:defRPr sz="3200"/>
            </a:lvl2pPr>
            <a:lvl3pPr marL="1051286" indent="0">
              <a:buNone/>
              <a:defRPr sz="2800"/>
            </a:lvl3pPr>
            <a:lvl4pPr marL="1576929" indent="0">
              <a:buNone/>
              <a:defRPr sz="2300"/>
            </a:lvl4pPr>
            <a:lvl5pPr marL="2102571" indent="0">
              <a:buNone/>
              <a:defRPr sz="2300"/>
            </a:lvl5pPr>
            <a:lvl6pPr marL="2628214" indent="0">
              <a:buNone/>
              <a:defRPr sz="2300"/>
            </a:lvl6pPr>
            <a:lvl7pPr marL="3153857" indent="0">
              <a:buNone/>
              <a:defRPr sz="2300"/>
            </a:lvl7pPr>
            <a:lvl8pPr marL="3679500" indent="0">
              <a:buNone/>
              <a:defRPr sz="2300"/>
            </a:lvl8pPr>
            <a:lvl9pPr marL="420514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9350" y="6255683"/>
            <a:ext cx="6242685" cy="938074"/>
          </a:xfrm>
        </p:spPr>
        <p:txBody>
          <a:bodyPr/>
          <a:lstStyle>
            <a:lvl1pPr marL="0" indent="0">
              <a:buNone/>
              <a:defRPr sz="1600"/>
            </a:lvl1pPr>
            <a:lvl2pPr marL="525643" indent="0">
              <a:buNone/>
              <a:defRPr sz="1400"/>
            </a:lvl2pPr>
            <a:lvl3pPr marL="1051286" indent="0">
              <a:buNone/>
              <a:defRPr sz="1100"/>
            </a:lvl3pPr>
            <a:lvl4pPr marL="1576929" indent="0">
              <a:buNone/>
              <a:defRPr sz="1000"/>
            </a:lvl4pPr>
            <a:lvl5pPr marL="2102571" indent="0">
              <a:buNone/>
              <a:defRPr sz="1000"/>
            </a:lvl5pPr>
            <a:lvl6pPr marL="2628214" indent="0">
              <a:buNone/>
              <a:defRPr sz="1000"/>
            </a:lvl6pPr>
            <a:lvl7pPr marL="3153857" indent="0">
              <a:buNone/>
              <a:defRPr sz="1000"/>
            </a:lvl7pPr>
            <a:lvl8pPr marL="3679500" indent="0">
              <a:buNone/>
              <a:defRPr sz="1000"/>
            </a:lvl8pPr>
            <a:lvl9pPr marL="420514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A8E-8013-4EAE-9E66-819F95D7AB0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0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24" y="320093"/>
            <a:ext cx="9364028" cy="1332177"/>
          </a:xfrm>
          <a:prstGeom prst="rect">
            <a:avLst/>
          </a:prstGeom>
        </p:spPr>
        <p:txBody>
          <a:bodyPr vert="horz" lIns="105129" tIns="52564" rIns="105129" bIns="525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224" y="1865049"/>
            <a:ext cx="9364028" cy="5275052"/>
          </a:xfrm>
          <a:prstGeom prst="rect">
            <a:avLst/>
          </a:prstGeom>
        </p:spPr>
        <p:txBody>
          <a:bodyPr vert="horz" lIns="105129" tIns="52564" rIns="105129" bIns="525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224" y="7408386"/>
            <a:ext cx="2427711" cy="425557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CA8E-8013-4EAE-9E66-819F95D7AB0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54863" y="7408386"/>
            <a:ext cx="3294750" cy="425557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56540" y="7408386"/>
            <a:ext cx="2427711" cy="425557"/>
          </a:xfrm>
          <a:prstGeom prst="rect">
            <a:avLst/>
          </a:prstGeom>
        </p:spPr>
        <p:txBody>
          <a:bodyPr vert="horz" lIns="105129" tIns="52564" rIns="105129" bIns="525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E8D7D-16F9-4B8E-AC73-D8931F5B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1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5128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4232" indent="-394232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4170" indent="-328527" algn="l" defTabSz="105128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4107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9750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5393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1036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6678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2321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67964" indent="-262821" algn="l" defTabSz="10512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43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1286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6929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2571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8214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3857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9500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05143" algn="l" defTabSz="10512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404475" cy="7993063"/>
          </a:xfrm>
          <a:prstGeom prst="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04243"/>
            <a:ext cx="104044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ru-RU" sz="3200" dirty="0" smtClean="0">
                <a:solidFill>
                  <a:prstClr val="black"/>
                </a:solidFill>
              </a:rPr>
              <a:t>Н. Некрасов. Биография.</a:t>
            </a:r>
          </a:p>
          <a:p>
            <a:pPr lvl="0" algn="ctr">
              <a:lnSpc>
                <a:spcPct val="150000"/>
              </a:lnSpc>
            </a:pPr>
            <a:endParaRPr lang="ru-RU" sz="3200" dirty="0" smtClean="0">
              <a:solidFill>
                <a:prstClr val="black"/>
              </a:solidFill>
            </a:endParaRPr>
          </a:p>
        </p:txBody>
      </p:sp>
      <p:pic>
        <p:nvPicPr>
          <p:cNvPr id="6" name="Picture 2" descr="C:\Documents and Settings\Admin\Рабочий стол\ЛОГО\tes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0" r="22713" b="7866"/>
          <a:stretch/>
        </p:blipFill>
        <p:spPr bwMode="auto">
          <a:xfrm>
            <a:off x="9783437" y="171352"/>
            <a:ext cx="477434" cy="60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38" y="3204443"/>
            <a:ext cx="2976797" cy="366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5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841" y="-1"/>
            <a:ext cx="1039963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Любой темой </a:t>
            </a:r>
            <a:r>
              <a:rPr lang="ru-RU" sz="2400" dirty="0"/>
              <a:t>стихотворений и поэм Н. А. Некрасова стала тема народа, крепостничества, тяжелой доли </a:t>
            </a:r>
            <a:r>
              <a:rPr lang="ru-RU" sz="2400" dirty="0" smtClean="0"/>
              <a:t>рабочего, </a:t>
            </a:r>
            <a:r>
              <a:rPr lang="ru-RU" sz="2400" dirty="0"/>
              <a:t>крестьянина.</a:t>
            </a:r>
            <a:br>
              <a:rPr lang="ru-RU" sz="2400" dirty="0"/>
            </a:br>
            <a:r>
              <a:rPr lang="ru-RU" sz="2400" dirty="0" smtClean="0"/>
              <a:t>Н</a:t>
            </a:r>
            <a:r>
              <a:rPr lang="ru-RU" sz="2400" dirty="0"/>
              <a:t>. А. Некрасов стал первым поэтом в России, </a:t>
            </a:r>
            <a:r>
              <a:rPr lang="ru-RU" sz="2400" dirty="0" smtClean="0"/>
              <a:t>который писал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о </a:t>
            </a:r>
            <a:r>
              <a:rPr lang="ru-RU" sz="2400" dirty="0" smtClean="0"/>
              <a:t>бедности</a:t>
            </a:r>
            <a:r>
              <a:rPr lang="ru-RU" sz="2400" dirty="0" smtClean="0"/>
              <a:t> </a:t>
            </a:r>
            <a:r>
              <a:rPr lang="ru-RU" sz="2400" dirty="0"/>
              <a:t>и беззащитности крестьян, </a:t>
            </a:r>
            <a:r>
              <a:rPr lang="ru-RU" sz="2400" dirty="0" smtClean="0"/>
              <a:t>о бытовых и </a:t>
            </a:r>
            <a:r>
              <a:rPr lang="ru-RU" sz="2400" dirty="0"/>
              <a:t>семейных </a:t>
            </a:r>
            <a:r>
              <a:rPr lang="ru-RU" sz="2400" dirty="0" smtClean="0"/>
              <a:t>проблемах. </a:t>
            </a:r>
          </a:p>
          <a:p>
            <a:pPr algn="ctr">
              <a:lnSpc>
                <a:spcPct val="150000"/>
              </a:lnSpc>
            </a:pPr>
            <a:endParaRPr lang="ru-RU" sz="2400" dirty="0" smtClean="0"/>
          </a:p>
          <a:p>
            <a:pPr algn="ctr">
              <a:lnSpc>
                <a:spcPct val="150000"/>
              </a:lnSpc>
            </a:pPr>
            <a:endParaRPr lang="ru-RU" sz="2400" dirty="0"/>
          </a:p>
          <a:p>
            <a:pPr algn="ctr">
              <a:lnSpc>
                <a:spcPct val="150000"/>
              </a:lnSpc>
            </a:pPr>
            <a:endParaRPr lang="ru-RU" sz="2400" dirty="0" smtClean="0"/>
          </a:p>
          <a:p>
            <a:pPr algn="ctr">
              <a:lnSpc>
                <a:spcPct val="150000"/>
              </a:lnSpc>
            </a:pPr>
            <a:endParaRPr lang="ru-RU" sz="2400" dirty="0"/>
          </a:p>
          <a:p>
            <a:pPr algn="ctr">
              <a:lnSpc>
                <a:spcPct val="150000"/>
              </a:lnSpc>
            </a:pPr>
            <a:endParaRPr lang="ru-RU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4"/>
          <a:stretch/>
        </p:blipFill>
        <p:spPr bwMode="auto">
          <a:xfrm>
            <a:off x="565754" y="2711152"/>
            <a:ext cx="9277805" cy="527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6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8" y="1260227"/>
            <a:ext cx="10009112" cy="562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6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img-fotki.yandex.ru/get/4607/marinkop.8/0_478f4_3ec3c10e_X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6279" r="7387" b="4164"/>
          <a:stretch/>
        </p:blipFill>
        <p:spPr bwMode="auto">
          <a:xfrm>
            <a:off x="9571" y="1475569"/>
            <a:ext cx="3467818" cy="481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https://ic.pics.livejournal.com/sergei_muhanov/52097319/118457/118457_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2" t="5212" r="7795" b="7613"/>
          <a:stretch/>
        </p:blipFill>
        <p:spPr bwMode="auto">
          <a:xfrm>
            <a:off x="3488707" y="1476252"/>
            <a:ext cx="3595310" cy="48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https://img-fotki.yandex.ru/get/5903/marinkop.8/0_478eb_1b506bc8_X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6165" r="10017" b="6591"/>
          <a:stretch/>
        </p:blipFill>
        <p:spPr bwMode="auto">
          <a:xfrm>
            <a:off x="7113245" y="1476251"/>
            <a:ext cx="3291230" cy="48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8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404243"/>
            <a:ext cx="5431582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/>
              <a:t>Некрасов очень любил медвежью охоту, а также он охотился на </a:t>
            </a:r>
            <a:r>
              <a:rPr lang="ru-RU" sz="2400" dirty="0" smtClean="0"/>
              <a:t>дичь. </a:t>
            </a:r>
            <a:r>
              <a:rPr lang="ru-RU" sz="2400" dirty="0"/>
              <a:t>Он превосходно держался в седле и метко </a:t>
            </a:r>
            <a:r>
              <a:rPr lang="ru-RU" sz="2400" dirty="0" smtClean="0"/>
              <a:t>стрелял. </a:t>
            </a:r>
            <a:r>
              <a:rPr lang="ru-RU" sz="2400" dirty="0"/>
              <a:t>Часто Некрасов ходил на охоту вместе с Тургеневым, потому что считал его лучшим охотником.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1" r="33750"/>
          <a:stretch/>
        </p:blipFill>
        <p:spPr bwMode="auto">
          <a:xfrm>
            <a:off x="5431582" y="612155"/>
            <a:ext cx="4972893" cy="654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8823" y="-1"/>
            <a:ext cx="1043329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/>
              <a:t>Музеи Некрасова открыты в Санкт-Петербурге, в усадьбе Карабиха и в городе Чудово</a:t>
            </a:r>
            <a:r>
              <a:rPr lang="ru-RU" sz="2400" dirty="0" smtClean="0"/>
              <a:t>. В </a:t>
            </a:r>
            <a:r>
              <a:rPr lang="ru-RU" sz="2400" dirty="0"/>
              <a:t>городе </a:t>
            </a:r>
            <a:r>
              <a:rPr lang="ru-RU" sz="2400" dirty="0" smtClean="0"/>
              <a:t>Чудово есть </a:t>
            </a:r>
            <a:r>
              <a:rPr lang="ru-RU" sz="2400" dirty="0"/>
              <a:t>памятник Некрасову с собакой и ружьем.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3"/>
          <a:stretch/>
        </p:blipFill>
        <p:spPr bwMode="auto">
          <a:xfrm>
            <a:off x="343867" y="1764283"/>
            <a:ext cx="9753600" cy="609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8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21" y="2628379"/>
            <a:ext cx="44481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/>
          <a:stretch/>
        </p:blipFill>
        <p:spPr bwMode="auto">
          <a:xfrm>
            <a:off x="377701" y="3708499"/>
            <a:ext cx="9654871" cy="22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3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77" y="2576113"/>
            <a:ext cx="3615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Мама – </a:t>
            </a:r>
            <a:r>
              <a:rPr lang="ru-RU" sz="2800" dirty="0"/>
              <a:t>Елена </a:t>
            </a:r>
            <a:r>
              <a:rPr lang="ru-RU" sz="2800" dirty="0" smtClean="0"/>
              <a:t>Закревская.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786413" y="2163629"/>
            <a:ext cx="3251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Отец – Алексей</a:t>
            </a:r>
            <a:r>
              <a:rPr lang="ru-RU" sz="2800" dirty="0"/>
              <a:t> Некрасов</a:t>
            </a:r>
            <a:r>
              <a:rPr lang="ru-RU" sz="2800" dirty="0" smtClean="0"/>
              <a:t> Помещик. </a:t>
            </a:r>
            <a:endParaRPr lang="ru-RU" sz="2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077" y="-22834"/>
            <a:ext cx="10402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/>
              <a:t>Николай Алексеевич Некрасов родился 28 ноября </a:t>
            </a:r>
            <a:r>
              <a:rPr lang="ru-RU" sz="2400" dirty="0" smtClean="0"/>
              <a:t>1821 года.</a:t>
            </a:r>
            <a:r>
              <a:rPr lang="ru-RU" sz="2400" dirty="0"/>
              <a:t> </a:t>
            </a:r>
            <a:endParaRPr lang="ru-RU" sz="2400" dirty="0" smtClean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848" b="4877"/>
          <a:stretch/>
        </p:blipFill>
        <p:spPr bwMode="auto">
          <a:xfrm>
            <a:off x="3841977" y="883385"/>
            <a:ext cx="2532947" cy="320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7705" r="63824" b="15106"/>
          <a:stretch/>
        </p:blipFill>
        <p:spPr bwMode="auto">
          <a:xfrm>
            <a:off x="506889" y="3485504"/>
            <a:ext cx="3081163" cy="450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s://gfom.ru/statsimages/img84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4" t="19513" r="17635" b="18752"/>
          <a:stretch/>
        </p:blipFill>
        <p:spPr bwMode="auto">
          <a:xfrm>
            <a:off x="6786413" y="3535948"/>
            <a:ext cx="3251552" cy="44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-1" y="-25028"/>
            <a:ext cx="10404475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В семье Некрасова было 13 детей. </a:t>
            </a:r>
            <a:endParaRPr lang="ru-RU" sz="2400" dirty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ru-RU" sz="2400" dirty="0" smtClean="0"/>
              <a:t>Детство писателя прошло в </a:t>
            </a:r>
            <a:r>
              <a:rPr lang="ru-RU" sz="2400" dirty="0"/>
              <a:t>Ярославской губернии, </a:t>
            </a:r>
            <a:endParaRPr lang="ru-RU" sz="2400" dirty="0" smtClean="0"/>
          </a:p>
          <a:p>
            <a:pPr lvl="0" algn="ctr">
              <a:lnSpc>
                <a:spcPct val="150000"/>
              </a:lnSpc>
            </a:pPr>
            <a:r>
              <a:rPr lang="ru-RU" sz="2400" dirty="0" smtClean="0"/>
              <a:t>в селе Грешнево.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81" y="2006297"/>
            <a:ext cx="8339233" cy="591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8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69" t="1014" r="26849" b="20778"/>
          <a:stretch/>
        </p:blipFill>
        <p:spPr bwMode="auto">
          <a:xfrm>
            <a:off x="5520478" y="2158623"/>
            <a:ext cx="4883997" cy="460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176819"/>
            <a:ext cx="52022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«И</a:t>
            </a:r>
            <a:r>
              <a:rPr lang="ru-RU" sz="2400" i="1" dirty="0"/>
              <a:t> если я наполнил жизнь </a:t>
            </a:r>
            <a:r>
              <a:rPr lang="ru-RU" sz="2400" i="1" dirty="0" err="1"/>
              <a:t>борьбою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/>
              <a:t>За идеал добра и красоты,</a:t>
            </a:r>
            <a:br>
              <a:rPr lang="ru-RU" sz="2400" i="1" dirty="0"/>
            </a:br>
            <a:r>
              <a:rPr lang="ru-RU" sz="2400" i="1" dirty="0"/>
              <a:t>И носит песнь, слагаемая мною,</a:t>
            </a:r>
            <a:br>
              <a:rPr lang="ru-RU" sz="2400" i="1" dirty="0"/>
            </a:br>
            <a:r>
              <a:rPr lang="ru-RU" sz="2400" i="1" dirty="0"/>
              <a:t>Живой любви глубокие черты —</a:t>
            </a:r>
            <a:br>
              <a:rPr lang="ru-RU" sz="2400" i="1" dirty="0"/>
            </a:br>
            <a:r>
              <a:rPr lang="ru-RU" sz="2400" i="1" dirty="0"/>
              <a:t>О мать моя, подвигнут я тобою!</a:t>
            </a:r>
            <a:br>
              <a:rPr lang="ru-RU" sz="2400" i="1" dirty="0"/>
            </a:br>
            <a:r>
              <a:rPr lang="ru-RU" sz="2400" i="1" dirty="0"/>
              <a:t>Во мне спасла живую душу ты</a:t>
            </a:r>
            <a:r>
              <a:rPr lang="ru-RU" sz="2400" i="1" dirty="0" smtClean="0"/>
              <a:t>!»</a:t>
            </a:r>
          </a:p>
          <a:p>
            <a:pPr algn="r"/>
            <a:endParaRPr lang="ru-RU" sz="1800" dirty="0" smtClean="0"/>
          </a:p>
          <a:p>
            <a:pPr algn="r"/>
            <a:r>
              <a:rPr lang="ru-RU" sz="1800" dirty="0" smtClean="0"/>
              <a:t>Из</a:t>
            </a:r>
            <a:r>
              <a:rPr lang="ru-RU" sz="1800" dirty="0"/>
              <a:t> поэмы «Мать»</a:t>
            </a:r>
            <a:endParaRPr lang="ru-RU" sz="18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0404475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Всю </a:t>
            </a:r>
            <a:r>
              <a:rPr lang="ru-RU" sz="2400" dirty="0">
                <a:solidFill>
                  <a:prstClr val="black"/>
                </a:solidFill>
              </a:rPr>
              <a:t>теплоту и нежность, добро </a:t>
            </a:r>
            <a:r>
              <a:rPr lang="ru-RU" sz="2400" dirty="0" smtClean="0">
                <a:solidFill>
                  <a:prstClr val="black"/>
                </a:solidFill>
              </a:rPr>
              <a:t>дала </a:t>
            </a:r>
            <a:r>
              <a:rPr lang="ru-RU" sz="2400" dirty="0">
                <a:solidFill>
                  <a:prstClr val="black"/>
                </a:solidFill>
              </a:rPr>
              <a:t>ему </a:t>
            </a:r>
            <a:r>
              <a:rPr lang="ru-RU" sz="2400" dirty="0" smtClean="0">
                <a:solidFill>
                  <a:prstClr val="black"/>
                </a:solidFill>
              </a:rPr>
              <a:t>мама.</a:t>
            </a:r>
            <a:endParaRPr lang="ru-RU" sz="2400" dirty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ru-RU" sz="2400" dirty="0" smtClean="0"/>
              <a:t>Николай очень её любил и посвятил </a:t>
            </a:r>
            <a:r>
              <a:rPr lang="ru-RU" sz="2400" dirty="0"/>
              <a:t>ей </a:t>
            </a:r>
            <a:r>
              <a:rPr lang="ru-RU" sz="2400" dirty="0" smtClean="0"/>
              <a:t>много </a:t>
            </a:r>
            <a:r>
              <a:rPr lang="ru-RU" sz="2400" dirty="0"/>
              <a:t>прекрасных стихов.</a:t>
            </a:r>
            <a:br>
              <a:rPr lang="ru-RU" sz="2400" dirty="0"/>
            </a:b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-1" y="-25028"/>
            <a:ext cx="10404475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</a:rPr>
              <a:t>В 11 лет Некрасов поступил в гимназию в Ярославле.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ru-RU" sz="2400" dirty="0" smtClean="0">
                <a:solidFill>
                  <a:prstClr val="black"/>
                </a:solidFill>
              </a:rPr>
              <a:t>Там </a:t>
            </a:r>
            <a:r>
              <a:rPr lang="ru-RU" sz="2400" dirty="0">
                <a:solidFill>
                  <a:prstClr val="black"/>
                </a:solidFill>
              </a:rPr>
              <a:t>он учился до 5 класса. </a:t>
            </a:r>
            <a:r>
              <a:rPr lang="ru-RU" sz="2400" dirty="0" smtClean="0"/>
              <a:t>Николай </a:t>
            </a:r>
            <a:r>
              <a:rPr lang="ru-RU" sz="2400" dirty="0"/>
              <a:t>стал записывать свои первые стихи в домашнюю тетрадку.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0"/>
          <a:stretch/>
        </p:blipFill>
        <p:spPr bwMode="auto">
          <a:xfrm>
            <a:off x="102870" y="2015276"/>
            <a:ext cx="10198732" cy="56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9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0"/>
            <a:ext cx="10404475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/>
              <a:t>Отец Некрасова всегда мечтал о военной карьере сына.  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Некрасов </a:t>
            </a:r>
            <a:r>
              <a:rPr lang="ru-RU" sz="2400" dirty="0"/>
              <a:t>уезжает в </a:t>
            </a:r>
            <a:r>
              <a:rPr lang="ru-RU" sz="2400" dirty="0" smtClean="0"/>
              <a:t>Петербург</a:t>
            </a:r>
            <a:r>
              <a:rPr lang="ru-RU" sz="2400" dirty="0"/>
              <a:t> </a:t>
            </a:r>
            <a:r>
              <a:rPr lang="ru-RU" sz="2400" dirty="0" smtClean="0"/>
              <a:t>и </a:t>
            </a:r>
            <a:r>
              <a:rPr lang="ru-RU" sz="2400" dirty="0"/>
              <a:t>в 1838 году </a:t>
            </a:r>
            <a:r>
              <a:rPr lang="ru-RU" sz="2400" dirty="0" smtClean="0"/>
              <a:t> поступает </a:t>
            </a:r>
            <a:r>
              <a:rPr lang="ru-RU" sz="2400" dirty="0"/>
              <a:t>в университет на </a:t>
            </a:r>
            <a:r>
              <a:rPr lang="ru-RU" sz="2400" i="1" dirty="0"/>
              <a:t>филологический факультет</a:t>
            </a:r>
            <a:r>
              <a:rPr lang="ru-RU" sz="2400" dirty="0"/>
              <a:t>. </a:t>
            </a:r>
            <a:endParaRPr lang="ru-RU" sz="2400" dirty="0" smtClean="0"/>
          </a:p>
          <a:p>
            <a:pPr algn="ctr">
              <a:lnSpc>
                <a:spcPct val="150000"/>
              </a:lnSpc>
            </a:pPr>
            <a:r>
              <a:rPr lang="ru-RU" sz="2400" dirty="0"/>
              <a:t>Некрасов </a:t>
            </a:r>
            <a:r>
              <a:rPr lang="ru-RU" sz="2400" dirty="0" smtClean="0"/>
              <a:t>учится </a:t>
            </a:r>
            <a:r>
              <a:rPr lang="ru-RU" sz="2400" dirty="0"/>
              <a:t>и работает, чтобы не умереть с голоду</a:t>
            </a:r>
            <a:r>
              <a:rPr lang="ru-RU" sz="24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ru-RU" sz="2400" dirty="0"/>
              <a:t>Он даёт </a:t>
            </a:r>
            <a:r>
              <a:rPr lang="ru-RU" sz="2400" dirty="0" smtClean="0"/>
              <a:t>уроки детям в семьях </a:t>
            </a:r>
            <a:r>
              <a:rPr lang="ru-RU" sz="2400" dirty="0"/>
              <a:t>и пишет стихи. </a:t>
            </a:r>
          </a:p>
        </p:txBody>
      </p:sp>
      <p:pic>
        <p:nvPicPr>
          <p:cNvPr id="46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99" t="50000" r="3454" b="4349"/>
          <a:stretch/>
        </p:blipFill>
        <p:spPr bwMode="auto">
          <a:xfrm>
            <a:off x="-1" y="3708499"/>
            <a:ext cx="5544616" cy="409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r="11935" b="12633"/>
          <a:stretch/>
        </p:blipFill>
        <p:spPr bwMode="auto">
          <a:xfrm>
            <a:off x="5768507" y="3708499"/>
            <a:ext cx="4635967" cy="409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6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0" t="11638" r="6786" b="8546"/>
          <a:stretch/>
        </p:blipFill>
        <p:spPr bwMode="auto">
          <a:xfrm>
            <a:off x="716892" y="1599226"/>
            <a:ext cx="8970688" cy="619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-1"/>
            <a:ext cx="10404475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/>
              <a:t>В </a:t>
            </a:r>
            <a:r>
              <a:rPr lang="ru-RU" sz="2000" dirty="0"/>
              <a:t>1842 </a:t>
            </a:r>
            <a:r>
              <a:rPr lang="ru-RU" sz="2000" dirty="0" smtClean="0"/>
              <a:t>году  </a:t>
            </a:r>
            <a:r>
              <a:rPr lang="ru-RU" sz="2400" dirty="0"/>
              <a:t>Некрасов знакомится с </a:t>
            </a:r>
            <a:r>
              <a:rPr lang="ru-RU" sz="2400" dirty="0" smtClean="0"/>
              <a:t>В.Г. Белинским.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Белинский старался помочь </a:t>
            </a:r>
            <a:r>
              <a:rPr lang="ru-RU" sz="2400" dirty="0"/>
              <a:t>и поддержать </a:t>
            </a:r>
            <a:r>
              <a:rPr lang="ru-RU" sz="2400" dirty="0" smtClean="0"/>
              <a:t>Николая Некрасова.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35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643" y="0"/>
            <a:ext cx="1041811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/>
              <a:t>Николай Некрасов известен не только как знаменитый поэт, но и как превосходный </a:t>
            </a:r>
            <a:r>
              <a:rPr lang="ru-RU" sz="2400" dirty="0" smtClean="0"/>
              <a:t>журналист.  </a:t>
            </a:r>
            <a:r>
              <a:rPr lang="ru-RU" sz="2400" dirty="0"/>
              <a:t>В 1840 году он начинает писать в журнал «Отечественные записки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04" y="1964512"/>
            <a:ext cx="8052933" cy="600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0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8" y="1976588"/>
            <a:ext cx="4179833" cy="461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90" y="1866716"/>
            <a:ext cx="3834086" cy="539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0404475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</a:rPr>
              <a:t>В 26 лет Некрасов вместе с писателем Панаевым выкупил журнал «Современник». Журнал </a:t>
            </a:r>
            <a:r>
              <a:rPr lang="ru-RU" sz="2400" dirty="0" smtClean="0">
                <a:solidFill>
                  <a:prstClr val="black"/>
                </a:solidFill>
              </a:rPr>
              <a:t>становится очень популярным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3" t="21780" r="59688" b="17332"/>
          <a:stretch/>
        </p:blipFill>
        <p:spPr bwMode="auto">
          <a:xfrm>
            <a:off x="3977067" y="3492475"/>
            <a:ext cx="278337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263</Words>
  <Application>Microsoft Office PowerPoint</Application>
  <PresentationFormat>Произвольный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Victoria</dc:creator>
  <cp:lastModifiedBy>Victoria</cp:lastModifiedBy>
  <cp:revision>208</cp:revision>
  <cp:lastPrinted>2022-12-14T07:09:57Z</cp:lastPrinted>
  <dcterms:created xsi:type="dcterms:W3CDTF">2022-05-17T06:36:13Z</dcterms:created>
  <dcterms:modified xsi:type="dcterms:W3CDTF">2022-12-15T13:06:07Z</dcterms:modified>
</cp:coreProperties>
</file>