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5" r:id="rId8"/>
    <p:sldId id="262" r:id="rId9"/>
    <p:sldId id="263" r:id="rId10"/>
    <p:sldId id="267" r:id="rId11"/>
    <p:sldId id="268" r:id="rId12"/>
    <p:sldId id="269" r:id="rId13"/>
    <p:sldId id="264" r:id="rId14"/>
  </p:sldIdLst>
  <p:sldSz cx="10404475" cy="7993063"/>
  <p:notesSz cx="6888163" cy="10020300"/>
  <p:defaultTextStyle>
    <a:defPPr>
      <a:defRPr lang="ru-RU"/>
    </a:defPPr>
    <a:lvl1pPr marL="0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5643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1286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6929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02571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8214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53857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9500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05143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F191CE-CD2E-4416-83EF-5C68B6202049}">
          <p14:sldIdLst>
            <p14:sldId id="256"/>
            <p14:sldId id="257"/>
            <p14:sldId id="258"/>
            <p14:sldId id="259"/>
            <p14:sldId id="266"/>
            <p14:sldId id="260"/>
            <p14:sldId id="265"/>
            <p14:sldId id="262"/>
            <p14:sldId id="263"/>
            <p14:sldId id="267"/>
            <p14:sldId id="268"/>
            <p14:sldId id="269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9" autoAdjust="0"/>
    <p:restoredTop sz="94660"/>
  </p:normalViewPr>
  <p:slideViewPr>
    <p:cSldViewPr>
      <p:cViewPr>
        <p:scale>
          <a:sx n="51" d="100"/>
          <a:sy n="51" d="100"/>
        </p:scale>
        <p:origin x="-1914" y="-204"/>
      </p:cViewPr>
      <p:guideLst>
        <p:guide orient="horz" pos="2518"/>
        <p:guide pos="32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0336" y="2483031"/>
            <a:ext cx="8843804" cy="171332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0671" y="4529402"/>
            <a:ext cx="7283133" cy="20426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1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6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8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3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05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90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9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83692" y="373750"/>
            <a:ext cx="2662534" cy="79486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2477" y="373750"/>
            <a:ext cx="7817807" cy="79486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0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0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882" y="5136284"/>
            <a:ext cx="8843804" cy="158751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1882" y="3387802"/>
            <a:ext cx="8843804" cy="1748482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56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1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6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025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8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53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9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05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2477" y="2174040"/>
            <a:ext cx="5240171" cy="61483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06057" y="2174040"/>
            <a:ext cx="5240170" cy="61483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70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320093"/>
            <a:ext cx="9364028" cy="133217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1789188"/>
            <a:ext cx="4597117" cy="74564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5643" indent="0">
              <a:buNone/>
              <a:defRPr sz="2300" b="1"/>
            </a:lvl2pPr>
            <a:lvl3pPr marL="1051286" indent="0">
              <a:buNone/>
              <a:defRPr sz="2100" b="1"/>
            </a:lvl3pPr>
            <a:lvl4pPr marL="1576929" indent="0">
              <a:buNone/>
              <a:defRPr sz="1800" b="1"/>
            </a:lvl4pPr>
            <a:lvl5pPr marL="2102571" indent="0">
              <a:buNone/>
              <a:defRPr sz="1800" b="1"/>
            </a:lvl5pPr>
            <a:lvl6pPr marL="2628214" indent="0">
              <a:buNone/>
              <a:defRPr sz="1800" b="1"/>
            </a:lvl6pPr>
            <a:lvl7pPr marL="3153857" indent="0">
              <a:buNone/>
              <a:defRPr sz="1800" b="1"/>
            </a:lvl7pPr>
            <a:lvl8pPr marL="3679500" indent="0">
              <a:buNone/>
              <a:defRPr sz="1800" b="1"/>
            </a:lvl8pPr>
            <a:lvl9pPr marL="42051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224" y="2534837"/>
            <a:ext cx="4597117" cy="46052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5330" y="1789188"/>
            <a:ext cx="4598922" cy="74564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5643" indent="0">
              <a:buNone/>
              <a:defRPr sz="2300" b="1"/>
            </a:lvl2pPr>
            <a:lvl3pPr marL="1051286" indent="0">
              <a:buNone/>
              <a:defRPr sz="2100" b="1"/>
            </a:lvl3pPr>
            <a:lvl4pPr marL="1576929" indent="0">
              <a:buNone/>
              <a:defRPr sz="1800" b="1"/>
            </a:lvl4pPr>
            <a:lvl5pPr marL="2102571" indent="0">
              <a:buNone/>
              <a:defRPr sz="1800" b="1"/>
            </a:lvl5pPr>
            <a:lvl6pPr marL="2628214" indent="0">
              <a:buNone/>
              <a:defRPr sz="1800" b="1"/>
            </a:lvl6pPr>
            <a:lvl7pPr marL="3153857" indent="0">
              <a:buNone/>
              <a:defRPr sz="1800" b="1"/>
            </a:lvl7pPr>
            <a:lvl8pPr marL="3679500" indent="0">
              <a:buNone/>
              <a:defRPr sz="1800" b="1"/>
            </a:lvl8pPr>
            <a:lvl9pPr marL="42051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85330" y="2534837"/>
            <a:ext cx="4598922" cy="46052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7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8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0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318242"/>
            <a:ext cx="3423001" cy="135438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860" y="318243"/>
            <a:ext cx="5816391" cy="682185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0224" y="1672623"/>
            <a:ext cx="3423001" cy="5467478"/>
          </a:xfrm>
        </p:spPr>
        <p:txBody>
          <a:bodyPr/>
          <a:lstStyle>
            <a:lvl1pPr marL="0" indent="0">
              <a:buNone/>
              <a:defRPr sz="1600"/>
            </a:lvl1pPr>
            <a:lvl2pPr marL="525643" indent="0">
              <a:buNone/>
              <a:defRPr sz="1400"/>
            </a:lvl2pPr>
            <a:lvl3pPr marL="1051286" indent="0">
              <a:buNone/>
              <a:defRPr sz="1100"/>
            </a:lvl3pPr>
            <a:lvl4pPr marL="1576929" indent="0">
              <a:buNone/>
              <a:defRPr sz="1000"/>
            </a:lvl4pPr>
            <a:lvl5pPr marL="2102571" indent="0">
              <a:buNone/>
              <a:defRPr sz="1000"/>
            </a:lvl5pPr>
            <a:lvl6pPr marL="2628214" indent="0">
              <a:buNone/>
              <a:defRPr sz="1000"/>
            </a:lvl6pPr>
            <a:lvl7pPr marL="3153857" indent="0">
              <a:buNone/>
              <a:defRPr sz="1000"/>
            </a:lvl7pPr>
            <a:lvl8pPr marL="3679500" indent="0">
              <a:buNone/>
              <a:defRPr sz="1000"/>
            </a:lvl8pPr>
            <a:lvl9pPr marL="42051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70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350" y="5595144"/>
            <a:ext cx="6242685" cy="6605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9350" y="714195"/>
            <a:ext cx="6242685" cy="4795838"/>
          </a:xfrm>
        </p:spPr>
        <p:txBody>
          <a:bodyPr/>
          <a:lstStyle>
            <a:lvl1pPr marL="0" indent="0">
              <a:buNone/>
              <a:defRPr sz="3700"/>
            </a:lvl1pPr>
            <a:lvl2pPr marL="525643" indent="0">
              <a:buNone/>
              <a:defRPr sz="3200"/>
            </a:lvl2pPr>
            <a:lvl3pPr marL="1051286" indent="0">
              <a:buNone/>
              <a:defRPr sz="2800"/>
            </a:lvl3pPr>
            <a:lvl4pPr marL="1576929" indent="0">
              <a:buNone/>
              <a:defRPr sz="2300"/>
            </a:lvl4pPr>
            <a:lvl5pPr marL="2102571" indent="0">
              <a:buNone/>
              <a:defRPr sz="2300"/>
            </a:lvl5pPr>
            <a:lvl6pPr marL="2628214" indent="0">
              <a:buNone/>
              <a:defRPr sz="2300"/>
            </a:lvl6pPr>
            <a:lvl7pPr marL="3153857" indent="0">
              <a:buNone/>
              <a:defRPr sz="2300"/>
            </a:lvl7pPr>
            <a:lvl8pPr marL="3679500" indent="0">
              <a:buNone/>
              <a:defRPr sz="2300"/>
            </a:lvl8pPr>
            <a:lvl9pPr marL="4205143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9350" y="6255683"/>
            <a:ext cx="6242685" cy="938074"/>
          </a:xfrm>
        </p:spPr>
        <p:txBody>
          <a:bodyPr/>
          <a:lstStyle>
            <a:lvl1pPr marL="0" indent="0">
              <a:buNone/>
              <a:defRPr sz="1600"/>
            </a:lvl1pPr>
            <a:lvl2pPr marL="525643" indent="0">
              <a:buNone/>
              <a:defRPr sz="1400"/>
            </a:lvl2pPr>
            <a:lvl3pPr marL="1051286" indent="0">
              <a:buNone/>
              <a:defRPr sz="1100"/>
            </a:lvl3pPr>
            <a:lvl4pPr marL="1576929" indent="0">
              <a:buNone/>
              <a:defRPr sz="1000"/>
            </a:lvl4pPr>
            <a:lvl5pPr marL="2102571" indent="0">
              <a:buNone/>
              <a:defRPr sz="1000"/>
            </a:lvl5pPr>
            <a:lvl6pPr marL="2628214" indent="0">
              <a:buNone/>
              <a:defRPr sz="1000"/>
            </a:lvl6pPr>
            <a:lvl7pPr marL="3153857" indent="0">
              <a:buNone/>
              <a:defRPr sz="1000"/>
            </a:lvl7pPr>
            <a:lvl8pPr marL="3679500" indent="0">
              <a:buNone/>
              <a:defRPr sz="1000"/>
            </a:lvl8pPr>
            <a:lvl9pPr marL="42051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0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320093"/>
            <a:ext cx="9364028" cy="1332177"/>
          </a:xfrm>
          <a:prstGeom prst="rect">
            <a:avLst/>
          </a:prstGeom>
        </p:spPr>
        <p:txBody>
          <a:bodyPr vert="horz" lIns="105129" tIns="52564" rIns="105129" bIns="525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1865049"/>
            <a:ext cx="9364028" cy="5275052"/>
          </a:xfrm>
          <a:prstGeom prst="rect">
            <a:avLst/>
          </a:prstGeom>
        </p:spPr>
        <p:txBody>
          <a:bodyPr vert="horz" lIns="105129" tIns="52564" rIns="105129" bIns="525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0224" y="7408386"/>
            <a:ext cx="2427711" cy="425557"/>
          </a:xfrm>
          <a:prstGeom prst="rect">
            <a:avLst/>
          </a:prstGeom>
        </p:spPr>
        <p:txBody>
          <a:bodyPr vert="horz" lIns="105129" tIns="52564" rIns="105129" bIns="525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4CA8E-8013-4EAE-9E66-819F95D7AB00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54863" y="7408386"/>
            <a:ext cx="3294750" cy="425557"/>
          </a:xfrm>
          <a:prstGeom prst="rect">
            <a:avLst/>
          </a:prstGeom>
        </p:spPr>
        <p:txBody>
          <a:bodyPr vert="horz" lIns="105129" tIns="52564" rIns="105129" bIns="525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56540" y="7408386"/>
            <a:ext cx="2427711" cy="425557"/>
          </a:xfrm>
          <a:prstGeom prst="rect">
            <a:avLst/>
          </a:prstGeom>
        </p:spPr>
        <p:txBody>
          <a:bodyPr vert="horz" lIns="105129" tIns="52564" rIns="105129" bIns="525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51286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4232" indent="-394232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4170" indent="-328527" algn="l" defTabSz="105128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4107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9750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5393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91036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6678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42321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67964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5643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1286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6929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02571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214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3857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9500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05143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404475" cy="7993063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404243"/>
            <a:ext cx="10404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4000" dirty="0" smtClean="0">
                <a:solidFill>
                  <a:prstClr val="black"/>
                </a:solidFill>
              </a:rPr>
              <a:t>В. Г. Короленко. Биография</a:t>
            </a:r>
          </a:p>
        </p:txBody>
      </p:sp>
      <p:pic>
        <p:nvPicPr>
          <p:cNvPr id="6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9783437" y="171352"/>
            <a:ext cx="477434" cy="60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251" y="5076651"/>
            <a:ext cx="2203972" cy="217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7" y="0"/>
            <a:ext cx="10402887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/>
              <a:t>В 1893г. Короленко пересёк </a:t>
            </a:r>
            <a:r>
              <a:rPr lang="ru-RU" sz="2400" dirty="0"/>
              <a:t>Атлантический океан и оказался в Америке. </a:t>
            </a:r>
            <a:endParaRPr lang="ru-RU" sz="2400" dirty="0" smtClean="0"/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Тогда</a:t>
            </a:r>
            <a:r>
              <a:rPr lang="ru-RU" sz="2400" dirty="0"/>
              <a:t> в Чикаго проводилась Всемирная выставка. </a:t>
            </a:r>
            <a:r>
              <a:rPr lang="ru-RU" sz="2400" dirty="0" smtClean="0"/>
              <a:t>Он был на этой выставке. 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83" y="1568124"/>
            <a:ext cx="984109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453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4" t="23193" r="8471" b="2732"/>
          <a:stretch/>
        </p:blipFill>
        <p:spPr bwMode="auto">
          <a:xfrm>
            <a:off x="589541" y="1815385"/>
            <a:ext cx="9226977" cy="585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87" y="0"/>
            <a:ext cx="10402887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/>
              <a:t>Владимир Короленко </a:t>
            </a:r>
            <a:r>
              <a:rPr lang="ru-RU" sz="2400" dirty="0" smtClean="0"/>
              <a:t>великолепно рисовал.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Если бы он </a:t>
            </a:r>
            <a:r>
              <a:rPr lang="ru-RU" sz="2400" dirty="0"/>
              <a:t>учился живописи, </a:t>
            </a:r>
            <a:r>
              <a:rPr lang="ru-RU" sz="2400" dirty="0" smtClean="0"/>
              <a:t>то смог </a:t>
            </a:r>
            <a:r>
              <a:rPr lang="ru-RU" sz="2400" dirty="0"/>
              <a:t>бы стать знаменитым художником.</a:t>
            </a:r>
          </a:p>
        </p:txBody>
      </p:sp>
    </p:spTree>
    <p:extLst>
      <p:ext uri="{BB962C8B-B14F-4D97-AF65-F5344CB8AC3E}">
        <p14:creationId xmlns:p14="http://schemas.microsoft.com/office/powerpoint/2010/main" val="2768616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605" y="0"/>
            <a:ext cx="1042007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Настоящим </a:t>
            </a:r>
            <a:r>
              <a:rPr lang="ru-RU" dirty="0"/>
              <a:t>именем он не подписывался почти никогда</a:t>
            </a:r>
            <a:r>
              <a:rPr lang="ru-RU" dirty="0" smtClean="0"/>
              <a:t>. У Короленко было более</a:t>
            </a:r>
            <a:r>
              <a:rPr lang="ru-RU" dirty="0"/>
              <a:t> </a:t>
            </a:r>
            <a:r>
              <a:rPr lang="ru-RU" sz="2400" dirty="0"/>
              <a:t>40 псевдонимов</a:t>
            </a:r>
            <a:r>
              <a:rPr lang="ru-RU" dirty="0"/>
              <a:t>, которыми подписывал свои публикации и произведения.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7101">
            <a:off x="413365" y="2086767"/>
            <a:ext cx="18859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297">
            <a:off x="4449214" y="2228428"/>
            <a:ext cx="17811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1507">
            <a:off x="2102533" y="4415864"/>
            <a:ext cx="24765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143">
            <a:off x="7619975" y="4273122"/>
            <a:ext cx="21431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6413">
            <a:off x="710480" y="6804843"/>
            <a:ext cx="27908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511">
            <a:off x="6895796" y="6790555"/>
            <a:ext cx="15335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98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77" y="2844403"/>
            <a:ext cx="6219478" cy="194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52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2078" y="-22834"/>
            <a:ext cx="10402397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dirty="0"/>
              <a:t>Владимир Галактионович родился </a:t>
            </a:r>
            <a:r>
              <a:rPr lang="ru-RU" sz="2400" dirty="0" smtClean="0"/>
              <a:t>15.06.1853 году </a:t>
            </a:r>
            <a:r>
              <a:rPr lang="ru-RU" sz="2400" dirty="0"/>
              <a:t>в </a:t>
            </a:r>
            <a:r>
              <a:rPr lang="ru-RU" sz="2400" dirty="0" smtClean="0"/>
              <a:t>городе Житомире </a:t>
            </a:r>
            <a:r>
              <a:rPr lang="ru-RU" sz="2400" dirty="0"/>
              <a:t>в семье уездного судьи.</a:t>
            </a:r>
            <a:endParaRPr lang="ru-RU" sz="2400" dirty="0" smtClean="0">
              <a:solidFill>
                <a:prstClr val="black"/>
              </a:solidFill>
            </a:endParaRPr>
          </a:p>
        </p:txBody>
      </p:sp>
      <p:pic>
        <p:nvPicPr>
          <p:cNvPr id="1028" name="Picture 4" descr="Короленко Владимир Галактионо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59" y="1186345"/>
            <a:ext cx="3657137" cy="45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93" y="1212973"/>
            <a:ext cx="34575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65" y="5390287"/>
            <a:ext cx="4506763" cy="257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9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1075" y="827790"/>
            <a:ext cx="50582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Мама – </a:t>
            </a:r>
            <a:r>
              <a:rPr lang="ru-RU" sz="2400" dirty="0"/>
              <a:t>Эвелина </a:t>
            </a:r>
            <a:r>
              <a:rPr lang="ru-RU" sz="2400" dirty="0" smtClean="0"/>
              <a:t>Иосифовна Скуревич. Полька. Мама в </a:t>
            </a:r>
            <a:r>
              <a:rPr lang="ru-RU" sz="2400" dirty="0"/>
              <a:t>детстве научила сына </a:t>
            </a:r>
            <a:r>
              <a:rPr lang="ru-RU" sz="2400" dirty="0" smtClean="0"/>
              <a:t>польскому </a:t>
            </a:r>
            <a:r>
              <a:rPr lang="ru-RU" sz="2400" dirty="0"/>
              <a:t>языку.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5234189" y="606571"/>
            <a:ext cx="5202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Отец – </a:t>
            </a:r>
            <a:r>
              <a:rPr lang="ru-RU" sz="2400" dirty="0"/>
              <a:t>Галактион </a:t>
            </a:r>
            <a:r>
              <a:rPr lang="ru-RU" sz="2400" dirty="0" smtClean="0"/>
              <a:t>Афанасьевич Короленко. Служил </a:t>
            </a:r>
            <a:r>
              <a:rPr lang="ru-RU" sz="2400" dirty="0"/>
              <a:t>уездным </a:t>
            </a:r>
            <a:r>
              <a:rPr lang="ru-RU" sz="2400" dirty="0" smtClean="0"/>
              <a:t>судьей.</a:t>
            </a:r>
          </a:p>
          <a:p>
            <a:r>
              <a:rPr lang="ru-RU" sz="2400" dirty="0" smtClean="0"/>
              <a:t>Строгий, суровый, справедливый и  человек чести.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35"/>
          <a:stretch/>
        </p:blipFill>
        <p:spPr bwMode="auto">
          <a:xfrm>
            <a:off x="5431520" y="2545563"/>
            <a:ext cx="4743672" cy="533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66"/>
          <a:stretch/>
        </p:blipFill>
        <p:spPr bwMode="auto">
          <a:xfrm>
            <a:off x="809749" y="2545564"/>
            <a:ext cx="4000877" cy="533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6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/>
          <p:cNvSpPr/>
          <p:nvPr/>
        </p:nvSpPr>
        <p:spPr>
          <a:xfrm>
            <a:off x="0" y="1850"/>
            <a:ext cx="104044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dirty="0"/>
              <a:t>Первое образование Владимир Короленко получил в польском </a:t>
            </a:r>
            <a:endParaRPr lang="ru-RU" sz="2400" dirty="0" smtClean="0"/>
          </a:p>
          <a:p>
            <a:pPr lvl="0" algn="ctr">
              <a:lnSpc>
                <a:spcPct val="150000"/>
              </a:lnSpc>
            </a:pPr>
            <a:r>
              <a:rPr lang="ru-RU" sz="2400" dirty="0" smtClean="0"/>
              <a:t>Рыхлинском </a:t>
            </a:r>
            <a:r>
              <a:rPr lang="ru-RU" sz="2400" dirty="0"/>
              <a:t>пансионе. </a:t>
            </a:r>
            <a:endParaRPr lang="ru-RU" sz="2400" dirty="0" smtClean="0"/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После </a:t>
            </a:r>
            <a:r>
              <a:rPr lang="ru-RU" sz="2400" dirty="0"/>
              <a:t>учился в гимназии </a:t>
            </a:r>
            <a:r>
              <a:rPr lang="ru-RU" sz="2400" dirty="0" smtClean="0"/>
              <a:t>в г. Житомир. Затем отца по работе переводят в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г. Ровно и Владимира переводят тоже учиться г. Ровно</a:t>
            </a:r>
            <a:r>
              <a:rPr lang="ru-RU" sz="2400" dirty="0"/>
              <a:t>. </a:t>
            </a:r>
            <a:endParaRPr lang="ru-RU" sz="2400" dirty="0" smtClean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31" y="2295556"/>
            <a:ext cx="8280920" cy="557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6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-16623" y="15232"/>
            <a:ext cx="104210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/>
              <a:t>Короленко </a:t>
            </a:r>
            <a:r>
              <a:rPr lang="ru-RU" sz="2400" dirty="0"/>
              <a:t>отказался присягать на верность императору Александру III, за что был отправлен сначала в г. </a:t>
            </a:r>
            <a:r>
              <a:rPr lang="ru-RU" sz="2400" dirty="0" smtClean="0"/>
              <a:t>Глазов (Удмуртия), </a:t>
            </a:r>
          </a:p>
          <a:p>
            <a:pPr lvl="0" algn="ctr"/>
            <a:r>
              <a:rPr lang="ru-RU" sz="2400" dirty="0" smtClean="0"/>
              <a:t>а </a:t>
            </a:r>
            <a:r>
              <a:rPr lang="ru-RU" sz="2400" dirty="0"/>
              <a:t>потом вообще в </a:t>
            </a:r>
            <a:r>
              <a:rPr lang="ru-RU" sz="2400" dirty="0" smtClean="0"/>
              <a:t>Сибирь (Якутск). </a:t>
            </a:r>
          </a:p>
          <a:p>
            <a:pPr lvl="0" algn="ctr"/>
            <a:r>
              <a:rPr lang="ru-RU" sz="2400" dirty="0" smtClean="0"/>
              <a:t>Рассказ </a:t>
            </a:r>
            <a:r>
              <a:rPr lang="ru-RU" sz="2400" dirty="0"/>
              <a:t>«В дурном обществе» Владимир Короленко написал в </a:t>
            </a:r>
            <a:r>
              <a:rPr lang="ru-RU" sz="2400" dirty="0" smtClean="0"/>
              <a:t>якутской </a:t>
            </a:r>
            <a:r>
              <a:rPr lang="ru-RU" sz="2400" dirty="0"/>
              <a:t>ссылке в 1881–1884 </a:t>
            </a:r>
            <a:r>
              <a:rPr lang="ru-RU" sz="2400" dirty="0" smtClean="0"/>
              <a:t>годах.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3" name="AutoShape 12" descr="https://s4-goods.ozstatic.by/2000/37/23/101/101023037_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" y="3348459"/>
            <a:ext cx="694429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utoShape 19" descr="https://malenkii-genii.ru/images/diafilm/diafilm-1219/diafilm-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36" y="1898709"/>
            <a:ext cx="3289921" cy="496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0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69" y="2169520"/>
            <a:ext cx="296889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0"/>
            <a:ext cx="10404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/>
              <a:t>В 1886 </a:t>
            </a:r>
            <a:r>
              <a:rPr lang="ru-RU" sz="2400" dirty="0"/>
              <a:t>г</a:t>
            </a:r>
            <a:r>
              <a:rPr lang="ru-RU" sz="2400" dirty="0" smtClean="0"/>
              <a:t>. в </a:t>
            </a:r>
            <a:r>
              <a:rPr lang="ru-RU" sz="2400" dirty="0"/>
              <a:t>печать </a:t>
            </a:r>
            <a:r>
              <a:rPr lang="ru-RU" sz="2400" dirty="0" smtClean="0"/>
              <a:t>вышла работа </a:t>
            </a:r>
            <a:r>
              <a:rPr lang="ru-RU" sz="2400" dirty="0"/>
              <a:t>«Очерки и рассказы». </a:t>
            </a:r>
            <a:endParaRPr lang="ru-RU" sz="2400" dirty="0" smtClean="0"/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Это </a:t>
            </a:r>
            <a:r>
              <a:rPr lang="ru-RU" sz="2400" dirty="0"/>
              <a:t>был сборник повестей и рассказов о сибирском опыте.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29417"/>
          <a:stretch/>
        </p:blipFill>
        <p:spPr bwMode="auto">
          <a:xfrm>
            <a:off x="11206" y="2700387"/>
            <a:ext cx="7086819" cy="411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6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104044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/>
              <a:t>Владимир Короленко всегда </a:t>
            </a:r>
            <a:r>
              <a:rPr lang="ru-RU" sz="2400" dirty="0" smtClean="0"/>
              <a:t>отстаивал права </a:t>
            </a:r>
            <a:r>
              <a:rPr lang="ru-RU" sz="2400" dirty="0"/>
              <a:t>и свободы каждого человека </a:t>
            </a:r>
            <a:r>
              <a:rPr lang="ru-RU" sz="2400" dirty="0" smtClean="0"/>
              <a:t>страны. </a:t>
            </a:r>
            <a:endParaRPr lang="ru-RU" sz="2400" dirty="0" smtClean="0"/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Он </a:t>
            </a:r>
            <a:r>
              <a:rPr lang="ru-RU" sz="2400" dirty="0" smtClean="0"/>
              <a:t>осуждал </a:t>
            </a:r>
            <a:r>
              <a:rPr lang="ru-RU" sz="2400" dirty="0"/>
              <a:t>методы, </a:t>
            </a:r>
            <a:r>
              <a:rPr lang="ru-RU" sz="2400" dirty="0" smtClean="0"/>
              <a:t>которые осуществляла советская власть.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А.В. Луначарский</a:t>
            </a:r>
            <a:r>
              <a:rPr lang="ru-RU" sz="2400" dirty="0"/>
              <a:t>, </a:t>
            </a:r>
            <a:r>
              <a:rPr lang="ru-RU" sz="2400" dirty="0" smtClean="0"/>
              <a:t>ещё </a:t>
            </a:r>
            <a:r>
              <a:rPr lang="ru-RU" sz="2400" dirty="0"/>
              <a:t>в 1917 г. на вопрос о том, кто смог бы стать самым лучшим президентом новой России, отвечал: Короленко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05" y="3007322"/>
            <a:ext cx="8092531" cy="499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9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10404475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/>
              <a:t>Произведения Владимира Короленко "</a:t>
            </a:r>
            <a:r>
              <a:rPr lang="ru-RU" sz="2400" b="1" dirty="0"/>
              <a:t>В</a:t>
            </a:r>
            <a:r>
              <a:rPr lang="ru-RU" sz="2400" dirty="0"/>
              <a:t> </a:t>
            </a:r>
            <a:r>
              <a:rPr lang="ru-RU" sz="2400" b="1" dirty="0"/>
              <a:t>дурном</a:t>
            </a:r>
            <a:r>
              <a:rPr lang="ru-RU" sz="2400" dirty="0"/>
              <a:t> </a:t>
            </a:r>
            <a:r>
              <a:rPr lang="ru-RU" sz="2400" b="1" dirty="0"/>
              <a:t>обществе</a:t>
            </a:r>
            <a:r>
              <a:rPr lang="ru-RU" sz="2400" dirty="0"/>
              <a:t>" и "</a:t>
            </a:r>
            <a:r>
              <a:rPr lang="ru-RU" sz="2400" b="1" dirty="0"/>
              <a:t>Дети</a:t>
            </a:r>
            <a:r>
              <a:rPr lang="ru-RU" sz="2400" dirty="0"/>
              <a:t> </a:t>
            </a:r>
            <a:r>
              <a:rPr lang="ru-RU" sz="2400" b="1" dirty="0"/>
              <a:t>подземелья</a:t>
            </a:r>
            <a:r>
              <a:rPr lang="ru-RU" sz="2400" dirty="0"/>
              <a:t>" </a:t>
            </a:r>
            <a:r>
              <a:rPr lang="ru-RU" sz="2400" dirty="0" smtClean="0"/>
              <a:t>– это одно и тоже произведение.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"</a:t>
            </a:r>
            <a:r>
              <a:rPr lang="ru-RU" sz="2400" b="1" dirty="0"/>
              <a:t>Дети</a:t>
            </a:r>
            <a:r>
              <a:rPr lang="ru-RU" sz="2400" dirty="0"/>
              <a:t> </a:t>
            </a:r>
            <a:r>
              <a:rPr lang="ru-RU" sz="2400" b="1" dirty="0"/>
              <a:t>подземелья</a:t>
            </a:r>
            <a:r>
              <a:rPr lang="ru-RU" sz="2400" dirty="0"/>
              <a:t>" является укороченной </a:t>
            </a:r>
            <a:r>
              <a:rPr lang="ru-RU" sz="2400" dirty="0" smtClean="0"/>
              <a:t>версией.  </a:t>
            </a:r>
            <a:r>
              <a:rPr lang="ru-RU" sz="2400" dirty="0"/>
              <a:t>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93" y="1980307"/>
            <a:ext cx="4176464" cy="59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s://russchooljordan.ru/wp-content/uploads/b/c/6/bc607abfa433674ec9d79a3e7b179147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4" t="7971" r="14002" b="6809"/>
          <a:stretch/>
        </p:blipFill>
        <p:spPr bwMode="auto">
          <a:xfrm>
            <a:off x="5773144" y="1980307"/>
            <a:ext cx="4001463" cy="59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3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39" y="0"/>
            <a:ext cx="103860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/>
              <a:t>Широко известна книга «Дети подземелья» и этим  </a:t>
            </a:r>
            <a:r>
              <a:rPr lang="ru-RU" sz="2400" dirty="0"/>
              <a:t>писатель всегда был недоволен</a:t>
            </a:r>
            <a:r>
              <a:rPr lang="ru-RU" sz="2400" dirty="0" smtClean="0"/>
              <a:t>.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Кстати</a:t>
            </a:r>
            <a:r>
              <a:rPr lang="ru-RU" sz="2400" dirty="0" smtClean="0"/>
              <a:t>, отец мальчика Васи в книге был судьёй, также как и отец автора.  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5" y="2195452"/>
            <a:ext cx="3626395" cy="553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17" y="2195452"/>
            <a:ext cx="6148455" cy="552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5206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239</Words>
  <Application>Microsoft Office PowerPoint</Application>
  <PresentationFormat>Произвольный</PresentationFormat>
  <Paragraphs>25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286</cp:revision>
  <cp:lastPrinted>2023-03-02T10:30:06Z</cp:lastPrinted>
  <dcterms:created xsi:type="dcterms:W3CDTF">2022-05-17T06:36:13Z</dcterms:created>
  <dcterms:modified xsi:type="dcterms:W3CDTF">2023-03-02T13:43:06Z</dcterms:modified>
</cp:coreProperties>
</file>