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7" r:id="rId11"/>
    <p:sldId id="268" r:id="rId12"/>
    <p:sldId id="270" r:id="rId13"/>
    <p:sldId id="266" r:id="rId14"/>
    <p:sldId id="262" r:id="rId15"/>
    <p:sldId id="271" r:id="rId16"/>
    <p:sldId id="272" r:id="rId17"/>
    <p:sldId id="273" r:id="rId18"/>
    <p:sldId id="280" r:id="rId19"/>
    <p:sldId id="274" r:id="rId20"/>
    <p:sldId id="276" r:id="rId21"/>
    <p:sldId id="277" r:id="rId22"/>
    <p:sldId id="281" r:id="rId23"/>
    <p:sldId id="286" r:id="rId24"/>
    <p:sldId id="284" r:id="rId25"/>
    <p:sldId id="275" r:id="rId26"/>
    <p:sldId id="282" r:id="rId27"/>
    <p:sldId id="283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78" r:id="rId36"/>
  </p:sldIdLst>
  <p:sldSz cx="10477500" cy="7740650"/>
  <p:notesSz cx="6858000" cy="9144000"/>
  <p:defaultTextStyle>
    <a:defPPr>
      <a:defRPr lang="ru-RU"/>
    </a:defPPr>
    <a:lvl1pPr marL="0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0476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0953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61429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81906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02382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22859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43335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63812" algn="l" defTabSz="104095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21" autoAdjust="0"/>
  </p:normalViewPr>
  <p:slideViewPr>
    <p:cSldViewPr>
      <p:cViewPr>
        <p:scale>
          <a:sx n="69" d="100"/>
          <a:sy n="69" d="100"/>
        </p:scale>
        <p:origin x="-1044" y="72"/>
      </p:cViewPr>
      <p:guideLst>
        <p:guide orient="horz" pos="2438"/>
        <p:guide pos="33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404620"/>
            <a:ext cx="8905875" cy="16592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386368"/>
            <a:ext cx="7334250" cy="1978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2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3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8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86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309987"/>
            <a:ext cx="2357438" cy="6604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309987"/>
            <a:ext cx="6897688" cy="6604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6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7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0" y="4974085"/>
            <a:ext cx="8905875" cy="1537379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0" y="3280819"/>
            <a:ext cx="8905875" cy="169326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4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09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1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2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33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3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2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3875" y="1806153"/>
            <a:ext cx="4627563" cy="510847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6062" y="1806153"/>
            <a:ext cx="4627563" cy="510847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7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6" y="1732688"/>
            <a:ext cx="4629382" cy="72210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476" indent="0">
              <a:buNone/>
              <a:defRPr sz="2300" b="1"/>
            </a:lvl2pPr>
            <a:lvl3pPr marL="1040953" indent="0">
              <a:buNone/>
              <a:defRPr sz="2000" b="1"/>
            </a:lvl3pPr>
            <a:lvl4pPr marL="1561429" indent="0">
              <a:buNone/>
              <a:defRPr sz="1800" b="1"/>
            </a:lvl4pPr>
            <a:lvl5pPr marL="2081906" indent="0">
              <a:buNone/>
              <a:defRPr sz="1800" b="1"/>
            </a:lvl5pPr>
            <a:lvl6pPr marL="2602382" indent="0">
              <a:buNone/>
              <a:defRPr sz="1800" b="1"/>
            </a:lvl6pPr>
            <a:lvl7pPr marL="3122859" indent="0">
              <a:buNone/>
              <a:defRPr sz="1800" b="1"/>
            </a:lvl7pPr>
            <a:lvl8pPr marL="3643335" indent="0">
              <a:buNone/>
              <a:defRPr sz="1800" b="1"/>
            </a:lvl8pPr>
            <a:lvl9pPr marL="416381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876" y="2454790"/>
            <a:ext cx="4629382" cy="445983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6" y="1732688"/>
            <a:ext cx="4631201" cy="72210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476" indent="0">
              <a:buNone/>
              <a:defRPr sz="2300" b="1"/>
            </a:lvl2pPr>
            <a:lvl3pPr marL="1040953" indent="0">
              <a:buNone/>
              <a:defRPr sz="2000" b="1"/>
            </a:lvl3pPr>
            <a:lvl4pPr marL="1561429" indent="0">
              <a:buNone/>
              <a:defRPr sz="1800" b="1"/>
            </a:lvl4pPr>
            <a:lvl5pPr marL="2081906" indent="0">
              <a:buNone/>
              <a:defRPr sz="1800" b="1"/>
            </a:lvl5pPr>
            <a:lvl6pPr marL="2602382" indent="0">
              <a:buNone/>
              <a:defRPr sz="1800" b="1"/>
            </a:lvl6pPr>
            <a:lvl7pPr marL="3122859" indent="0">
              <a:buNone/>
              <a:defRPr sz="1800" b="1"/>
            </a:lvl7pPr>
            <a:lvl8pPr marL="3643335" indent="0">
              <a:buNone/>
              <a:defRPr sz="1800" b="1"/>
            </a:lvl8pPr>
            <a:lvl9pPr marL="416381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22426" y="2454790"/>
            <a:ext cx="4631201" cy="445983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0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7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0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7" y="308193"/>
            <a:ext cx="3447025" cy="131161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6412" y="308194"/>
            <a:ext cx="5857215" cy="6606430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7" y="1619804"/>
            <a:ext cx="3447025" cy="5294820"/>
          </a:xfrm>
        </p:spPr>
        <p:txBody>
          <a:bodyPr/>
          <a:lstStyle>
            <a:lvl1pPr marL="0" indent="0">
              <a:buNone/>
              <a:defRPr sz="1600"/>
            </a:lvl1pPr>
            <a:lvl2pPr marL="520476" indent="0">
              <a:buNone/>
              <a:defRPr sz="1400"/>
            </a:lvl2pPr>
            <a:lvl3pPr marL="1040953" indent="0">
              <a:buNone/>
              <a:defRPr sz="1100"/>
            </a:lvl3pPr>
            <a:lvl4pPr marL="1561429" indent="0">
              <a:buNone/>
              <a:defRPr sz="1000"/>
            </a:lvl4pPr>
            <a:lvl5pPr marL="2081906" indent="0">
              <a:buNone/>
              <a:defRPr sz="1000"/>
            </a:lvl5pPr>
            <a:lvl6pPr marL="2602382" indent="0">
              <a:buNone/>
              <a:defRPr sz="1000"/>
            </a:lvl6pPr>
            <a:lvl7pPr marL="3122859" indent="0">
              <a:buNone/>
              <a:defRPr sz="1000"/>
            </a:lvl7pPr>
            <a:lvl8pPr marL="3643335" indent="0">
              <a:buNone/>
              <a:defRPr sz="1000"/>
            </a:lvl8pPr>
            <a:lvl9pPr marL="416381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5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418456"/>
            <a:ext cx="6286500" cy="63967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91641"/>
            <a:ext cx="6286500" cy="4644390"/>
          </a:xfrm>
        </p:spPr>
        <p:txBody>
          <a:bodyPr/>
          <a:lstStyle>
            <a:lvl1pPr marL="0" indent="0">
              <a:buNone/>
              <a:defRPr sz="3600"/>
            </a:lvl1pPr>
            <a:lvl2pPr marL="520476" indent="0">
              <a:buNone/>
              <a:defRPr sz="3200"/>
            </a:lvl2pPr>
            <a:lvl3pPr marL="1040953" indent="0">
              <a:buNone/>
              <a:defRPr sz="2700"/>
            </a:lvl3pPr>
            <a:lvl4pPr marL="1561429" indent="0">
              <a:buNone/>
              <a:defRPr sz="2300"/>
            </a:lvl4pPr>
            <a:lvl5pPr marL="2081906" indent="0">
              <a:buNone/>
              <a:defRPr sz="2300"/>
            </a:lvl5pPr>
            <a:lvl6pPr marL="2602382" indent="0">
              <a:buNone/>
              <a:defRPr sz="2300"/>
            </a:lvl6pPr>
            <a:lvl7pPr marL="3122859" indent="0">
              <a:buNone/>
              <a:defRPr sz="2300"/>
            </a:lvl7pPr>
            <a:lvl8pPr marL="3643335" indent="0">
              <a:buNone/>
              <a:defRPr sz="2300"/>
            </a:lvl8pPr>
            <a:lvl9pPr marL="4163812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6058135"/>
            <a:ext cx="6286500" cy="908451"/>
          </a:xfrm>
        </p:spPr>
        <p:txBody>
          <a:bodyPr/>
          <a:lstStyle>
            <a:lvl1pPr marL="0" indent="0">
              <a:buNone/>
              <a:defRPr sz="1600"/>
            </a:lvl1pPr>
            <a:lvl2pPr marL="520476" indent="0">
              <a:buNone/>
              <a:defRPr sz="1400"/>
            </a:lvl2pPr>
            <a:lvl3pPr marL="1040953" indent="0">
              <a:buNone/>
              <a:defRPr sz="1100"/>
            </a:lvl3pPr>
            <a:lvl4pPr marL="1561429" indent="0">
              <a:buNone/>
              <a:defRPr sz="1000"/>
            </a:lvl4pPr>
            <a:lvl5pPr marL="2081906" indent="0">
              <a:buNone/>
              <a:defRPr sz="1000"/>
            </a:lvl5pPr>
            <a:lvl6pPr marL="2602382" indent="0">
              <a:buNone/>
              <a:defRPr sz="1000"/>
            </a:lvl6pPr>
            <a:lvl7pPr marL="3122859" indent="0">
              <a:buNone/>
              <a:defRPr sz="1000"/>
            </a:lvl7pPr>
            <a:lvl8pPr marL="3643335" indent="0">
              <a:buNone/>
              <a:defRPr sz="1000"/>
            </a:lvl8pPr>
            <a:lvl9pPr marL="416381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2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309985"/>
            <a:ext cx="9429750" cy="1290108"/>
          </a:xfrm>
          <a:prstGeom prst="rect">
            <a:avLst/>
          </a:prstGeom>
        </p:spPr>
        <p:txBody>
          <a:bodyPr vert="horz" lIns="104095" tIns="52048" rIns="104095" bIns="5204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5" y="1806153"/>
            <a:ext cx="9429750" cy="5108471"/>
          </a:xfrm>
          <a:prstGeom prst="rect">
            <a:avLst/>
          </a:prstGeom>
        </p:spPr>
        <p:txBody>
          <a:bodyPr vert="horz" lIns="104095" tIns="52048" rIns="104095" bIns="5204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3875" y="7174437"/>
            <a:ext cx="2444750" cy="412118"/>
          </a:xfrm>
          <a:prstGeom prst="rect">
            <a:avLst/>
          </a:prstGeom>
        </p:spPr>
        <p:txBody>
          <a:bodyPr vert="horz" lIns="104095" tIns="52048" rIns="104095" bIns="520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C37EA-43B9-4455-B5C7-1EF68BDFB6C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9813" y="7174437"/>
            <a:ext cx="3317875" cy="412118"/>
          </a:xfrm>
          <a:prstGeom prst="rect">
            <a:avLst/>
          </a:prstGeom>
        </p:spPr>
        <p:txBody>
          <a:bodyPr vert="horz" lIns="104095" tIns="52048" rIns="104095" bIns="520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08875" y="7174437"/>
            <a:ext cx="2444750" cy="412118"/>
          </a:xfrm>
          <a:prstGeom prst="rect">
            <a:avLst/>
          </a:prstGeom>
        </p:spPr>
        <p:txBody>
          <a:bodyPr vert="horz" lIns="104095" tIns="52048" rIns="104095" bIns="520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91E48-E278-43F1-802D-C063F0D40B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095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357" indent="-390357" algn="l" defTabSz="1040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5774" indent="-325298" algn="l" defTabSz="10409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1191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668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144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2621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3097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3574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4050" indent="-260238" algn="l" defTabSz="10409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0476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953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429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906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2382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22859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43335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63812" algn="l" defTabSz="10409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9574" y="0"/>
            <a:ext cx="10477500" cy="7740650"/>
          </a:xfrm>
          <a:prstGeom prst="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9574" y="2358157"/>
            <a:ext cx="10477500" cy="121310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7200" dirty="0" smtClean="0"/>
              <a:t>Богатыри</a:t>
            </a:r>
          </a:p>
        </p:txBody>
      </p:sp>
      <p:pic>
        <p:nvPicPr>
          <p:cNvPr id="24578" name="Picture 2" descr="https://images-wixmp-ed30a86b8c4ca887773594c2.wixmp.com/f/8461438e-8165-468b-aa5a-3f4eb25526ad/d1wn8x5-da8d93fe-cc79-4005-b813-6b9273fdb79d.png?token=eyJ0eXAiOiJKV1QiLCJhbGciOiJIUzI1NiJ9.eyJpc3MiOiJ1cm46YXBwOjdlMGQxODg5ODIyNjQzNzNhNWYwZDQxNWVhMGQyNmUwIiwic3ViIjoidXJuOmFwcDo3ZTBkMTg4OTgyMjY0MzczYTVmMGQ0MTVlYTBkMjZlMCIsImF1ZCI6WyJ1cm46c2VydmljZTpmaWxlLmRvd25sb2FkIl0sIm9iaiI6W1t7InBhdGgiOiIvZi84NDYxNDM4ZS04MTY1LTQ2OGItYWE1YS0zZjRlYjI1NTI2YWQvZDF3bjh4NS1kYThkOTNmZS1jYzc5LTQwMDUtYjgxMy02YjkyNzNmZGI3OWQucG5nIn1dXX0.eSjUTgPkRNaw_rX0iFM0UhTZDTpIIZEac-e_AI5bI9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03" y="3366269"/>
            <a:ext cx="5515423" cy="22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230" y="5012041"/>
            <a:ext cx="5439220" cy="271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9919270" y="146270"/>
            <a:ext cx="395194" cy="5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1134021"/>
            <a:ext cx="6402176" cy="660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45697" y="0"/>
            <a:ext cx="4931803" cy="2598103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700" dirty="0" smtClean="0"/>
              <a:t>Это Илья Муромец.</a:t>
            </a:r>
          </a:p>
          <a:p>
            <a:pPr>
              <a:lnSpc>
                <a:spcPct val="200000"/>
              </a:lnSpc>
            </a:pPr>
            <a:r>
              <a:rPr lang="ru-RU" sz="2700" dirty="0" smtClean="0"/>
              <a:t>У него есть оружие. </a:t>
            </a:r>
          </a:p>
          <a:p>
            <a:pPr>
              <a:lnSpc>
                <a:spcPct val="200000"/>
              </a:lnSpc>
            </a:pPr>
            <a:r>
              <a:rPr lang="ru-RU" sz="2700" dirty="0" smtClean="0"/>
              <a:t>Это щит. Это копьё. Это булава. </a:t>
            </a:r>
            <a:endParaRPr lang="ru-RU" sz="2700" dirty="0"/>
          </a:p>
        </p:txBody>
      </p:sp>
      <p:pic>
        <p:nvPicPr>
          <p:cNvPr id="11" name="Picture 6" descr="https://i2.wp.com/24smi.org/public/media/resize/800x-/2017/12/13/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55"/>
          <a:stretch/>
        </p:blipFill>
        <p:spPr bwMode="auto">
          <a:xfrm rot="5225485">
            <a:off x="5370660" y="5453146"/>
            <a:ext cx="3377111" cy="11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3056">
            <a:off x="5377040" y="2524271"/>
            <a:ext cx="4902907" cy="240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1" b="100000" l="3223" r="97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44" y="4014341"/>
            <a:ext cx="2949128" cy="284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3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7449" y="4638845"/>
            <a:ext cx="5903273" cy="300564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5301200" y="2773228"/>
            <a:ext cx="5903273" cy="300564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450" y="1294477"/>
            <a:ext cx="5903273" cy="300564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6" descr="https://i2.wp.com/24smi.org/public/media/resize/800x-/2017/12/13/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55"/>
          <a:stretch/>
        </p:blipFill>
        <p:spPr bwMode="auto">
          <a:xfrm rot="5400000">
            <a:off x="5986403" y="2814718"/>
            <a:ext cx="4715548" cy="15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3056">
            <a:off x="537634" y="1390249"/>
            <a:ext cx="4902907" cy="240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1" b="100000" l="3223" r="97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5" y="4787789"/>
            <a:ext cx="2949128" cy="284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0477500" cy="597555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оружие богатыря.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28801" y="2813706"/>
            <a:ext cx="1448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копьё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1770" y="6210520"/>
            <a:ext cx="1045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щит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19531" y="6421401"/>
            <a:ext cx="1666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булава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3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6200000">
            <a:off x="6022184" y="1250950"/>
            <a:ext cx="4104457" cy="459067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t="3116" r="17191" b="53104"/>
          <a:stretch/>
        </p:blipFill>
        <p:spPr bwMode="auto">
          <a:xfrm>
            <a:off x="-11446" y="1494061"/>
            <a:ext cx="561781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10477500" cy="597555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Что в руке богатыря Алёши Поповича?</a:t>
            </a:r>
            <a:endParaRPr lang="ru-RU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74" y="1494061"/>
            <a:ext cx="373047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30838" y="4815911"/>
            <a:ext cx="2861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л</a:t>
            </a:r>
            <a:r>
              <a:rPr lang="ru-RU" sz="4000" dirty="0" smtClean="0">
                <a:solidFill>
                  <a:prstClr val="black"/>
                </a:solidFill>
              </a:rPr>
              <a:t>ук и стрела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/>
          <a:stretch/>
        </p:blipFill>
        <p:spPr bwMode="auto">
          <a:xfrm>
            <a:off x="0" y="2060021"/>
            <a:ext cx="7600548" cy="571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Что в руках у богатыря? Напиши.</a:t>
            </a:r>
          </a:p>
          <a:p>
            <a:pPr algn="ctr"/>
            <a:r>
              <a:rPr lang="ru-RU" sz="3200" dirty="0" smtClean="0"/>
              <a:t>В руках богатыря ______________________________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63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6601414" y="148041"/>
            <a:ext cx="3073558" cy="459067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20" y="990005"/>
            <a:ext cx="4356621" cy="290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4" r="68887" b="63510"/>
          <a:stretch/>
        </p:blipFill>
        <p:spPr bwMode="auto">
          <a:xfrm>
            <a:off x="35519" y="1891753"/>
            <a:ext cx="5370641" cy="517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" y="0"/>
            <a:ext cx="10477500" cy="597555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Что в руках богатыря Ильи Муромца?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94130" y="2919069"/>
            <a:ext cx="1026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меч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55615" y="4635352"/>
            <a:ext cx="4621888" cy="300564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1" b="100000" l="3223" r="97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83" y="4795532"/>
            <a:ext cx="2949128" cy="284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833211" y="6716450"/>
            <a:ext cx="1045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щит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3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Назови одним словом предметы и подпиши.</a:t>
            </a:r>
          </a:p>
          <a:p>
            <a:pPr algn="ctr"/>
            <a:r>
              <a:rPr lang="ru-RU" sz="3200" dirty="0" smtClean="0"/>
              <a:t>__________________________________________________ </a:t>
            </a:r>
            <a:endParaRPr lang="ru-RU" sz="32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00264"/>
            <a:ext cx="3953459" cy="238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3" b="20687"/>
          <a:stretch/>
        </p:blipFill>
        <p:spPr bwMode="auto">
          <a:xfrm>
            <a:off x="1" y="1475873"/>
            <a:ext cx="3953458" cy="235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87" y="1475873"/>
            <a:ext cx="3087613" cy="213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88" y="4634317"/>
            <a:ext cx="3106224" cy="277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/>
          <a:stretch/>
        </p:blipFill>
        <p:spPr bwMode="auto">
          <a:xfrm>
            <a:off x="4158630" y="1475873"/>
            <a:ext cx="3011488" cy="593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8844" y="3242593"/>
            <a:ext cx="268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574646" y="6833710"/>
            <a:ext cx="2378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322066" y="6825407"/>
            <a:ext cx="268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385725" y="6825406"/>
            <a:ext cx="268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811496" y="3028803"/>
            <a:ext cx="268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3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r="18246" b="13753"/>
          <a:stretch/>
        </p:blipFill>
        <p:spPr bwMode="auto">
          <a:xfrm>
            <a:off x="2169242" y="587008"/>
            <a:ext cx="6139017" cy="477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10477500" cy="597555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Богатыри одеты в боевую одежду - доспехи.  </a:t>
            </a:r>
            <a:endParaRPr lang="ru-RU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6418" r="20714" b="8234"/>
          <a:stretch/>
        </p:blipFill>
        <p:spPr bwMode="auto">
          <a:xfrm>
            <a:off x="342206" y="809127"/>
            <a:ext cx="1535370" cy="214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134" y="444244"/>
            <a:ext cx="1628478" cy="23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" y="3390378"/>
            <a:ext cx="3729530" cy="436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4340" y="2602555"/>
            <a:ext cx="926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шлем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26428" y="2619566"/>
            <a:ext cx="926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шлем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8470" y="6534621"/>
            <a:ext cx="2072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кольчуга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5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Назови одним словом предметы и подпиши.</a:t>
            </a:r>
          </a:p>
          <a:p>
            <a:pPr algn="ctr"/>
            <a:r>
              <a:rPr lang="ru-RU" sz="3200" dirty="0" smtClean="0"/>
              <a:t>__________________________________________________ </a:t>
            </a:r>
            <a:endParaRPr lang="ru-RU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2" y="1128415"/>
            <a:ext cx="2682285" cy="310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38" y="1151012"/>
            <a:ext cx="2474912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41" y="2214141"/>
            <a:ext cx="4597400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9907" y="3649265"/>
            <a:ext cx="268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654574" y="7025278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________________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795891" y="3644399"/>
            <a:ext cx="268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____________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18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2" y="1062013"/>
            <a:ext cx="9804077" cy="615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0477500" cy="597555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Богатырь сильный и смелый. Он защитник. </a:t>
            </a:r>
          </a:p>
        </p:txBody>
      </p:sp>
    </p:spTree>
    <p:extLst>
      <p:ext uri="{BB962C8B-B14F-4D97-AF65-F5344CB8AC3E}">
        <p14:creationId xmlns:p14="http://schemas.microsoft.com/office/powerpoint/2010/main" val="2377684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4.infourok.ru/uploads/ex/0145/0003aac4-ef4011e3/hello_html_mccbb98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" b="7061"/>
          <a:stretch/>
        </p:blipFill>
        <p:spPr bwMode="auto">
          <a:xfrm>
            <a:off x="-7091" y="1452558"/>
            <a:ext cx="3127159" cy="43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10818" r="41206" b="12222"/>
          <a:stretch/>
        </p:blipFill>
        <p:spPr bwMode="auto">
          <a:xfrm>
            <a:off x="3294534" y="1452558"/>
            <a:ext cx="3535430" cy="436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Кто это? Назови одним словом и подпиши.</a:t>
            </a:r>
          </a:p>
          <a:p>
            <a:pPr algn="ctr"/>
            <a:r>
              <a:rPr lang="ru-RU" sz="3200" dirty="0" smtClean="0"/>
              <a:t>__________________________________________________ </a:t>
            </a:r>
            <a:endParaRPr lang="ru-RU" sz="3200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13" y="1452558"/>
            <a:ext cx="3302787" cy="436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39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7" y="1244180"/>
            <a:ext cx="10116025" cy="647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33899" y="0"/>
            <a:ext cx="10436759" cy="121586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600" dirty="0"/>
              <a:t>Картина Васнецова</a:t>
            </a:r>
          </a:p>
          <a:p>
            <a:pPr algn="ctr"/>
            <a:r>
              <a:rPr lang="ru-RU" sz="3600" dirty="0"/>
              <a:t>БОГАТЫРИ</a:t>
            </a:r>
          </a:p>
        </p:txBody>
      </p:sp>
    </p:spTree>
    <p:extLst>
      <p:ext uri="{BB962C8B-B14F-4D97-AF65-F5344CB8AC3E}">
        <p14:creationId xmlns:p14="http://schemas.microsoft.com/office/powerpoint/2010/main" val="36210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2" y="1516425"/>
            <a:ext cx="10173047" cy="62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здание. Это Арсенал (оружейный дом).</a:t>
            </a:r>
          </a:p>
          <a:p>
            <a:pPr algn="ctr"/>
            <a:r>
              <a:rPr lang="ru-RU" sz="3200" dirty="0" smtClean="0"/>
              <a:t>Это военный склад </a:t>
            </a:r>
            <a:r>
              <a:rPr lang="ru-RU" sz="3200" dirty="0"/>
              <a:t>и </a:t>
            </a:r>
            <a:r>
              <a:rPr lang="ru-RU" sz="3200" dirty="0" smtClean="0"/>
              <a:t>место </a:t>
            </a:r>
            <a:r>
              <a:rPr lang="ru-RU" sz="3200" dirty="0"/>
              <a:t>хранения военных </a:t>
            </a:r>
            <a:r>
              <a:rPr lang="ru-RU" sz="3200" dirty="0" smtClean="0"/>
              <a:t>трофеев. </a:t>
            </a:r>
          </a:p>
        </p:txBody>
      </p:sp>
    </p:spTree>
    <p:extLst>
      <p:ext uri="{BB962C8B-B14F-4D97-AF65-F5344CB8AC3E}">
        <p14:creationId xmlns:p14="http://schemas.microsoft.com/office/powerpoint/2010/main" val="2728899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1" y="1136920"/>
            <a:ext cx="4945857" cy="659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73645" y="0"/>
            <a:ext cx="5503855" cy="7861082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r>
              <a:rPr lang="ru-RU" sz="3600" dirty="0" smtClean="0"/>
              <a:t>Это солдат. </a:t>
            </a:r>
          </a:p>
          <a:p>
            <a:r>
              <a:rPr lang="ru-RU" sz="3600" dirty="0"/>
              <a:t>Э</a:t>
            </a:r>
            <a:r>
              <a:rPr lang="ru-RU" sz="3600" dirty="0" smtClean="0"/>
              <a:t>то защитник, герой, воин.</a:t>
            </a:r>
          </a:p>
          <a:p>
            <a:r>
              <a:rPr lang="ru-RU" sz="3600" dirty="0" smtClean="0"/>
              <a:t>В руках солдата – автомат. Автомат это оружие.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3200" dirty="0" smtClean="0"/>
              <a:t>Кто это?</a:t>
            </a:r>
          </a:p>
          <a:p>
            <a:r>
              <a:rPr lang="ru-RU" sz="3200" dirty="0" smtClean="0"/>
              <a:t>Это богатырь?</a:t>
            </a:r>
          </a:p>
          <a:p>
            <a:r>
              <a:rPr lang="ru-RU" sz="3200" dirty="0" smtClean="0"/>
              <a:t>Это солдат?</a:t>
            </a:r>
          </a:p>
          <a:p>
            <a:r>
              <a:rPr lang="ru-RU" sz="3200" dirty="0" smtClean="0"/>
              <a:t>Что в руках у солдата?</a:t>
            </a:r>
          </a:p>
          <a:p>
            <a:r>
              <a:rPr lang="ru-RU" sz="3200" dirty="0" smtClean="0"/>
              <a:t>Это копьё?</a:t>
            </a:r>
          </a:p>
          <a:p>
            <a:r>
              <a:rPr lang="ru-RU" sz="3200" dirty="0" smtClean="0"/>
              <a:t>Это автомат?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739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/>
        </p:blipFill>
        <p:spPr bwMode="auto">
          <a:xfrm>
            <a:off x="0" y="1076468"/>
            <a:ext cx="10477500" cy="6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Солдат сильный и смелый. </a:t>
            </a:r>
            <a:r>
              <a:rPr lang="ru-RU" sz="3200" dirty="0" smtClean="0"/>
              <a:t>У солдата в руках оружие. </a:t>
            </a:r>
          </a:p>
          <a:p>
            <a:pPr algn="ctr"/>
            <a:r>
              <a:rPr lang="ru-RU" sz="3200" dirty="0" smtClean="0"/>
              <a:t>Он </a:t>
            </a:r>
            <a:r>
              <a:rPr lang="ru-RU" sz="3200" dirty="0" smtClean="0"/>
              <a:t>защищает Родину. </a:t>
            </a:r>
          </a:p>
        </p:txBody>
      </p:sp>
    </p:spTree>
    <p:extLst>
      <p:ext uri="{BB962C8B-B14F-4D97-AF65-F5344CB8AC3E}">
        <p14:creationId xmlns:p14="http://schemas.microsoft.com/office/powerpoint/2010/main" val="3537802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1" b="96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8" r="19550" b="3722"/>
          <a:stretch/>
        </p:blipFill>
        <p:spPr bwMode="auto">
          <a:xfrm>
            <a:off x="466112" y="845989"/>
            <a:ext cx="3335721" cy="689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10477500" cy="597555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Солдаты </a:t>
            </a:r>
            <a:r>
              <a:rPr lang="ru-RU" sz="3200" dirty="0" smtClean="0"/>
              <a:t>одеты в боевую одежду - </a:t>
            </a:r>
            <a:r>
              <a:rPr lang="ru-RU" sz="3200" dirty="0" smtClean="0"/>
              <a:t>обмундирование.  </a:t>
            </a:r>
            <a:endParaRPr lang="ru-RU" sz="32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14253"/>
          <a:stretch/>
        </p:blipFill>
        <p:spPr bwMode="auto">
          <a:xfrm>
            <a:off x="4590678" y="990005"/>
            <a:ext cx="2564584" cy="261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42065" y="3585433"/>
            <a:ext cx="286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бронежилет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69" y="4671703"/>
            <a:ext cx="23145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86540" y="7024259"/>
            <a:ext cx="1763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бушлат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23" y="4854364"/>
            <a:ext cx="2239045" cy="223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36029" y="6891866"/>
            <a:ext cx="1417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шлем</a:t>
            </a:r>
            <a:endParaRPr lang="ru-RU" dirty="0"/>
          </a:p>
        </p:txBody>
      </p:sp>
      <p:pic>
        <p:nvPicPr>
          <p:cNvPr id="5125" name="Picture 5" descr="https://unico-style.ru/images/product/101i-111234-icc-f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r="33336"/>
          <a:stretch/>
        </p:blipFill>
        <p:spPr bwMode="auto">
          <a:xfrm>
            <a:off x="8839150" y="1113781"/>
            <a:ext cx="1380889" cy="414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647878" y="4902237"/>
            <a:ext cx="1611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брюки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566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539" y="3174000"/>
            <a:ext cx="5439220" cy="255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10477500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Назови одним словом предметы и подпиши.</a:t>
            </a:r>
          </a:p>
          <a:p>
            <a:pPr algn="ctr"/>
            <a:r>
              <a:rPr lang="ru-RU" sz="3200" dirty="0" smtClean="0"/>
              <a:t>__________________________________________________ 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02" y="4734421"/>
            <a:ext cx="4882381" cy="274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38544" y="6362507"/>
            <a:ext cx="19793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пулемёт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9167" y="5022453"/>
            <a:ext cx="1927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автомат</a:t>
            </a:r>
            <a:endParaRPr lang="ru-RU" dirty="0"/>
          </a:p>
        </p:txBody>
      </p:sp>
      <p:pic>
        <p:nvPicPr>
          <p:cNvPr id="3077" name="Picture 5" descr="https://images.guns.com/prod/685757098045_1.jpg?impolicy=og-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72" y="1244866"/>
            <a:ext cx="4425582" cy="231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46876" y="1968677"/>
            <a:ext cx="2165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винтовка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36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0" y="125908"/>
            <a:ext cx="4176464" cy="761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1" b="96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8" r="19550" b="3722"/>
          <a:stretch/>
        </p:blipFill>
        <p:spPr bwMode="auto">
          <a:xfrm>
            <a:off x="6844720" y="292215"/>
            <a:ext cx="3603644" cy="744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238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Кто это? Это ________________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238750" y="0"/>
            <a:ext cx="0" cy="77406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260524" y="5060"/>
            <a:ext cx="5238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Кто это? Это 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711638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8117"/>
            <a:ext cx="50590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"/>
            <a:ext cx="4834232" cy="158244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богатыри. </a:t>
            </a:r>
          </a:p>
          <a:p>
            <a:pPr algn="ctr"/>
            <a:r>
              <a:rPr lang="ru-RU" sz="3200" dirty="0" smtClean="0"/>
              <a:t>Они жили давным-давно. </a:t>
            </a:r>
          </a:p>
          <a:p>
            <a:pPr algn="ctr"/>
            <a:r>
              <a:rPr lang="ru-RU" sz="3200" dirty="0" smtClean="0"/>
              <a:t>Это прошлое. </a:t>
            </a:r>
            <a:endParaRPr lang="ru-RU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44" y="1998117"/>
            <a:ext cx="509717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09685" y="2"/>
            <a:ext cx="4834232" cy="158244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солдаты. </a:t>
            </a:r>
          </a:p>
          <a:p>
            <a:pPr algn="ctr"/>
            <a:r>
              <a:rPr lang="ru-RU" sz="3200" dirty="0" smtClean="0"/>
              <a:t>Они живут сейчас.</a:t>
            </a:r>
          </a:p>
          <a:p>
            <a:pPr algn="ctr"/>
            <a:r>
              <a:rPr lang="ru-RU" sz="3200" dirty="0" smtClean="0"/>
              <a:t>Это настоящее. 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238750" y="0"/>
            <a:ext cx="0" cy="77406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7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"/>
            <a:ext cx="4834232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оружие.</a:t>
            </a:r>
          </a:p>
          <a:p>
            <a:pPr algn="ctr"/>
            <a:r>
              <a:rPr lang="ru-RU" sz="3200" dirty="0" smtClean="0"/>
              <a:t>Это старинное оружие.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09685" y="2"/>
            <a:ext cx="4834232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оружие.</a:t>
            </a:r>
          </a:p>
          <a:p>
            <a:pPr algn="ctr"/>
            <a:r>
              <a:rPr lang="ru-RU" sz="3200" dirty="0" smtClean="0"/>
              <a:t>Это современное оружие. 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238750" y="0"/>
            <a:ext cx="0" cy="77406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" y="1127539"/>
            <a:ext cx="5058490" cy="358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" y="4950445"/>
            <a:ext cx="2511945" cy="168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"/>
          <a:stretch/>
        </p:blipFill>
        <p:spPr bwMode="auto">
          <a:xfrm>
            <a:off x="2687755" y="4957892"/>
            <a:ext cx="2432108" cy="219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86" y="1136962"/>
            <a:ext cx="2712743" cy="180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86" y="3242434"/>
            <a:ext cx="4195572" cy="184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06" y="5310485"/>
            <a:ext cx="3382888" cy="201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3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"/>
            <a:ext cx="4834232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одежда.</a:t>
            </a:r>
          </a:p>
          <a:p>
            <a:pPr algn="ctr"/>
            <a:r>
              <a:rPr lang="ru-RU" sz="3200" dirty="0" smtClean="0"/>
              <a:t>Это старинная одежда.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09685" y="2"/>
            <a:ext cx="4834232" cy="108999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3200" dirty="0" smtClean="0"/>
              <a:t>Это одежда.</a:t>
            </a:r>
          </a:p>
          <a:p>
            <a:pPr algn="ctr"/>
            <a:r>
              <a:rPr lang="ru-RU" sz="3200" dirty="0" smtClean="0"/>
              <a:t>Это современная одежда. 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238750" y="0"/>
            <a:ext cx="0" cy="77406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8" y="1481137"/>
            <a:ext cx="1658938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01" y="1081698"/>
            <a:ext cx="1811031" cy="29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91" y="1479281"/>
            <a:ext cx="1945339" cy="261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39" y="2893168"/>
            <a:ext cx="1839178" cy="263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97" y="4992715"/>
            <a:ext cx="2561704" cy="280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6" y="4269029"/>
            <a:ext cx="3991914" cy="34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521580"/>
              </p:ext>
            </p:extLst>
          </p:nvPr>
        </p:nvGraphicFramePr>
        <p:xfrm>
          <a:off x="558230" y="694933"/>
          <a:ext cx="9577064" cy="533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4752528"/>
              </a:tblGrid>
              <a:tr h="672233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Было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Стало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2233">
                <a:tc>
                  <a:txBody>
                    <a:bodyPr/>
                    <a:lstStyle/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22" y="1926109"/>
            <a:ext cx="3672408" cy="401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2"/>
          <a:stretch/>
        </p:blipFill>
        <p:spPr bwMode="auto">
          <a:xfrm>
            <a:off x="766617" y="1710085"/>
            <a:ext cx="4531344" cy="423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69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5" y="1494061"/>
            <a:ext cx="6214830" cy="398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2"/>
            <a:ext cx="7110959" cy="1351608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r>
              <a:rPr lang="ru-RU" sz="2700" dirty="0"/>
              <a:t>Это картина</a:t>
            </a:r>
            <a:r>
              <a:rPr lang="ru-RU" sz="2700" dirty="0" smtClean="0"/>
              <a:t>. Художник </a:t>
            </a:r>
            <a:r>
              <a:rPr lang="ru-RU" sz="2700" dirty="0"/>
              <a:t>Васнецов.</a:t>
            </a:r>
          </a:p>
          <a:p>
            <a:r>
              <a:rPr lang="ru-RU" sz="2700" dirty="0"/>
              <a:t>Называется картина </a:t>
            </a:r>
            <a:r>
              <a:rPr lang="ru-RU" sz="2700" dirty="0" smtClean="0"/>
              <a:t>«Богатыри». </a:t>
            </a:r>
          </a:p>
          <a:p>
            <a:r>
              <a:rPr lang="ru-RU" sz="2700" dirty="0" smtClean="0"/>
              <a:t>Богатырь -  это защитник, герой, воин.</a:t>
            </a:r>
            <a:endParaRPr lang="ru-RU" sz="2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4025" y="5251973"/>
            <a:ext cx="5084481" cy="2605414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700" dirty="0"/>
              <a:t>Что это?</a:t>
            </a:r>
          </a:p>
          <a:p>
            <a:pPr>
              <a:lnSpc>
                <a:spcPct val="200000"/>
              </a:lnSpc>
            </a:pPr>
            <a:r>
              <a:rPr lang="ru-RU" sz="2700" dirty="0"/>
              <a:t>Кто автор картины?</a:t>
            </a:r>
          </a:p>
          <a:p>
            <a:pPr>
              <a:lnSpc>
                <a:spcPct val="200000"/>
              </a:lnSpc>
            </a:pPr>
            <a:r>
              <a:rPr lang="ru-RU" sz="2700" dirty="0"/>
              <a:t>Как называется картина?</a:t>
            </a:r>
          </a:p>
        </p:txBody>
      </p:sp>
    </p:spTree>
    <p:extLst>
      <p:ext uri="{BB962C8B-B14F-4D97-AF65-F5344CB8AC3E}">
        <p14:creationId xmlns:p14="http://schemas.microsoft.com/office/powerpoint/2010/main" val="195134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04487"/>
              </p:ext>
            </p:extLst>
          </p:nvPr>
        </p:nvGraphicFramePr>
        <p:xfrm>
          <a:off x="558230" y="694933"/>
          <a:ext cx="9577064" cy="533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4752528"/>
              </a:tblGrid>
              <a:tr h="672233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Было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Стало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2233">
                <a:tc>
                  <a:txBody>
                    <a:bodyPr/>
                    <a:lstStyle/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34" y="1476876"/>
            <a:ext cx="3108710" cy="447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70" y="1484299"/>
            <a:ext cx="3527807" cy="473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488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45805"/>
              </p:ext>
            </p:extLst>
          </p:nvPr>
        </p:nvGraphicFramePr>
        <p:xfrm>
          <a:off x="558230" y="694933"/>
          <a:ext cx="9577064" cy="533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4752528"/>
              </a:tblGrid>
              <a:tr h="672233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Было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Стало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2233">
                <a:tc>
                  <a:txBody>
                    <a:bodyPr/>
                    <a:lstStyle/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6" y="2290083"/>
            <a:ext cx="43592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29" y="2572453"/>
            <a:ext cx="4172942" cy="234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331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46442"/>
              </p:ext>
            </p:extLst>
          </p:nvPr>
        </p:nvGraphicFramePr>
        <p:xfrm>
          <a:off x="558230" y="694933"/>
          <a:ext cx="9577064" cy="533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4752528"/>
              </a:tblGrid>
              <a:tr h="672233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Было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Стало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72233">
                <a:tc>
                  <a:txBody>
                    <a:bodyPr/>
                    <a:lstStyle/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02" y="1854101"/>
            <a:ext cx="3500735" cy="36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82" y="2548949"/>
            <a:ext cx="4541838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752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0477500" cy="53600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2800" dirty="0" smtClean="0"/>
              <a:t>Какое на картинках оружие старинное? Отметь  х  .</a:t>
            </a:r>
            <a:endParaRPr lang="ru-RU" sz="28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204411"/>
              </p:ext>
            </p:extLst>
          </p:nvPr>
        </p:nvGraphicFramePr>
        <p:xfrm>
          <a:off x="1263909" y="1062013"/>
          <a:ext cx="794968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21"/>
                <a:gridCol w="1987421"/>
                <a:gridCol w="1987421"/>
                <a:gridCol w="1987421"/>
              </a:tblGrid>
              <a:tr h="108012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56" y="1422053"/>
            <a:ext cx="1694979" cy="113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18" y="1510349"/>
            <a:ext cx="1776463" cy="9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95" y="1510349"/>
            <a:ext cx="1892774" cy="10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69" y="1495493"/>
            <a:ext cx="1849892" cy="92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93819" y="2934221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37396" y="2934221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33128" y="2934221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124879" y="2903132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35763"/>
              </p:ext>
            </p:extLst>
          </p:nvPr>
        </p:nvGraphicFramePr>
        <p:xfrm>
          <a:off x="1331247" y="4518397"/>
          <a:ext cx="794968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21"/>
                <a:gridCol w="1987421"/>
                <a:gridCol w="1987421"/>
                <a:gridCol w="1987421"/>
              </a:tblGrid>
              <a:tr h="108012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94" y="4878437"/>
            <a:ext cx="1694979" cy="113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15" y="4966733"/>
            <a:ext cx="1892774" cy="10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061157" y="6390605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104734" y="6390605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200466" y="6390605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92217" y="6359516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798317"/>
            <a:ext cx="10477500" cy="53600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2800" dirty="0" smtClean="0"/>
              <a:t>Какое на картинках оружие современное? Отметь  х  .</a:t>
            </a:r>
            <a:endParaRPr lang="ru-RU" sz="2800" dirty="0" smtClean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83" y="4801163"/>
            <a:ext cx="1237750" cy="128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 rot="2268850">
            <a:off x="7845162" y="4442789"/>
            <a:ext cx="713516" cy="200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829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0477500" cy="53600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2800" dirty="0" smtClean="0"/>
              <a:t>Найди одежду богатыря? Отметь  х  .</a:t>
            </a:r>
            <a:endParaRPr lang="ru-RU" sz="28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404191"/>
              </p:ext>
            </p:extLst>
          </p:nvPr>
        </p:nvGraphicFramePr>
        <p:xfrm>
          <a:off x="1263909" y="1062013"/>
          <a:ext cx="794968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21"/>
                <a:gridCol w="1987421"/>
                <a:gridCol w="1987421"/>
                <a:gridCol w="1987421"/>
              </a:tblGrid>
              <a:tr h="108012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93819" y="2934221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37396" y="2934221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33128" y="2934221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124879" y="2903132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245956"/>
              </p:ext>
            </p:extLst>
          </p:nvPr>
        </p:nvGraphicFramePr>
        <p:xfrm>
          <a:off x="1331247" y="4518397"/>
          <a:ext cx="794968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21"/>
                <a:gridCol w="1987421"/>
                <a:gridCol w="1987421"/>
                <a:gridCol w="1987421"/>
              </a:tblGrid>
              <a:tr h="108012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2061157" y="6390605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104734" y="6390605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200466" y="6390605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92217" y="6359516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798317"/>
            <a:ext cx="10477500" cy="536000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2800" dirty="0" smtClean="0"/>
              <a:t>Найди одежду солдата? Отметь  х  .</a:t>
            </a:r>
            <a:endParaRPr lang="ru-RU" sz="2800" dirty="0" smtClean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2"/>
          <a:stretch/>
        </p:blipFill>
        <p:spPr bwMode="auto">
          <a:xfrm>
            <a:off x="3340264" y="1201747"/>
            <a:ext cx="1708263" cy="159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61" y="1201746"/>
            <a:ext cx="1584176" cy="17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3"/>
          <a:stretch/>
        </p:blipFill>
        <p:spPr bwMode="auto">
          <a:xfrm>
            <a:off x="5843229" y="1385509"/>
            <a:ext cx="1040458" cy="122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5"/>
          <a:stretch/>
        </p:blipFill>
        <p:spPr bwMode="auto">
          <a:xfrm>
            <a:off x="7649053" y="1264194"/>
            <a:ext cx="1239459" cy="160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5"/>
          <a:stretch/>
        </p:blipFill>
        <p:spPr bwMode="auto">
          <a:xfrm>
            <a:off x="3715334" y="4751938"/>
            <a:ext cx="1239459" cy="160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2"/>
          <a:stretch/>
        </p:blipFill>
        <p:spPr bwMode="auto">
          <a:xfrm>
            <a:off x="1600347" y="4662413"/>
            <a:ext cx="1708263" cy="159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11" y="4775340"/>
            <a:ext cx="10999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35" y="4581388"/>
            <a:ext cx="1191293" cy="194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20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46" y="3294261"/>
            <a:ext cx="5413461" cy="338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9574" y="2358157"/>
            <a:ext cx="10477500" cy="782221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 algn="ctr"/>
            <a:r>
              <a:rPr lang="ru-RU" sz="4400" dirty="0" smtClean="0"/>
              <a:t>Ты 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293283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top10a.ru/wp-content/uploads/2020/01/scale_1200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4985"/>
            <a:ext cx="5157829" cy="38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61" y="3510285"/>
            <a:ext cx="525058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15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Это богатырь.</a:t>
            </a:r>
          </a:p>
          <a:p>
            <a:pPr algn="ctr"/>
            <a:r>
              <a:rPr lang="ru-RU" sz="2800" dirty="0" smtClean="0"/>
              <a:t>Его зовут Илья Муромец.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57437" y="1854101"/>
            <a:ext cx="515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Покажи, кто на картине Илья Муромец?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02846" y="5350123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466843" y="5350123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81448" y="5335676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9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2"/>
            <a:ext cx="5084481" cy="1354816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r>
              <a:rPr lang="ru-RU" sz="2700" dirty="0"/>
              <a:t>Это богатырь.</a:t>
            </a:r>
          </a:p>
          <a:p>
            <a:r>
              <a:rPr lang="ru-RU" sz="2700" dirty="0"/>
              <a:t>Его зовут Илья Муромец.</a:t>
            </a:r>
          </a:p>
          <a:p>
            <a:r>
              <a:rPr lang="ru-RU" sz="2700" dirty="0"/>
              <a:t>Илья Муромец сидит на коне.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76145" y="5101449"/>
            <a:ext cx="5084481" cy="2605414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700" dirty="0"/>
              <a:t>Кто это?</a:t>
            </a:r>
          </a:p>
          <a:p>
            <a:pPr>
              <a:lnSpc>
                <a:spcPct val="200000"/>
              </a:lnSpc>
            </a:pPr>
            <a:r>
              <a:rPr lang="ru-RU" sz="2700" dirty="0"/>
              <a:t>Как зовут богатыря?</a:t>
            </a:r>
          </a:p>
          <a:p>
            <a:pPr>
              <a:lnSpc>
                <a:spcPct val="200000"/>
              </a:lnSpc>
            </a:pPr>
            <a:r>
              <a:rPr lang="ru-RU" sz="2700" dirty="0"/>
              <a:t>На чём сидит богатырь?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0" y="1589740"/>
            <a:ext cx="4011675" cy="61171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1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61" y="3510285"/>
            <a:ext cx="525058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15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Это богатырь.</a:t>
            </a:r>
          </a:p>
          <a:p>
            <a:pPr algn="ctr"/>
            <a:r>
              <a:rPr lang="ru-RU" sz="2800" dirty="0" smtClean="0"/>
              <a:t>Его зовут Добрыня Никитич.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57437" y="1854101"/>
            <a:ext cx="515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Покажи, кто на картине Добрыня Никитич?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1" y="2214141"/>
            <a:ext cx="5028010" cy="335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2846" y="5350123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466843" y="5350123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1448" y="5335676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2"/>
            <a:ext cx="5084481" cy="1354816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r>
              <a:rPr lang="ru-RU" sz="2700" dirty="0"/>
              <a:t>Это богатырь.</a:t>
            </a:r>
          </a:p>
          <a:p>
            <a:r>
              <a:rPr lang="ru-RU" sz="2700" dirty="0"/>
              <a:t>Его зовут </a:t>
            </a:r>
            <a:r>
              <a:rPr lang="ru-RU" sz="2700" dirty="0" smtClean="0"/>
              <a:t>Добрыня Никитич.</a:t>
            </a:r>
            <a:endParaRPr lang="ru-RU" sz="2700" dirty="0"/>
          </a:p>
          <a:p>
            <a:r>
              <a:rPr lang="ru-RU" sz="2700" dirty="0" smtClean="0"/>
              <a:t>Добрыня Никитич сидит </a:t>
            </a:r>
            <a:r>
              <a:rPr lang="ru-RU" sz="2700" dirty="0"/>
              <a:t>на коне.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3019" y="4501990"/>
            <a:ext cx="5084481" cy="3429099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700" dirty="0"/>
              <a:t>Кто это?</a:t>
            </a:r>
          </a:p>
          <a:p>
            <a:pPr>
              <a:lnSpc>
                <a:spcPct val="200000"/>
              </a:lnSpc>
            </a:pPr>
            <a:r>
              <a:rPr lang="ru-RU" sz="2700" dirty="0"/>
              <a:t>Как зовут богатыря</a:t>
            </a:r>
            <a:r>
              <a:rPr lang="ru-RU" sz="2700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ru-RU" sz="2700" dirty="0" smtClean="0"/>
              <a:t>Богатыря зовут Алёша Попович?</a:t>
            </a:r>
          </a:p>
          <a:p>
            <a:pPr>
              <a:lnSpc>
                <a:spcPct val="200000"/>
              </a:lnSpc>
            </a:pPr>
            <a:r>
              <a:rPr lang="ru-RU" sz="2700" dirty="0" smtClean="0"/>
              <a:t>На </a:t>
            </a:r>
            <a:r>
              <a:rPr lang="ru-RU" sz="2700" dirty="0"/>
              <a:t>чём сидит богатырь?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" y="1265341"/>
            <a:ext cx="4782870" cy="647329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1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61" y="3510285"/>
            <a:ext cx="525058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15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Это богатырь.</a:t>
            </a:r>
          </a:p>
          <a:p>
            <a:pPr algn="ctr"/>
            <a:r>
              <a:rPr lang="ru-RU" sz="2800" dirty="0" smtClean="0"/>
              <a:t>Его зовут Алёша Попович.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57437" y="1854101"/>
            <a:ext cx="515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Покажи, кто на картине </a:t>
            </a:r>
          </a:p>
          <a:p>
            <a:pPr algn="ctr"/>
            <a:r>
              <a:rPr lang="ru-RU" sz="2800" dirty="0" smtClean="0"/>
              <a:t>Алёша Попович?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02846" y="5350123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466843" y="5350123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81448" y="5335676"/>
            <a:ext cx="460660" cy="43204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4"/>
          <a:stretch/>
        </p:blipFill>
        <p:spPr bwMode="auto">
          <a:xfrm>
            <a:off x="99094" y="1206029"/>
            <a:ext cx="4959639" cy="511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4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2"/>
            <a:ext cx="5084481" cy="1354816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r>
              <a:rPr lang="ru-RU" sz="2700" dirty="0"/>
              <a:t>Это богатырь.</a:t>
            </a:r>
          </a:p>
          <a:p>
            <a:r>
              <a:rPr lang="ru-RU" sz="2700" dirty="0"/>
              <a:t>Его зовут </a:t>
            </a:r>
            <a:r>
              <a:rPr lang="ru-RU" sz="2700" dirty="0" smtClean="0"/>
              <a:t>Алёша Попович.</a:t>
            </a:r>
            <a:endParaRPr lang="ru-RU" sz="2700" dirty="0"/>
          </a:p>
          <a:p>
            <a:r>
              <a:rPr lang="ru-RU" sz="2700" dirty="0" smtClean="0"/>
              <a:t>Алёша Попович сидит </a:t>
            </a:r>
            <a:r>
              <a:rPr lang="ru-RU" sz="2700" dirty="0"/>
              <a:t>на коне.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3019" y="4311551"/>
            <a:ext cx="5084481" cy="3429099"/>
          </a:xfrm>
          <a:prstGeom prst="rect">
            <a:avLst/>
          </a:prstGeom>
        </p:spPr>
        <p:txBody>
          <a:bodyPr wrap="square" lIns="104095" tIns="52048" rIns="104095" bIns="52048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700" dirty="0"/>
              <a:t>Кто это?</a:t>
            </a:r>
          </a:p>
          <a:p>
            <a:pPr>
              <a:lnSpc>
                <a:spcPct val="200000"/>
              </a:lnSpc>
            </a:pPr>
            <a:r>
              <a:rPr lang="ru-RU" sz="2700" dirty="0"/>
              <a:t>Как зовут богатыря</a:t>
            </a:r>
            <a:r>
              <a:rPr lang="ru-RU" sz="2700" dirty="0" smtClean="0"/>
              <a:t>?</a:t>
            </a:r>
          </a:p>
          <a:p>
            <a:pPr>
              <a:lnSpc>
                <a:spcPct val="200000"/>
              </a:lnSpc>
            </a:pPr>
            <a:r>
              <a:rPr lang="ru-RU" sz="2700" dirty="0" smtClean="0"/>
              <a:t>Богатыря зовут Илья Муромец?</a:t>
            </a:r>
            <a:endParaRPr lang="ru-RU" sz="2700" dirty="0"/>
          </a:p>
          <a:p>
            <a:pPr>
              <a:lnSpc>
                <a:spcPct val="200000"/>
              </a:lnSpc>
            </a:pPr>
            <a:r>
              <a:rPr lang="ru-RU" sz="2700" dirty="0"/>
              <a:t>На чём сидит богатырь?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658721"/>
            <a:ext cx="3619983" cy="610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44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478</Words>
  <Application>Microsoft Office PowerPoint</Application>
  <PresentationFormat>Произвольный</PresentationFormat>
  <Paragraphs>199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48</cp:revision>
  <dcterms:created xsi:type="dcterms:W3CDTF">2021-11-18T05:15:36Z</dcterms:created>
  <dcterms:modified xsi:type="dcterms:W3CDTF">2021-11-18T16:08:03Z</dcterms:modified>
</cp:coreProperties>
</file>