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412" r:id="rId4"/>
    <p:sldId id="429" r:id="rId5"/>
    <p:sldId id="430" r:id="rId6"/>
    <p:sldId id="431" r:id="rId7"/>
    <p:sldId id="432" r:id="rId8"/>
    <p:sldId id="433" r:id="rId9"/>
    <p:sldId id="434" r:id="rId10"/>
    <p:sldId id="435" r:id="rId11"/>
    <p:sldId id="436" r:id="rId12"/>
    <p:sldId id="437" r:id="rId13"/>
    <p:sldId id="438" r:id="rId14"/>
    <p:sldId id="439" r:id="rId15"/>
    <p:sldId id="440" r:id="rId16"/>
    <p:sldId id="441" r:id="rId17"/>
    <p:sldId id="442" r:id="rId18"/>
    <p:sldId id="443" r:id="rId19"/>
    <p:sldId id="319" r:id="rId20"/>
    <p:sldId id="320" r:id="rId21"/>
    <p:sldId id="418" r:id="rId22"/>
    <p:sldId id="324" r:id="rId23"/>
    <p:sldId id="417" r:id="rId24"/>
    <p:sldId id="414" r:id="rId25"/>
    <p:sldId id="415" r:id="rId26"/>
    <p:sldId id="401" r:id="rId27"/>
    <p:sldId id="419" r:id="rId28"/>
    <p:sldId id="416" r:id="rId29"/>
    <p:sldId id="409" r:id="rId30"/>
    <p:sldId id="407" r:id="rId31"/>
    <p:sldId id="421" r:id="rId32"/>
    <p:sldId id="404" r:id="rId33"/>
    <p:sldId id="399" r:id="rId34"/>
    <p:sldId id="408" r:id="rId35"/>
    <p:sldId id="424" r:id="rId36"/>
    <p:sldId id="425" r:id="rId37"/>
    <p:sldId id="261" r:id="rId38"/>
    <p:sldId id="426" r:id="rId39"/>
    <p:sldId id="283" r:id="rId40"/>
    <p:sldId id="427" r:id="rId41"/>
    <p:sldId id="428" r:id="rId42"/>
    <p:sldId id="323" r:id="rId43"/>
    <p:sldId id="411" r:id="rId44"/>
    <p:sldId id="258" r:id="rId4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1013A49-E851-49B0-A56E-7E1527E14478}">
          <p14:sldIdLst>
            <p14:sldId id="256"/>
            <p14:sldId id="257"/>
            <p14:sldId id="412"/>
          </p14:sldIdLst>
        </p14:section>
        <p14:section name="Дифференциация вариантов развития детей с ЗПР" id="{CF9CA10E-5466-45C2-9CE1-5AFC4677A9F7}">
          <p14:sldIdLst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  <p14:sldId id="437"/>
            <p14:sldId id="438"/>
            <p14:sldId id="439"/>
            <p14:sldId id="440"/>
            <p14:sldId id="441"/>
            <p14:sldId id="442"/>
            <p14:sldId id="443"/>
            <p14:sldId id="319"/>
            <p14:sldId id="320"/>
          </p14:sldIdLst>
        </p14:section>
        <p14:section name="Жизненная компетенция" id="{78C9B6E5-5250-4E2F-88EF-D51CBF01422B}">
          <p14:sldIdLst>
            <p14:sldId id="418"/>
            <p14:sldId id="324"/>
            <p14:sldId id="417"/>
            <p14:sldId id="414"/>
            <p14:sldId id="415"/>
            <p14:sldId id="401"/>
            <p14:sldId id="419"/>
            <p14:sldId id="416"/>
            <p14:sldId id="409"/>
            <p14:sldId id="407"/>
          </p14:sldIdLst>
        </p14:section>
        <p14:section name="Субъективное благополучие" id="{C7BA28DC-E98A-4417-8F54-F5B954D9272D}">
          <p14:sldIdLst>
            <p14:sldId id="421"/>
            <p14:sldId id="404"/>
            <p14:sldId id="399"/>
            <p14:sldId id="408"/>
            <p14:sldId id="424"/>
            <p14:sldId id="425"/>
            <p14:sldId id="261"/>
            <p14:sldId id="426"/>
            <p14:sldId id="283"/>
            <p14:sldId id="427"/>
            <p14:sldId id="428"/>
            <p14:sldId id="323"/>
            <p14:sldId id="411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DF3"/>
    <a:srgbClr val="EBC3D6"/>
    <a:srgbClr val="8B3C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60" y="7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fed\OneDrive\&#1056;&#1072;&#1073;&#1086;&#1095;&#1080;&#1081;%20&#1089;&#1090;&#1086;&#1083;\&#1054;&#1073;&#1088;&#1072;&#1073;&#1086;&#1090;&#1082;&#1072;%20&#1076;&#1072;&#1085;&#1085;&#1099;&#1093;%20&#1072;&#1085;&#1082;&#1077;&#1090;&#1080;&#1088;&#1086;&#1074;&#1072;&#1085;&#1080;&#1103;(&#1040;&#1074;&#1090;&#1086;&#1084;&#1072;&#1090;&#1080;&#1095;&#1077;&#1089;&#1082;&#1080;&#1042;&#1086;&#1089;&#1089;&#1090;&#1072;&#1085;&#1086;&#1074;&#1083;&#1077;&#1085;&#1086;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fed\OneDrive\&#1056;&#1072;&#1073;&#1086;&#1095;&#1080;&#1081;%20&#1089;&#1090;&#1086;&#1083;\&#1054;&#1073;&#1088;&#1072;&#1073;&#1086;&#1090;&#1082;&#1072;%20&#1076;&#1072;&#1085;&#1085;&#1099;&#1093;%20&#1072;&#1085;&#1082;&#1077;&#1090;&#1080;&#1088;&#1086;&#1074;&#1072;&#1085;&#1080;&#1103;(&#1040;&#1074;&#1090;&#1086;&#1084;&#1072;&#1090;&#1080;&#1095;&#1077;&#1089;&#1082;&#1080;&#1042;&#1086;&#1089;&#1089;&#1090;&#1072;&#1085;&#1086;&#1074;&#1083;&#1077;&#1085;&#1086;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fed\OneDrive\&#1056;&#1072;&#1073;&#1086;&#1095;&#1080;&#1081;%20&#1089;&#1090;&#1086;&#1083;\&#1054;&#1073;&#1088;&#1072;&#1073;&#1086;&#1090;&#1082;&#1072;%20&#1076;&#1072;&#1085;&#1085;&#1099;&#1093;%20&#1072;&#1085;&#1082;&#1077;&#1090;&#1080;&#1088;&#1086;&#1074;&#1072;&#1085;&#1080;&#1103;(&#1040;&#1074;&#1090;&#1086;&#1084;&#1072;&#1090;&#1080;&#1095;&#1077;&#1089;&#1082;&#1080;&#1042;&#1086;&#1089;&#1089;&#1090;&#1072;&#1085;&#1086;&#1074;&#1083;&#1077;&#1085;&#1086;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fed\OneDrive\&#1056;&#1072;&#1073;&#1086;&#1095;&#1080;&#1081;%20&#1089;&#1090;&#1086;&#1083;\&#1054;&#1073;&#1088;&#1072;&#1073;&#1086;&#1090;&#1082;&#1072;%20&#1076;&#1072;&#1085;&#1085;&#1099;&#1093;%20&#1072;&#1085;&#1082;&#1077;&#1090;&#1080;&#1088;&#1086;&#1074;&#1072;&#1085;&#1080;&#1103;(&#1040;&#1074;&#1090;&#1086;&#1084;&#1072;&#1090;&#1080;&#1095;&#1077;&#1089;&#1082;&#1080;&#1042;&#1086;&#1089;&#1089;&#1090;&#1072;&#1085;&#1086;&#1074;&#1083;&#1077;&#1085;&#1086;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fed\Downloads\Telegram%20Desktop\&#1054;&#1073;&#1088;&#1072;&#1073;&#1086;&#1090;&#1082;&#1072;_&#1076;&#1072;&#1085;&#1085;&#1099;&#1093;_&#1072;&#1085;&#1082;&#1077;&#1090;&#1080;&#1088;&#1086;&#1074;&#1072;&#1085;&#1080;&#1103;_&#1087;&#1086;_&#1074;&#1086;&#1079;&#1088;&#1072;&#1089;&#1090;&#1072;&#1084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fed\OneDrive\&#1056;&#1072;&#1073;&#1086;&#1095;&#1080;&#1081;%20&#1089;&#1090;&#1086;&#1083;\&#1054;&#1073;&#1088;&#1072;&#1073;&#1086;&#1090;&#1082;&#1072;%20&#1076;&#1072;&#1085;&#1085;&#1099;&#1093;%20&#1072;&#1085;&#1082;&#1077;&#1090;&#1080;&#1088;&#1086;&#1074;&#1072;&#1085;&#1080;&#1103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Возраст детей с ОВЗ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'Родители (все)'!$D$29</c:f>
              <c:strCache>
                <c:ptCount val="1"/>
                <c:pt idx="0">
                  <c:v>Проценты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E1F-4DC0-BC7B-147356C694A0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E1F-4DC0-BC7B-147356C694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'Родители (все)'!$B$30:$B$33</c:f>
              <c:strCache>
                <c:ptCount val="4"/>
                <c:pt idx="0">
                  <c:v>3-7 лет</c:v>
                </c:pt>
                <c:pt idx="1">
                  <c:v>7-11 лет</c:v>
                </c:pt>
                <c:pt idx="2">
                  <c:v>11-16 лет</c:v>
                </c:pt>
                <c:pt idx="3">
                  <c:v>16-18 лет</c:v>
                </c:pt>
              </c:strCache>
            </c:strRef>
          </c:cat>
          <c:val>
            <c:numRef>
              <c:f>'Родители (все)'!$D$30:$D$33</c:f>
              <c:numCache>
                <c:formatCode>###0.0</c:formatCode>
                <c:ptCount val="4"/>
                <c:pt idx="0">
                  <c:v>20.065359477124183</c:v>
                </c:pt>
                <c:pt idx="1">
                  <c:v>32.287581699346404</c:v>
                </c:pt>
                <c:pt idx="2">
                  <c:v>40</c:v>
                </c:pt>
                <c:pt idx="3">
                  <c:v>7.6470588235294121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1F-4DC0-BC7B-147356C694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-4"/>
        <c:axId val="308440488"/>
        <c:axId val="308440872"/>
      </c:barChart>
      <c:catAx>
        <c:axId val="3084404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8440872"/>
        <c:crosses val="autoZero"/>
        <c:auto val="1"/>
        <c:lblAlgn val="ctr"/>
        <c:lblOffset val="100"/>
        <c:noMultiLvlLbl val="0"/>
      </c:catAx>
      <c:valAx>
        <c:axId val="3084408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8440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Уровни образования, где преимущественно работают педагоги (%)</a:t>
            </a:r>
          </a:p>
        </c:rich>
      </c:tx>
      <c:layout>
        <c:manualLayout>
          <c:xMode val="edge"/>
          <c:yMode val="edge"/>
          <c:x val="0.1516929745942168"/>
          <c:y val="1.78359764284229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44057186649076752"/>
          <c:y val="0.28682922492543733"/>
          <c:w val="0.50844812078265866"/>
          <c:h val="0.5337709058713636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0FE-4610-80CB-604DFDADC12D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0FE-4610-80CB-604DFDADC12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'Педагоги все'!$B$81:$B$84</c:f>
              <c:strCache>
                <c:ptCount val="4"/>
                <c:pt idx="0">
                  <c:v>Дошкольное образование</c:v>
                </c:pt>
                <c:pt idx="1">
                  <c:v>Начальное общее образование</c:v>
                </c:pt>
                <c:pt idx="2">
                  <c:v>Основное общее образование</c:v>
                </c:pt>
                <c:pt idx="3">
                  <c:v>Среднее общее образование</c:v>
                </c:pt>
              </c:strCache>
            </c:strRef>
          </c:cat>
          <c:val>
            <c:numRef>
              <c:f>'Педагоги все'!$D$81:$D$84</c:f>
              <c:numCache>
                <c:formatCode>###0.0</c:formatCode>
                <c:ptCount val="4"/>
                <c:pt idx="0">
                  <c:v>12.886209495101733</c:v>
                </c:pt>
                <c:pt idx="1">
                  <c:v>39.26149208741522</c:v>
                </c:pt>
                <c:pt idx="2">
                  <c:v>40.994724943481536</c:v>
                </c:pt>
                <c:pt idx="3">
                  <c:v>6.6314996232102494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0FE-4610-80CB-604DFDADC1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overlap val="28"/>
        <c:axId val="308561056"/>
        <c:axId val="308561440"/>
      </c:barChart>
      <c:catAx>
        <c:axId val="3085610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8561440"/>
        <c:crosses val="autoZero"/>
        <c:auto val="1"/>
        <c:lblAlgn val="ctr"/>
        <c:lblOffset val="100"/>
        <c:noMultiLvlLbl val="0"/>
      </c:catAx>
      <c:valAx>
        <c:axId val="3085614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8561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9EDF3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Вариант адаптированной образовательной программы (%)</a:t>
            </a:r>
          </a:p>
        </c:rich>
      </c:tx>
      <c:layout>
        <c:manualLayout>
          <c:xMode val="edge"/>
          <c:yMode val="edge"/>
          <c:x val="0.12127860246977325"/>
          <c:y val="7.59493670886075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912692907328934"/>
          <c:y val="0.26006373788851617"/>
          <c:w val="0.57035185197903859"/>
          <c:h val="0.687136315327178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'Родители (все)'!$D$43</c:f>
              <c:strCache>
                <c:ptCount val="1"/>
                <c:pt idx="0">
                  <c:v>Проценты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7AA-4AAC-B4B7-BB1E4E54517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7AA-4AAC-B4B7-BB1E4E54517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7AA-4AAC-B4B7-BB1E4E54517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'Родители (все)'!$B$44:$B$51</c:f>
              <c:strCache>
                <c:ptCount val="8"/>
                <c:pt idx="0">
                  <c:v>ЗПР</c:v>
                </c:pt>
                <c:pt idx="1">
                  <c:v>Нарушения зрения</c:v>
                </c:pt>
                <c:pt idx="2">
                  <c:v>Нарушения речи</c:v>
                </c:pt>
                <c:pt idx="3">
                  <c:v>Нарушение слуха</c:v>
                </c:pt>
                <c:pt idx="4">
                  <c:v>ИН</c:v>
                </c:pt>
                <c:pt idx="5">
                  <c:v>РАС</c:v>
                </c:pt>
                <c:pt idx="6">
                  <c:v>НОДА</c:v>
                </c:pt>
                <c:pt idx="7">
                  <c:v>ТМНР</c:v>
                </c:pt>
              </c:strCache>
              <c:extLst/>
            </c:strRef>
          </c:cat>
          <c:val>
            <c:numRef>
              <c:f>'Родители (все)'!$D$44:$D$51</c:f>
              <c:numCache>
                <c:formatCode>###0.0</c:formatCode>
                <c:ptCount val="8"/>
                <c:pt idx="0">
                  <c:v>25.424836601307188</c:v>
                </c:pt>
                <c:pt idx="1">
                  <c:v>10.457516339869281</c:v>
                </c:pt>
                <c:pt idx="2">
                  <c:v>10.392156862745098</c:v>
                </c:pt>
                <c:pt idx="3">
                  <c:v>9.3464052287581705</c:v>
                </c:pt>
                <c:pt idx="4">
                  <c:v>5.2287581699346406</c:v>
                </c:pt>
                <c:pt idx="5">
                  <c:v>4.1830065359477118</c:v>
                </c:pt>
                <c:pt idx="6">
                  <c:v>1.9607843137254901</c:v>
                </c:pt>
                <c:pt idx="7">
                  <c:v>0.98039215686274506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A7AA-4AAC-B4B7-BB1E4E5451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-4"/>
        <c:axId val="309272960"/>
        <c:axId val="309273344"/>
      </c:barChart>
      <c:catAx>
        <c:axId val="30927296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9273344"/>
        <c:crosses val="autoZero"/>
        <c:auto val="1"/>
        <c:lblAlgn val="ctr"/>
        <c:lblOffset val="100"/>
        <c:noMultiLvlLbl val="0"/>
      </c:catAx>
      <c:valAx>
        <c:axId val="309273344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0.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9272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Вариант адаптированной образовательной программы, с которой работают педагоги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4520800049989358"/>
          <c:y val="0.26006373788851617"/>
          <c:w val="0.5095409526085084"/>
          <c:h val="0.6871363153271782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458-45BF-8FE3-1602265ADF95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458-45BF-8FE3-1602265ADF9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458-45BF-8FE3-1602265ADF9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'Педагоги все'!$B$104:$B$111</c:f>
              <c:strCache>
                <c:ptCount val="8"/>
                <c:pt idx="0">
                  <c:v>ЗПР</c:v>
                </c:pt>
                <c:pt idx="1">
                  <c:v>Нарушения зрения</c:v>
                </c:pt>
                <c:pt idx="2">
                  <c:v>Нарушения речи</c:v>
                </c:pt>
                <c:pt idx="3">
                  <c:v>Нарушение слуха</c:v>
                </c:pt>
                <c:pt idx="4">
                  <c:v>ИН</c:v>
                </c:pt>
                <c:pt idx="5">
                  <c:v>РАС</c:v>
                </c:pt>
                <c:pt idx="6">
                  <c:v>НОДА</c:v>
                </c:pt>
                <c:pt idx="7">
                  <c:v>ТМНР</c:v>
                </c:pt>
              </c:strCache>
            </c:strRef>
          </c:cat>
          <c:val>
            <c:numRef>
              <c:f>'Педагоги все'!$D$104:$D$111</c:f>
              <c:numCache>
                <c:formatCode>0.0</c:formatCode>
                <c:ptCount val="8"/>
                <c:pt idx="0" formatCode="General">
                  <c:v>60.9</c:v>
                </c:pt>
                <c:pt idx="1">
                  <c:v>16.399999999999999</c:v>
                </c:pt>
                <c:pt idx="2">
                  <c:v>28.6</c:v>
                </c:pt>
                <c:pt idx="3">
                  <c:v>18.8</c:v>
                </c:pt>
                <c:pt idx="4">
                  <c:v>33.200000000000003</c:v>
                </c:pt>
                <c:pt idx="5">
                  <c:v>22</c:v>
                </c:pt>
                <c:pt idx="6">
                  <c:v>14.8</c:v>
                </c:pt>
                <c:pt idx="7">
                  <c:v>10.199999999999999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458-45BF-8FE3-1602265AD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-4"/>
        <c:axId val="309277880"/>
        <c:axId val="258227296"/>
      </c:barChart>
      <c:catAx>
        <c:axId val="30927788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8227296"/>
        <c:crosses val="autoZero"/>
        <c:auto val="1"/>
        <c:lblAlgn val="ctr"/>
        <c:lblOffset val="100"/>
        <c:noMultiLvlLbl val="0"/>
      </c:catAx>
      <c:valAx>
        <c:axId val="258227296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9277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9EDF3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Потребность в учебно-методических материалах педагогов, работающих с обучащимися с ОВЗ</a:t>
            </a:r>
          </a:p>
        </c:rich>
      </c:tx>
      <c:layout>
        <c:manualLayout>
          <c:xMode val="edge"/>
          <c:yMode val="edge"/>
          <c:x val="0.19312021562580586"/>
          <c:y val="3.23675890952953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59019881094943882"/>
          <c:y val="0.19004563179125084"/>
          <c:w val="0.33918236312046968"/>
          <c:h val="0.68335664383200811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'Педагоги все'!$B$556</c:f>
              <c:strCache>
                <c:ptCount val="1"/>
                <c:pt idx="0">
                  <c:v>Процент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AC3-4218-8717-44C37117884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AC3-4218-8717-44C37117884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AC3-4218-8717-44C37117884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AC3-4218-8717-44C37117884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AC3-4218-8717-44C37117884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AC3-4218-8717-44C37117884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AC3-4218-8717-44C37117884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7AC3-4218-8717-44C371178848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7AC3-4218-8717-44C371178848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7AC3-4218-8717-44C371178848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7AC3-4218-8717-44C371178848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7AC3-4218-8717-44C371178848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7AC3-4218-8717-44C371178848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7AC3-4218-8717-44C37117884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'Педагоги все'!$A$557:$A$562</c:f>
              <c:strCache>
                <c:ptCount val="6"/>
                <c:pt idx="0">
                  <c:v>Рекомендации по технологиям специального и инклюзивного образования – с описанием конкретных приемов создания специальных условий в процессе обучения</c:v>
                </c:pt>
                <c:pt idx="1">
                  <c:v>Обучающие материалы для консультирования родителей</c:v>
                </c:pt>
                <c:pt idx="2">
                  <c:v>Разработки планов-конспектов (технологических карт) занятий</c:v>
                </c:pt>
                <c:pt idx="3">
                  <c:v>Программы коррекционных курсов, включающие тематический план и примерное содержание занятий</c:v>
                </c:pt>
                <c:pt idx="4">
                  <c:v>Сборники упражнений, игр, кейсов, материалы для моделирования проблемных ситуаций</c:v>
                </c:pt>
                <c:pt idx="5">
                  <c:v>Методические разработки комплексных заданий с разным уровнем трудности</c:v>
                </c:pt>
              </c:strCache>
            </c:strRef>
          </c:cat>
          <c:val>
            <c:numRef>
              <c:f>'Педагоги все'!$B$557:$B$562</c:f>
              <c:numCache>
                <c:formatCode>0.0</c:formatCode>
                <c:ptCount val="6"/>
                <c:pt idx="0">
                  <c:v>28.5</c:v>
                </c:pt>
                <c:pt idx="1">
                  <c:v>33.6</c:v>
                </c:pt>
                <c:pt idx="2">
                  <c:v>47.3</c:v>
                </c:pt>
                <c:pt idx="3">
                  <c:v>53.5</c:v>
                </c:pt>
                <c:pt idx="4">
                  <c:v>57.6</c:v>
                </c:pt>
                <c:pt idx="5">
                  <c:v>59.9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7AC3-4218-8717-44C3711788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8223768"/>
        <c:axId val="258224160"/>
      </c:barChart>
      <c:catAx>
        <c:axId val="2582237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8224160"/>
        <c:crosses val="autoZero"/>
        <c:auto val="1"/>
        <c:lblAlgn val="ctr"/>
        <c:lblOffset val="100"/>
        <c:noMultiLvlLbl val="0"/>
      </c:catAx>
      <c:valAx>
        <c:axId val="258224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8223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9EDF3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3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</a:rPr>
              <a:t>Потребность в учебно-методических материалах родителей детей с ОВЗ </a:t>
            </a:r>
            <a:endParaRPr lang="ru-RU" sz="13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c:rich>
      </c:tx>
      <c:layout>
        <c:manualLayout>
          <c:xMode val="edge"/>
          <c:yMode val="edge"/>
          <c:x val="0.1426681111865625"/>
          <c:y val="2.35948502195444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53721142000107125"/>
          <c:y val="0.13899577180801417"/>
          <c:w val="0.41058853818387908"/>
          <c:h val="0.6825192039254155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'Педагоги все'!$O$443</c:f>
              <c:strCache>
                <c:ptCount val="1"/>
                <c:pt idx="0">
                  <c:v>Дошкольники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'Педагоги все'!$N$444:$N$452</c:f>
              <c:strCache>
                <c:ptCount val="9"/>
                <c:pt idx="0">
                  <c:v>Короткие тематические текстовые ответы в чат-боте</c:v>
                </c:pt>
                <c:pt idx="1">
                  <c:v>Компьютерные игры и обучающие приложения</c:v>
                </c:pt>
                <c:pt idx="2">
                  <c:v>Дневники наблюдения, в которых выделены ключевые признаки трудностей </c:v>
                </c:pt>
                <c:pt idx="3">
                  <c:v>Сборники игр и упражнений</c:v>
                </c:pt>
                <c:pt idx="4">
                  <c:v>Видеоматериалы для родителей с практическими рекомендациями</c:v>
                </c:pt>
                <c:pt idx="5">
                  <c:v>Материалы для совместного обсуждения с детьми</c:v>
                </c:pt>
                <c:pt idx="6">
                  <c:v>Рекомендации по формированию навыков из сферы жизненной компетентности в рамках семейного воспитания</c:v>
                </c:pt>
                <c:pt idx="7">
                  <c:v>Описание навыков из сферы жизненной компетентности с детализацией по уровням в соотношении с возрастом ребенка</c:v>
                </c:pt>
                <c:pt idx="8">
                  <c:v>Описание типичных трудностей в формировании навыков из сферы жизненной компетентности </c:v>
                </c:pt>
              </c:strCache>
            </c:strRef>
          </c:cat>
          <c:val>
            <c:numRef>
              <c:f>'Педагоги все'!$O$444:$O$452</c:f>
              <c:numCache>
                <c:formatCode>0.0</c:formatCode>
                <c:ptCount val="9"/>
                <c:pt idx="0">
                  <c:v>13.8</c:v>
                </c:pt>
                <c:pt idx="1">
                  <c:v>8.6999999999999993</c:v>
                </c:pt>
                <c:pt idx="2">
                  <c:v>23.2</c:v>
                </c:pt>
                <c:pt idx="3">
                  <c:v>33.299999999999997</c:v>
                </c:pt>
                <c:pt idx="4">
                  <c:v>21.7</c:v>
                </c:pt>
                <c:pt idx="5">
                  <c:v>37.700000000000003</c:v>
                </c:pt>
                <c:pt idx="6">
                  <c:v>38.4</c:v>
                </c:pt>
                <c:pt idx="7">
                  <c:v>39.1</c:v>
                </c:pt>
                <c:pt idx="8">
                  <c:v>41.3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C5-4B1E-8E99-470085325553}"/>
            </c:ext>
          </c:extLst>
        </c:ser>
        <c:ser>
          <c:idx val="1"/>
          <c:order val="1"/>
          <c:tx>
            <c:strRef>
              <c:f>'Педагоги все'!$P$443</c:f>
              <c:strCache>
                <c:ptCount val="1"/>
                <c:pt idx="0">
                  <c:v>Мл.школьники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'Педагоги все'!$N$444:$N$452</c:f>
              <c:strCache>
                <c:ptCount val="9"/>
                <c:pt idx="0">
                  <c:v>Короткие тематические текстовые ответы в чат-боте</c:v>
                </c:pt>
                <c:pt idx="1">
                  <c:v>Компьютерные игры и обучающие приложения</c:v>
                </c:pt>
                <c:pt idx="2">
                  <c:v>Дневники наблюдения, в которых выделены ключевые признаки трудностей </c:v>
                </c:pt>
                <c:pt idx="3">
                  <c:v>Сборники игр и упражнений</c:v>
                </c:pt>
                <c:pt idx="4">
                  <c:v>Видеоматериалы для родителей с практическими рекомендациями</c:v>
                </c:pt>
                <c:pt idx="5">
                  <c:v>Материалы для совместного обсуждения с детьми</c:v>
                </c:pt>
                <c:pt idx="6">
                  <c:v>Рекомендации по формированию навыков из сферы жизненной компетентности в рамках семейного воспитания</c:v>
                </c:pt>
                <c:pt idx="7">
                  <c:v>Описание навыков из сферы жизненной компетентности с детализацией по уровням в соотношении с возрастом ребенка</c:v>
                </c:pt>
                <c:pt idx="8">
                  <c:v>Описание типичных трудностей в формировании навыков из сферы жизненной компетентности </c:v>
                </c:pt>
              </c:strCache>
            </c:strRef>
          </c:cat>
          <c:val>
            <c:numRef>
              <c:f>'Педагоги все'!$P$444:$P$452</c:f>
              <c:numCache>
                <c:formatCode>0.0</c:formatCode>
                <c:ptCount val="9"/>
                <c:pt idx="0">
                  <c:v>11.7</c:v>
                </c:pt>
                <c:pt idx="1">
                  <c:v>20.399999999999999</c:v>
                </c:pt>
                <c:pt idx="2">
                  <c:v>21.7</c:v>
                </c:pt>
                <c:pt idx="3">
                  <c:v>32.1</c:v>
                </c:pt>
                <c:pt idx="4">
                  <c:v>42.3</c:v>
                </c:pt>
                <c:pt idx="5" formatCode="###0.0">
                  <c:v>38.799999999999997</c:v>
                </c:pt>
                <c:pt idx="6">
                  <c:v>42.1</c:v>
                </c:pt>
                <c:pt idx="7">
                  <c:v>39</c:v>
                </c:pt>
                <c:pt idx="8">
                  <c:v>41.6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C5-4B1E-8E99-470085325553}"/>
            </c:ext>
          </c:extLst>
        </c:ser>
        <c:ser>
          <c:idx val="2"/>
          <c:order val="2"/>
          <c:tx>
            <c:strRef>
              <c:f>'Педагоги все'!$Q$443</c:f>
              <c:strCache>
                <c:ptCount val="1"/>
                <c:pt idx="0">
                  <c:v>Подростки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'Педагоги все'!$N$444:$N$452</c:f>
              <c:strCache>
                <c:ptCount val="9"/>
                <c:pt idx="0">
                  <c:v>Короткие тематические текстовые ответы в чат-боте</c:v>
                </c:pt>
                <c:pt idx="1">
                  <c:v>Компьютерные игры и обучающие приложения</c:v>
                </c:pt>
                <c:pt idx="2">
                  <c:v>Дневники наблюдения, в которых выделены ключевые признаки трудностей </c:v>
                </c:pt>
                <c:pt idx="3">
                  <c:v>Сборники игр и упражнений</c:v>
                </c:pt>
                <c:pt idx="4">
                  <c:v>Видеоматериалы для родителей с практическими рекомендациями</c:v>
                </c:pt>
                <c:pt idx="5">
                  <c:v>Материалы для совместного обсуждения с детьми</c:v>
                </c:pt>
                <c:pt idx="6">
                  <c:v>Рекомендации по формированию навыков из сферы жизненной компетентности в рамках семейного воспитания</c:v>
                </c:pt>
                <c:pt idx="7">
                  <c:v>Описание навыков из сферы жизненной компетентности с детализацией по уровням в соотношении с возрастом ребенка</c:v>
                </c:pt>
                <c:pt idx="8">
                  <c:v>Описание типичных трудностей в формировании навыков из сферы жизненной компетентности </c:v>
                </c:pt>
              </c:strCache>
            </c:strRef>
          </c:cat>
          <c:val>
            <c:numRef>
              <c:f>'Педагоги все'!$Q$444:$Q$452</c:f>
              <c:numCache>
                <c:formatCode>0.0</c:formatCode>
                <c:ptCount val="9"/>
                <c:pt idx="0">
                  <c:v>13.3</c:v>
                </c:pt>
                <c:pt idx="1">
                  <c:v>23.9</c:v>
                </c:pt>
                <c:pt idx="2">
                  <c:v>22.2</c:v>
                </c:pt>
                <c:pt idx="3">
                  <c:v>21.2</c:v>
                </c:pt>
                <c:pt idx="4">
                  <c:v>35.799999999999997</c:v>
                </c:pt>
                <c:pt idx="5">
                  <c:v>35.799999999999997</c:v>
                </c:pt>
                <c:pt idx="6">
                  <c:v>38.6</c:v>
                </c:pt>
                <c:pt idx="7">
                  <c:v>36.200000000000003</c:v>
                </c:pt>
                <c:pt idx="8">
                  <c:v>44.3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4C5-4B1E-8E99-470085325553}"/>
            </c:ext>
          </c:extLst>
        </c:ser>
        <c:ser>
          <c:idx val="3"/>
          <c:order val="3"/>
          <c:tx>
            <c:strRef>
              <c:f>'Педагоги все'!$R$443</c:f>
              <c:strCache>
                <c:ptCount val="1"/>
                <c:pt idx="0">
                  <c:v>Ст.школьники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'Педагоги все'!$N$444:$N$452</c:f>
              <c:strCache>
                <c:ptCount val="9"/>
                <c:pt idx="0">
                  <c:v>Короткие тематические текстовые ответы в чат-боте</c:v>
                </c:pt>
                <c:pt idx="1">
                  <c:v>Компьютерные игры и обучающие приложения</c:v>
                </c:pt>
                <c:pt idx="2">
                  <c:v>Дневники наблюдения, в которых выделены ключевые признаки трудностей </c:v>
                </c:pt>
                <c:pt idx="3">
                  <c:v>Сборники игр и упражнений</c:v>
                </c:pt>
                <c:pt idx="4">
                  <c:v>Видеоматериалы для родителей с практическими рекомендациями</c:v>
                </c:pt>
                <c:pt idx="5">
                  <c:v>Материалы для совместного обсуждения с детьми</c:v>
                </c:pt>
                <c:pt idx="6">
                  <c:v>Рекомендации по формированию навыков из сферы жизненной компетентности в рамках семейного воспитания</c:v>
                </c:pt>
                <c:pt idx="7">
                  <c:v>Описание навыков из сферы жизненной компетентности с детализацией по уровням в соотношении с возрастом ребенка</c:v>
                </c:pt>
                <c:pt idx="8">
                  <c:v>Описание типичных трудностей в формировании навыков из сферы жизненной компетентности </c:v>
                </c:pt>
              </c:strCache>
            </c:strRef>
          </c:cat>
          <c:val>
            <c:numRef>
              <c:f>'Педагоги все'!$R$444:$R$452</c:f>
              <c:numCache>
                <c:formatCode>General</c:formatCode>
                <c:ptCount val="9"/>
                <c:pt idx="0">
                  <c:v>12.2</c:v>
                </c:pt>
                <c:pt idx="1">
                  <c:v>17.3</c:v>
                </c:pt>
                <c:pt idx="2">
                  <c:v>12.2</c:v>
                </c:pt>
                <c:pt idx="3">
                  <c:v>10.199999999999999</c:v>
                </c:pt>
                <c:pt idx="4">
                  <c:v>31.6</c:v>
                </c:pt>
                <c:pt idx="5">
                  <c:v>33.700000000000003</c:v>
                </c:pt>
                <c:pt idx="6" formatCode="###0.0">
                  <c:v>45.9</c:v>
                </c:pt>
                <c:pt idx="7" formatCode="0.0">
                  <c:v>35.700000000000003</c:v>
                </c:pt>
                <c:pt idx="8">
                  <c:v>46.9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4C5-4B1E-8E99-4700853255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8229648"/>
        <c:axId val="258224944"/>
      </c:barChart>
      <c:catAx>
        <c:axId val="258229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8224944"/>
        <c:crosses val="autoZero"/>
        <c:auto val="1"/>
        <c:lblAlgn val="ctr"/>
        <c:lblOffset val="100"/>
        <c:noMultiLvlLbl val="0"/>
      </c:catAx>
      <c:valAx>
        <c:axId val="2582249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8229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294148227626505"/>
          <c:y val="0.90624964049247358"/>
          <c:w val="0.71513100033002786"/>
          <c:h val="5.4789330506869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9EDF3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8E6DD-5F29-4B8B-A7EE-FFF4AE148DF6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23C09-DD6B-4A1F-ABF0-884A26BA5C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266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3C09-DD6B-4A1F-ABF0-884A26BA5C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054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3C09-DD6B-4A1F-ABF0-884A26BA5C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917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3C09-DD6B-4A1F-ABF0-884A26BA5C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822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3C09-DD6B-4A1F-ABF0-884A26BA5C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599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3C09-DD6B-4A1F-ABF0-884A26BA5C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93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3C09-DD6B-4A1F-ABF0-884A26BA5C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6712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3C09-DD6B-4A1F-ABF0-884A26BA5C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850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23C09-DD6B-4A1F-ABF0-884A26BA5C4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033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23C09-DD6B-4A1F-ABF0-884A26BA5C4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4198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3C09-DD6B-4A1F-ABF0-884A26BA5C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210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23C09-DD6B-4A1F-ABF0-884A26BA5C4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279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3C09-DD6B-4A1F-ABF0-884A26BA5C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2316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7A34E-22DB-7BA1-CC3E-D6175D05E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7196403-A1D5-71C7-0297-35BFB9660B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2854B57-F8A0-5B76-0F68-004A51BB5B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CC2DA6-B826-E4A6-1B39-50A2B742D6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23C09-DD6B-4A1F-ABF0-884A26BA5C4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6604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3C09-DD6B-4A1F-ABF0-884A26BA5C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5903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3C09-DD6B-4A1F-ABF0-884A26BA5C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5725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3C09-DD6B-4A1F-ABF0-884A26BA5C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44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3C09-DD6B-4A1F-ABF0-884A26BA5C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8701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3C09-DD6B-4A1F-ABF0-884A26BA5C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0221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3C09-DD6B-4A1F-ABF0-884A26BA5C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7630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3C09-DD6B-4A1F-ABF0-884A26BA5C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9913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3C09-DD6B-4A1F-ABF0-884A26BA5C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6563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3C09-DD6B-4A1F-ABF0-884A26BA5C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590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3C09-DD6B-4A1F-ABF0-884A26BA5C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2129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3C09-DD6B-4A1F-ABF0-884A26BA5C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5725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3C09-DD6B-4A1F-ABF0-884A26BA5C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3617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3C09-DD6B-4A1F-ABF0-884A26BA5C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9913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A81AA-5369-A167-C6FA-ECD5208E6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DB09EDF-F954-69C5-FEC2-37E2EE2A42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E5A3CBE-A909-74AA-BE5A-AB01BB2C83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FE9639-5FB3-F818-4BF7-F2990E8720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3C09-DD6B-4A1F-ABF0-884A26BA5C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0078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23C09-DD6B-4A1F-ABF0-884A26BA5C41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429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3C09-DD6B-4A1F-ABF0-884A26BA5C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690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3C09-DD6B-4A1F-ABF0-884A26BA5C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040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3C09-DD6B-4A1F-ABF0-884A26BA5C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065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3C09-DD6B-4A1F-ABF0-884A26BA5C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966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3C09-DD6B-4A1F-ABF0-884A26BA5C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374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3C09-DD6B-4A1F-ABF0-884A26BA5C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276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04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90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619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846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931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010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885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874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121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078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738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C9782-F2E0-43DA-A45F-3C5AE27C138D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28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he.wiktionary.org/wiki/%D7%A1%D7%99%D7%9E%D7%9F_%D7%A7%D7%A8%D7%99%D7%90%D7%94" TargetMode="Externa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4.jp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43327" y="2347993"/>
            <a:ext cx="41517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chemeClr val="bg1">
                    <a:lumMod val="95000"/>
                  </a:schemeClr>
                </a:solidFill>
              </a:rPr>
              <a:t>«Практико-ориентированные исследования и разработки в области образования</a:t>
            </a:r>
          </a:p>
          <a:p>
            <a:pPr algn="r"/>
            <a:r>
              <a:rPr lang="ru-RU" sz="1600" b="1" dirty="0">
                <a:solidFill>
                  <a:schemeClr val="bg1">
                    <a:lumMod val="95000"/>
                  </a:schemeClr>
                </a:solidFill>
              </a:rPr>
              <a:t>и психолого-педагогической </a:t>
            </a:r>
            <a:r>
              <a:rPr lang="ru-RU" sz="1600" b="1" dirty="0" err="1">
                <a:solidFill>
                  <a:schemeClr val="bg1">
                    <a:lumMod val="95000"/>
                  </a:schemeClr>
                </a:solidFill>
              </a:rPr>
              <a:t>абилитации</a:t>
            </a:r>
            <a:r>
              <a:rPr lang="ru-RU" sz="1600" b="1" dirty="0">
                <a:solidFill>
                  <a:schemeClr val="bg1">
                    <a:lumMod val="95000"/>
                  </a:schemeClr>
                </a:solidFill>
              </a:rPr>
              <a:t> детей с ОВЗ»</a:t>
            </a:r>
            <a:endParaRPr lang="ru-RU" sz="1600" dirty="0">
              <a:solidFill>
                <a:schemeClr val="bg1">
                  <a:lumMod val="95000"/>
                </a:schemeClr>
              </a:solidFill>
              <a:latin typeface="Montserrat Medium" pitchFamily="2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04539" y="2417243"/>
            <a:ext cx="222804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100" b="1" dirty="0">
                <a:solidFill>
                  <a:schemeClr val="bg1">
                    <a:lumMod val="95000"/>
                  </a:schemeClr>
                </a:solidFill>
              </a:rPr>
              <a:t>Федосеева </a:t>
            </a:r>
            <a:br>
              <a:rPr lang="en-US" sz="11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1100" b="1" dirty="0">
                <a:solidFill>
                  <a:schemeClr val="bg1">
                    <a:lumMod val="95000"/>
                  </a:schemeClr>
                </a:solidFill>
              </a:rPr>
              <a:t>Анна Михайловна</a:t>
            </a:r>
            <a:r>
              <a:rPr lang="ru-RU" sz="1100" dirty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>
              <a:spcBef>
                <a:spcPts val="0"/>
              </a:spcBef>
            </a:pPr>
            <a:r>
              <a:rPr lang="ru-RU" sz="1100" dirty="0">
                <a:solidFill>
                  <a:schemeClr val="bg1">
                    <a:lumMod val="95000"/>
                  </a:schemeClr>
                </a:solidFill>
              </a:rPr>
              <a:t>канд. психол. н., </a:t>
            </a:r>
            <a:br>
              <a:rPr lang="en-US" sz="11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1100" dirty="0">
                <a:solidFill>
                  <a:schemeClr val="bg1">
                    <a:lumMod val="95000"/>
                  </a:schemeClr>
                </a:solidFill>
              </a:rPr>
              <a:t>старший науч.</a:t>
            </a:r>
            <a:br>
              <a:rPr lang="en-US" sz="11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1100" dirty="0" err="1">
                <a:solidFill>
                  <a:schemeClr val="bg1">
                    <a:lumMod val="95000"/>
                  </a:schemeClr>
                </a:solidFill>
              </a:rPr>
              <a:t>сотр</a:t>
            </a:r>
            <a:r>
              <a:rPr lang="ru-RU" sz="1100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</p:txBody>
      </p:sp>
      <p:sp>
        <p:nvSpPr>
          <p:cNvPr id="9" name="Правая фигурная скобка 8"/>
          <p:cNvSpPr/>
          <p:nvPr/>
        </p:nvSpPr>
        <p:spPr>
          <a:xfrm>
            <a:off x="5143421" y="2182015"/>
            <a:ext cx="64394" cy="1551905"/>
          </a:xfrm>
          <a:prstGeom prst="rightBrace">
            <a:avLst/>
          </a:prstGeom>
          <a:solidFill>
            <a:srgbClr val="8B3C67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18" y="855939"/>
            <a:ext cx="552715" cy="5146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983" y="846837"/>
            <a:ext cx="1219202" cy="51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0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951AE0B-4FF3-3D7A-D429-41C6BED5AE91}"/>
              </a:ext>
            </a:extLst>
          </p:cNvPr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id="{2E6AAF3E-1A6B-B043-B23E-BD1C507AF052}"/>
              </a:ext>
            </a:extLst>
          </p:cNvPr>
          <p:cNvSpPr txBox="1">
            <a:spLocks noChangeArrowheads="1"/>
          </p:cNvSpPr>
          <p:nvPr/>
        </p:nvSpPr>
        <p:spPr>
          <a:xfrm>
            <a:off x="219460" y="343250"/>
            <a:ext cx="6974508" cy="5361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Montserrat ExtraBold" pitchFamily="2" charset="-52"/>
                <a:ea typeface="+mj-ea"/>
                <a:cs typeface="+mj-cs"/>
              </a:rPr>
              <a:t>Особые образовательные потребности обучающихся с ЗПР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Montserrat ExtraBold" pitchFamily="2" charset="-52"/>
                <a:ea typeface="+mj-ea"/>
                <a:cs typeface="+mj-cs"/>
              </a:rPr>
              <a:t>на уровне начального общего образования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924AC46-6A73-8A3A-509A-9DB4E5002947}"/>
              </a:ext>
            </a:extLst>
          </p:cNvPr>
          <p:cNvSpPr/>
          <p:nvPr/>
        </p:nvSpPr>
        <p:spPr>
          <a:xfrm>
            <a:off x="598394" y="974337"/>
            <a:ext cx="7947212" cy="3413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72916" algn="l"/>
              </a:tabLst>
              <a:defRPr/>
            </a:pPr>
            <a:r>
              <a:rPr kumimoji="0" lang="ru-RU" sz="1575" b="1" i="1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Блок 2. Обеспечение коррекционно-развивающей направленности обучения</a:t>
            </a:r>
            <a:endParaRPr kumimoji="0" lang="ru-RU" sz="1575" b="0" i="0" u="none" strike="noStrike" kern="1200" cap="none" spc="0" normalizeH="0" baseline="0" noProof="0" dirty="0">
              <a:ln>
                <a:noFill/>
              </a:ln>
              <a:solidFill>
                <a:srgbClr val="4B5A97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marR="0" lvl="0" indent="-257175" algn="just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4B5A97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Потребность в обеспечении коррекционно-развивающей направленности обучения в рамках предметных областей и внеурочной деятельности, специальной помощи в осмыслении и упорядочивании усваиваемых на уроках знаний и умений, в формировании универсальных учебных действий; </a:t>
            </a:r>
          </a:p>
          <a:p>
            <a:pPr marL="257175" marR="0" lvl="0" indent="-257175" algn="just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4B5A97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потребность в использовании специальных приемов и методов обучения с учетом индивидуально-типологических особенностей усвоения программного материала на уровне начального общего образования;</a:t>
            </a:r>
          </a:p>
          <a:p>
            <a:pPr marL="257175" marR="0" lvl="0" indent="-257175" algn="just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4B5A97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потребность в развитии и коррекции познавательной деятельности, приемов мыслительной деятельности в соответствии с возрастом, мыслительных операций, устной и письменной речи;</a:t>
            </a:r>
          </a:p>
          <a:p>
            <a:pPr marL="257175" marR="0" lvl="0" indent="-257175" algn="just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4B5A97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потребность в комплексном психолого-педагогическом сопровождении образовательного процесса на уровне начального общего образования, субъектами которого выступают: ребенок, родители (законные представители), педагогические работники, администрация и иные сотрудники образовательной организации, включенные в образовательный процесс.</a:t>
            </a:r>
          </a:p>
        </p:txBody>
      </p:sp>
    </p:spTree>
    <p:extLst>
      <p:ext uri="{BB962C8B-B14F-4D97-AF65-F5344CB8AC3E}">
        <p14:creationId xmlns:p14="http://schemas.microsoft.com/office/powerpoint/2010/main" val="3131140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951AE0B-4FF3-3D7A-D429-41C6BED5AE91}"/>
              </a:ext>
            </a:extLst>
          </p:cNvPr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id="{44AA5F80-200E-5FF8-A3E6-575D34D9D2EC}"/>
              </a:ext>
            </a:extLst>
          </p:cNvPr>
          <p:cNvSpPr txBox="1">
            <a:spLocks noChangeArrowheads="1"/>
          </p:cNvSpPr>
          <p:nvPr/>
        </p:nvSpPr>
        <p:spPr>
          <a:xfrm>
            <a:off x="163971" y="269678"/>
            <a:ext cx="6974508" cy="5361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Montserrat ExtraBold" pitchFamily="2" charset="-52"/>
                <a:ea typeface="+mj-ea"/>
                <a:cs typeface="+mj-cs"/>
              </a:rPr>
              <a:t>Особые образовательные потребности обучающихся с ЗПР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Montserrat ExtraBold" pitchFamily="2" charset="-52"/>
                <a:ea typeface="+mj-ea"/>
                <a:cs typeface="+mj-cs"/>
              </a:rPr>
              <a:t>на уровне начального общего образования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F0D9608-AF5C-E02D-AB30-5AE7BB1268D0}"/>
              </a:ext>
            </a:extLst>
          </p:cNvPr>
          <p:cNvSpPr/>
          <p:nvPr/>
        </p:nvSpPr>
        <p:spPr>
          <a:xfrm>
            <a:off x="653844" y="1149573"/>
            <a:ext cx="7624483" cy="3576620"/>
          </a:xfrm>
          <a:prstGeom prst="rect">
            <a:avLst/>
          </a:prstGeom>
          <a:solidFill>
            <a:srgbClr val="F9EDF3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>
                <a:tab pos="472916" algn="l"/>
              </a:tabLst>
              <a:defRPr/>
            </a:pPr>
            <a:r>
              <a:rPr kumimoji="0" lang="ru-RU" sz="1575" b="1" i="1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Блок 3. Формирование </a:t>
            </a:r>
            <a:r>
              <a:rPr kumimoji="0" lang="ru-RU" sz="1575" b="1" i="1" u="none" strike="noStrike" kern="1200" cap="none" spc="0" normalizeH="0" baseline="0" noProof="0" dirty="0" err="1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саморегуляции</a:t>
            </a:r>
            <a:endParaRPr kumimoji="0" lang="ru-RU" sz="1575" b="0" i="0" u="none" strike="noStrike" kern="1200" cap="none" spc="0" normalizeH="0" baseline="0" noProof="0" dirty="0">
              <a:ln>
                <a:noFill/>
              </a:ln>
              <a:solidFill>
                <a:srgbClr val="4B5A97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marR="0" lvl="0" indent="-257175" algn="just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4B5A97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Потребность в специальной работе по формированию способности к произвольной организации учебно-познавательной деятельности и поведения, обеспечивающей:</a:t>
            </a:r>
          </a:p>
          <a:p>
            <a:pPr marL="257175" marR="0" lvl="0" indent="-257175" algn="just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умения запрашивать и использовать помощь взрослого, способности осознавать возникающие трудности;</a:t>
            </a:r>
          </a:p>
          <a:p>
            <a:pPr marL="257175" marR="0" lvl="0" indent="-257175" algn="just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целенаправленное развитие самостоятельности при решении учебных и бытовых задач; </a:t>
            </a:r>
          </a:p>
          <a:p>
            <a:pPr marL="257175" marR="0" lvl="0" indent="-257175" algn="just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умения применять знания, полученные в ходе обучения, в повседневной жизни;</a:t>
            </a:r>
          </a:p>
          <a:p>
            <a:pPr marL="257175" marR="0" lvl="0" indent="-257175" algn="just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4B5A97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потребность в формировании умений </a:t>
            </a:r>
            <a:r>
              <a:rPr kumimoji="0" lang="ru-RU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саморегуляции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младшего школьника с ЗПР, предусматривающем:</a:t>
            </a:r>
          </a:p>
          <a:p>
            <a:pPr marL="257175" marR="0" lvl="0" indent="-257175" algn="just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формирование способности к базовым навыкам самостоятельной организации собственной деятельности, умения принимать, сохранять ее цели и следовать им в учебной деятельности (при необходимости с организующей и направляющей помощи педагога); </a:t>
            </a:r>
          </a:p>
          <a:p>
            <a:pPr marL="257175" marR="0" lvl="0" indent="-257175" algn="just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умения планировать свою деятельность в привычных учебных ситуациях в соответствии с заданными целями и контролировать ее результат (при необходимости с опорой на пошаговую инструкцию); </a:t>
            </a:r>
          </a:p>
          <a:p>
            <a:pPr marL="257175" marR="0" lvl="0" indent="-257175" algn="just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обучение ребенка распознаванию и информированию педагога о признаках ухудшения самочувствия.</a:t>
            </a:r>
          </a:p>
        </p:txBody>
      </p:sp>
    </p:spTree>
    <p:extLst>
      <p:ext uri="{BB962C8B-B14F-4D97-AF65-F5344CB8AC3E}">
        <p14:creationId xmlns:p14="http://schemas.microsoft.com/office/powerpoint/2010/main" val="203991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951AE0B-4FF3-3D7A-D429-41C6BED5AE91}"/>
              </a:ext>
            </a:extLst>
          </p:cNvPr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id="{1B020CA9-D0AC-DD6B-E6E8-7DE99E08F028}"/>
              </a:ext>
            </a:extLst>
          </p:cNvPr>
          <p:cNvSpPr txBox="1">
            <a:spLocks noChangeArrowheads="1"/>
          </p:cNvSpPr>
          <p:nvPr/>
        </p:nvSpPr>
        <p:spPr>
          <a:xfrm>
            <a:off x="216523" y="301203"/>
            <a:ext cx="6974508" cy="5361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Montserrat ExtraBold" pitchFamily="2" charset="-52"/>
                <a:ea typeface="+mj-ea"/>
                <a:cs typeface="+mj-cs"/>
              </a:rPr>
              <a:t>Особые образовательные потребности обучающихся с ЗПР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Montserrat ExtraBold" pitchFamily="2" charset="-52"/>
                <a:ea typeface="+mj-ea"/>
                <a:cs typeface="+mj-cs"/>
              </a:rPr>
              <a:t>на уровне начального общего образования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B83E608-7542-D865-224D-14075893F5ED}"/>
              </a:ext>
            </a:extLst>
          </p:cNvPr>
          <p:cNvSpPr/>
          <p:nvPr/>
        </p:nvSpPr>
        <p:spPr>
          <a:xfrm>
            <a:off x="605542" y="1000541"/>
            <a:ext cx="7755592" cy="3087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72916" algn="l"/>
              </a:tabLst>
              <a:defRPr/>
            </a:pPr>
            <a:r>
              <a:rPr kumimoji="0" lang="ru-RU" sz="1575" b="1" i="1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Блок 4. Социальная адаптация и формирование жизненных компетенций</a:t>
            </a:r>
            <a:endParaRPr kumimoji="0" lang="ru-RU" sz="1575" b="0" i="0" u="none" strike="noStrike" kern="1200" cap="none" spc="0" normalizeH="0" baseline="0" noProof="0" dirty="0">
              <a:ln>
                <a:noFill/>
              </a:ln>
              <a:solidFill>
                <a:srgbClr val="4B5A97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marR="0" lvl="0" indent="-257175" algn="just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Потребность в специальной работе по формированию сферы жизненной компетенции на уровне начального общего образования, включающей: развитие мотивационной сферы, средств коммуникации в условиях учебной деятельности и при спонтанном взаимодействии, стимулирование познавательной активности, побуждение интереса к себе, окружающему предметному и социальному миру; </a:t>
            </a:r>
          </a:p>
          <a:p>
            <a:pPr marL="257175" marR="0" lvl="0" indent="-257175" algn="just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потребность в осмыслении и усвоении адекватных форм учебного поведения, предполагающих умение следовать установленным правилам коммуникации и взаимодействия с учителем и одноклассниками; умение запрашивать и использовать помощь взрослого; </a:t>
            </a:r>
          </a:p>
          <a:p>
            <a:pPr marL="257175" marR="0" lvl="0" indent="-257175" algn="just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потребность в усвоении коммуникативных эталонов, в организации поведения вне ситуации обучения, способствующей вовлечению ребенка во взаимодействие со сверстниками, расширению спектра коммуникативных и социально-перцептивных навыков.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FF6CDEC-7CF9-67A0-D496-409FF3665F56}"/>
              </a:ext>
            </a:extLst>
          </p:cNvPr>
          <p:cNvSpPr/>
          <p:nvPr/>
        </p:nvSpPr>
        <p:spPr>
          <a:xfrm>
            <a:off x="2155769" y="4259415"/>
            <a:ext cx="4702656" cy="553998"/>
          </a:xfrm>
          <a:prstGeom prst="rect">
            <a:avLst/>
          </a:prstGeom>
          <a:solidFill>
            <a:srgbClr val="EDE1E7"/>
          </a:solidFill>
          <a:ln>
            <a:solidFill>
              <a:srgbClr val="8C0014"/>
            </a:solidFill>
            <a:prstDash val="dash"/>
          </a:ln>
        </p:spPr>
        <p:txBody>
          <a:bodyPr wrap="square">
            <a:spAutoFit/>
          </a:bodyPr>
          <a:lstStyle/>
          <a:p>
            <a:pPr marL="149175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A20000"/>
              </a:buClr>
              <a:buSzPct val="110000"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каждого типологического варианта ЗПР особые образовательные потребности конкретизируются.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8CE632-6C82-3259-6D7A-9F85C40BA7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60262" y="4083165"/>
            <a:ext cx="1049820" cy="104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07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951AE0B-4FF3-3D7A-D429-41C6BED5AE91}"/>
              </a:ext>
            </a:extLst>
          </p:cNvPr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id="{548D02C7-AEC4-BDC7-5D4D-350780FB3973}"/>
              </a:ext>
            </a:extLst>
          </p:cNvPr>
          <p:cNvSpPr txBox="1">
            <a:spLocks noChangeArrowheads="1"/>
          </p:cNvSpPr>
          <p:nvPr/>
        </p:nvSpPr>
        <p:spPr>
          <a:xfrm>
            <a:off x="198924" y="295651"/>
            <a:ext cx="6974508" cy="5361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Montserrat ExtraBold" pitchFamily="2" charset="-52"/>
                <a:ea typeface="+mj-ea"/>
                <a:cs typeface="+mj-cs"/>
              </a:rPr>
              <a:t>Особые образовательные потребности обучающихся с ЗПР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Montserrat ExtraBold" pitchFamily="2" charset="-52"/>
                <a:ea typeface="+mj-ea"/>
                <a:cs typeface="+mj-cs"/>
              </a:rPr>
              <a:t>на уровне начального общего образования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+mj-cs"/>
              </a:rPr>
              <a:t>(примеры)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Microsoft YaHei UI Light" panose="020B0502040204020203" pitchFamily="34" charset="-122"/>
              <a:ea typeface="Microsoft YaHei UI Light" panose="020B0502040204020203" pitchFamily="34" charset="-122"/>
              <a:cs typeface="+mj-cs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2305EF37-7A58-08FB-1AA8-4DE89FE18C50}"/>
              </a:ext>
            </a:extLst>
          </p:cNvPr>
          <p:cNvSpPr txBox="1">
            <a:spLocks/>
          </p:cNvSpPr>
          <p:nvPr/>
        </p:nvSpPr>
        <p:spPr>
          <a:xfrm>
            <a:off x="676657" y="1041008"/>
            <a:ext cx="7777806" cy="4026196"/>
          </a:xfrm>
          <a:prstGeom prst="rect">
            <a:avLst/>
          </a:prstGeom>
          <a:solidFill>
            <a:srgbClr val="F9EDF3"/>
          </a:solidFill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>
                <a:srgbClr val="0070C0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Ребенок с ЗПР нуждается: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Группа А</a:t>
            </a: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100" b="1" i="1" u="none" strike="noStrike" kern="120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усвоении</a:t>
            </a: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адекватных форм учебного поведения, предполагающего умение следовать установленным правилам коммуникации и взаимодействия с учителем и одноклассниками; умение запрашивать и использовать помощь взрослого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Группа В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100" b="1" i="1" u="none" strike="noStrike" kern="120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осмыслении и усвоении</a:t>
            </a: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адекватных форм учебного поведения, предполагающих умение следовать установленным правилам коммуникации и взаимодействия с учителем и одноклассниками; умение запрашивать и использовать помощь взрослого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Группа С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100" b="1" i="1" u="none" strike="noStrike" kern="120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осмыслении, усвоении и закреплении на практике</a:t>
            </a: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адекватных форм учебного поведения, предполагающих умение следовать установленным правилам коммуникации и взаимодействия с учителем и одноклассниками; умение запрашивать и использовать помощь взрослого; </a:t>
            </a:r>
            <a:r>
              <a:rPr kumimoji="0" lang="ru-RU" sz="2100" b="1" i="1" u="none" strike="noStrike" kern="120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умение адекватно сигнализировать об изменениях самочувствия</a:t>
            </a: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9146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951AE0B-4FF3-3D7A-D429-41C6BED5AE91}"/>
              </a:ext>
            </a:extLst>
          </p:cNvPr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id="{BD20808D-08C3-5EE6-4F17-02C4F313154D}"/>
              </a:ext>
            </a:extLst>
          </p:cNvPr>
          <p:cNvSpPr txBox="1">
            <a:spLocks noChangeArrowheads="1"/>
          </p:cNvSpPr>
          <p:nvPr/>
        </p:nvSpPr>
        <p:spPr>
          <a:xfrm>
            <a:off x="196643" y="127501"/>
            <a:ext cx="8069902" cy="7896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Montserrat ExtraBold" pitchFamily="2" charset="-52"/>
                <a:ea typeface="+mj-ea"/>
                <a:cs typeface="+mj-cs"/>
              </a:rPr>
              <a:t>Особые образовательные потребности обучающихся с ЗПР: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Montserrat ExtraBold" pitchFamily="2" charset="-52"/>
                <a:ea typeface="+mj-ea"/>
                <a:cs typeface="+mj-cs"/>
              </a:rPr>
              <a:t>поведенческие показатели взаимодействия в зоне ближайшего развития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FCFFB820-F7FE-3561-BEF3-F1A58ACEA1A7}"/>
              </a:ext>
            </a:extLst>
          </p:cNvPr>
          <p:cNvSpPr txBox="1">
            <a:spLocks/>
          </p:cNvSpPr>
          <p:nvPr/>
        </p:nvSpPr>
        <p:spPr>
          <a:xfrm>
            <a:off x="196643" y="972187"/>
            <a:ext cx="8661030" cy="40202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B606"/>
              </a:buClr>
              <a:buSzPts val="1000"/>
              <a:buFont typeface="Arial" panose="020B0604020202020204" pitchFamily="34" charset="0"/>
              <a:buChar char="●"/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Noto Sans Symbols"/>
                <a:cs typeface="Noto Sans Symbols"/>
              </a:rPr>
              <a:t>собственная инициатива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Noto Sans Symbols"/>
                <a:cs typeface="Noto Sans Symbols"/>
              </a:rPr>
              <a:t>ученика (проявляет ли инициативу ученик во время занятия);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B606"/>
              </a:buClr>
              <a:buSzPts val="1000"/>
              <a:buFont typeface="Arial" panose="020B0604020202020204" pitchFamily="34" charset="0"/>
              <a:buChar char="●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Noto Sans Symbols"/>
                <a:cs typeface="Noto Sans Symbols"/>
              </a:rPr>
              <a:t>неспособность ученика решить задачу самостоятельно: если ученик может справиться сам – то это не ЗБР;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B606"/>
              </a:buClr>
              <a:buSzPts val="1000"/>
              <a:buFont typeface="Arial" panose="020B0604020202020204" pitchFamily="34" charset="0"/>
              <a:buChar char="●"/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Noto Sans Symbols"/>
                <a:cs typeface="Noto Sans Symbols"/>
              </a:rPr>
              <a:t>реакция ученика на неспособность самостоятельно решить задачу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Noto Sans Symbols"/>
                <a:cs typeface="Noto Sans Symbols"/>
              </a:rPr>
              <a:t>: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B606">
                  <a:lumMod val="60000"/>
                  <a:lumOff val="40000"/>
                </a:srgbClr>
              </a:buClr>
              <a:buSzPts val="1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ourier New" panose="02070309020205020404" pitchFamily="49" charset="0"/>
                <a:cs typeface="Courier New" panose="02070309020205020404" pitchFamily="49" charset="0"/>
              </a:rPr>
              <a:t>отказ от задачи;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B606">
                  <a:lumMod val="60000"/>
                  <a:lumOff val="40000"/>
                </a:srgbClr>
              </a:buClr>
              <a:buSzPts val="1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ourier New" panose="02070309020205020404" pitchFamily="49" charset="0"/>
                <a:cs typeface="Courier New" panose="02070309020205020404" pitchFamily="49" charset="0"/>
              </a:rPr>
              <a:t>поиск помощи Другого – манипуляции;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B606">
                  <a:lumMod val="60000"/>
                  <a:lumOff val="40000"/>
                </a:srgbClr>
              </a:buClr>
              <a:buSzPts val="1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ourier New" panose="02070309020205020404" pitchFamily="49" charset="0"/>
                <a:cs typeface="Courier New" panose="02070309020205020404" pitchFamily="49" charset="0"/>
              </a:rPr>
              <a:t>просьба к учителю (поиск помощи в самостоятельном преодолении трудности);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B606">
                  <a:lumMod val="60000"/>
                  <a:lumOff val="40000"/>
                </a:srgbClr>
              </a:buClr>
              <a:buSzPts val="1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ourier New" panose="02070309020205020404" pitchFamily="49" charset="0"/>
                <a:cs typeface="Courier New" panose="02070309020205020404" pitchFamily="49" charset="0"/>
              </a:rPr>
              <a:t>исследовательское поведение (например метод проб и ошибок, экспериментирование).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B606"/>
              </a:buClr>
              <a:buSzPts val="1000"/>
              <a:buFont typeface="Arial" panose="020B0604020202020204" pitchFamily="34" charset="0"/>
              <a:buChar char="●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Noto Sans Symbols"/>
                <a:cs typeface="Noto Sans Symbols"/>
              </a:rPr>
              <a:t>переход действия из </a:t>
            </a: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Noto Sans Symbols"/>
                <a:cs typeface="Noto Sans Symbols"/>
              </a:rPr>
              <a:t>совместного в самостоятельное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Noto Sans Symbols"/>
                <a:cs typeface="Noto Sans Symbols"/>
              </a:rPr>
              <a:t>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B606">
                  <a:lumMod val="60000"/>
                  <a:lumOff val="40000"/>
                </a:srgbClr>
              </a:buClr>
              <a:buSzPts val="1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ourier New" panose="02070309020205020404" pitchFamily="49" charset="0"/>
                <a:cs typeface="Courier New" panose="02070309020205020404" pitchFamily="49" charset="0"/>
              </a:rPr>
              <a:t>овладение действием (продолжение действия) при постепенном сокращении доли участия (помощи) взрослого;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B606">
                  <a:lumMod val="60000"/>
                  <a:lumOff val="40000"/>
                </a:srgbClr>
              </a:buClr>
              <a:buSzPts val="1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ourier New" panose="02070309020205020404" pitchFamily="49" charset="0"/>
                <a:cs typeface="Courier New" panose="02070309020205020404" pitchFamily="49" charset="0"/>
              </a:rPr>
              <a:t>ученик возвращается к своему прежнему способу действия;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B606"/>
              </a:buClr>
              <a:buSzPts val="1000"/>
              <a:buFont typeface="Arial" panose="020B0604020202020204" pitchFamily="34" charset="0"/>
              <a:buChar char="●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Noto Sans Symbols"/>
                <a:cs typeface="Noto Sans Symbols"/>
              </a:rPr>
              <a:t>эмоциональная </a:t>
            </a: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Noto Sans Symbols"/>
                <a:cs typeface="Noto Sans Symbols"/>
              </a:rPr>
              <a:t>вовлеченность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Noto Sans Symbols"/>
                <a:cs typeface="Noto Sans Symbols"/>
              </a:rPr>
              <a:t> участников в процесс взаимодействия;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B606"/>
              </a:buClr>
              <a:buSzPts val="1000"/>
              <a:buFont typeface="Arial" panose="020B0604020202020204" pitchFamily="34" charset="0"/>
              <a:buChar char="●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Noto Sans Symbols"/>
                <a:cs typeface="Noto Sans Symbols"/>
              </a:rPr>
              <a:t>готовность и </a:t>
            </a: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Noto Sans Symbols"/>
                <a:cs typeface="Noto Sans Symbols"/>
              </a:rPr>
              <a:t>способность принять помощь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Noto Sans Symbols"/>
                <a:cs typeface="Noto Sans Symbols"/>
              </a:rPr>
              <a:t>: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B606">
                  <a:lumMod val="60000"/>
                  <a:lumOff val="40000"/>
                </a:srgbClr>
              </a:buClr>
              <a:buSzPts val="1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ourier New" panose="02070309020205020404" pitchFamily="49" charset="0"/>
                <a:cs typeface="Courier New" panose="02070309020205020404" pitchFamily="49" charset="0"/>
              </a:rPr>
              <a:t>ориентировочная деятельность ребенка: ориентация ребенка на схему действия, или на отдельные его элементы (удерживает ли ребенок в сознании общий план предстоящих действий, или фиксируется на отельных действиях), много ли ошибок, наличие экспериментирования;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B606">
                  <a:lumMod val="60000"/>
                  <a:lumOff val="40000"/>
                </a:srgbClr>
              </a:buClr>
              <a:buSzPts val="1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ourier New" panose="02070309020205020404" pitchFamily="49" charset="0"/>
                <a:cs typeface="Courier New" panose="02070309020205020404" pitchFamily="49" charset="0"/>
              </a:rPr>
              <a:t>восприимчивость к помощи экспериментатора;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B606">
                  <a:lumMod val="60000"/>
                  <a:lumOff val="40000"/>
                </a:srgbClr>
              </a:buClr>
              <a:buSzPts val="1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ourier New" panose="02070309020205020404" pitchFamily="49" charset="0"/>
                <a:cs typeface="Courier New" panose="02070309020205020404" pitchFamily="49" charset="0"/>
              </a:rPr>
              <a:t>способность к логическому переносу усвоенных принципов на другие задачи.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784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951AE0B-4FF3-3D7A-D429-41C6BED5AE91}"/>
              </a:ext>
            </a:extLst>
          </p:cNvPr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id="{B7EEDD4E-4419-3409-424E-FCD1EC98B005}"/>
              </a:ext>
            </a:extLst>
          </p:cNvPr>
          <p:cNvSpPr txBox="1">
            <a:spLocks noChangeArrowheads="1"/>
          </p:cNvSpPr>
          <p:nvPr/>
        </p:nvSpPr>
        <p:spPr>
          <a:xfrm>
            <a:off x="277244" y="171789"/>
            <a:ext cx="6698062" cy="5361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Montserrat ExtraBold" pitchFamily="2" charset="-52"/>
                <a:ea typeface="+mj-ea"/>
                <a:cs typeface="+mj-cs"/>
              </a:rPr>
              <a:t>Сопровождение процессов обучения и воспитания детей с ЗПР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8E844F65-1B92-DF23-6A93-B2928A77B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794" y="1223479"/>
            <a:ext cx="5223762" cy="3203441"/>
          </a:xfrm>
          <a:prstGeom prst="rect">
            <a:avLst/>
          </a:prstGeom>
          <a:solidFill>
            <a:srgbClr val="F9EDF3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Специальные условия: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4B5A97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содержание обучения вводятся специальные разделы и коррекционные курсы, не присутствующие в программе, адресованной нормально развивающимся сверстникам; 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B5A97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предусматривается использование специальных методов, приемов и средств обучения (в том числе специализированных компьютерных технологий), обеспечивающих реализацию «обходных путей» обучения;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B5A97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большей степени, чем для нормально развивающегося ребенка, требуется индивидуализация обучения, и т.д. </a:t>
            </a:r>
            <a:endParaRPr kumimoji="0" lang="ru-RU" altLang="ru-RU" sz="1500" b="1" i="0" u="none" strike="noStrike" kern="1200" cap="none" spc="0" normalizeH="0" baseline="0" noProof="0" dirty="0">
              <a:ln>
                <a:noFill/>
              </a:ln>
              <a:solidFill>
                <a:srgbClr val="4B5A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C:\Users\igornostaev\Desktop\Учителю\Cover-Uchitelu5.jpg">
            <a:extLst>
              <a:ext uri="{FF2B5EF4-FFF2-40B4-BE49-F238E27FC236}">
                <a16:creationId xmlns:a16="http://schemas.microsoft.com/office/drawing/2014/main" id="{68AC5440-08D1-8738-8C1A-5C7BBC2D0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372" y="1038786"/>
            <a:ext cx="1162561" cy="1527206"/>
          </a:xfrm>
          <a:prstGeom prst="rect">
            <a:avLst/>
          </a:prstGeom>
          <a:noFill/>
          <a:ln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A170B6-47D0-CAFA-D450-8C2B138120A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26571" y="2854139"/>
            <a:ext cx="2694622" cy="1704415"/>
          </a:xfrm>
          <a:prstGeom prst="rect">
            <a:avLst/>
          </a:prstGeom>
        </p:spPr>
      </p:pic>
      <p:pic>
        <p:nvPicPr>
          <p:cNvPr id="8" name="Picture 2" descr="http://inclusive-center.ru/wp-content/uploads/2017/11/7.2-214x300.jpg">
            <a:extLst>
              <a:ext uri="{FF2B5EF4-FFF2-40B4-BE49-F238E27FC236}">
                <a16:creationId xmlns:a16="http://schemas.microsoft.com/office/drawing/2014/main" id="{E515FCFF-8918-F333-531B-0F7C43ADB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372" y="1018615"/>
            <a:ext cx="1095593" cy="153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011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951AE0B-4FF3-3D7A-D429-41C6BED5AE91}"/>
              </a:ext>
            </a:extLst>
          </p:cNvPr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id="{CFB53114-8C6E-C9CA-F5B9-6B4B31B8ADD4}"/>
              </a:ext>
            </a:extLst>
          </p:cNvPr>
          <p:cNvSpPr txBox="1">
            <a:spLocks noChangeArrowheads="1"/>
          </p:cNvSpPr>
          <p:nvPr/>
        </p:nvSpPr>
        <p:spPr>
          <a:xfrm>
            <a:off x="277244" y="171789"/>
            <a:ext cx="6698062" cy="5361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Montserrat ExtraBold" pitchFamily="2" charset="-52"/>
                <a:ea typeface="+mj-ea"/>
                <a:cs typeface="+mj-cs"/>
              </a:rPr>
              <a:t>Сопровождение процессов обучения и воспитания детей с ЗПР на уровне начального общего образования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7B0B77EF-C747-5DEC-4A7E-D49727C4D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531" y="965434"/>
            <a:ext cx="7641985" cy="332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B5A97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Обязательной является систематическая специальная психолого-педагогическая помощь – </a:t>
            </a:r>
            <a:r>
              <a:rPr kumimoji="0" lang="ru-RU" alt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создание условий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реализации особых образовательных потребностей и формирования полноценной жизненной компетенции.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B5A97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соответствии с ФГОС основная образовательная программа дополняется </a:t>
            </a:r>
            <a:r>
              <a:rPr kumimoji="0" lang="ru-RU" alt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программой коррекционной работы: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4B5A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162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4B5A97"/>
              </a:buClr>
              <a:buSzTx/>
              <a:buFontTx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Коррекция нарушений в психофизическом развитии и социализации:</a:t>
            </a:r>
          </a:p>
          <a:p>
            <a:pPr marL="270000" marR="0" lvl="0" indent="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8C0014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развитие эмоционально-личностной сферы и коррекция ее недостатков; </a:t>
            </a:r>
          </a:p>
          <a:p>
            <a:pPr marL="270000" marR="0" lvl="0" indent="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8C0014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развитие познавательной деятельности и целенаправленное формирование высших психических функций и процессов;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4B5A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70000" marR="0" lvl="0" indent="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8C0014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формирование произвольной регуляции деятельности и поведения;</a:t>
            </a:r>
          </a:p>
          <a:p>
            <a:pPr marL="270000" marR="0" lvl="0" indent="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8C0014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коррекция нарушений устной и письменной речи. </a:t>
            </a:r>
          </a:p>
          <a:p>
            <a:pPr marL="342900" marR="0" lvl="0" indent="189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4B5A97"/>
              </a:buClr>
              <a:buSzTx/>
              <a:buFontTx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Коррекционная помощь в овладении базовым содержанием обучения</a:t>
            </a:r>
          </a:p>
          <a:p>
            <a:pPr marL="342900" marR="0" lvl="0" indent="189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4B5A97"/>
              </a:buClr>
              <a:buSzTx/>
              <a:buFontTx/>
              <a:buChar char="•"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Формирование жизненных компетенций</a:t>
            </a:r>
          </a:p>
        </p:txBody>
      </p:sp>
    </p:spTree>
    <p:extLst>
      <p:ext uri="{BB962C8B-B14F-4D97-AF65-F5344CB8AC3E}">
        <p14:creationId xmlns:p14="http://schemas.microsoft.com/office/powerpoint/2010/main" val="453442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951AE0B-4FF3-3D7A-D429-41C6BED5AE91}"/>
              </a:ext>
            </a:extLst>
          </p:cNvPr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id="{5B20B9A9-8362-8008-51DF-8870F4701422}"/>
              </a:ext>
            </a:extLst>
          </p:cNvPr>
          <p:cNvSpPr txBox="1">
            <a:spLocks noChangeArrowheads="1"/>
          </p:cNvSpPr>
          <p:nvPr/>
        </p:nvSpPr>
        <p:spPr>
          <a:xfrm>
            <a:off x="370489" y="323074"/>
            <a:ext cx="6698062" cy="5361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Montserrat ExtraBold" pitchFamily="2" charset="-52"/>
                <a:ea typeface="+mj-ea"/>
                <a:cs typeface="+mj-cs"/>
              </a:rPr>
              <a:t>Сопровождение процессов обучения и воспитания детей с ЗПР на уровне начального общего образования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35061B32-E652-994F-046F-2997E7602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489" y="1062917"/>
            <a:ext cx="8773511" cy="34394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Приведем примеры:</a:t>
            </a:r>
          </a:p>
          <a:p>
            <a:pPr marL="0" marR="0" lvl="0" indent="3429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4B5A97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 организации и подаче учебного материала в условиях классных занятий должны учитываться особенности усвоения информации и специфика выработки навыков при задержке психического развития: </a:t>
            </a:r>
          </a:p>
          <a:p>
            <a:pPr marL="402431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4B5A97"/>
              </a:buClr>
              <a:buSzTx/>
              <a:buFontTx/>
              <a:buChar char="•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пошаговое предъявление материала; </a:t>
            </a:r>
          </a:p>
          <a:p>
            <a:pPr marL="402431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4B5A97"/>
              </a:buClr>
              <a:buSzTx/>
              <a:buFontTx/>
              <a:buChar char="•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дозированная помощь учителя; упрощение формулировок задания по грамматическому и семантическому оформлению; </a:t>
            </a:r>
          </a:p>
          <a:p>
            <a:pPr marL="402431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4B5A97"/>
              </a:buClr>
              <a:buSzTx/>
              <a:buFontTx/>
              <a:buChar char="•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активное использование зрительных опор и материала, облегчающего включение школьника в самостоятельную работу, и т.д. </a:t>
            </a:r>
          </a:p>
          <a:p>
            <a:pPr marL="0" marR="0" lvl="0" indent="3429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4B5A97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Ребенок с ЗПР нуждается в постепенном переходе от индивидуальной инструкции к фронтальной, обеспечении непрерывного контроля за становлением учебно-познавательной деятельности, продолжающегося до тех пор, пока он не сможет справляться с учебным заданием самостоятельно.</a:t>
            </a:r>
          </a:p>
        </p:txBody>
      </p:sp>
    </p:spTree>
    <p:extLst>
      <p:ext uri="{BB962C8B-B14F-4D97-AF65-F5344CB8AC3E}">
        <p14:creationId xmlns:p14="http://schemas.microsoft.com/office/powerpoint/2010/main" val="3918726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951AE0B-4FF3-3D7A-D429-41C6BED5AE91}"/>
              </a:ext>
            </a:extLst>
          </p:cNvPr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id="{8152BA93-B429-FBB0-7AD6-9ACE9018ACF4}"/>
              </a:ext>
            </a:extLst>
          </p:cNvPr>
          <p:cNvSpPr txBox="1">
            <a:spLocks noChangeArrowheads="1"/>
          </p:cNvSpPr>
          <p:nvPr/>
        </p:nvSpPr>
        <p:spPr>
          <a:xfrm>
            <a:off x="277244" y="171789"/>
            <a:ext cx="6698062" cy="5361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Montserrat ExtraBold" pitchFamily="2" charset="-52"/>
                <a:ea typeface="+mj-ea"/>
                <a:cs typeface="+mj-cs"/>
              </a:rPr>
              <a:t>Варианты образовательных маршрутов детей с ЗПР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Montserrat ExtraBold" pitchFamily="2" charset="-52"/>
                <a:ea typeface="+mj-ea"/>
                <a:cs typeface="+mj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Montserrat ExtraBold" pitchFamily="2" charset="-52"/>
                <a:ea typeface="+mj-ea"/>
                <a:cs typeface="+mj-cs"/>
              </a:rPr>
              <a:t>(Н.В. Бабкина, И.А. Коробейников)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B4A06CA-846F-AC8D-FBEF-8FE98946DA8A}"/>
              </a:ext>
            </a:extLst>
          </p:cNvPr>
          <p:cNvSpPr/>
          <p:nvPr/>
        </p:nvSpPr>
        <p:spPr>
          <a:xfrm>
            <a:off x="6363111" y="2419815"/>
            <a:ext cx="281539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Варианты образовательных маршрутов для детей с задержкой психического развития на уровне начального общего образования  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[Электронный ресурс] / Бабкина Н.В., Коробейников И.А.; правообладатель ФГБНУ «Институт коррекционной педагогики Российской академии образования». – База данных (2 Мб). – М.: ФГБНУ «ИКП РАО». – CD-ROM.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0DA101-49E1-A8CA-1895-9D447F52805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51138" y="1108364"/>
            <a:ext cx="6111973" cy="3896774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09ACD4-0F35-7183-954E-44D5C7E541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806" y="902369"/>
            <a:ext cx="1140664" cy="157009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8953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0793608-6DB4-A805-8683-AE99A3E37527}"/>
              </a:ext>
            </a:extLst>
          </p:cNvPr>
          <p:cNvSpPr/>
          <p:nvPr/>
        </p:nvSpPr>
        <p:spPr>
          <a:xfrm>
            <a:off x="170669" y="235872"/>
            <a:ext cx="72762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НАПРАВЛЕНИЯ ИССЛЕДОВАНИЙ лаборатории образования и комплексной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абилитации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детей с ЗПР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BD7270A-A339-7966-C83A-45474F581C05}"/>
              </a:ext>
            </a:extLst>
          </p:cNvPr>
          <p:cNvSpPr/>
          <p:nvPr/>
        </p:nvSpPr>
        <p:spPr>
          <a:xfrm>
            <a:off x="168355" y="903377"/>
            <a:ext cx="8732176" cy="85350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E05338-896A-9523-6F1C-6345ACC3EC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73" y="1030133"/>
            <a:ext cx="861673" cy="94018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5AF5FB2-E633-9590-5A11-5FB170EA4BDA}"/>
              </a:ext>
            </a:extLst>
          </p:cNvPr>
          <p:cNvSpPr/>
          <p:nvPr/>
        </p:nvSpPr>
        <p:spPr>
          <a:xfrm>
            <a:off x="1073451" y="952974"/>
            <a:ext cx="7806532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 Концепции развития образования  обучающихся с ОВЗ и инвалидностью на период до 2030 г.: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«Для реализации Концепции в ближайшее десятилетие необходимо: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уточнение понятия </a:t>
            </a:r>
            <a:r>
              <a:rPr kumimoji="0" lang="ru-RU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«особые образовательные потребности» </a:t>
            </a:r>
            <a:r>
              <a:rPr kumimoji="0" lang="ru-RU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детей для каждой нозологической группы </a:t>
            </a:r>
            <a:br>
              <a:rPr kumimoji="0" lang="ru-RU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каждого уровня образования с учетом всего спектра вариантов психического развития детей».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3021B9A-D308-FC05-D0D6-19DDC95F2C3A}"/>
              </a:ext>
            </a:extLst>
          </p:cNvPr>
          <p:cNvSpPr/>
          <p:nvPr/>
        </p:nvSpPr>
        <p:spPr>
          <a:xfrm>
            <a:off x="417938" y="1914922"/>
            <a:ext cx="2286000" cy="3143250"/>
          </a:xfrm>
          <a:prstGeom prst="rect">
            <a:avLst/>
          </a:prstGeom>
          <a:solidFill>
            <a:srgbClr val="8B3C67"/>
          </a:solidFill>
          <a:ln>
            <a:solidFill>
              <a:srgbClr val="8B3C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6EA6B9-A7C6-0B3D-1BF1-2A5120A2F798}"/>
              </a:ext>
            </a:extLst>
          </p:cNvPr>
          <p:cNvSpPr txBox="1"/>
          <p:nvPr/>
        </p:nvSpPr>
        <p:spPr>
          <a:xfrm>
            <a:off x="481954" y="2181404"/>
            <a:ext cx="2157969" cy="2751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Министерство просвещения Российской Федерации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Институт коррекционной педагогики РАО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Методические рекомендации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проектированию дифференцированных условий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образования детей с ЗПР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разных уровнях образования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AC2C230-DC92-C1A8-0CF5-B72F46173509}"/>
              </a:ext>
            </a:extLst>
          </p:cNvPr>
          <p:cNvSpPr/>
          <p:nvPr/>
        </p:nvSpPr>
        <p:spPr>
          <a:xfrm flipH="1">
            <a:off x="2722652" y="1962151"/>
            <a:ext cx="6421348" cy="318134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59A5557-5125-9693-8574-CC1249B272FD}"/>
              </a:ext>
            </a:extLst>
          </p:cNvPr>
          <p:cNvSpPr/>
          <p:nvPr/>
        </p:nvSpPr>
        <p:spPr>
          <a:xfrm>
            <a:off x="2790252" y="1865680"/>
            <a:ext cx="6251007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1. Уровень дошкольного образования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1.1. Обобщенные особые образовательные потребности детей с ЗПР на уровне дошкольного образования</a:t>
            </a:r>
          </a:p>
          <a:p>
            <a:pPr marL="18034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1.2. Перечень специальных образовательных условий на уровне дошкольного образования</a:t>
            </a:r>
          </a:p>
          <a:p>
            <a:pPr marL="54038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Комплексное психолого-педагогическое сопровождение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038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пространственно-временной среды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038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Специальные приемы обучения и воспитания. Адаптация системы оценивания образовательных достижений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2. Уровень начального общего образования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2.1. Обобщенные особые образовательные потребности обучающихся с ЗПР на уровне начального общего образования</a:t>
            </a:r>
          </a:p>
          <a:p>
            <a:pPr marL="18034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2.2. Перечень специальных образовательных условий на уровне начального общего образования</a:t>
            </a:r>
          </a:p>
          <a:p>
            <a:pPr marL="54038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Комплексное психолого-педагогическое сопровождение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038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пространственно-временной среды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038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Специальные приемы обучения и воспитания. Адаптация системы оценивания образовательных достижений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3. Уровень основного общего образования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3.1. Обобщенные особые образовательные потребности обучающихся с ЗПР на уровне основного общего образования</a:t>
            </a:r>
          </a:p>
          <a:p>
            <a:pPr marL="18034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3.2. Перечень специальных образовательных условий на уровне основного общего образования</a:t>
            </a:r>
          </a:p>
          <a:p>
            <a:pPr marL="54038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Комплексное психолого-педагогическое сопровождение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038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пространственно-временной среды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038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Специальные приемы обучения и воспитания. Адаптация системы оценивания образовательных достижений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Чек-лист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Наличие специальных образовательных условий для обучающихся с ЗПР в образовательной организации</a:t>
            </a:r>
          </a:p>
          <a:p>
            <a:pPr marL="18034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Рекомендуемая литература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8A5A0F5-BE5F-7045-FB06-DB13520CB39E}"/>
              </a:ext>
            </a:extLst>
          </p:cNvPr>
          <p:cNvSpPr/>
          <p:nvPr/>
        </p:nvSpPr>
        <p:spPr>
          <a:xfrm>
            <a:off x="0" y="4719618"/>
            <a:ext cx="4315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6A5"/>
              </a:buClr>
              <a:buSzPct val="110000"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181CB71-7FD8-9691-F9D3-18C79D619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5" y="4082283"/>
            <a:ext cx="1043006" cy="101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46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017" y="196149"/>
            <a:ext cx="70344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8B3C67"/>
                </a:solidFill>
              </a:rPr>
              <a:t>ПРАКТИКО-ОРИЕНТИРОВАННЫЕ ИССЛЕДОВАНИЯ</a:t>
            </a:r>
          </a:p>
          <a:p>
            <a:r>
              <a:rPr lang="ru-RU" sz="2000" b="1" dirty="0">
                <a:solidFill>
                  <a:srgbClr val="8B3C67"/>
                </a:solidFill>
              </a:rPr>
              <a:t>Института коррекционной педагогики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ABA6D7E-4DD1-0EDC-C7F1-1385BB68142B}"/>
              </a:ext>
            </a:extLst>
          </p:cNvPr>
          <p:cNvSpPr/>
          <p:nvPr/>
        </p:nvSpPr>
        <p:spPr>
          <a:xfrm>
            <a:off x="251138" y="1085525"/>
            <a:ext cx="8071247" cy="2608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bg1"/>
                </a:solidFill>
                <a:highlight>
                  <a:srgbClr val="800080"/>
                </a:highlight>
              </a:rPr>
              <a:t> ГОСУДАРСТВЕННЫЕ ОСНОВАНИЯ ПРОВЕДЕНИЯ ИССЛЕДОВАНИЙ  </a:t>
            </a:r>
            <a:endParaRPr lang="en-US" sz="1600" b="1" dirty="0">
              <a:solidFill>
                <a:schemeClr val="bg1"/>
              </a:solidFill>
              <a:highlight>
                <a:srgbClr val="800080"/>
              </a:highlight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500" b="1" dirty="0">
                <a:solidFill>
                  <a:srgbClr val="8B3C67"/>
                </a:solidFill>
              </a:rPr>
              <a:t>Реализация послания Президента Российской Федерации </a:t>
            </a:r>
            <a:br>
              <a:rPr lang="ru-RU" sz="1500" b="1" dirty="0">
                <a:solidFill>
                  <a:srgbClr val="8B3C67"/>
                </a:solidFill>
              </a:rPr>
            </a:br>
            <a:r>
              <a:rPr lang="ru-RU" sz="1500" b="1" dirty="0">
                <a:solidFill>
                  <a:srgbClr val="8B3C67"/>
                </a:solidFill>
              </a:rPr>
              <a:t>Федеральному Собранию от 15 февраля 2020 г. </a:t>
            </a:r>
            <a:br>
              <a:rPr lang="ru-RU" sz="1500" b="1" dirty="0">
                <a:solidFill>
                  <a:srgbClr val="0F6165"/>
                </a:solidFill>
              </a:rPr>
            </a:br>
            <a:r>
              <a:rPr lang="ru-RU" sz="1100" b="1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(вхождение Российской Федерации в  число 10 лучших стран мира по качеству общего образования</a:t>
            </a:r>
            <a:r>
              <a:rPr lang="ru-RU" altLang="ru-RU" sz="1100" b="1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)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0796A5"/>
              </a:buClr>
              <a:buSzPct val="110000"/>
            </a:pPr>
            <a:r>
              <a:rPr lang="ru-RU" sz="1500" b="1" dirty="0">
                <a:solidFill>
                  <a:srgbClr val="8B3C67"/>
                </a:solidFill>
              </a:rPr>
              <a:t>Реализация Плана основных мероприятий, проводимых в рамках Десятилетия детства</a:t>
            </a:r>
          </a:p>
          <a:p>
            <a:pPr>
              <a:lnSpc>
                <a:spcPct val="90000"/>
              </a:lnSpc>
              <a:buClr>
                <a:srgbClr val="0796A5"/>
              </a:buClr>
              <a:buSzPct val="110000"/>
            </a:pPr>
            <a:r>
              <a:rPr lang="ru-RU" sz="1500" b="1" dirty="0">
                <a:solidFill>
                  <a:srgbClr val="8B3C67"/>
                </a:solidFill>
              </a:rPr>
              <a:t>(от 6 июля 2018 г. N 1375-р): </a:t>
            </a:r>
            <a:br>
              <a:rPr lang="ru-RU" sz="1500" b="1" dirty="0">
                <a:solidFill>
                  <a:srgbClr val="0F6165"/>
                </a:solidFill>
              </a:rPr>
            </a:br>
            <a:r>
              <a:rPr lang="ru-RU" sz="1100" b="1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п. 15. Организация проведения научных исследований современного детства, включая физиологический, психологический и социальный портреты ребенка (популяционных, </a:t>
            </a:r>
            <a:r>
              <a:rPr lang="ru-RU" sz="1100" b="1" i="1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лонгитюдных</a:t>
            </a:r>
            <a:r>
              <a:rPr lang="ru-RU" sz="1100" b="1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)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0796A5"/>
              </a:buClr>
              <a:buSzPct val="110000"/>
            </a:pPr>
            <a:r>
              <a:rPr lang="ru-RU" sz="1500" b="1" dirty="0">
                <a:solidFill>
                  <a:srgbClr val="8B3C67"/>
                </a:solidFill>
              </a:rPr>
              <a:t>Реализация Программы фундаментальных научных исследований </a:t>
            </a:r>
            <a:br>
              <a:rPr lang="ru-RU" sz="1500" b="1" dirty="0">
                <a:solidFill>
                  <a:srgbClr val="8B3C67"/>
                </a:solidFill>
              </a:rPr>
            </a:br>
            <a:r>
              <a:rPr lang="ru-RU" sz="1500" b="1" dirty="0">
                <a:solidFill>
                  <a:srgbClr val="8B3C67"/>
                </a:solidFill>
              </a:rPr>
              <a:t>в Российской Федерации на долгосрочный период (2021- 2030 годы):</a:t>
            </a:r>
            <a:br>
              <a:rPr lang="ru-RU" sz="1500" b="1" dirty="0">
                <a:solidFill>
                  <a:srgbClr val="0F6165"/>
                </a:solidFill>
              </a:rPr>
            </a:br>
            <a:r>
              <a:rPr lang="ru-RU" sz="1100" b="1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раздел 5.7.7.4. Современные психолого-педагогические представления о ребенке с ограниченными возможностями здоровья разных нозологических и возрастных категорий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689C387-EF7A-73CF-3344-B825172EAEF4}"/>
              </a:ext>
            </a:extLst>
          </p:cNvPr>
          <p:cNvSpPr/>
          <p:nvPr/>
        </p:nvSpPr>
        <p:spPr>
          <a:xfrm>
            <a:off x="4286761" y="3511091"/>
            <a:ext cx="4678996" cy="1500411"/>
          </a:xfrm>
          <a:prstGeom prst="rect">
            <a:avLst/>
          </a:prstGeom>
          <a:solidFill>
            <a:srgbClr val="EBC3D6"/>
          </a:solidFill>
        </p:spPr>
        <p:txBody>
          <a:bodyPr wrap="square">
            <a:spAutoFit/>
          </a:bodyPr>
          <a:lstStyle/>
          <a:p>
            <a:pPr indent="180000">
              <a:buClr>
                <a:srgbClr val="0796A5"/>
              </a:buClr>
              <a:buSzPct val="110000"/>
            </a:pPr>
            <a:r>
              <a:rPr lang="ru-RU" b="1" dirty="0">
                <a:solidFill>
                  <a:srgbClr val="8B3C67"/>
                </a:solidFill>
              </a:rPr>
              <a:t>ЦЕЛЕВЫЕ ГРУППЫ: </a:t>
            </a:r>
          </a:p>
          <a:p>
            <a:pPr marL="357188" indent="-171450">
              <a:lnSpc>
                <a:spcPct val="90000"/>
              </a:lnSpc>
              <a:spcBef>
                <a:spcPts val="600"/>
              </a:spcBef>
              <a:buClr>
                <a:srgbClr val="8B3C67"/>
              </a:buClr>
              <a:buSzPct val="110000"/>
              <a:buFont typeface="Arial" pitchFamily="34" charset="0"/>
              <a:buChar char="•"/>
            </a:pPr>
            <a:r>
              <a:rPr lang="ru-RU" sz="1300" dirty="0">
                <a:solidFill>
                  <a:prstClr val="black"/>
                </a:solidFill>
              </a:rPr>
              <a:t>организаторы и специалисты в сфере образования лиц с ОВЗ, с инвалидностью на разных уровнях образования; </a:t>
            </a:r>
          </a:p>
          <a:p>
            <a:pPr marL="357188" indent="-171450">
              <a:lnSpc>
                <a:spcPct val="90000"/>
              </a:lnSpc>
              <a:spcBef>
                <a:spcPts val="600"/>
              </a:spcBef>
              <a:buClr>
                <a:srgbClr val="8B3C67"/>
              </a:buClr>
              <a:buSzPct val="110000"/>
              <a:buFont typeface="Arial" pitchFamily="34" charset="0"/>
              <a:buChar char="•"/>
            </a:pPr>
            <a:r>
              <a:rPr lang="ru-RU" sz="1300" dirty="0">
                <a:solidFill>
                  <a:prstClr val="black"/>
                </a:solidFill>
              </a:rPr>
              <a:t>исследователи в области специальной психологии и коррекционной педагогики;</a:t>
            </a:r>
          </a:p>
          <a:p>
            <a:pPr marL="357188" indent="-171450">
              <a:lnSpc>
                <a:spcPct val="90000"/>
              </a:lnSpc>
              <a:spcBef>
                <a:spcPts val="600"/>
              </a:spcBef>
              <a:buClr>
                <a:srgbClr val="8B3C67"/>
              </a:buClr>
              <a:buSzPct val="110000"/>
              <a:buFont typeface="Arial" pitchFamily="34" charset="0"/>
              <a:buChar char="•"/>
            </a:pPr>
            <a:r>
              <a:rPr lang="ru-RU" sz="1300" dirty="0">
                <a:solidFill>
                  <a:prstClr val="black"/>
                </a:solidFill>
              </a:rPr>
              <a:t>семья ребенка с ОВЗ.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53F166-14FC-EE6F-1F37-6C19B3300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14" y="3633238"/>
            <a:ext cx="1353009" cy="131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66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94E5DFC-2DAA-034A-2422-3032A2C59032}"/>
              </a:ext>
            </a:extLst>
          </p:cNvPr>
          <p:cNvSpPr/>
          <p:nvPr/>
        </p:nvSpPr>
        <p:spPr>
          <a:xfrm>
            <a:off x="251138" y="235872"/>
            <a:ext cx="72762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НАПРАВЛЕНИЯ ИССЛЕДОВАНИЙ лаборатории образования и комплексной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абилитации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детей с ЗПР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1FD88BF-49C7-E3C4-1836-A8B513A305A1}"/>
              </a:ext>
            </a:extLst>
          </p:cNvPr>
          <p:cNvSpPr/>
          <p:nvPr/>
        </p:nvSpPr>
        <p:spPr>
          <a:xfrm>
            <a:off x="4994952" y="1082450"/>
            <a:ext cx="4036032" cy="1537459"/>
          </a:xfrm>
          <a:prstGeom prst="rect">
            <a:avLst/>
          </a:prstGeom>
          <a:solidFill>
            <a:srgbClr val="8B3C67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0D4E4C-8A20-DD80-BA21-28E202735BCE}"/>
              </a:ext>
            </a:extLst>
          </p:cNvPr>
          <p:cNvSpPr/>
          <p:nvPr/>
        </p:nvSpPr>
        <p:spPr>
          <a:xfrm>
            <a:off x="447931" y="1150539"/>
            <a:ext cx="39433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Исследование </a:t>
            </a:r>
            <a:r>
              <a:rPr kumimoji="0" lang="ru-RU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саморегуляции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познавательной деятельности детей с ЗПР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07180C2-51B8-AE26-4971-96CDC7A58DC8}"/>
              </a:ext>
            </a:extLst>
          </p:cNvPr>
          <p:cNvSpPr/>
          <p:nvPr/>
        </p:nvSpPr>
        <p:spPr>
          <a:xfrm>
            <a:off x="343930" y="2029708"/>
            <a:ext cx="383879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Цель исследования: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изучение особенностей и психологических механизмов формирования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саморегуляции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познавательной деятельности и поведения детей с ЗПР.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56B4053-50A6-C900-DE94-94001A825E48}"/>
              </a:ext>
            </a:extLst>
          </p:cNvPr>
          <p:cNvSpPr/>
          <p:nvPr/>
        </p:nvSpPr>
        <p:spPr>
          <a:xfrm>
            <a:off x="355054" y="1198629"/>
            <a:ext cx="110561" cy="481262"/>
          </a:xfrm>
          <a:prstGeom prst="rect">
            <a:avLst/>
          </a:prstGeom>
          <a:solidFill>
            <a:srgbClr val="8B3C67">
              <a:alpha val="5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DB1FD00-5F8F-64C4-87AA-37F2CEE408CF}"/>
              </a:ext>
            </a:extLst>
          </p:cNvPr>
          <p:cNvSpPr/>
          <p:nvPr/>
        </p:nvSpPr>
        <p:spPr>
          <a:xfrm>
            <a:off x="336477" y="3336950"/>
            <a:ext cx="4905374" cy="1647505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55BA077-A0E5-D858-1F50-13A72A995C83}"/>
              </a:ext>
            </a:extLst>
          </p:cNvPr>
          <p:cNvSpPr/>
          <p:nvPr/>
        </p:nvSpPr>
        <p:spPr>
          <a:xfrm>
            <a:off x="5054408" y="1206313"/>
            <a:ext cx="376392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Практико-ориентированные разработки: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Программа коррекционной работы по формированию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саморегуляции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как </a:t>
            </a: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обязательная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составляющая адаптированной образовательной программы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Методические пособия и рекомендации для педагогов и родителей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764CE17-7FEB-AB5B-FE1B-BDE9124B9369}"/>
              </a:ext>
            </a:extLst>
          </p:cNvPr>
          <p:cNvSpPr/>
          <p:nvPr/>
        </p:nvSpPr>
        <p:spPr>
          <a:xfrm>
            <a:off x="436821" y="3698158"/>
            <a:ext cx="4572000" cy="10895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Трудности произвольной регуляции деятельности и поведения являются ведущим нарушением при задержке психического развития не только в выраженных, но и в легких ее формах.</a:t>
            </a:r>
          </a:p>
          <a:p>
            <a:pPr marL="0" marR="0" lvl="0" indent="0" algn="just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Для реализации потенциальных возможностей формирования регуляторной сферы ребенка с ЗПР необходимо создание специальных образовательных условий.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30AF17F-F990-95DC-F848-D2364F0F1D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rgbClr val="A5A5A5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494047" y="3117785"/>
            <a:ext cx="415572" cy="53737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8C904D9-0E47-45E4-79DC-35F610BE7CD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10447" y="2860634"/>
            <a:ext cx="3519845" cy="2081235"/>
          </a:xfrm>
          <a:prstGeom prst="rect">
            <a:avLst/>
          </a:prstGeom>
          <a:ln>
            <a:solidFill>
              <a:srgbClr val="732952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 descr="База данных 2.jpg">
            <a:extLst>
              <a:ext uri="{FF2B5EF4-FFF2-40B4-BE49-F238E27FC236}">
                <a16:creationId xmlns:a16="http://schemas.microsoft.com/office/drawing/2014/main" id="{F7613534-DEC2-C804-D11F-7ACFF4E61E5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96940" y="2433515"/>
            <a:ext cx="847060" cy="1177622"/>
          </a:xfrm>
          <a:prstGeom prst="rect">
            <a:avLst/>
          </a:prstGeom>
          <a:ln>
            <a:solidFill>
              <a:sysClr val="window" lastClr="FFFFFF">
                <a:lumMod val="95000"/>
              </a:sysClr>
            </a:solidFill>
          </a:ln>
        </p:spPr>
      </p:pic>
    </p:spTree>
    <p:extLst>
      <p:ext uri="{BB962C8B-B14F-4D97-AF65-F5344CB8AC3E}">
        <p14:creationId xmlns:p14="http://schemas.microsoft.com/office/powerpoint/2010/main" val="2197071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50580E4-92A6-D49E-B74F-7CFD2C77167A}"/>
              </a:ext>
            </a:extLst>
          </p:cNvPr>
          <p:cNvSpPr/>
          <p:nvPr/>
        </p:nvSpPr>
        <p:spPr>
          <a:xfrm>
            <a:off x="278754" y="448551"/>
            <a:ext cx="69616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СФЕРА ЖИЗНЕННОЙ КОМПЕТЕНЦИИ: НАПРАВЛЕНИЯ ИССЛЕДОВАНИЙ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951AE0B-4FF3-3D7A-D429-41C6BED5AE91}"/>
              </a:ext>
            </a:extLst>
          </p:cNvPr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7D8A84C-760B-2F52-400D-53E47CC857F0}"/>
              </a:ext>
            </a:extLst>
          </p:cNvPr>
          <p:cNvSpPr/>
          <p:nvPr/>
        </p:nvSpPr>
        <p:spPr>
          <a:xfrm>
            <a:off x="1185857" y="1088478"/>
            <a:ext cx="6413823" cy="277486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•"/>
              <a:tabLst>
                <a:tab pos="149225" algn="l"/>
                <a:tab pos="630555" algn="l"/>
              </a:tabLst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 изучение процесса становления функциональной грамотности в контексте формирования смыслового чтения младших школьников с ЗПР;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•"/>
              <a:tabLst>
                <a:tab pos="149225" algn="l"/>
                <a:tab pos="630555" algn="l"/>
              </a:tabLst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 изучение процесса становления сферы жизненной компетенции у дошкольников с ЗПР;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•"/>
              <a:tabLst>
                <a:tab pos="149225" algn="l"/>
                <a:tab pos="630555" algn="l"/>
              </a:tabLst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(3) исследование закономерностей развития навыков сферы жизненной компетенции у подростков;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•"/>
              <a:tabLst>
                <a:tab pos="149225" algn="l"/>
                <a:tab pos="630555" algn="l"/>
              </a:tabLst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(4) изучение субъективного благополучия подростков с ЗПР, обучающихся в условиях инклюзии;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•"/>
              <a:tabLst>
                <a:tab pos="149225" algn="l"/>
                <a:tab pos="630555" algn="l"/>
              </a:tabLst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(5) исследование психологического благополучия педагогов специальных и инклюзивных школ.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108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">
            <a:extLst>
              <a:ext uri="{FF2B5EF4-FFF2-40B4-BE49-F238E27FC236}">
                <a16:creationId xmlns:a16="http://schemas.microsoft.com/office/drawing/2014/main" id="{31D14B11-E9DB-6D85-AABC-544AE1867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34821F-2E50-77AB-F1C8-D85D9F77A46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158" y="2254795"/>
            <a:ext cx="4267165" cy="280337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01BCE5A-0705-51AF-D035-7E920F1D5CD6}"/>
              </a:ext>
            </a:extLst>
          </p:cNvPr>
          <p:cNvSpPr/>
          <p:nvPr/>
        </p:nvSpPr>
        <p:spPr>
          <a:xfrm>
            <a:off x="264017" y="205095"/>
            <a:ext cx="615422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НАПРАВЛЕНИЯ ИССЛЕДОВАНИЙ лаборатории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образования и комплексной </a:t>
            </a:r>
            <a:r>
              <a:rPr kumimoji="0" lang="ru-RU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абилитации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детей с ЗПР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01F4FC4-F048-5DD9-B279-AAE3E1EE137E}"/>
              </a:ext>
            </a:extLst>
          </p:cNvPr>
          <p:cNvSpPr/>
          <p:nvPr/>
        </p:nvSpPr>
        <p:spPr>
          <a:xfrm>
            <a:off x="404973" y="966431"/>
            <a:ext cx="39433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Исследование смыслового чтения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младших школьников с ЗПР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, 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360C826-9327-2665-2421-402C41A0C43E}"/>
              </a:ext>
            </a:extLst>
          </p:cNvPr>
          <p:cNvSpPr/>
          <p:nvPr/>
        </p:nvSpPr>
        <p:spPr>
          <a:xfrm>
            <a:off x="393949" y="1445558"/>
            <a:ext cx="31917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определяемого государственным образовательным стандартом в качестве важнейшего </a:t>
            </a:r>
            <a:r>
              <a:rPr kumimoji="0" lang="ru-RU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метапредметного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 результата обучения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C171DA5-8C90-6680-3BBD-6F7A70CC4984}"/>
              </a:ext>
            </a:extLst>
          </p:cNvPr>
          <p:cNvSpPr/>
          <p:nvPr/>
        </p:nvSpPr>
        <p:spPr>
          <a:xfrm>
            <a:off x="4252579" y="964708"/>
            <a:ext cx="4636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Цель исследования: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оценка читательского развития младших школьников на предмет изучения феномена «бездумного чтения».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Изучались: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сформированность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механизмов контроля за пониманием читаемого, умение вычленять и решать элементарные читательские задачи в тексте, уровень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сформированности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«ядра» жанрового сознания у учеников 2 классов.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C6E1107-3CFD-0BC4-CC1C-4FA22C0D9E57}"/>
              </a:ext>
            </a:extLst>
          </p:cNvPr>
          <p:cNvSpPr/>
          <p:nvPr/>
        </p:nvSpPr>
        <p:spPr>
          <a:xfrm>
            <a:off x="4381500" y="3602465"/>
            <a:ext cx="4572000" cy="1421928"/>
          </a:xfrm>
          <a:prstGeom prst="rect">
            <a:avLst/>
          </a:prstGeom>
          <a:solidFill>
            <a:srgbClr val="F9EDF3"/>
          </a:solidFill>
        </p:spPr>
        <p:txBody>
          <a:bodyPr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55%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детей – испытывают значительные трудности в понимании текста (по трем показателям). </a:t>
            </a:r>
          </a:p>
          <a:p>
            <a:pPr marL="0" marR="0" lvl="0" indent="0" algn="just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%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детей – испытывают трудности в осуществлении контроля за пониманием читаемого текста.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У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41%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учащихся не сформировано умение вычленять и решать элементарные читательские задачи в тексте.</a:t>
            </a:r>
          </a:p>
          <a:p>
            <a:pPr marL="0" marR="0" lvl="0" indent="0" algn="just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У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47%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учеников к 7–9 годам не сложилось «ядро» жанрового сознания.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1C330FB-9000-D0FB-2F6E-C322271E633F}"/>
              </a:ext>
            </a:extLst>
          </p:cNvPr>
          <p:cNvSpPr/>
          <p:nvPr/>
        </p:nvSpPr>
        <p:spPr>
          <a:xfrm>
            <a:off x="312095" y="1020659"/>
            <a:ext cx="110561" cy="481262"/>
          </a:xfrm>
          <a:prstGeom prst="rect">
            <a:avLst/>
          </a:prstGeom>
          <a:solidFill>
            <a:srgbClr val="8B3C67">
              <a:alpha val="5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6F2F1D5-92C0-E20C-B1E7-E6729FA9BB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rgbClr val="A5A5A5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4186755" y="3072828"/>
            <a:ext cx="415572" cy="537377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217DA67-E108-0DFC-AF62-2990C7BAA6CF}"/>
              </a:ext>
            </a:extLst>
          </p:cNvPr>
          <p:cNvSpPr/>
          <p:nvPr/>
        </p:nvSpPr>
        <p:spPr>
          <a:xfrm>
            <a:off x="5107968" y="2274253"/>
            <a:ext cx="4036032" cy="1096267"/>
          </a:xfrm>
          <a:prstGeom prst="rect">
            <a:avLst/>
          </a:prstGeom>
          <a:solidFill>
            <a:srgbClr val="8B3C67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6F3A8E9-7C90-757C-59BF-8CCD329BE6A4}"/>
              </a:ext>
            </a:extLst>
          </p:cNvPr>
          <p:cNvSpPr/>
          <p:nvPr/>
        </p:nvSpPr>
        <p:spPr>
          <a:xfrm>
            <a:off x="5167424" y="2315922"/>
            <a:ext cx="376392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Практико-ориентированная разработки: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Рекомендации педагогам и родителям по формированию интереса к чтению у детей с ЗПР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Тематические консультации в рамках проекта «Важные встречи»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143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CAA40B-19BF-07A5-63B7-4B1C5CB81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667C47B-DEB5-7263-E1AA-C7778CA1CE28}"/>
              </a:ext>
            </a:extLst>
          </p:cNvPr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803BA3-F8EE-D983-5019-8D9BF1914D7F}"/>
              </a:ext>
            </a:extLst>
          </p:cNvPr>
          <p:cNvSpPr/>
          <p:nvPr/>
        </p:nvSpPr>
        <p:spPr>
          <a:xfrm>
            <a:off x="264017" y="205095"/>
            <a:ext cx="615422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НАПРАВЛЕНИЯ ИССЛЕДОВАНИЙ лаборатории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образования и комплексной </a:t>
            </a:r>
            <a:r>
              <a:rPr kumimoji="0" lang="ru-RU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абилитации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детей с ЗПР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D759B06-AF9E-266D-B73F-8B8C33F723D8}"/>
              </a:ext>
            </a:extLst>
          </p:cNvPr>
          <p:cNvSpPr/>
          <p:nvPr/>
        </p:nvSpPr>
        <p:spPr>
          <a:xfrm>
            <a:off x="404973" y="966431"/>
            <a:ext cx="39433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Исследование проблем социализации и формирования сферы жизненной компетенции обучающихся с ЗПР 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31D4E8A-2F57-658A-4D56-A5C2DDC788BC}"/>
              </a:ext>
            </a:extLst>
          </p:cNvPr>
          <p:cNvSpPr/>
          <p:nvPr/>
        </p:nvSpPr>
        <p:spPr>
          <a:xfrm>
            <a:off x="299610" y="1719470"/>
            <a:ext cx="34195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определяемых государственным образовательным стандартом в качестве важнейшего личностного результата обучения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В исследовании приняли участие родители обучающихся с ОВЗ (n=1530) и педагоги, работающие с разными нозологическими группами обучающихся (n=1327) из 34 регионов России.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5491655-A6A1-C843-CA5C-0A17F9813EAA}"/>
              </a:ext>
            </a:extLst>
          </p:cNvPr>
          <p:cNvSpPr/>
          <p:nvPr/>
        </p:nvSpPr>
        <p:spPr>
          <a:xfrm>
            <a:off x="4243743" y="877037"/>
            <a:ext cx="47291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Цель исследования: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разработка научно-методического обеспечения формирования социализирующих жизненных компетенций обучающихся с задержкой психического развития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Изучались (2022-2023): (1)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представления специалистов служб психолого-педагогического сопровождения, педагогов и родителей обучающихся с ЗПР о содержании сферы жизненной компетенции на разных уровнях образования и</a:t>
            </a:r>
            <a:r>
              <a:rPr lang="ru-RU" sz="1200" dirty="0">
                <a:solidFill>
                  <a:srgbClr val="8B3C67"/>
                </a:solidFill>
                <a:latin typeface="Calibri"/>
                <a:cs typeface="Times New Roman" panose="02020603050405020304" pitchFamily="18" charset="0"/>
              </a:rPr>
              <a:t> запроса на диагностические и учебно-методические материалы;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(2) 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апробация методики оценки навыков жизненной компетенции у детей с ЗПР старшего дошкольного возраста</a:t>
            </a:r>
            <a:r>
              <a:rPr lang="ru-RU" sz="1200" dirty="0">
                <a:solidFill>
                  <a:srgbClr val="8B3C67"/>
                </a:solidFill>
                <a:latin typeface="Calibri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8B3C67"/>
                </a:solidFill>
                <a:latin typeface="Calibri"/>
                <a:cs typeface="Times New Roman" panose="02020603050405020304" pitchFamily="18" charset="0"/>
              </a:rPr>
              <a:t>База данных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8B3C67"/>
                </a:solidFill>
                <a:latin typeface="Calibri"/>
                <a:cs typeface="Times New Roman" panose="02020603050405020304" pitchFamily="18" charset="0"/>
              </a:rPr>
              <a:t>1. </a:t>
            </a:r>
            <a:r>
              <a:rPr lang="ru-RU" sz="1200" dirty="0">
                <a:solidFill>
                  <a:srgbClr val="8B3C67"/>
                </a:solidFill>
                <a:latin typeface="Calibri"/>
                <a:cs typeface="Times New Roman" panose="02020603050405020304" pitchFamily="18" charset="0"/>
              </a:rPr>
              <a:t>«Представления специалистов служб психолого-педагогического сопровождения и педагогов о содержании сферы жизненной компетенции у обучающихся с ОВЗ.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2.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«Представления родителей о содержании сферы жизненной компетенции детей с ОВЗ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6261507-F681-2B04-0F3C-8B816F2749A1}"/>
              </a:ext>
            </a:extLst>
          </p:cNvPr>
          <p:cNvSpPr/>
          <p:nvPr/>
        </p:nvSpPr>
        <p:spPr>
          <a:xfrm>
            <a:off x="3894363" y="3918857"/>
            <a:ext cx="5183000" cy="1221728"/>
          </a:xfrm>
          <a:prstGeom prst="rect">
            <a:avLst/>
          </a:prstGeom>
          <a:solidFill>
            <a:srgbClr val="8B3C67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Практико-ориентированная разработки (2024):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Рекомендации педагогам и родителям по социализации и формированию жизненных компетенций у подростков с ЗПР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Инфографика, представляющая оценку значимости навыков из сферы жизненной компетенции у педагогов и родителей детей разного возраста с ОВЗ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B18DDD9-6736-B71B-709D-243C6E044B54}"/>
              </a:ext>
            </a:extLst>
          </p:cNvPr>
          <p:cNvSpPr/>
          <p:nvPr/>
        </p:nvSpPr>
        <p:spPr>
          <a:xfrm>
            <a:off x="312095" y="1020659"/>
            <a:ext cx="110561" cy="661184"/>
          </a:xfrm>
          <a:prstGeom prst="rect">
            <a:avLst/>
          </a:prstGeom>
          <a:solidFill>
            <a:srgbClr val="8B3C67">
              <a:alpha val="5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2C82B7C-E13B-94CC-DCC7-C3AA23B23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187" y="2722707"/>
            <a:ext cx="524556" cy="52821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8B87382-56FE-968B-0F92-A3296B639C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3845" y="3354994"/>
            <a:ext cx="538331" cy="528211"/>
          </a:xfrm>
          <a:prstGeom prst="rect">
            <a:avLst/>
          </a:prstGeom>
        </p:spPr>
      </p:pic>
      <p:pic>
        <p:nvPicPr>
          <p:cNvPr id="1025" name="Picture 1">
            <a:extLst>
              <a:ext uri="{FF2B5EF4-FFF2-40B4-BE49-F238E27FC236}">
                <a16:creationId xmlns:a16="http://schemas.microsoft.com/office/drawing/2014/main" id="{773EE966-279C-1385-DB05-5E41AEA82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28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50580E4-92A6-D49E-B74F-7CFD2C77167A}"/>
              </a:ext>
            </a:extLst>
          </p:cNvPr>
          <p:cNvSpPr/>
          <p:nvPr/>
        </p:nvSpPr>
        <p:spPr>
          <a:xfrm>
            <a:off x="251137" y="448551"/>
            <a:ext cx="69616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ЖИЗНЕННАЯ КОМПЕТЕНЦИЯ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951AE0B-4FF3-3D7A-D429-41C6BED5AE91}"/>
              </a:ext>
            </a:extLst>
          </p:cNvPr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3">
            <a:extLst>
              <a:ext uri="{FF2B5EF4-FFF2-40B4-BE49-F238E27FC236}">
                <a16:creationId xmlns:a16="http://schemas.microsoft.com/office/drawing/2014/main" id="{8971B3FE-FF14-2B53-A4B6-075DA33D2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101" y="1298162"/>
            <a:ext cx="760786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52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524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Жизненная компетенция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рассматривается как способность насколько возможно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адекватно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самостоятельно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решать задачи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обыденной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жизни в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текущей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жизненной ситуации (Н.В. Бабкина, Е.Л. Гончарова, О.И. Кукушкина, Н.Н. Малофеев, О.С. Никольская). </a:t>
            </a:r>
          </a:p>
          <a:p>
            <a:pPr marL="0" marR="0" lvl="0" indent="3524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524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Жизненная компетенция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предполагает владение знаниями, умениями и навыками решения повседневных задач социальной жизни, во взаимодействии с разными людьми в контексте разных обстоятельств. Многообразный жизненный опыт, получаемый учащимся с ЗПР в ходе взаимодействия с другими, является своеобразной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эмпирической базой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выделения способов действия и формирования представлений, отношений ребенка к разным объектам социальной реальности.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578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50580E4-92A6-D49E-B74F-7CFD2C77167A}"/>
              </a:ext>
            </a:extLst>
          </p:cNvPr>
          <p:cNvSpPr/>
          <p:nvPr/>
        </p:nvSpPr>
        <p:spPr>
          <a:xfrm>
            <a:off x="251137" y="448551"/>
            <a:ext cx="69616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ОБЛАСТИ ЖИЗНЕННОЙ КОМПЕТЕНЦИИ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951AE0B-4FF3-3D7A-D429-41C6BED5AE91}"/>
              </a:ext>
            </a:extLst>
          </p:cNvPr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7D8A84C-760B-2F52-400D-53E47CC857F0}"/>
              </a:ext>
            </a:extLst>
          </p:cNvPr>
          <p:cNvSpPr/>
          <p:nvPr/>
        </p:nvSpPr>
        <p:spPr>
          <a:xfrm>
            <a:off x="671945" y="1316739"/>
            <a:ext cx="5045515" cy="2246769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•"/>
              <a:tabLst>
                <a:tab pos="149225" algn="l"/>
                <a:tab pos="630555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у ребенка адекватных представлений о собственных возможностях и ограничениях.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•"/>
              <a:tabLst>
                <a:tab pos="149225" algn="l"/>
                <a:tab pos="630555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Овладение социально-бытовыми умениями, используемыми в повседневной жизни.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•"/>
              <a:tabLst>
                <a:tab pos="149225" algn="l"/>
                <a:tab pos="630555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владение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навыками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коммуникации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•"/>
              <a:tabLst>
                <a:tab pos="149225" algn="l"/>
                <a:tab pos="630555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Дифференциация и осмысление картины мира и ее временно-пространственной организации.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•"/>
              <a:tabLst>
                <a:tab pos="149225" algn="l"/>
                <a:tab pos="630555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Осмысление своего социального окружения и освоение соответствующих возрасту системы ценностей и социальных ролей.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D5A5E8-972D-F9BC-434A-8F9433D9B01F}"/>
              </a:ext>
            </a:extLst>
          </p:cNvPr>
          <p:cNvSpPr txBox="1"/>
          <p:nvPr/>
        </p:nvSpPr>
        <p:spPr>
          <a:xfrm>
            <a:off x="5918118" y="994399"/>
            <a:ext cx="300619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Свидетельство о государственной регистрации базы данных № 2023624321 Российская Федерация.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Представления специалистов служб психолого-педагогического сопровождения и педагогов о содержании сферы жизненной компетенции обучающихся с ограниченными возможностями здоровья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№ 2023624237 :  А. М. Федосеева, Н. В. Бабкина, Е. М. Макарова [и др.].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EFA8AF-A168-153D-C8F9-8157FBABF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130" y="2860036"/>
            <a:ext cx="999365" cy="9673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C5A50B-3D52-1440-043E-862AB6EE95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6373" y="2860036"/>
            <a:ext cx="1042441" cy="10277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FFF1A6-0A37-6ACC-E7AA-C972F520412C}"/>
              </a:ext>
            </a:extLst>
          </p:cNvPr>
          <p:cNvSpPr txBox="1"/>
          <p:nvPr/>
        </p:nvSpPr>
        <p:spPr>
          <a:xfrm>
            <a:off x="974561" y="3698186"/>
            <a:ext cx="4572000" cy="830997"/>
          </a:xfrm>
          <a:prstGeom prst="rect">
            <a:avLst/>
          </a:prstGeom>
          <a:solidFill>
            <a:srgbClr val="F9EDF3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Бабкина Н.В., Федосеева А.М., Макарова Е.М.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Представления о жизненной компетенции детей и подростков с ОВЗ у педагогов и родителей: проблема несовпадения ожиданий // Консультативная психология и психотерапия. – 2024. – в печати.</a:t>
            </a:r>
          </a:p>
        </p:txBody>
      </p:sp>
    </p:spTree>
    <p:extLst>
      <p:ext uri="{BB962C8B-B14F-4D97-AF65-F5344CB8AC3E}">
        <p14:creationId xmlns:p14="http://schemas.microsoft.com/office/powerpoint/2010/main" val="2586214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74BAC2F-2E61-1776-A695-EBFB21292544}"/>
              </a:ext>
            </a:extLst>
          </p:cNvPr>
          <p:cNvSpPr/>
          <p:nvPr/>
        </p:nvSpPr>
        <p:spPr>
          <a:xfrm>
            <a:off x="264017" y="247455"/>
            <a:ext cx="68298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Исследование проблем социализации и формирования сферы жизненной компетенции обучающихся с ЗПР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B12FA258-9E89-9412-6C92-C57F9666E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299D3208-C782-4B17-89DA-E1B7356387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1469109"/>
              </p:ext>
            </p:extLst>
          </p:nvPr>
        </p:nvGraphicFramePr>
        <p:xfrm>
          <a:off x="251138" y="1032875"/>
          <a:ext cx="3050865" cy="1538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D363613E-A957-43A7-8A9F-23F02B1C5A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3200941"/>
              </p:ext>
            </p:extLst>
          </p:nvPr>
        </p:nvGraphicFramePr>
        <p:xfrm>
          <a:off x="171139" y="2639586"/>
          <a:ext cx="4155440" cy="1724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1A56A0E4-17B7-462E-9E4A-24BE88F3D8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0505574"/>
              </p:ext>
            </p:extLst>
          </p:nvPr>
        </p:nvGraphicFramePr>
        <p:xfrm>
          <a:off x="4224670" y="872037"/>
          <a:ext cx="4748191" cy="2245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72C508DF-613A-4CA2-A7F3-B86786A4ED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9509541"/>
              </p:ext>
            </p:extLst>
          </p:nvPr>
        </p:nvGraphicFramePr>
        <p:xfrm>
          <a:off x="4460539" y="3117392"/>
          <a:ext cx="4419444" cy="1921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620520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">
            <a:extLst>
              <a:ext uri="{FF2B5EF4-FFF2-40B4-BE49-F238E27FC236}">
                <a16:creationId xmlns:a16="http://schemas.microsoft.com/office/drawing/2014/main" id="{B12FA258-9E89-9412-6C92-C57F9666E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9A76C5E-A1A0-7D6B-9C0D-B18DDC628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017" y="888503"/>
            <a:ext cx="3811797" cy="416088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D06DDCB-9F17-F10C-045E-F0B939CB6E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8188" y="918048"/>
            <a:ext cx="3146301" cy="423503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8261790-F83B-5261-8272-F342758BA0F1}"/>
              </a:ext>
            </a:extLst>
          </p:cNvPr>
          <p:cNvSpPr/>
          <p:nvPr/>
        </p:nvSpPr>
        <p:spPr>
          <a:xfrm>
            <a:off x="264017" y="247455"/>
            <a:ext cx="68298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Исследование проблем социализации и формирования сферы жизненной компетенции обучающихся с ЗПР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932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5048EBC5-AB38-44AC-8298-CB3004F7AD14}"/>
              </a:ext>
            </a:extLst>
          </p:cNvPr>
          <p:cNvGraphicFramePr/>
          <p:nvPr/>
        </p:nvGraphicFramePr>
        <p:xfrm>
          <a:off x="4739640" y="998221"/>
          <a:ext cx="4259905" cy="4008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83D8D1B8-0169-C8E2-3292-2F5F1E7F68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3704613"/>
              </p:ext>
            </p:extLst>
          </p:nvPr>
        </p:nvGraphicFramePr>
        <p:xfrm>
          <a:off x="144455" y="998221"/>
          <a:ext cx="4549139" cy="4008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FA07962-611B-C4FA-98DF-15FA8B6DD060}"/>
              </a:ext>
            </a:extLst>
          </p:cNvPr>
          <p:cNvSpPr/>
          <p:nvPr/>
        </p:nvSpPr>
        <p:spPr>
          <a:xfrm>
            <a:off x="221489" y="247455"/>
            <a:ext cx="68298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Исследование проблем социализации и формирования сферы жизненной компетенции обучающихся с ЗПР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16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74BAC2F-2E61-1776-A695-EBFB21292544}"/>
              </a:ext>
            </a:extLst>
          </p:cNvPr>
          <p:cNvSpPr/>
          <p:nvPr/>
        </p:nvSpPr>
        <p:spPr>
          <a:xfrm>
            <a:off x="272725" y="457649"/>
            <a:ext cx="67899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СФЕРА ЖИЗНЕННОЙ КОМПЕТЕНЦИИ: ВЫВОДЫ ИССЛЕДОВАНИЯ 2023-2024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411F0A3-FC40-C675-C92B-E71D1DD17C9E}"/>
              </a:ext>
            </a:extLst>
          </p:cNvPr>
          <p:cNvSpPr/>
          <p:nvPr/>
        </p:nvSpPr>
        <p:spPr>
          <a:xfrm>
            <a:off x="195857" y="1044403"/>
            <a:ext cx="110561" cy="661184"/>
          </a:xfrm>
          <a:prstGeom prst="rect">
            <a:avLst/>
          </a:prstGeom>
          <a:solidFill>
            <a:srgbClr val="8B3C67">
              <a:alpha val="5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B12FA258-9E89-9412-6C92-C57F9666E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7EE468-7FA9-ACCA-C2EB-8225AE2B3FAA}"/>
              </a:ext>
            </a:extLst>
          </p:cNvPr>
          <p:cNvSpPr txBox="1"/>
          <p:nvPr/>
        </p:nvSpPr>
        <p:spPr>
          <a:xfrm>
            <a:off x="334459" y="1044403"/>
            <a:ext cx="4718437" cy="3785652"/>
          </a:xfrm>
          <a:prstGeom prst="rect">
            <a:avLst/>
          </a:prstGeom>
          <a:solidFill>
            <a:srgbClr val="F9EDF3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Родители выбирают больше значимых навыков, чем педагоги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: в частности, это может следствием большей значимости жизненных навыков для родителей детей с ОВЗ в целом. Следует также отметить, что родители гораздо активнее педагогов участвовали в опросе.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Безопасность детей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оказывается ключевой ценностью педагогического и родительского сообщества. Навыки поведения для личной безопасности являются высоко значимыми как для родителей, так и для педагогов на всех уровнях образования.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3. Способность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обнаруживать проблемную ситуацию и сообщать о ней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, а также различать ситуации, в которых можно справиться с проблемой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самостоятельно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, а в которой необходимо обратиться за помощью, является ключевой не только для детей с ОВЗ.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4. . Ожидания родителей относительно самостоятельности детей с ОВЗ, 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не поддерживаемые в системе семейного воспитания,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оказываются несостоятельными.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Обращение за помощью  - один из наиболее значимых навыков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. Проблема совместного посреднического действия взрослого и ребенка особенно остра, и выход данного навыка на третье место по значимости – подтверждение этого факта.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EC0EF07-8778-C6D9-75E9-B17180EA7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656" y="1155103"/>
            <a:ext cx="3967741" cy="283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95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2B9514-8792-5771-0C43-683F8751A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E26D256-27C1-2D6C-2CE3-3AD78D71236C}"/>
              </a:ext>
            </a:extLst>
          </p:cNvPr>
          <p:cNvSpPr/>
          <p:nvPr/>
        </p:nvSpPr>
        <p:spPr>
          <a:xfrm>
            <a:off x="264017" y="196149"/>
            <a:ext cx="70344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8B3C67"/>
                </a:solidFill>
              </a:rPr>
              <a:t>ПРАКТИКО-ОРИЕНТИРОВАННЫЕ ИССЛЕДОВАНИЯ</a:t>
            </a:r>
          </a:p>
          <a:p>
            <a:r>
              <a:rPr lang="ru-RU" sz="2000" b="1" dirty="0">
                <a:solidFill>
                  <a:srgbClr val="8B3C67"/>
                </a:solidFill>
              </a:rPr>
              <a:t>Института коррекционной педагогики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77FBB26F-7378-7502-2565-4193E66EB7D9}"/>
              </a:ext>
            </a:extLst>
          </p:cNvPr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94E49EF-B562-449A-9760-CC6CA1BA16A2}"/>
              </a:ext>
            </a:extLst>
          </p:cNvPr>
          <p:cNvSpPr/>
          <p:nvPr/>
        </p:nvSpPr>
        <p:spPr>
          <a:xfrm>
            <a:off x="1351073" y="979200"/>
            <a:ext cx="7034471" cy="43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bg1"/>
                </a:solidFill>
                <a:highlight>
                  <a:srgbClr val="800080"/>
                </a:highlight>
              </a:rPr>
              <a:t> Направления разработок лаборатории образования и комплексной </a:t>
            </a:r>
            <a:r>
              <a:rPr lang="ru-RU" sz="1600" b="1" dirty="0" err="1">
                <a:solidFill>
                  <a:schemeClr val="bg1"/>
                </a:solidFill>
                <a:highlight>
                  <a:srgbClr val="800080"/>
                </a:highlight>
              </a:rPr>
              <a:t>абилитации</a:t>
            </a:r>
            <a:r>
              <a:rPr lang="ru-RU" sz="1600" b="1" dirty="0">
                <a:solidFill>
                  <a:schemeClr val="bg1"/>
                </a:solidFill>
                <a:highlight>
                  <a:srgbClr val="800080"/>
                </a:highlight>
              </a:rPr>
              <a:t> детей с задержкой психического развития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600" b="1" dirty="0">
              <a:solidFill>
                <a:schemeClr val="bg1"/>
              </a:solidFill>
              <a:highlight>
                <a:srgbClr val="800080"/>
              </a:highlight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Система дифференцированного психологического сопровождения школьников с ЗПР.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Исследование саморегуляции познавательной деятельности детей с ЗПР</a:t>
            </a:r>
            <a:r>
              <a:rPr lang="ru-RU" sz="1400" dirty="0">
                <a:solidFill>
                  <a:srgbClr val="8B3C67"/>
                </a:solidFill>
                <a:latin typeface="Calibri"/>
                <a:ea typeface="Calibri" panose="020F0502020204030204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Исследование смыслового чтения младших школьников с ЗПР.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Исследование проблем социализации и формирования сферы жизненной компетенции обучающихся с ЗПР. 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Исследование субъективного благополучия подростков с ЗПР, обучающихся в условиях инклюзии.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Исследование психологического благополучия педагогов специальных и инклюзивных школ.</a:t>
            </a:r>
          </a:p>
          <a:p>
            <a:pPr algn="just"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+mn-cs"/>
            </a:endParaRPr>
          </a:p>
          <a:p>
            <a:pPr algn="just"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648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74BAC2F-2E61-1776-A695-EBFB21292544}"/>
              </a:ext>
            </a:extLst>
          </p:cNvPr>
          <p:cNvSpPr/>
          <p:nvPr/>
        </p:nvSpPr>
        <p:spPr>
          <a:xfrm>
            <a:off x="307560" y="422809"/>
            <a:ext cx="65722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СФЕРА ЖИЗНЕННОЙ КОМПЕТЕНЦИИ: СОТРУДНИЧЕСТВО С РОДИТЕЛЯМИ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73A516-8D38-1369-31D7-EC2B33C3C2E3}"/>
              </a:ext>
            </a:extLst>
          </p:cNvPr>
          <p:cNvSpPr txBox="1"/>
          <p:nvPr/>
        </p:nvSpPr>
        <p:spPr>
          <a:xfrm>
            <a:off x="572454" y="1778348"/>
            <a:ext cx="289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Общие выводы: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010698-BA10-5D3E-D070-DE730C9BC843}"/>
              </a:ext>
            </a:extLst>
          </p:cNvPr>
          <p:cNvSpPr txBox="1"/>
          <p:nvPr/>
        </p:nvSpPr>
        <p:spPr>
          <a:xfrm>
            <a:off x="2856411" y="1270517"/>
            <a:ext cx="571513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1200"/>
              <a:buFontTx/>
              <a:buNone/>
              <a:tabLst>
                <a:tab pos="149225" algn="l"/>
                <a:tab pos="630555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жизненная компетенция формируется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условиях обыденной жизни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в решении повседневных задач; 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родители не осознают важности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формирования жизненной компетенции у собственных детей и осознанно не организуют этот процесс – эта сфера у ребенка формируется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фрагментарно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1200"/>
              <a:buFontTx/>
              <a:buNone/>
              <a:tabLst>
                <a:tab pos="149225" algn="l"/>
                <a:tab pos="630555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без помощи родителей, сформировать сферу жизненной компетенции у обучающихся педагогам затруднительно – необходима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продуктивного сотрудничества семьи и образовательного учреждения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(желательно расширенной семьи - всех тех взрослых, которые организуют жизнь ребенка дома);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1200"/>
              <a:buFontTx/>
              <a:buNone/>
              <a:tabLst>
                <a:tab pos="149225" algn="l"/>
                <a:tab pos="630555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3) родителям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хватает компетентности для самостоятельного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формирования навыков жизненной компетенции – соответственно, требуется разработка программ психолого-педагогического сопровождения семьи с целью формирования сферы жизненной компетенции детей с ОВЗ.</a:t>
            </a:r>
          </a:p>
        </p:txBody>
      </p:sp>
    </p:spTree>
    <p:extLst>
      <p:ext uri="{BB962C8B-B14F-4D97-AF65-F5344CB8AC3E}">
        <p14:creationId xmlns:p14="http://schemas.microsoft.com/office/powerpoint/2010/main" val="3443988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951AE0B-4FF3-3D7A-D429-41C6BED5AE91}"/>
              </a:ext>
            </a:extLst>
          </p:cNvPr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CCD7A48-7D2A-714F-C49E-FD3C61A7E4B2}"/>
              </a:ext>
            </a:extLst>
          </p:cNvPr>
          <p:cNvSpPr/>
          <p:nvPr/>
        </p:nvSpPr>
        <p:spPr>
          <a:xfrm>
            <a:off x="281434" y="414101"/>
            <a:ext cx="65722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СФЕРА ЖИЗНЕННОЙ КОМПЕТЕНЦИИ: НАПРАВЛЕНИЯ ИССЛЕДОВАНИЙ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7CBD7FF-BCDE-A451-8D00-4FC277437113}"/>
              </a:ext>
            </a:extLst>
          </p:cNvPr>
          <p:cNvSpPr/>
          <p:nvPr/>
        </p:nvSpPr>
        <p:spPr>
          <a:xfrm>
            <a:off x="404973" y="966431"/>
            <a:ext cx="39433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Исследование субъективного благополучия подростков с ЗПР, обучающихся в условиях инклюзии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04E65D4-E473-1372-FB13-F799A4A97E26}"/>
              </a:ext>
            </a:extLst>
          </p:cNvPr>
          <p:cNvSpPr/>
          <p:nvPr/>
        </p:nvSpPr>
        <p:spPr>
          <a:xfrm>
            <a:off x="422656" y="1925419"/>
            <a:ext cx="3813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В исследовании приняли участие подростки с задержкой психического развития родители обучающихся с ЗПР (n=142).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69224AA-2AEF-3167-E461-A17E37B2A381}"/>
              </a:ext>
            </a:extLst>
          </p:cNvPr>
          <p:cNvSpPr/>
          <p:nvPr/>
        </p:nvSpPr>
        <p:spPr>
          <a:xfrm>
            <a:off x="4314863" y="877037"/>
            <a:ext cx="47291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Цель исследования: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разработка научно-методического обеспечения формирования социализирующих жизненных компетенций обучающихся с задержкой психического развития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Разработаны (2024): (1)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методика диагностики субъективного благополучия подростков с задержкой психического развития;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(2)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апробация методики, исследование субъективного психологического благополучия подростков с ЗПР.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База данных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Свидетельство о государственной регистрации базы данных № 2024623683 Российская Федерация. «Диагностический инструментарий для оценки субъективного благополучия подростков с задержкой психического развития» : № 2024622640: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заявл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. 25.06.2024 : опубл. 21.08.2024 / Е. М. Макарова, А. М. Федосеева ; заявитель Федеральное государственное бюджетное образовательное учреждение «Институт коррекционной педагогики».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F971793-B0E2-C9D4-FDC0-78AC64DAA21D}"/>
              </a:ext>
            </a:extLst>
          </p:cNvPr>
          <p:cNvSpPr/>
          <p:nvPr/>
        </p:nvSpPr>
        <p:spPr>
          <a:xfrm>
            <a:off x="0" y="3903150"/>
            <a:ext cx="5183000" cy="1221728"/>
          </a:xfrm>
          <a:prstGeom prst="rect">
            <a:avLst/>
          </a:prstGeom>
          <a:solidFill>
            <a:srgbClr val="8B3C67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Практико-ориентированная разработки: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Рекомендации педагогам и родителям по социализации и формированию жизненных компетенций у подростков с ЗПР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Инфографика, представляющая оценку значимости навыков из сферы жизненной компетенции у педагогов и родителей детей разного возраста с ОВЗ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182AFD2-1C84-B490-D432-BBECADD978D3}"/>
              </a:ext>
            </a:extLst>
          </p:cNvPr>
          <p:cNvSpPr/>
          <p:nvPr/>
        </p:nvSpPr>
        <p:spPr>
          <a:xfrm>
            <a:off x="312095" y="1020659"/>
            <a:ext cx="110561" cy="661184"/>
          </a:xfrm>
          <a:prstGeom prst="rect">
            <a:avLst/>
          </a:prstGeom>
          <a:solidFill>
            <a:srgbClr val="8B3C67">
              <a:alpha val="5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EF65453-E798-FE09-2DB3-5B69AFDF0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057" y="3903150"/>
            <a:ext cx="971926" cy="96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804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50580E4-92A6-D49E-B74F-7CFD2C77167A}"/>
              </a:ext>
            </a:extLst>
          </p:cNvPr>
          <p:cNvSpPr/>
          <p:nvPr/>
        </p:nvSpPr>
        <p:spPr>
          <a:xfrm>
            <a:off x="251137" y="448551"/>
            <a:ext cx="69616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СУБЪЕКТИВНОЕ БЛАГОПОЛУЧИЕ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951AE0B-4FF3-3D7A-D429-41C6BED5AE91}"/>
              </a:ext>
            </a:extLst>
          </p:cNvPr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3">
            <a:extLst>
              <a:ext uri="{FF2B5EF4-FFF2-40B4-BE49-F238E27FC236}">
                <a16:creationId xmlns:a16="http://schemas.microsoft.com/office/drawing/2014/main" id="{8971B3FE-FF14-2B53-A4B6-075DA33D2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103" y="1368197"/>
            <a:ext cx="7395723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52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524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Субъективное благополучие «зонтичный термин»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рассматривается как субъективная шкала, обобщенно оценивающая суммарный баланс положительных и отрицательных эмоций и когнитивных оценок жизни в целом, как она ощущается на данный момент жизни. Счастье, понимаемое как субъективное переживание, выступает верхним предельным значением этой шкалы . </a:t>
            </a:r>
          </a:p>
          <a:p>
            <a:pPr marL="0" marR="0" lvl="0" indent="3524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524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Международные и российские проекты (2009 – 2024)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Children’s Worlds: The International Survey of Children’s Well-Being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ISCWeB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Государственное задание Министерства просвещения Российской Федерации от 08.02.2023 № 073-00038-23-01 «Научно-методическое обеспечение оценки эффективности мероприятий Десятилетия детства с позиции благополучия детей» (МГППУ).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0475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50580E4-92A6-D49E-B74F-7CFD2C77167A}"/>
              </a:ext>
            </a:extLst>
          </p:cNvPr>
          <p:cNvSpPr/>
          <p:nvPr/>
        </p:nvSpPr>
        <p:spPr>
          <a:xfrm>
            <a:off x="251137" y="448551"/>
            <a:ext cx="69616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ИССЛЕДОВАНИЯ СУБЪЕКТИВНОГО БЛАГОПОЛУЧИЯ: КРИТЕРИИ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951AE0B-4FF3-3D7A-D429-41C6BED5AE91}"/>
              </a:ext>
            </a:extLst>
          </p:cNvPr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7D8A84C-760B-2F52-400D-53E47CC857F0}"/>
              </a:ext>
            </a:extLst>
          </p:cNvPr>
          <p:cNvSpPr/>
          <p:nvPr/>
        </p:nvSpPr>
        <p:spPr>
          <a:xfrm>
            <a:off x="781002" y="987713"/>
            <a:ext cx="4031145" cy="286232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>
                <a:tab pos="149225" algn="l"/>
                <a:tab pos="630555" algn="l"/>
              </a:tabLst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Степень удовлетворенности системой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•"/>
              <a:tabLst>
                <a:tab pos="149225" algn="l"/>
                <a:tab pos="630555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отношения к себе,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•"/>
              <a:tabLst>
                <a:tab pos="149225" algn="l"/>
                <a:tab pos="630555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отношения другим,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•"/>
              <a:tabLst>
                <a:tab pos="149225" algn="l"/>
                <a:tab pos="630555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отношение к среде,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•"/>
              <a:tabLst>
                <a:tab pos="149225" algn="l"/>
                <a:tab pos="630555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отношение своему хронотопу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>
                <a:tab pos="149225" algn="l"/>
                <a:tab pos="630555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(В.Н. Мясищев – по Ослон В.Н. и др.)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•"/>
              <a:tabLst>
                <a:tab pos="149225" algn="l"/>
                <a:tab pos="630555" algn="l"/>
              </a:tabLst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>
                <a:tab pos="149225" algn="l"/>
                <a:tab pos="630555" algn="l"/>
              </a:tabLst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Индекс детского благополучия ЮНИСЕФ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AutoNum type="arabicParenR"/>
              <a:tabLst>
                <a:tab pos="149225" algn="l"/>
                <a:tab pos="630555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удовлетворенность жизнью,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AutoNum type="arabicParenR"/>
              <a:tabLst>
                <a:tab pos="149225" algn="l"/>
                <a:tab pos="630555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отношения с родителями и сверстниками,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AutoNum type="arabicParenR"/>
              <a:tabLst>
                <a:tab pos="149225" algn="l"/>
                <a:tab pos="630555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отношение к процессу обучения в школе,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AutoNum type="arabicParenR"/>
              <a:tabLst>
                <a:tab pos="149225" algn="l"/>
                <a:tab pos="630555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самооценка здоровья.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•"/>
              <a:tabLst>
                <a:tab pos="149225" algn="l"/>
                <a:tab pos="630555" algn="l"/>
              </a:tabLst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FFF1A6-0A37-6ACC-E7AA-C972F520412C}"/>
              </a:ext>
            </a:extLst>
          </p:cNvPr>
          <p:cNvSpPr txBox="1"/>
          <p:nvPr/>
        </p:nvSpPr>
        <p:spPr>
          <a:xfrm>
            <a:off x="4848837" y="1089210"/>
            <a:ext cx="4031145" cy="2893100"/>
          </a:xfrm>
          <a:prstGeom prst="rect">
            <a:avLst/>
          </a:prstGeom>
          <a:solidFill>
            <a:srgbClr val="F9EDF3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Особенности подростков с ЗПР: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Низкая критичность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Слабая эмоционально-волевая саморегуляция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Низкий уровень развития способности к рефлексии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Проблема существующих диагностических инструментов: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расхождения между оценками, которые дают сами дети и их родители;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отсутствие учета когнитивных возможностей детей с ОВЗ;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низкая чувствительность измерительных инструментов к изменениям уровня субъективного благополучия. </a:t>
            </a:r>
          </a:p>
        </p:txBody>
      </p:sp>
    </p:spTree>
    <p:extLst>
      <p:ext uri="{BB962C8B-B14F-4D97-AF65-F5344CB8AC3E}">
        <p14:creationId xmlns:p14="http://schemas.microsoft.com/office/powerpoint/2010/main" val="15073726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50580E4-92A6-D49E-B74F-7CFD2C77167A}"/>
              </a:ext>
            </a:extLst>
          </p:cNvPr>
          <p:cNvSpPr/>
          <p:nvPr/>
        </p:nvSpPr>
        <p:spPr>
          <a:xfrm>
            <a:off x="251137" y="448551"/>
            <a:ext cx="69616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ИССЛЕДОВАНИЯ СУБЪЕКТИВНОГО БЛАГОПОЛУЧИЯ: КРИТЕРИИ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951AE0B-4FF3-3D7A-D429-41C6BED5AE91}"/>
              </a:ext>
            </a:extLst>
          </p:cNvPr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7D8A84C-760B-2F52-400D-53E47CC857F0}"/>
              </a:ext>
            </a:extLst>
          </p:cNvPr>
          <p:cNvSpPr/>
          <p:nvPr/>
        </p:nvSpPr>
        <p:spPr>
          <a:xfrm>
            <a:off x="940393" y="1046436"/>
            <a:ext cx="4031145" cy="264687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>
                <a:tab pos="149225" algn="l"/>
                <a:tab pos="630555" algn="l"/>
              </a:tabLst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Индекс детского благополучия ЮНИСЕФ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AutoNum type="arabicParenR"/>
              <a:tabLst>
                <a:tab pos="149225" algn="l"/>
                <a:tab pos="630555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удовлетворенность жизнью,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AutoNum type="arabicParenR"/>
              <a:tabLst>
                <a:tab pos="149225" algn="l"/>
                <a:tab pos="630555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отношения с родителями и сверстниками,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AutoNum type="arabicParenR"/>
              <a:tabLst>
                <a:tab pos="149225" algn="l"/>
                <a:tab pos="630555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отношение к процессу обучения в школе,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AutoNum type="arabicParenR"/>
              <a:tabLst>
                <a:tab pos="149225" algn="l"/>
                <a:tab pos="630555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самооценка здоровья.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AutoNum type="arabicParenR"/>
              <a:tabLst>
                <a:tab pos="149225" algn="l"/>
                <a:tab pos="630555" algn="l"/>
              </a:tabLst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AutoNum type="arabicParenR"/>
              <a:tabLst>
                <a:tab pos="149225" algn="l"/>
                <a:tab pos="630555" algn="l"/>
              </a:tabLst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>
                <a:tab pos="149225" algn="l"/>
                <a:tab pos="630555" algn="l"/>
              </a:tabLst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для подростка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ЗПР: 29.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>
                <a:tab pos="149225" algn="l"/>
                <a:tab pos="630555" algn="l"/>
              </a:tabLst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для сопровождающего педагога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4.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>
                <a:tab pos="149225" algn="l"/>
                <a:tab pos="630555" algn="l"/>
              </a:tabLst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Шкала откровенности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>
                <a:tab pos="149225" algn="l"/>
                <a:tab pos="630555" algn="l"/>
              </a:tabLst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•"/>
              <a:tabLst>
                <a:tab pos="149225" algn="l"/>
                <a:tab pos="630555" algn="l"/>
              </a:tabLst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59127B-03C0-6F52-D779-EF3B50462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9784" y="1046436"/>
            <a:ext cx="4101463" cy="274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569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74BAC2F-2E61-1776-A695-EBFB21292544}"/>
              </a:ext>
            </a:extLst>
          </p:cNvPr>
          <p:cNvSpPr/>
          <p:nvPr/>
        </p:nvSpPr>
        <p:spPr>
          <a:xfrm>
            <a:off x="201234" y="237008"/>
            <a:ext cx="65722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Исследование субъективного благополучия подростков с ЗПР, обучающихся в условиях инклюзии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73A516-8D38-1369-31D7-EC2B33C3C2E3}"/>
              </a:ext>
            </a:extLst>
          </p:cNvPr>
          <p:cNvSpPr txBox="1"/>
          <p:nvPr/>
        </p:nvSpPr>
        <p:spPr>
          <a:xfrm>
            <a:off x="133693" y="1409016"/>
            <a:ext cx="1964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Результаты исследования: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010698-BA10-5D3E-D070-DE730C9BC843}"/>
              </a:ext>
            </a:extLst>
          </p:cNvPr>
          <p:cNvSpPr txBox="1"/>
          <p:nvPr/>
        </p:nvSpPr>
        <p:spPr>
          <a:xfrm>
            <a:off x="2856411" y="1270517"/>
            <a:ext cx="5715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1200"/>
              <a:buFontTx/>
              <a:buNone/>
              <a:tabLst>
                <a:tab pos="149225" algn="l"/>
                <a:tab pos="630555" algn="l"/>
              </a:tabLst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811FCA-7E5D-86CF-97B6-95790F62E5D8}"/>
              </a:ext>
            </a:extLst>
          </p:cNvPr>
          <p:cNvSpPr txBox="1"/>
          <p:nvPr/>
        </p:nvSpPr>
        <p:spPr>
          <a:xfrm>
            <a:off x="1757916" y="967604"/>
            <a:ext cx="712206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Выявлено три варианта переживания психологического благополучия подростками с ЗПР, не являющиеся полярными типами, а отличающиеся своеобразием проявлений переживаний в разных сферах жизнедеятельности человека.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Первый тип – «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дезадаптированный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», отличающийся затруднениями в учебной деятельности, социальных отношениях, в физическом самочувствии и </a:t>
            </a:r>
            <a:r>
              <a:rPr kumimoji="0" lang="ru-RU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самоотношении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Второй тип – «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комплементарный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», предполагающий баланс в разных переживаниях.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Третий тип – «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флексибильный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», проявляющий высокую гибкость и пластичность, умение приспосабливаться в социальных отношениях.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Сфера переживаний у подростков с ЗПР отмечается 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теми же особенностями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что и у сверстников с нормативным развитием. К подростковому возрасту у школьников с ЗПР намечается тенденция гармонизация эмоциональных отношений и психологического самочувствия.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Содержание работы с подростками с «</a:t>
            </a:r>
            <a:r>
              <a:rPr kumimoji="0" lang="ru-RU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дезадаптивным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 типом психологического благополучия должно быть направлено на повышение его самооценки, вовлечение в общественную жизнь и формирование навыков взаимодействия и сотрудничества.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Ориентация на осознание собственных переживаний, регуляция своих состояний, развитие интереса к учебной и общественной деятельности – это основные направления психологической работы.</a:t>
            </a:r>
          </a:p>
        </p:txBody>
      </p:sp>
    </p:spTree>
    <p:extLst>
      <p:ext uri="{BB962C8B-B14F-4D97-AF65-F5344CB8AC3E}">
        <p14:creationId xmlns:p14="http://schemas.microsoft.com/office/powerpoint/2010/main" val="6337185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110DB7-AA09-B214-10D0-8F26EE2D4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5BC57F98-4C46-F35D-DB99-7CCDC696A5E9}"/>
              </a:ext>
            </a:extLst>
          </p:cNvPr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EB4290A-4BA5-3048-B87B-CDE1898FB812}"/>
              </a:ext>
            </a:extLst>
          </p:cNvPr>
          <p:cNvSpPr/>
          <p:nvPr/>
        </p:nvSpPr>
        <p:spPr>
          <a:xfrm>
            <a:off x="201234" y="237008"/>
            <a:ext cx="65722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Исследование субъективного благополучия подростков с ЗПР, обучающихся в условиях инклюзии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A230E2-8341-5ED8-A47D-1905C9B0309B}"/>
              </a:ext>
            </a:extLst>
          </p:cNvPr>
          <p:cNvSpPr txBox="1"/>
          <p:nvPr/>
        </p:nvSpPr>
        <p:spPr>
          <a:xfrm>
            <a:off x="133692" y="1409016"/>
            <a:ext cx="3043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Возможные задачи психолого-педагогического сопровождения: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7E409C-BA1C-24FC-B0C4-5080BB15F0F3}"/>
              </a:ext>
            </a:extLst>
          </p:cNvPr>
          <p:cNvSpPr txBox="1"/>
          <p:nvPr/>
        </p:nvSpPr>
        <p:spPr>
          <a:xfrm>
            <a:off x="2856411" y="1270517"/>
            <a:ext cx="5715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1200"/>
              <a:buFontTx/>
              <a:buNone/>
              <a:tabLst>
                <a:tab pos="149225" algn="l"/>
                <a:tab pos="630555" algn="l"/>
              </a:tabLst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D3445A-AA94-C755-7338-315D15878304}"/>
              </a:ext>
            </a:extLst>
          </p:cNvPr>
          <p:cNvSpPr txBox="1"/>
          <p:nvPr/>
        </p:nvSpPr>
        <p:spPr>
          <a:xfrm>
            <a:off x="3005470" y="1003044"/>
            <a:ext cx="5874513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повышение оценки удовлетворенности субъективным здоровьем, что предполагает формирование жизненной компетенции в развития адекватных представлений о собственных возможностях и ограничениях;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повышение уровня безопасности обучающихся в школе (в том числе, формирование навыков распознавания опасности и навыков безопасного поведения как содержания жизненной компетенции школьников с ОВЗ);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повышение психологической компетентности учителей, введение обязательных тренинговых программ для учителей по повышению эффективности взаимодействия с обучающимися, обучение развивающему взаимодействию и педагогической поддержке; а также развитие у педагогов навыков по самоподдержке, стимулирующих самопринятие;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повышение родительской компетентности, внедрение и реализация программ психологического просвещения родителей и лиц, их замещающих, в образовательные организации.</a:t>
            </a:r>
          </a:p>
        </p:txBody>
      </p:sp>
    </p:spTree>
    <p:extLst>
      <p:ext uri="{BB962C8B-B14F-4D97-AF65-F5344CB8AC3E}">
        <p14:creationId xmlns:p14="http://schemas.microsoft.com/office/powerpoint/2010/main" val="37607568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017" y="150099"/>
            <a:ext cx="6682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Переживание состояния беспомощности педагогами в специальном и инклюзивном образовании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650938" y="956877"/>
            <a:ext cx="38185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Беспомощность и бессилие как реакция на стресс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7651" y="1541652"/>
            <a:ext cx="422516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B3C67"/>
              </a:buClr>
              <a:buSzTx/>
              <a:buFont typeface="Calibri" pitchFamily="34" charset="0"/>
              <a:buChar char="●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Ориентация на 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продукт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(выполненные задания) в педагогической деятельности как ключевой показатель эффективности и компетентности педагога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B3C67"/>
              </a:buClr>
              <a:buSzTx/>
              <a:buFont typeface="Calibri" pitchFamily="34" charset="0"/>
              <a:buChar char="●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Невозможность фиксировать 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результаты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профессиональной деятельности в непосредственном </a:t>
            </a: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наблюдении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B3C67"/>
              </a:buClr>
              <a:buSzTx/>
              <a:buFont typeface="Calibri" pitchFamily="34" charset="0"/>
              <a:buChar char="●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Сложность в </a:t>
            </a: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осознании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собственных личностных 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эффектов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 профессиональном развитии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B3C67"/>
              </a:buClr>
              <a:buSzTx/>
              <a:buFont typeface="Calibri" pitchFamily="34" charset="0"/>
              <a:buChar char="●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Эмпатический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личный </a:t>
            </a: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дистресс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как следствие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непережитого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сложного (травматического) опыта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8783673-9593-AE3E-66EE-0E896F4737E1}"/>
              </a:ext>
            </a:extLst>
          </p:cNvPr>
          <p:cNvSpPr/>
          <p:nvPr/>
        </p:nvSpPr>
        <p:spPr>
          <a:xfrm>
            <a:off x="5021318" y="980526"/>
            <a:ext cx="41226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Профессиональное выгорание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F5E0EC5-19DE-D4E5-F8AA-DE6FC994E397}"/>
              </a:ext>
            </a:extLst>
          </p:cNvPr>
          <p:cNvSpPr/>
          <p:nvPr/>
        </p:nvSpPr>
        <p:spPr>
          <a:xfrm>
            <a:off x="4672811" y="1541652"/>
            <a:ext cx="4327632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B3C67"/>
              </a:buClr>
              <a:buSzTx/>
              <a:buFont typeface="Calibri" pitchFamily="34" charset="0"/>
              <a:buChar char="●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Сложные межличностные отношения с коллегами, а также с учениками и их родителями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B3C67"/>
              </a:buClr>
              <a:buSzTx/>
              <a:buFont typeface="Calibri" pitchFamily="34" charset="0"/>
              <a:buChar char="●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Высокая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оценочность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 профессиональной среде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B3C67"/>
              </a:buClr>
              <a:buSzTx/>
              <a:buFont typeface="Calibri" pitchFamily="34" charset="0"/>
              <a:buChar char="●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Субъективное восприятие трудностей, объективная сложность ситуации / профессиональной задачи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B3C67"/>
              </a:buClr>
              <a:buSzTx/>
              <a:buFont typeface="Calibri" pitchFamily="34" charset="0"/>
              <a:buChar char="●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Отсутствие общественного признания, неудовлетворенность потребности в признании профессиональных достижений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B3C67"/>
              </a:buClr>
              <a:buSzTx/>
              <a:buFont typeface="Calibri" pitchFamily="34" charset="0"/>
              <a:buChar char="●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Отсутствие стремления к осознанию профессиональной идентичности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B3C67"/>
              </a:buClr>
              <a:buSzTx/>
              <a:buFont typeface="Calibri" pitchFamily="34" charset="0"/>
              <a:buChar char="●"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996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138" y="370807"/>
            <a:ext cx="66820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Личный дистресс педагога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6033" y="999566"/>
            <a:ext cx="3537034" cy="3334246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Thin" panose="020B0403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Эмоционально-смысловая поддержка ученика как со-переживание взрослого ребенку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Thin" panose="020B0403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, отражающееся в виде посреднического действия, относится к числу ключевых компетенций педагога инклюзивного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Thin" panose="020B0403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Эмпатия как высшая психическая функция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Thin" panose="020B0403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предполагает способность понимать психические состояния других людей, а также многоплановый отклик на переживание другого человека, базирующийся на сопереживании.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Thin" panose="020B0403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Эмпатически обусловленный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Thin" panose="020B0403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личный дистресс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Thin" panose="020B0403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(«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Thin" panose="020B0403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personal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Thin" panose="020B0403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Thin" panose="020B0403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distress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Thin" panose="020B0403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»), – это негативная эмоциональная реакция субъекта при восприятии чужого эмоционального состояния.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Montserrat Medium" pitchFamily="2" charset="-52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A43359-F5C0-DC52-59EC-D5C7125FEA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78" r="3074"/>
          <a:stretch/>
        </p:blipFill>
        <p:spPr bwMode="auto">
          <a:xfrm>
            <a:off x="5555637" y="1046049"/>
            <a:ext cx="3421565" cy="203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748E4B-3A56-16C3-EE51-8C2224ADD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6267" y="882204"/>
            <a:ext cx="4980935" cy="32089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2F09B7-CE35-71B1-C0B1-363AF7240948}"/>
              </a:ext>
            </a:extLst>
          </p:cNvPr>
          <p:cNvSpPr txBox="1"/>
          <p:nvPr/>
        </p:nvSpPr>
        <p:spPr>
          <a:xfrm>
            <a:off x="3996267" y="4182510"/>
            <a:ext cx="4631266" cy="830997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Задачи взрослого при взаимодействии в ЗБР: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вовлечение ребенка в посредническое действие;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передача способа действия как «идеальной формы» 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осмысление способа действия как 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своего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75917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00080" y="0"/>
            <a:ext cx="9774878" cy="4906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Эмпирическая выборка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53AFFB-D71A-2216-D35B-54FB91C27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89" y="647608"/>
            <a:ext cx="4262446" cy="25153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4A0928-128E-84A3-C4AB-945701A253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662" b="30096"/>
          <a:stretch/>
        </p:blipFill>
        <p:spPr>
          <a:xfrm>
            <a:off x="2488352" y="3133642"/>
            <a:ext cx="2658836" cy="15682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8CBC26-C7BF-0FF7-6E84-0BB36009C3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989" y="3162928"/>
            <a:ext cx="2558367" cy="15097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61A225-60C4-12C1-7154-D3C857569A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7188" y="721991"/>
            <a:ext cx="3527853" cy="20818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80173E-DDAB-DA1F-0DC8-19AFED7287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3725" y="2953363"/>
            <a:ext cx="3577172" cy="208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36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951AE0B-4FF3-3D7A-D429-41C6BED5AE91}"/>
              </a:ext>
            </a:extLst>
          </p:cNvPr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6D2DD71-A4CC-C1A0-0E6C-1D090F371D2A}"/>
              </a:ext>
            </a:extLst>
          </p:cNvPr>
          <p:cNvSpPr/>
          <p:nvPr/>
        </p:nvSpPr>
        <p:spPr>
          <a:xfrm>
            <a:off x="312821" y="1030701"/>
            <a:ext cx="685800" cy="3758641"/>
          </a:xfrm>
          <a:prstGeom prst="rect">
            <a:avLst/>
          </a:prstGeom>
          <a:solidFill>
            <a:srgbClr val="189A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Базовые характеристики психической деятельности и поведения ребенка</a:t>
            </a:r>
          </a:p>
        </p:txBody>
      </p:sp>
      <p:sp>
        <p:nvSpPr>
          <p:cNvPr id="4" name="Скругленный прямоугольник 12">
            <a:extLst>
              <a:ext uri="{FF2B5EF4-FFF2-40B4-BE49-F238E27FC236}">
                <a16:creationId xmlns:a16="http://schemas.microsoft.com/office/drawing/2014/main" id="{FC4B6B51-6AB8-7D96-FE07-9C227A6911B4}"/>
              </a:ext>
            </a:extLst>
          </p:cNvPr>
          <p:cNvSpPr/>
          <p:nvPr/>
        </p:nvSpPr>
        <p:spPr>
          <a:xfrm>
            <a:off x="1287379" y="1154999"/>
            <a:ext cx="3537284" cy="685800"/>
          </a:xfrm>
          <a:prstGeom prst="roundRect">
            <a:avLst/>
          </a:prstGeom>
          <a:solidFill>
            <a:srgbClr val="92EAEE"/>
          </a:solidFill>
          <a:effectLst>
            <a:outerShdw blurRad="215900" dir="276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Познавательная деятельность</a:t>
            </a:r>
          </a:p>
        </p:txBody>
      </p:sp>
      <p:sp>
        <p:nvSpPr>
          <p:cNvPr id="6" name="Скругленный прямоугольник 19">
            <a:extLst>
              <a:ext uri="{FF2B5EF4-FFF2-40B4-BE49-F238E27FC236}">
                <a16:creationId xmlns:a16="http://schemas.microsoft.com/office/drawing/2014/main" id="{397C11D5-BFF3-0480-BC82-AF818921CABB}"/>
              </a:ext>
            </a:extLst>
          </p:cNvPr>
          <p:cNvSpPr/>
          <p:nvPr/>
        </p:nvSpPr>
        <p:spPr>
          <a:xfrm>
            <a:off x="1287379" y="2047419"/>
            <a:ext cx="3537284" cy="685800"/>
          </a:xfrm>
          <a:prstGeom prst="roundRect">
            <a:avLst/>
          </a:prstGeom>
          <a:solidFill>
            <a:srgbClr val="92EAEE"/>
          </a:solidFill>
          <a:effectLst>
            <a:outerShdw blurRad="215900" dir="270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Организация и продуктивность мыслительной деятельности</a:t>
            </a:r>
          </a:p>
        </p:txBody>
      </p:sp>
      <p:sp>
        <p:nvSpPr>
          <p:cNvPr id="7" name="Скругленный прямоугольник 20">
            <a:extLst>
              <a:ext uri="{FF2B5EF4-FFF2-40B4-BE49-F238E27FC236}">
                <a16:creationId xmlns:a16="http://schemas.microsoft.com/office/drawing/2014/main" id="{9941C3AB-E02B-DFEA-2EFC-78A0D4A9ED61}"/>
              </a:ext>
            </a:extLst>
          </p:cNvPr>
          <p:cNvSpPr/>
          <p:nvPr/>
        </p:nvSpPr>
        <p:spPr>
          <a:xfrm>
            <a:off x="1287379" y="2956218"/>
            <a:ext cx="3537284" cy="685800"/>
          </a:xfrm>
          <a:prstGeom prst="roundRect">
            <a:avLst/>
          </a:prstGeom>
          <a:solidFill>
            <a:srgbClr val="92EAEE"/>
          </a:solidFill>
          <a:effectLst>
            <a:outerShdw blurRad="215900" dir="270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Коммуникация </a:t>
            </a:r>
            <a:endParaRPr kumimoji="0" lang="ru-RU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Скругленный прямоугольник 21">
            <a:extLst>
              <a:ext uri="{FF2B5EF4-FFF2-40B4-BE49-F238E27FC236}">
                <a16:creationId xmlns:a16="http://schemas.microsoft.com/office/drawing/2014/main" id="{7EA0ECF2-BAFB-820E-6784-6A6B719FE524}"/>
              </a:ext>
            </a:extLst>
          </p:cNvPr>
          <p:cNvSpPr/>
          <p:nvPr/>
        </p:nvSpPr>
        <p:spPr>
          <a:xfrm>
            <a:off x="1287379" y="3833761"/>
            <a:ext cx="3537284" cy="685800"/>
          </a:xfrm>
          <a:prstGeom prst="roundRect">
            <a:avLst/>
          </a:prstGeom>
          <a:solidFill>
            <a:srgbClr val="92EAEE"/>
          </a:solidFill>
          <a:effectLst>
            <a:outerShdw blurRad="215900" dir="270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Обучаемость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(когнитивный и мотивационный ресурсы)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Стрелка вправо 15">
            <a:extLst>
              <a:ext uri="{FF2B5EF4-FFF2-40B4-BE49-F238E27FC236}">
                <a16:creationId xmlns:a16="http://schemas.microsoft.com/office/drawing/2014/main" id="{4EE63D69-23E9-F4FE-0F03-2A37A6FB6FA2}"/>
              </a:ext>
            </a:extLst>
          </p:cNvPr>
          <p:cNvSpPr/>
          <p:nvPr/>
        </p:nvSpPr>
        <p:spPr>
          <a:xfrm>
            <a:off x="1143001" y="1497899"/>
            <a:ext cx="34289" cy="342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Стрелка вправо 16">
            <a:extLst>
              <a:ext uri="{FF2B5EF4-FFF2-40B4-BE49-F238E27FC236}">
                <a16:creationId xmlns:a16="http://schemas.microsoft.com/office/drawing/2014/main" id="{F601C725-C0C3-8C22-133D-CCFAD53A6A31}"/>
              </a:ext>
            </a:extLst>
          </p:cNvPr>
          <p:cNvSpPr/>
          <p:nvPr/>
        </p:nvSpPr>
        <p:spPr>
          <a:xfrm>
            <a:off x="1015765" y="1325924"/>
            <a:ext cx="288758" cy="318859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Стрелка вправо 24">
            <a:extLst>
              <a:ext uri="{FF2B5EF4-FFF2-40B4-BE49-F238E27FC236}">
                <a16:creationId xmlns:a16="http://schemas.microsoft.com/office/drawing/2014/main" id="{111CC26C-729B-B3DC-1582-6EC18DD62076}"/>
              </a:ext>
            </a:extLst>
          </p:cNvPr>
          <p:cNvSpPr/>
          <p:nvPr/>
        </p:nvSpPr>
        <p:spPr>
          <a:xfrm>
            <a:off x="1015765" y="1336783"/>
            <a:ext cx="288758" cy="318859"/>
          </a:xfrm>
          <a:prstGeom prst="rightArrow">
            <a:avLst/>
          </a:prstGeom>
          <a:solidFill>
            <a:srgbClr val="147F84"/>
          </a:solidFill>
          <a:ln>
            <a:solidFill>
              <a:srgbClr val="147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Стрелка вправо 26">
            <a:extLst>
              <a:ext uri="{FF2B5EF4-FFF2-40B4-BE49-F238E27FC236}">
                <a16:creationId xmlns:a16="http://schemas.microsoft.com/office/drawing/2014/main" id="{F58637A7-0555-463A-76D8-BB9564FF3D05}"/>
              </a:ext>
            </a:extLst>
          </p:cNvPr>
          <p:cNvSpPr/>
          <p:nvPr/>
        </p:nvSpPr>
        <p:spPr>
          <a:xfrm>
            <a:off x="997717" y="2267186"/>
            <a:ext cx="288758" cy="318859"/>
          </a:xfrm>
          <a:prstGeom prst="rightArrow">
            <a:avLst/>
          </a:prstGeom>
          <a:solidFill>
            <a:srgbClr val="147F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Стрелка вправо 27">
            <a:extLst>
              <a:ext uri="{FF2B5EF4-FFF2-40B4-BE49-F238E27FC236}">
                <a16:creationId xmlns:a16="http://schemas.microsoft.com/office/drawing/2014/main" id="{1E418A7A-7B89-A19A-C6BD-C952BA557EB2}"/>
              </a:ext>
            </a:extLst>
          </p:cNvPr>
          <p:cNvSpPr/>
          <p:nvPr/>
        </p:nvSpPr>
        <p:spPr>
          <a:xfrm>
            <a:off x="996811" y="3151341"/>
            <a:ext cx="288758" cy="318859"/>
          </a:xfrm>
          <a:prstGeom prst="rightArrow">
            <a:avLst/>
          </a:prstGeom>
          <a:solidFill>
            <a:srgbClr val="147F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Стрелка вправо 28">
            <a:extLst>
              <a:ext uri="{FF2B5EF4-FFF2-40B4-BE49-F238E27FC236}">
                <a16:creationId xmlns:a16="http://schemas.microsoft.com/office/drawing/2014/main" id="{50020922-3BDD-4619-F33C-C5D44F5DD8A6}"/>
              </a:ext>
            </a:extLst>
          </p:cNvPr>
          <p:cNvSpPr/>
          <p:nvPr/>
        </p:nvSpPr>
        <p:spPr>
          <a:xfrm>
            <a:off x="998620" y="4015250"/>
            <a:ext cx="288758" cy="318859"/>
          </a:xfrm>
          <a:prstGeom prst="rightArrow">
            <a:avLst/>
          </a:prstGeom>
          <a:solidFill>
            <a:srgbClr val="147F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Выноска 1 30">
            <a:extLst>
              <a:ext uri="{FF2B5EF4-FFF2-40B4-BE49-F238E27FC236}">
                <a16:creationId xmlns:a16="http://schemas.microsoft.com/office/drawing/2014/main" id="{DD835C5B-F580-06DE-4528-C95F3231D330}"/>
              </a:ext>
            </a:extLst>
          </p:cNvPr>
          <p:cNvSpPr/>
          <p:nvPr/>
        </p:nvSpPr>
        <p:spPr>
          <a:xfrm>
            <a:off x="5113419" y="1081465"/>
            <a:ext cx="3801980" cy="810098"/>
          </a:xfrm>
          <a:prstGeom prst="borderCallout1">
            <a:avLst>
              <a:gd name="adj1" fmla="val 928"/>
              <a:gd name="adj2" fmla="val 211"/>
              <a:gd name="adj3" fmla="val 87251"/>
              <a:gd name="adj4" fmla="val -7004"/>
            </a:avLst>
          </a:prstGeom>
          <a:solidFill>
            <a:srgbClr val="CDF5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Оценивается общее интеллектуальное и речевое развитие ребенка, его познавательная активность.</a:t>
            </a:r>
          </a:p>
        </p:txBody>
      </p:sp>
      <p:sp>
        <p:nvSpPr>
          <p:cNvPr id="16" name="Выноска 1 35">
            <a:extLst>
              <a:ext uri="{FF2B5EF4-FFF2-40B4-BE49-F238E27FC236}">
                <a16:creationId xmlns:a16="http://schemas.microsoft.com/office/drawing/2014/main" id="{EF28B930-CD1D-4590-7C9C-CFA232D9424A}"/>
              </a:ext>
            </a:extLst>
          </p:cNvPr>
          <p:cNvSpPr/>
          <p:nvPr/>
        </p:nvSpPr>
        <p:spPr>
          <a:xfrm>
            <a:off x="5113419" y="1968763"/>
            <a:ext cx="3801980" cy="810098"/>
          </a:xfrm>
          <a:prstGeom prst="borderCallout1">
            <a:avLst>
              <a:gd name="adj1" fmla="val 928"/>
              <a:gd name="adj2" fmla="val 211"/>
              <a:gd name="adj3" fmla="val 87251"/>
              <a:gd name="adj4" fmla="val -7004"/>
            </a:avLst>
          </a:prstGeom>
          <a:solidFill>
            <a:srgbClr val="CDF5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Оценивается </a:t>
            </a:r>
            <a:r>
              <a:rPr kumimoji="0" lang="ru-RU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саморегуляция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целенаправленность деятельности, умственная работоспособность.</a:t>
            </a:r>
          </a:p>
        </p:txBody>
      </p:sp>
      <p:sp>
        <p:nvSpPr>
          <p:cNvPr id="17" name="Выноска 1 36">
            <a:extLst>
              <a:ext uri="{FF2B5EF4-FFF2-40B4-BE49-F238E27FC236}">
                <a16:creationId xmlns:a16="http://schemas.microsoft.com/office/drawing/2014/main" id="{1D77B972-A8E3-7EF7-ACC5-BB1E9126D78C}"/>
              </a:ext>
            </a:extLst>
          </p:cNvPr>
          <p:cNvSpPr/>
          <p:nvPr/>
        </p:nvSpPr>
        <p:spPr>
          <a:xfrm>
            <a:off x="5113419" y="2874405"/>
            <a:ext cx="3801980" cy="810098"/>
          </a:xfrm>
          <a:prstGeom prst="borderCallout1">
            <a:avLst>
              <a:gd name="adj1" fmla="val 928"/>
              <a:gd name="adj2" fmla="val 211"/>
              <a:gd name="adj3" fmla="val 87251"/>
              <a:gd name="adj4" fmla="val -7004"/>
            </a:avLst>
          </a:prstGeom>
          <a:solidFill>
            <a:srgbClr val="CDF5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Оценивается раздельно – в условиях учебной деятельности и вне учебной деятельности.</a:t>
            </a:r>
          </a:p>
        </p:txBody>
      </p:sp>
      <p:sp>
        <p:nvSpPr>
          <p:cNvPr id="18" name="Выноска 1 37">
            <a:extLst>
              <a:ext uri="{FF2B5EF4-FFF2-40B4-BE49-F238E27FC236}">
                <a16:creationId xmlns:a16="http://schemas.microsoft.com/office/drawing/2014/main" id="{BD96A5AC-D72C-27FD-5E41-B4FF1068515B}"/>
              </a:ext>
            </a:extLst>
          </p:cNvPr>
          <p:cNvSpPr/>
          <p:nvPr/>
        </p:nvSpPr>
        <p:spPr>
          <a:xfrm>
            <a:off x="5113420" y="3798802"/>
            <a:ext cx="3801979" cy="946862"/>
          </a:xfrm>
          <a:prstGeom prst="borderCallout1">
            <a:avLst>
              <a:gd name="adj1" fmla="val 928"/>
              <a:gd name="adj2" fmla="val 211"/>
              <a:gd name="adj3" fmla="val 76904"/>
              <a:gd name="adj4" fmla="val -8149"/>
            </a:avLst>
          </a:prstGeom>
          <a:solidFill>
            <a:srgbClr val="CDF5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Рассматривается как индикатор «зоны ближайшего развития» и как фактор прогнозирования варианта образовательных условий.</a:t>
            </a:r>
          </a:p>
        </p:txBody>
      </p:sp>
      <p:sp>
        <p:nvSpPr>
          <p:cNvPr id="34" name="Rectangle 2">
            <a:extLst>
              <a:ext uri="{FF2B5EF4-FFF2-40B4-BE49-F238E27FC236}">
                <a16:creationId xmlns:a16="http://schemas.microsoft.com/office/drawing/2014/main" id="{56970068-E588-3743-0BD7-6F3869C7AE76}"/>
              </a:ext>
            </a:extLst>
          </p:cNvPr>
          <p:cNvSpPr txBox="1">
            <a:spLocks noChangeArrowheads="1"/>
          </p:cNvSpPr>
          <p:nvPr/>
        </p:nvSpPr>
        <p:spPr>
          <a:xfrm>
            <a:off x="251138" y="278655"/>
            <a:ext cx="7510864" cy="413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Montserrat ExtraBold" pitchFamily="2" charset="-52"/>
                <a:ea typeface="+mj-ea"/>
                <a:cs typeface="+mj-cs"/>
              </a:rPr>
              <a:t>Психолого-педагогическая дифференциация вариантов развития детей с ЗПР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Montserrat ExtraBold" pitchFamily="2" charset="-52"/>
                <a:ea typeface="+mj-ea"/>
                <a:cs typeface="+mj-cs"/>
              </a:rPr>
              <a:t>(Н.В. Бабкина, И.А. Коробейников)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Montserrat ExtraBold" pitchFamily="2" charset="-52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221145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00080" y="0"/>
            <a:ext cx="9774878" cy="4906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Эмпатия и психологическое благополучие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B18183-EED1-3338-B7D6-D70496FE6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10" y="649392"/>
            <a:ext cx="7915179" cy="4400792"/>
          </a:xfrm>
          <a:prstGeom prst="rect">
            <a:avLst/>
          </a:prstGeom>
          <a:solidFill>
            <a:schemeClr val="bg1">
              <a:alpha val="5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38648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00080" y="0"/>
            <a:ext cx="9774878" cy="4906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Личный дистресс и психологическое благополучие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4E511D-9E5A-2797-6AF0-B418AB8C6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73" y="669128"/>
            <a:ext cx="8348903" cy="431157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26D41D-61EC-F2CE-35A1-080CBA11D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150" y="4257572"/>
            <a:ext cx="820062" cy="82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833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50580E4-92A6-D49E-B74F-7CFD2C77167A}"/>
              </a:ext>
            </a:extLst>
          </p:cNvPr>
          <p:cNvSpPr/>
          <p:nvPr/>
        </p:nvSpPr>
        <p:spPr>
          <a:xfrm>
            <a:off x="251137" y="448551"/>
            <a:ext cx="6961649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5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РЕЗУЛЬТАТЫ ИССЛЕДОВАНИЙ – практике образования детей с ОВЗ 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951AE0B-4FF3-3D7A-D429-41C6BED5AE91}"/>
              </a:ext>
            </a:extLst>
          </p:cNvPr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32854B-BB3E-807F-8B1D-9E2AE1AE97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1567" r="1362" b="81039"/>
          <a:stretch/>
        </p:blipFill>
        <p:spPr>
          <a:xfrm>
            <a:off x="128093" y="837678"/>
            <a:ext cx="8928243" cy="492358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1DD2955A-A6F4-EED2-AEDB-AF1AAEEC03AB}"/>
              </a:ext>
            </a:extLst>
          </p:cNvPr>
          <p:cNvSpPr/>
          <p:nvPr/>
        </p:nvSpPr>
        <p:spPr>
          <a:xfrm>
            <a:off x="1441717" y="777101"/>
            <a:ext cx="869968" cy="620317"/>
          </a:xfrm>
          <a:prstGeom prst="ellipse">
            <a:avLst/>
          </a:prstGeom>
          <a:noFill/>
          <a:ln w="28575">
            <a:solidFill>
              <a:srgbClr val="E50C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35EC11C-7DC5-B1C9-B8FC-EFF3D6173348}"/>
              </a:ext>
            </a:extLst>
          </p:cNvPr>
          <p:cNvGrpSpPr/>
          <p:nvPr/>
        </p:nvGrpSpPr>
        <p:grpSpPr>
          <a:xfrm>
            <a:off x="687628" y="1545777"/>
            <a:ext cx="8032090" cy="3421243"/>
            <a:chOff x="90900" y="1349539"/>
            <a:chExt cx="9053100" cy="3711768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D5203C97-BDC4-562A-4869-09B720328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900" y="1349539"/>
              <a:ext cx="3441843" cy="1968438"/>
            </a:xfrm>
            <a:prstGeom prst="rect">
              <a:avLst/>
            </a:prstGeom>
            <a:ln>
              <a:solidFill>
                <a:srgbClr val="003A48"/>
              </a:solidFill>
            </a:ln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D423831F-5396-D9FC-6782-CC6C03506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51842" y="1390015"/>
              <a:ext cx="3681666" cy="2069927"/>
            </a:xfrm>
            <a:prstGeom prst="rect">
              <a:avLst/>
            </a:prstGeom>
            <a:ln>
              <a:solidFill>
                <a:srgbClr val="8B3C67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D9862E6-7D6F-9085-1C12-EE7592A9D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7547" y="2636981"/>
              <a:ext cx="3708971" cy="2085279"/>
            </a:xfrm>
            <a:prstGeom prst="rect">
              <a:avLst/>
            </a:prstGeom>
            <a:ln>
              <a:solidFill>
                <a:srgbClr val="8B3C67"/>
              </a:solidFill>
            </a:ln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FA9A08F-FC78-AF73-8242-715F9D93A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39099" y="3016750"/>
              <a:ext cx="3636542" cy="2044557"/>
            </a:xfrm>
            <a:prstGeom prst="rect">
              <a:avLst/>
            </a:prstGeom>
            <a:ln>
              <a:solidFill>
                <a:srgbClr val="8B3C67"/>
              </a:solidFill>
            </a:ln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56EA7D3-50BF-B949-D9BA-7EF7E1951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68593" y="2599059"/>
              <a:ext cx="3575407" cy="2010185"/>
            </a:xfrm>
            <a:prstGeom prst="rect">
              <a:avLst/>
            </a:prstGeom>
            <a:ln>
              <a:solidFill>
                <a:srgbClr val="8B3C67"/>
              </a:solidFill>
            </a:ln>
          </p:spPr>
        </p:pic>
      </p:grpSp>
      <p:sp>
        <p:nvSpPr>
          <p:cNvPr id="13" name="Овал 12">
            <a:extLst>
              <a:ext uri="{FF2B5EF4-FFF2-40B4-BE49-F238E27FC236}">
                <a16:creationId xmlns:a16="http://schemas.microsoft.com/office/drawing/2014/main" id="{4DDFF0E1-4463-A763-E29F-F54E36AA8E7D}"/>
              </a:ext>
            </a:extLst>
          </p:cNvPr>
          <p:cNvSpPr/>
          <p:nvPr/>
        </p:nvSpPr>
        <p:spPr>
          <a:xfrm>
            <a:off x="8087385" y="785663"/>
            <a:ext cx="869968" cy="620317"/>
          </a:xfrm>
          <a:prstGeom prst="ellipse">
            <a:avLst/>
          </a:prstGeom>
          <a:noFill/>
          <a:ln w="28575">
            <a:solidFill>
              <a:srgbClr val="E50C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1414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356834" y="-1"/>
            <a:ext cx="5653913" cy="3830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rgbClr val="8B3C67"/>
                </a:solidFill>
                <a:latin typeface="Montserrat ExtraBold" pitchFamily="2" charset="-52"/>
              </a:rPr>
              <a:t>Литература по теме лекции: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5C317E-C629-C4D3-7098-3BAD59636E1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90192"/>
            <a:ext cx="1115665" cy="16689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F833BF-5049-E4EB-5F01-794A34BAEB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731" y="89071"/>
            <a:ext cx="1076989" cy="1411226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CEDE84C-70E5-086E-0131-3E9417C07A9D}"/>
              </a:ext>
            </a:extLst>
          </p:cNvPr>
          <p:cNvSpPr txBox="1">
            <a:spLocks/>
          </p:cNvSpPr>
          <p:nvPr/>
        </p:nvSpPr>
        <p:spPr>
          <a:xfrm>
            <a:off x="1168711" y="0"/>
            <a:ext cx="4922808" cy="3830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175" b="1" dirty="0">
              <a:solidFill>
                <a:srgbClr val="5B9BD5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20F6F4D6-1FD6-24D6-987F-C2B7A460987F}"/>
              </a:ext>
            </a:extLst>
          </p:cNvPr>
          <p:cNvSpPr txBox="1">
            <a:spLocks/>
          </p:cNvSpPr>
          <p:nvPr/>
        </p:nvSpPr>
        <p:spPr>
          <a:xfrm>
            <a:off x="1101383" y="509684"/>
            <a:ext cx="5998664" cy="449262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225"/>
              </a:spcBef>
              <a:buClr>
                <a:srgbClr val="8C0014"/>
              </a:buClr>
              <a:buSzPct val="110000"/>
            </a:pPr>
            <a:r>
              <a:rPr lang="ru-RU" altLang="ru-RU" sz="1050" i="1" dirty="0">
                <a:cs typeface="Times New Roman" panose="02020603050405020304" pitchFamily="18" charset="0"/>
              </a:rPr>
              <a:t>Бабкина Н.В., Коробейников И.А. </a:t>
            </a:r>
            <a:r>
              <a:rPr lang="ru-RU" altLang="ru-RU" sz="1050" dirty="0">
                <a:cs typeface="Times New Roman" panose="02020603050405020304" pitchFamily="18" charset="0"/>
              </a:rPr>
              <a:t>Психологическое сопровождение ребенка с задержкой психического развития. М.: Наука, 2020.</a:t>
            </a:r>
          </a:p>
          <a:p>
            <a:pPr>
              <a:lnSpc>
                <a:spcPct val="100000"/>
              </a:lnSpc>
              <a:spcBef>
                <a:spcPts val="225"/>
              </a:spcBef>
              <a:buClr>
                <a:srgbClr val="8C0014"/>
              </a:buClr>
              <a:buSzPct val="110000"/>
            </a:pPr>
            <a:r>
              <a:rPr lang="ru-RU" sz="1050" i="1" dirty="0" err="1">
                <a:ea typeface="Times New Roman" panose="02020603050405020304" pitchFamily="18" charset="0"/>
              </a:rPr>
              <a:t>Инденбаум</a:t>
            </a:r>
            <a:r>
              <a:rPr lang="ru-RU" sz="1050" i="1" dirty="0">
                <a:ea typeface="Times New Roman" panose="02020603050405020304" pitchFamily="18" charset="0"/>
              </a:rPr>
              <a:t> Е.Л., Коробейников И.А., Бабкина Н.В. </a:t>
            </a:r>
            <a:r>
              <a:rPr lang="ru-RU" sz="1050" dirty="0">
                <a:ea typeface="Times New Roman" panose="02020603050405020304" pitchFamily="18" charset="0"/>
              </a:rPr>
              <a:t>Дети с задержкой психического развития : учеб. пособие. М.: Просвещение, 2019.</a:t>
            </a:r>
            <a:endParaRPr lang="ru-RU" altLang="ru-RU" sz="1050" dirty="0">
              <a:cs typeface="Times New Roman" panose="02020603050405020304" pitchFamily="18" charset="0"/>
            </a:endParaRPr>
          </a:p>
          <a:p>
            <a:pPr marL="135000" indent="-135000">
              <a:lnSpc>
                <a:spcPct val="100000"/>
              </a:lnSpc>
              <a:spcBef>
                <a:spcPts val="225"/>
              </a:spcBef>
              <a:buClr>
                <a:srgbClr val="8C0014"/>
              </a:buClr>
              <a:buSzPct val="110000"/>
            </a:pPr>
            <a:r>
              <a:rPr lang="ru-RU" sz="1050" i="1" dirty="0"/>
              <a:t>Бабкина Н.В. </a:t>
            </a:r>
            <a:r>
              <a:rPr lang="ru-RU" sz="1050" dirty="0" err="1"/>
              <a:t>Саморегуляция</a:t>
            </a:r>
            <a:r>
              <a:rPr lang="ru-RU" sz="1050" dirty="0"/>
              <a:t> в познавательной деятельности у детей с задержкой психического развития. М. : ВЛАДОС, 2016. </a:t>
            </a:r>
          </a:p>
          <a:p>
            <a:pPr marL="135000" indent="-135000">
              <a:lnSpc>
                <a:spcPct val="100000"/>
              </a:lnSpc>
              <a:spcBef>
                <a:spcPts val="225"/>
              </a:spcBef>
              <a:buClr>
                <a:srgbClr val="8C0014"/>
              </a:buClr>
              <a:buSzPct val="110000"/>
            </a:pPr>
            <a:r>
              <a:rPr lang="ru-RU" sz="1050" i="1" dirty="0">
                <a:ea typeface="Times New Roman" panose="02020603050405020304" pitchFamily="18" charset="0"/>
              </a:rPr>
              <a:t>Бабкина Н.В. </a:t>
            </a:r>
            <a:r>
              <a:rPr lang="ru-RU" sz="1050" dirty="0">
                <a:ea typeface="Times New Roman" panose="02020603050405020304" pitchFamily="18" charset="0"/>
              </a:rPr>
              <a:t>Интеллектуальное развитие младших школьников с задержкой психического развития : </a:t>
            </a:r>
            <a:r>
              <a:rPr lang="ru-RU" sz="1050" dirty="0" err="1">
                <a:ea typeface="Times New Roman" panose="02020603050405020304" pitchFamily="18" charset="0"/>
              </a:rPr>
              <a:t>методич</a:t>
            </a:r>
            <a:r>
              <a:rPr lang="ru-RU" sz="1050" dirty="0">
                <a:ea typeface="Times New Roman" panose="02020603050405020304" pitchFamily="18" charset="0"/>
              </a:rPr>
              <a:t>. пособие. М.: Школьная Пресса, 2006.</a:t>
            </a:r>
          </a:p>
          <a:p>
            <a:pPr marL="135000" indent="-135000">
              <a:lnSpc>
                <a:spcPct val="100000"/>
              </a:lnSpc>
              <a:spcBef>
                <a:spcPts val="225"/>
              </a:spcBef>
              <a:buClr>
                <a:srgbClr val="8C0014"/>
              </a:buClr>
              <a:buSzPct val="110000"/>
            </a:pPr>
            <a:r>
              <a:rPr lang="ru-RU" sz="1050" i="1" dirty="0">
                <a:ea typeface="Times New Roman" panose="02020603050405020304" pitchFamily="18" charset="0"/>
              </a:rPr>
              <a:t>Бабкина Н.В. </a:t>
            </a:r>
            <a:r>
              <a:rPr lang="ru-RU" sz="1050" dirty="0">
                <a:ea typeface="Times New Roman" panose="02020603050405020304" pitchFamily="18" charset="0"/>
              </a:rPr>
              <a:t>Жизненные компетенции как неотъемлемая составляющая содержания образования детей с задержкой психического развития // Клиническая и специальная психология. 2017. № 1. С. 138-156. </a:t>
            </a:r>
          </a:p>
          <a:p>
            <a:pPr marL="135000" indent="-135000">
              <a:lnSpc>
                <a:spcPct val="100000"/>
              </a:lnSpc>
              <a:spcBef>
                <a:spcPts val="225"/>
              </a:spcBef>
              <a:buClr>
                <a:srgbClr val="8C0014"/>
              </a:buClr>
              <a:buSzPct val="110000"/>
            </a:pPr>
            <a:r>
              <a:rPr lang="ru-RU" sz="1050" i="1" dirty="0">
                <a:ea typeface="Times New Roman" panose="02020603050405020304" pitchFamily="18" charset="0"/>
              </a:rPr>
              <a:t>Бабкина Н.В. </a:t>
            </a:r>
            <a:r>
              <a:rPr lang="ru-RU" sz="1050" dirty="0">
                <a:ea typeface="Times New Roman" panose="02020603050405020304" pitchFamily="18" charset="0"/>
              </a:rPr>
              <a:t>Основные направления и содержание коррекционной работы с младшими школьниками с задержкой психического развития // Дефектология. 2016. №2. С. 53-59. </a:t>
            </a:r>
          </a:p>
          <a:p>
            <a:pPr marL="135000" indent="-135000">
              <a:lnSpc>
                <a:spcPct val="100000"/>
              </a:lnSpc>
              <a:spcBef>
                <a:spcPts val="225"/>
              </a:spcBef>
              <a:buClr>
                <a:srgbClr val="8C0014"/>
              </a:buClr>
              <a:buSzPct val="110000"/>
            </a:pPr>
            <a:r>
              <a:rPr lang="ru-RU" sz="1050" i="1" dirty="0">
                <a:ea typeface="Times New Roman" panose="02020603050405020304" pitchFamily="18" charset="0"/>
              </a:rPr>
              <a:t>Бабкина Н.В. </a:t>
            </a:r>
            <a:r>
              <a:rPr lang="ru-RU" sz="1050" dirty="0">
                <a:ea typeface="Times New Roman" panose="02020603050405020304" pitchFamily="18" charset="0"/>
              </a:rPr>
              <a:t>Инклюзивное образование детей с задержкой психического развития: предпосылки и условия реализации [Электронный ресурс] // Альманах Института коррекционной педагогики РАО. 2018. № 34. </a:t>
            </a:r>
          </a:p>
          <a:p>
            <a:pPr marL="135000" indent="-135000">
              <a:lnSpc>
                <a:spcPct val="100000"/>
              </a:lnSpc>
              <a:spcBef>
                <a:spcPts val="225"/>
              </a:spcBef>
              <a:buClr>
                <a:srgbClr val="8C0014"/>
              </a:buClr>
              <a:buSzPct val="110000"/>
            </a:pPr>
            <a:r>
              <a:rPr lang="ru-RU" sz="1050" i="1" dirty="0" err="1">
                <a:ea typeface="Times New Roman" panose="02020603050405020304" pitchFamily="18" charset="0"/>
              </a:rPr>
              <a:t>Инденбаум</a:t>
            </a:r>
            <a:r>
              <a:rPr lang="ru-RU" sz="1050" i="1" dirty="0">
                <a:ea typeface="Times New Roman" panose="02020603050405020304" pitchFamily="18" charset="0"/>
              </a:rPr>
              <a:t> Е.Л. </a:t>
            </a:r>
            <a:r>
              <a:rPr lang="ru-RU" sz="1050" dirty="0">
                <a:ea typeface="Times New Roman" panose="02020603050405020304" pitchFamily="18" charset="0"/>
              </a:rPr>
              <a:t>Мониторинг жизненной компетентности обучающихся с задержкой психического развития в условиях инклюзии // Педагогика и психология образования. 2018. № 4. С. 159-172.</a:t>
            </a:r>
          </a:p>
          <a:p>
            <a:pPr marL="135000" indent="-135000">
              <a:lnSpc>
                <a:spcPct val="100000"/>
              </a:lnSpc>
              <a:spcBef>
                <a:spcPts val="225"/>
              </a:spcBef>
              <a:buClr>
                <a:srgbClr val="8C0014"/>
              </a:buClr>
              <a:buSzPct val="110000"/>
            </a:pPr>
            <a:r>
              <a:rPr lang="ru-RU" sz="1050" i="1" dirty="0" err="1">
                <a:ea typeface="Times New Roman" panose="02020603050405020304" pitchFamily="18" charset="0"/>
              </a:rPr>
              <a:t>Вильшанская</a:t>
            </a:r>
            <a:r>
              <a:rPr lang="ru-RU" sz="1050" i="1" dirty="0">
                <a:ea typeface="Times New Roman" panose="02020603050405020304" pitchFamily="18" charset="0"/>
              </a:rPr>
              <a:t> А.Д. </a:t>
            </a:r>
            <a:r>
              <a:rPr lang="ru-RU" sz="1050" dirty="0">
                <a:ea typeface="Times New Roman" panose="02020603050405020304" pitchFamily="18" charset="0"/>
              </a:rPr>
              <a:t>Дифференцированный подход к оценке достижений образовательных результатов освоения АООП НОО обучающихся с ЗПР в инклюзивном образовании [Электронный ресурс] // Альманах Института коррекционной педагогики РАО. 2018. № 34. </a:t>
            </a:r>
          </a:p>
          <a:p>
            <a:pPr marL="135000" indent="-135000">
              <a:lnSpc>
                <a:spcPct val="100000"/>
              </a:lnSpc>
              <a:spcBef>
                <a:spcPts val="225"/>
              </a:spcBef>
              <a:buClr>
                <a:srgbClr val="8C0014"/>
              </a:buClr>
              <a:buSzPct val="110000"/>
            </a:pPr>
            <a:r>
              <a:rPr lang="ru-RU" sz="1050" i="1" dirty="0"/>
              <a:t>Бабкина Н.В. </a:t>
            </a:r>
            <a:r>
              <a:rPr lang="ru-RU" sz="1050" dirty="0"/>
              <a:t>Современные подходы к оценке достижений и трудностей младших школьников с задержкой психического развития // Педагогика и психология образования. 2016. № 3. С. 56-61. </a:t>
            </a:r>
          </a:p>
          <a:p>
            <a:pPr marL="135000" indent="-135000">
              <a:lnSpc>
                <a:spcPct val="100000"/>
              </a:lnSpc>
              <a:spcBef>
                <a:spcPts val="225"/>
              </a:spcBef>
              <a:buClr>
                <a:srgbClr val="8C0014"/>
              </a:buClr>
              <a:buSzPct val="110000"/>
            </a:pPr>
            <a:r>
              <a:rPr lang="ru-RU" sz="1050" i="1" dirty="0"/>
              <a:t>Бабкина Н.В., </a:t>
            </a:r>
            <a:r>
              <a:rPr lang="ru-RU" sz="1050" i="1" dirty="0" err="1"/>
              <a:t>Вильшанская</a:t>
            </a:r>
            <a:r>
              <a:rPr lang="ru-RU" sz="1050" i="1" dirty="0"/>
              <a:t> А.Д. </a:t>
            </a:r>
            <a:r>
              <a:rPr lang="ru-RU" sz="1050" dirty="0"/>
              <a:t>Общая характеристика и особые образовательные потребности обучающихся с ЗПР на уровне основного общего образования // Дефектология. </a:t>
            </a:r>
            <a:r>
              <a:rPr lang="en-US" sz="1050" dirty="0"/>
              <a:t>2020. № 5. </a:t>
            </a:r>
            <a:r>
              <a:rPr lang="ru-RU" sz="1050" dirty="0"/>
              <a:t>С</a:t>
            </a:r>
            <a:r>
              <a:rPr lang="en-US" sz="1050" dirty="0"/>
              <a:t>. 11</a:t>
            </a:r>
            <a:r>
              <a:rPr lang="ru-RU" sz="1050" dirty="0"/>
              <a:t>-</a:t>
            </a:r>
            <a:r>
              <a:rPr lang="en-US" sz="1050" dirty="0"/>
              <a:t>21.</a:t>
            </a:r>
            <a:endParaRPr lang="ru-RU" sz="1050" dirty="0"/>
          </a:p>
        </p:txBody>
      </p:sp>
      <p:pic>
        <p:nvPicPr>
          <p:cNvPr id="6" name="Рисунок 5" descr="Обл. деф.jpg">
            <a:extLst>
              <a:ext uri="{FF2B5EF4-FFF2-40B4-BE49-F238E27FC236}">
                <a16:creationId xmlns:a16="http://schemas.microsoft.com/office/drawing/2014/main" id="{BB129896-9EE6-7F08-04CC-98A7D041301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0209"/>
            <a:ext cx="1105131" cy="1654803"/>
          </a:xfrm>
          <a:prstGeom prst="rect">
            <a:avLst/>
          </a:prstGeom>
        </p:spPr>
      </p:pic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D85D963D-4E47-0381-1E34-AC9DED6BF0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87" y="3620640"/>
            <a:ext cx="957433" cy="14230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9A17F2-12B1-D31F-59A7-99ED4BC472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637" y="1155136"/>
            <a:ext cx="904073" cy="120222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B2C6B1-9294-FE8A-86DA-72B0D03FB84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87494" y="3179944"/>
            <a:ext cx="1094391" cy="1585954"/>
          </a:xfrm>
          <a:prstGeom prst="rect">
            <a:avLst/>
          </a:prstGeom>
          <a:ln w="19050">
            <a:solidFill>
              <a:schemeClr val="accent3">
                <a:lumMod val="6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C:\Users\igornostaev\Desktop\Учителю\Cover-Uchitelu5.jpg">
            <a:extLst>
              <a:ext uri="{FF2B5EF4-FFF2-40B4-BE49-F238E27FC236}">
                <a16:creationId xmlns:a16="http://schemas.microsoft.com/office/drawing/2014/main" id="{6D16D3E6-FC8C-D311-D5C0-CF3DC284B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25090"/>
            <a:ext cx="1044071" cy="1487301"/>
          </a:xfrm>
          <a:prstGeom prst="rect">
            <a:avLst/>
          </a:prstGeom>
          <a:noFill/>
          <a:ln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0CD447-0534-21E1-681B-73D24B0742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105" y="68485"/>
            <a:ext cx="982349" cy="1444051"/>
          </a:xfrm>
          <a:prstGeom prst="rect">
            <a:avLst/>
          </a:prstGeom>
        </p:spPr>
      </p:pic>
      <p:pic>
        <p:nvPicPr>
          <p:cNvPr id="12" name="Picture 8" descr="3_84">
            <a:extLst>
              <a:ext uri="{FF2B5EF4-FFF2-40B4-BE49-F238E27FC236}">
                <a16:creationId xmlns:a16="http://schemas.microsoft.com/office/drawing/2014/main" id="{6A48682D-DB73-B816-D3AB-C8E94D419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42617" y="2377712"/>
            <a:ext cx="1016135" cy="136201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 descr="Монография.jpg">
            <a:extLst>
              <a:ext uri="{FF2B5EF4-FFF2-40B4-BE49-F238E27FC236}">
                <a16:creationId xmlns:a16="http://schemas.microsoft.com/office/drawing/2014/main" id="{8D850A8E-1CF7-86DC-B185-7CD2DB8F2F6B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31441" y="1595217"/>
            <a:ext cx="1069619" cy="154753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868243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D411D6-9A62-8DFD-F88C-3D2D86638193}"/>
              </a:ext>
            </a:extLst>
          </p:cNvPr>
          <p:cNvSpPr txBox="1"/>
          <p:nvPr/>
        </p:nvSpPr>
        <p:spPr>
          <a:xfrm>
            <a:off x="1213421" y="2465335"/>
            <a:ext cx="6305549" cy="106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noProof="0" dirty="0">
                <a:solidFill>
                  <a:srgbClr val="8B3C67"/>
                </a:solidFill>
              </a:rPr>
              <a:t>Федосеева Анна Михайловна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0" dirty="0">
                <a:solidFill>
                  <a:schemeClr val="bg1">
                    <a:lumMod val="50000"/>
                  </a:schemeClr>
                </a:solidFill>
              </a:rPr>
              <a:t>кандидат</a:t>
            </a:r>
            <a:r>
              <a:rPr kumimoji="0" lang="ru-RU" sz="1200" i="0" u="none" strike="noStrike" kern="0" cap="none" spc="0" normalizeH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 психол. наук, старший научный сотрудник лаборатории образования и комплексной </a:t>
            </a:r>
            <a:r>
              <a:rPr kumimoji="0" lang="ru-RU" sz="1200" i="0" u="none" strike="noStrike" kern="0" cap="none" spc="0" normalizeH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абилитации</a:t>
            </a:r>
            <a:r>
              <a:rPr kumimoji="0" lang="ru-RU" sz="1200" i="0" u="none" strike="noStrike" kern="0" cap="none" spc="0" normalizeH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 детей с задержкой психического развития ФГБНУ «ИКП»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kern="0" baseline="0" noProof="0" dirty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err="1">
                <a:solidFill>
                  <a:schemeClr val="bg1">
                    <a:lumMod val="50000"/>
                  </a:schemeClr>
                </a:solidFill>
              </a:rPr>
              <a:t>fedoceeva</a:t>
            </a:r>
            <a:r>
              <a:rPr lang="en-US" sz="1400" kern="0" baseline="0" noProof="0" dirty="0">
                <a:solidFill>
                  <a:schemeClr val="bg1">
                    <a:lumMod val="50000"/>
                  </a:schemeClr>
                </a:solidFill>
              </a:rPr>
              <a:t>@ikp.email</a:t>
            </a:r>
            <a:endParaRPr kumimoji="0" lang="ru-RU" sz="140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39669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951AE0B-4FF3-3D7A-D429-41C6BED5AE91}"/>
              </a:ext>
            </a:extLst>
          </p:cNvPr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id="{5D064A81-DFB2-5649-4DD3-8C700BFBBADA}"/>
              </a:ext>
            </a:extLst>
          </p:cNvPr>
          <p:cNvSpPr txBox="1">
            <a:spLocks noChangeArrowheads="1"/>
          </p:cNvSpPr>
          <p:nvPr/>
        </p:nvSpPr>
        <p:spPr>
          <a:xfrm>
            <a:off x="174171" y="282448"/>
            <a:ext cx="7510864" cy="5997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Montserrat ExtraBold" pitchFamily="2" charset="-52"/>
                <a:ea typeface="+mj-ea"/>
                <a:cs typeface="+mj-cs"/>
              </a:rPr>
              <a:t>Психолого-педагогическая дифференциация вариантов развития детей с ЗПР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Montserrat ExtraBold" pitchFamily="2" charset="-52"/>
                <a:ea typeface="+mj-ea"/>
                <a:cs typeface="+mj-cs"/>
              </a:rPr>
              <a:t>(Н.В. Бабкина, И.А. Коробейников)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Montserrat ExtraBold" pitchFamily="2" charset="-52"/>
              <a:ea typeface="+mj-ea"/>
              <a:cs typeface="+mj-cs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303EF59-A21F-9F11-09BC-0006D2923128}"/>
              </a:ext>
            </a:extLst>
          </p:cNvPr>
          <p:cNvSpPr/>
          <p:nvPr/>
        </p:nvSpPr>
        <p:spPr>
          <a:xfrm>
            <a:off x="244769" y="1202436"/>
            <a:ext cx="5105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Перечисленные параметры составляют основу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типологической дифференциации детей с ЗПР.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процесс 5">
            <a:extLst>
              <a:ext uri="{FF2B5EF4-FFF2-40B4-BE49-F238E27FC236}">
                <a16:creationId xmlns:a16="http://schemas.microsoft.com/office/drawing/2014/main" id="{1F33D035-DAA2-B960-1804-32F8C6EC8832}"/>
              </a:ext>
            </a:extLst>
          </p:cNvPr>
          <p:cNvSpPr/>
          <p:nvPr/>
        </p:nvSpPr>
        <p:spPr>
          <a:xfrm>
            <a:off x="5288059" y="1267176"/>
            <a:ext cx="3505120" cy="2165428"/>
          </a:xfrm>
          <a:prstGeom prst="flowChartProcess">
            <a:avLst/>
          </a:prstGeom>
          <a:solidFill>
            <a:srgbClr val="EDE1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500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Базовые характеристики психической деятельности и поведения ребенка являются коллективным продуктом диагностической работы, раздельно осуществляемой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каждым участником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комплексного обследования (психологом, учителем-дефектологом, учителем логопедом, педагогом)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E51771-3914-3DB8-AB02-D1A3BF6F86B0}"/>
              </a:ext>
            </a:extLst>
          </p:cNvPr>
          <p:cNvSpPr/>
          <p:nvPr/>
        </p:nvSpPr>
        <p:spPr>
          <a:xfrm>
            <a:off x="251582" y="3769572"/>
            <a:ext cx="8619008" cy="854080"/>
          </a:xfrm>
          <a:prstGeom prst="rect">
            <a:avLst/>
          </a:prstGeom>
          <a:solidFill>
            <a:srgbClr val="873862"/>
          </a:solidFill>
          <a:ln>
            <a:solidFill>
              <a:srgbClr val="4B5A97"/>
            </a:solidFill>
          </a:ln>
        </p:spPr>
        <p:txBody>
          <a:bodyPr wrap="square">
            <a:spAutoFit/>
          </a:bodyPr>
          <a:lstStyle/>
          <a:p>
            <a:pPr marL="135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Данная типологическая дифференциация вариантов развития детей с ЗПР предназначена для определения</a:t>
            </a:r>
            <a:r>
              <a:rPr kumimoji="0" lang="ru-RU" sz="16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65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образовательного маршрута ребенка</a:t>
            </a:r>
            <a:r>
              <a:rPr kumimoji="0" lang="ru-RU" sz="16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6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kumimoji="0" lang="ru-RU" sz="16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65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необходимых ему условий образовательной среды</a:t>
            </a:r>
            <a:r>
              <a:rPr kumimoji="0" lang="ru-RU" sz="16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AF57542-B52D-7409-2236-C1B9685B8A55}"/>
              </a:ext>
            </a:extLst>
          </p:cNvPr>
          <p:cNvSpPr/>
          <p:nvPr/>
        </p:nvSpPr>
        <p:spPr>
          <a:xfrm>
            <a:off x="174171" y="2404693"/>
            <a:ext cx="4572001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Типологические варианты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различаются как 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качественными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, так и 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количественными характеристиками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Скругленный прямоугольник 12">
            <a:extLst>
              <a:ext uri="{FF2B5EF4-FFF2-40B4-BE49-F238E27FC236}">
                <a16:creationId xmlns:a16="http://schemas.microsoft.com/office/drawing/2014/main" id="{B77E76FD-C203-C709-3DD3-344A39D9AF42}"/>
              </a:ext>
            </a:extLst>
          </p:cNvPr>
          <p:cNvSpPr/>
          <p:nvPr/>
        </p:nvSpPr>
        <p:spPr>
          <a:xfrm>
            <a:off x="554141" y="1876130"/>
            <a:ext cx="1172497" cy="381662"/>
          </a:xfrm>
          <a:prstGeom prst="roundRect">
            <a:avLst/>
          </a:prstGeom>
          <a:solidFill>
            <a:srgbClr val="38807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Вариант А</a:t>
            </a:r>
          </a:p>
        </p:txBody>
      </p:sp>
      <p:sp>
        <p:nvSpPr>
          <p:cNvPr id="10" name="Скругленный прямоугольник 13">
            <a:extLst>
              <a:ext uri="{FF2B5EF4-FFF2-40B4-BE49-F238E27FC236}">
                <a16:creationId xmlns:a16="http://schemas.microsoft.com/office/drawing/2014/main" id="{CF6E15E5-D305-0E16-C88E-2B706C542356}"/>
              </a:ext>
            </a:extLst>
          </p:cNvPr>
          <p:cNvSpPr/>
          <p:nvPr/>
        </p:nvSpPr>
        <p:spPr>
          <a:xfrm>
            <a:off x="3200880" y="1881454"/>
            <a:ext cx="1172497" cy="381662"/>
          </a:xfrm>
          <a:prstGeom prst="roundRect">
            <a:avLst/>
          </a:prstGeom>
          <a:solidFill>
            <a:srgbClr val="38807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Вариант С</a:t>
            </a:r>
          </a:p>
        </p:txBody>
      </p:sp>
      <p:sp>
        <p:nvSpPr>
          <p:cNvPr id="11" name="Скругленный прямоугольник 14">
            <a:extLst>
              <a:ext uri="{FF2B5EF4-FFF2-40B4-BE49-F238E27FC236}">
                <a16:creationId xmlns:a16="http://schemas.microsoft.com/office/drawing/2014/main" id="{AF5F031B-8DA7-6BCB-C45A-3D95AA52AAAA}"/>
              </a:ext>
            </a:extLst>
          </p:cNvPr>
          <p:cNvSpPr/>
          <p:nvPr/>
        </p:nvSpPr>
        <p:spPr>
          <a:xfrm>
            <a:off x="1860286" y="1884161"/>
            <a:ext cx="1172497" cy="381662"/>
          </a:xfrm>
          <a:prstGeom prst="roundRect">
            <a:avLst/>
          </a:prstGeom>
          <a:solidFill>
            <a:srgbClr val="38807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Вариант В</a:t>
            </a:r>
          </a:p>
        </p:txBody>
      </p:sp>
    </p:spTree>
    <p:extLst>
      <p:ext uri="{BB962C8B-B14F-4D97-AF65-F5344CB8AC3E}">
        <p14:creationId xmlns:p14="http://schemas.microsoft.com/office/powerpoint/2010/main" val="288501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951AE0B-4FF3-3D7A-D429-41C6BED5AE91}"/>
              </a:ext>
            </a:extLst>
          </p:cNvPr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0130049-C137-F5A4-1678-DF6F32C623F2}"/>
              </a:ext>
            </a:extLst>
          </p:cNvPr>
          <p:cNvSpPr/>
          <p:nvPr/>
        </p:nvSpPr>
        <p:spPr>
          <a:xfrm>
            <a:off x="267804" y="186840"/>
            <a:ext cx="68143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Психолого-педагогическая дифференциация вариантов развития детей с ЗПР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(Н.В. Бабкина, И.А. Коробейников)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BBB883-9851-163C-79A9-9ACF6688CF30}"/>
              </a:ext>
            </a:extLst>
          </p:cNvPr>
          <p:cNvSpPr/>
          <p:nvPr/>
        </p:nvSpPr>
        <p:spPr>
          <a:xfrm>
            <a:off x="523215" y="1109399"/>
            <a:ext cx="8327570" cy="2428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8425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Bold" pitchFamily="2" charset="-52"/>
                <a:ea typeface="Tahoma" panose="020B0604030504040204" pitchFamily="34" charset="0"/>
                <a:cs typeface="Tahoma" panose="020B0604030504040204" pitchFamily="34" charset="0"/>
              </a:rPr>
              <a:t>«ЯДЕРНОЕ» НАРУШЕНИЕ В КЛИНИКО-ПСИХОЛОГИЧЕСКОЙ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Bold" pitchFamily="2" charset="-52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Bold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СТРУКТУРЕ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Bold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Bold" pitchFamily="2" charset="-52"/>
                <a:ea typeface="Tahoma" panose="020B0604030504040204" pitchFamily="34" charset="0"/>
                <a:cs typeface="Tahoma" panose="020B0604030504040204" pitchFamily="34" charset="0"/>
              </a:rPr>
              <a:t>РАССТРОЙСТВА РАЗВИТИЯ – ОБЩЕЕ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Bold" pitchFamily="2" charset="-52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98425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ontserrat SemiBold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8425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SemiBold" pitchFamily="2" charset="-52"/>
                <a:ea typeface="Tahoma" panose="020B0604030504040204" pitchFamily="34" charset="0"/>
                <a:cs typeface="Tahoma" panose="020B0604030504040204" pitchFamily="34" charset="0"/>
              </a:rPr>
              <a:t>Катастрофическая </a:t>
            </a:r>
            <a:r>
              <a:rPr kumimoji="0" lang="ru-RU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SemiBold" pitchFamily="2" charset="-52"/>
                <a:ea typeface="Tahoma" panose="020B0604030504040204" pitchFamily="34" charset="0"/>
                <a:cs typeface="Tahoma" panose="020B0604030504040204" pitchFamily="34" charset="0"/>
              </a:rPr>
              <a:t>невыносливость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SemiBold" pitchFamily="2" charset="-52"/>
                <a:ea typeface="Tahoma" panose="020B0604030504040204" pitchFamily="34" charset="0"/>
                <a:cs typeface="Tahoma" panose="020B0604030504040204" pitchFamily="34" charset="0"/>
              </a:rPr>
              <a:t> в отношениях со средой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SemiBold" pitchFamily="2" charset="-52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3841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Medium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снижение порога дискомфорта</a:t>
            </a:r>
            <a:b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Medium" pitchFamily="2" charset="-52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Medium" pitchFamily="2" charset="-52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kumimoji="0" lang="ru-RU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Medium" pitchFamily="2" charset="-52"/>
                <a:ea typeface="Tahoma" panose="020B0604030504040204" pitchFamily="34" charset="0"/>
                <a:cs typeface="Tahoma" panose="020B0604030504040204" pitchFamily="34" charset="0"/>
              </a:rPr>
              <a:t>гиперсензитивность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Medium" pitchFamily="2" charset="-52"/>
                <a:ea typeface="Tahoma" panose="020B0604030504040204" pitchFamily="34" charset="0"/>
                <a:cs typeface="Tahoma" panose="020B0604030504040204" pitchFamily="34" charset="0"/>
              </a:rPr>
              <a:t> – чрезмерная чувствительность);</a:t>
            </a:r>
          </a:p>
          <a:p>
            <a:pPr marL="3841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Medium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снижение уровня активности.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B9C8C1-089C-A61C-83FC-831EB0F84AD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2578" y="1353880"/>
            <a:ext cx="5348622" cy="3450806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834F08-ED42-F9C5-F319-F49DBEC860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99" y="1009832"/>
            <a:ext cx="1230086" cy="1769856"/>
          </a:xfrm>
          <a:prstGeom prst="rect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E9EDF6E-40EE-8418-3D7D-0BD8B88D5E3C}"/>
              </a:ext>
            </a:extLst>
          </p:cNvPr>
          <p:cNvSpPr/>
          <p:nvPr/>
        </p:nvSpPr>
        <p:spPr>
          <a:xfrm>
            <a:off x="6066648" y="2680120"/>
            <a:ext cx="2784137" cy="237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Типологические варианты задержки психического развития у детей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(Версия 1) 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[Электронный ресурс] / Бабкина Н.В., Коробейников И.А.; правообладатель ФГБНУ «Институт коррекционной педагогики Российской академии образования». – База данных (1,18 Мб). – М.: ФГБНУ «ИКП РАО», 2017. – CD-ROM.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205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951AE0B-4FF3-3D7A-D429-41C6BED5AE91}"/>
              </a:ext>
            </a:extLst>
          </p:cNvPr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1159920-CAA6-DA03-16F9-C5399BBE4897}"/>
              </a:ext>
            </a:extLst>
          </p:cNvPr>
          <p:cNvSpPr/>
          <p:nvPr/>
        </p:nvSpPr>
        <p:spPr>
          <a:xfrm>
            <a:off x="226497" y="440053"/>
            <a:ext cx="6814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Психолого-педагогическая характеристика детей с ЗПР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D7D9013-7025-D73E-7C11-79F8D2147210}"/>
              </a:ext>
            </a:extLst>
          </p:cNvPr>
          <p:cNvSpPr/>
          <p:nvPr/>
        </p:nvSpPr>
        <p:spPr>
          <a:xfrm>
            <a:off x="285728" y="1112920"/>
            <a:ext cx="8572543" cy="3830891"/>
          </a:xfrm>
          <a:prstGeom prst="rect">
            <a:avLst/>
          </a:prstGeom>
          <a:solidFill>
            <a:srgbClr val="8B3C67"/>
          </a:solidFill>
          <a:ln>
            <a:solidFill>
              <a:srgbClr val="4B5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Типологическая дифференциация вариантов развития детей с ЗПР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Группа А (легкая ЗПР) </a:t>
            </a:r>
            <a:r>
              <a:rPr kumimoji="0" lang="ru-RU" alt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это дети с задержкой психического развития, в структуре которой на первый план выступают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трудности произвольной регуляции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деятельности и поведения и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признаки общей социально-эмоциональной незрелости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Группа В</a:t>
            </a:r>
            <a:r>
              <a:rPr kumimoji="0" lang="ru-RU" alt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(умеренная ЗПР) </a:t>
            </a:r>
            <a:r>
              <a:rPr kumimoji="0" lang="ru-RU" alt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</a:t>
            </a:r>
            <a:r>
              <a:rPr kumimoji="0" lang="ru-RU" alt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это дети, у которых недостаточно развита не только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регуляторная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но и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познавательная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сферы. Эта недостаточность может наблюдаться в разных пропорциях и проявляться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сниженной умственной работоспособностью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существенными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трудностями усвоения учебных дисциплин,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связанными с локальными нарушениями в структуре высших психических функций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различными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поведенческими расстройствами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затрудняющими усвоение школьных норм и адаптацию к школе в целом.</a:t>
            </a:r>
            <a:endParaRPr kumimoji="0" lang="ru-RU" altLang="ru-RU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Группа</a:t>
            </a:r>
            <a:r>
              <a:rPr kumimoji="0" lang="ru-RU" alt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altLang="ru-RU" sz="1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</a:t>
            </a:r>
            <a:r>
              <a:rPr kumimoji="0" lang="ru-RU" alt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(выраженная ЗПР) </a:t>
            </a:r>
            <a:r>
              <a:rPr kumimoji="0" lang="ru-RU" alt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</a:t>
            </a:r>
            <a:r>
              <a:rPr kumimoji="0" lang="ru-RU" alt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характеризуется значительно более низким в сравнении с возрастной нормой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уровнем интеллектуального развития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которое по качественным характеристикам своей структуры приближается к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феноменологии легкой умственной отсталости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имеет отчетливые признаки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церебрально-органической недостаточности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7690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id="{D063D670-9F0F-DF2D-7EFE-6E8387530934}"/>
              </a:ext>
            </a:extLst>
          </p:cNvPr>
          <p:cNvSpPr txBox="1">
            <a:spLocks noChangeArrowheads="1"/>
          </p:cNvSpPr>
          <p:nvPr/>
        </p:nvSpPr>
        <p:spPr>
          <a:xfrm>
            <a:off x="206013" y="259163"/>
            <a:ext cx="6974508" cy="5361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Montserrat ExtraBold" pitchFamily="2" charset="-52"/>
                <a:ea typeface="+mj-ea"/>
                <a:cs typeface="+mj-cs"/>
              </a:rPr>
              <a:t>Особые образовательные потребности обучающихся с ЗПР 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86D7BED9-1DB1-1E6F-B2D8-E172CB433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552" y="909294"/>
            <a:ext cx="8624701" cy="4149854"/>
          </a:xfrm>
          <a:prstGeom prst="rect">
            <a:avLst/>
          </a:prstGeom>
          <a:solidFill>
            <a:srgbClr val="FDF9FB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1" u="none" strike="noStrike" kern="1200" cap="none" spc="0" normalizeH="0" baseline="0" noProof="0" dirty="0">
                <a:ln>
                  <a:noFill/>
                </a:ln>
                <a:solidFill>
                  <a:srgbClr val="8738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Все дети с ЗПР нуждаются:</a:t>
            </a:r>
          </a:p>
          <a:p>
            <a:pPr marL="130969" marR="0" lvl="0" indent="-130969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4B5A97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75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особой пространственной и временной организации образовательной среды и процесса обучения</a:t>
            </a:r>
            <a:r>
              <a:rPr kumimoji="0" lang="ru-RU" sz="1575" b="0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индивидуальном подходе к организации учебной работы с учетом особенностей усвоения информации и формирования навыков при ЗПР; </a:t>
            </a:r>
            <a:r>
              <a:rPr kumimoji="0" lang="ru-RU" sz="1575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специальном инструментарии оценивания достижений и выявления трудностей</a:t>
            </a:r>
            <a:r>
              <a:rPr kumimoji="0" lang="ru-RU" sz="157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575" b="0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усвоения образовательной программы; </a:t>
            </a:r>
          </a:p>
          <a:p>
            <a:pPr marL="130969" marR="0" lvl="0" indent="-130969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4B5A97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75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обеспечении коррекционно-развивающей направленности обучения</a:t>
            </a:r>
            <a:r>
              <a:rPr kumimoji="0" lang="ru-RU" sz="157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575" b="0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рамках основных образовательных областей и внеурочной деятельности; в формировании универсальных учебных действий;</a:t>
            </a:r>
          </a:p>
          <a:p>
            <a:pPr marL="130969" marR="0" lvl="0" indent="-130969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4B5A97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75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специальной работе по формированию способности к  </a:t>
            </a:r>
            <a:r>
              <a:rPr kumimoji="0" lang="ru-RU" sz="1575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саморегуляции</a:t>
            </a:r>
            <a:r>
              <a:rPr kumimoji="0" lang="ru-RU" sz="1575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575" b="0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познавательной деятельности и поведения, к осознанию возникающих трудностей; умения запрашивать и использовать помощь взрослого; в целенаправленном развитии самостоятельности; в особой работе по формированию умения применять знания, полученные в ходе обучения;</a:t>
            </a:r>
          </a:p>
          <a:p>
            <a:pPr marL="130969" marR="0" lvl="0" indent="-130969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4B5A97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75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специальной работе по формированию сферы жизненной компетенции</a:t>
            </a:r>
            <a:r>
              <a:rPr kumimoji="0" lang="ru-RU" sz="1575" b="0" i="1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ru-RU" sz="1575" b="0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включающей развитие мотивационной сферы, средств коммуникации, стимулирование познавательной активности, побуждение интереса к себе, окружающему предметному и социальному миру</a:t>
            </a:r>
          </a:p>
        </p:txBody>
      </p:sp>
    </p:spTree>
    <p:extLst>
      <p:ext uri="{BB962C8B-B14F-4D97-AF65-F5344CB8AC3E}">
        <p14:creationId xmlns:p14="http://schemas.microsoft.com/office/powerpoint/2010/main" val="2497076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951AE0B-4FF3-3D7A-D429-41C6BED5AE91}"/>
              </a:ext>
            </a:extLst>
          </p:cNvPr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id="{C58639AB-2EB3-4018-FDBF-94AAF1F62F8C}"/>
              </a:ext>
            </a:extLst>
          </p:cNvPr>
          <p:cNvSpPr txBox="1">
            <a:spLocks noChangeArrowheads="1"/>
          </p:cNvSpPr>
          <p:nvPr/>
        </p:nvSpPr>
        <p:spPr>
          <a:xfrm>
            <a:off x="132443" y="80492"/>
            <a:ext cx="6974508" cy="5361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Montserrat ExtraBold" pitchFamily="2" charset="-52"/>
                <a:ea typeface="+mj-ea"/>
                <a:cs typeface="+mj-cs"/>
              </a:rPr>
              <a:t>Особые образовательные потребности обучающихся с ЗПР 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E41B8A0B-D340-199A-40E4-38D7F23DF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111" y="669968"/>
            <a:ext cx="8453252" cy="4432752"/>
          </a:xfrm>
          <a:prstGeom prst="rect">
            <a:avLst/>
          </a:prstGeom>
          <a:solidFill>
            <a:srgbClr val="F9EDF3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75" b="1" i="1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Блок 1. Особая организация образовательной среды и процесса обучения</a:t>
            </a:r>
            <a:endParaRPr kumimoji="0" lang="ru-RU" sz="1575" b="0" i="0" u="none" strike="noStrike" kern="1200" cap="none" spc="0" normalizeH="0" baseline="0" noProof="0" dirty="0">
              <a:ln>
                <a:noFill/>
              </a:ln>
              <a:solidFill>
                <a:srgbClr val="4B5A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4B5A97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потребность в особой пространственной и временной организации образовательной среды и процесса обучения</a:t>
            </a:r>
            <a:r>
              <a:rPr kumimoji="0" lang="ru-RU" sz="1350" b="0" i="1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обеспечивающей: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профилактику наступления утомления и зрительных перегрузок у детей с ЗПР младшего школьного возраста;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организацию индивидуального режима урочной и внеурочной деятельности с учетом особенностей </a:t>
            </a: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нейродинамики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работоспособности ребенка;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специальную пространственную организацию </a:t>
            </a: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внутришкольной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среды и учебных помещений;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специальную организацию навигации для ориентировки в содержательно-смысловом пространстве в помещении класса, школы;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визуальную доступность средств, облегчающих восприятие и усвоение учебного материала, школьных и дисциплинарных требований;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4B5A97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потребность в индивидуальном подходе к организации учебной работы с учетом особенностей усвоения информации и формирования навыков при ЗПР, позволяющем обеспечить: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индивидуализацию темпа учебной работы на уроке;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дозирование объема выполняемой на уроке учебной работы, необходимой и достаточной для усвоения АООП НОО обучающихся с ЗПР по учебному предмету;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улучшение восприятия учебной информации средствами визуальной поддержки;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4B5A97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4B5A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потребность в специальном инструментарии оценивания достижений и выявления трудностей усвоения адаптированной образовательной программы (академического компонента и компонента жизненной компетенции), обеспечивающем: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системный мониторинг индивидуальных образовательных достижений и уровня психофизического развития младшего школьника с ЗПР в динамике образовательного процесса;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оценку соответствия образовательного маршрута и варианта АООП НОО особым образовательным потребностям ребенка.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B5A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4256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4959</Words>
  <Application>Microsoft Office PowerPoint</Application>
  <PresentationFormat>Экран (16:9)</PresentationFormat>
  <Paragraphs>407</Paragraphs>
  <Slides>44</Slides>
  <Notes>34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6" baseType="lpstr">
      <vt:lpstr>Microsoft YaHei UI Light</vt:lpstr>
      <vt:lpstr>Arial</vt:lpstr>
      <vt:lpstr>Calibri</vt:lpstr>
      <vt:lpstr>Courier New</vt:lpstr>
      <vt:lpstr>Helvetica Neue Thin</vt:lpstr>
      <vt:lpstr>Montserrat ExtraBold</vt:lpstr>
      <vt:lpstr>Montserrat Medium</vt:lpstr>
      <vt:lpstr>Montserrat SemiBold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new</dc:creator>
  <cp:lastModifiedBy>Anna Fedoseeva</cp:lastModifiedBy>
  <cp:revision>13</cp:revision>
  <dcterms:created xsi:type="dcterms:W3CDTF">2021-10-29T19:36:18Z</dcterms:created>
  <dcterms:modified xsi:type="dcterms:W3CDTF">2024-10-28T04:28:01Z</dcterms:modified>
</cp:coreProperties>
</file>