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16" r:id="rId1"/>
  </p:sldMasterIdLst>
  <p:notesMasterIdLst>
    <p:notesMasterId r:id="rId28"/>
  </p:notesMasterIdLst>
  <p:handoutMasterIdLst>
    <p:handoutMasterId r:id="rId29"/>
  </p:handoutMasterIdLst>
  <p:sldIdLst>
    <p:sldId id="468" r:id="rId2"/>
    <p:sldId id="463" r:id="rId3"/>
    <p:sldId id="483" r:id="rId4"/>
    <p:sldId id="484" r:id="rId5"/>
    <p:sldId id="490" r:id="rId6"/>
    <p:sldId id="491" r:id="rId7"/>
    <p:sldId id="469" r:id="rId8"/>
    <p:sldId id="465" r:id="rId9"/>
    <p:sldId id="470" r:id="rId10"/>
    <p:sldId id="485" r:id="rId11"/>
    <p:sldId id="486" r:id="rId12"/>
    <p:sldId id="487" r:id="rId13"/>
    <p:sldId id="471" r:id="rId14"/>
    <p:sldId id="474" r:id="rId15"/>
    <p:sldId id="475" r:id="rId16"/>
    <p:sldId id="478" r:id="rId17"/>
    <p:sldId id="479" r:id="rId18"/>
    <p:sldId id="472" r:id="rId19"/>
    <p:sldId id="476" r:id="rId20"/>
    <p:sldId id="497" r:id="rId21"/>
    <p:sldId id="473" r:id="rId22"/>
    <p:sldId id="494" r:id="rId23"/>
    <p:sldId id="477" r:id="rId24"/>
    <p:sldId id="496" r:id="rId25"/>
    <p:sldId id="492" r:id="rId26"/>
    <p:sldId id="489" r:id="rId27"/>
  </p:sldIdLst>
  <p:sldSz cx="9144000" cy="6858000" type="screen4x3"/>
  <p:notesSz cx="9926638" cy="6797675"/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2000" b="0" i="0" u="none" strike="noStrike" kern="1" spc="0" baseline="0">
        <a:solidFill>
          <a:srgbClr val="FF0000"/>
        </a:solidFill>
        <a:effectLst/>
        <a:latin typeface="Verdana" pitchFamily="2" charset="-52"/>
        <a:ea typeface="Verdana" pitchFamily="2" charset="-52"/>
        <a:cs typeface="Verdana" pitchFamily="2" charset="-52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2000" b="0" i="0" u="none" strike="noStrike" kern="1" spc="0" baseline="0">
        <a:solidFill>
          <a:srgbClr val="FF0000"/>
        </a:solidFill>
        <a:effectLst/>
        <a:latin typeface="Verdana" pitchFamily="2" charset="-52"/>
        <a:ea typeface="Verdana" pitchFamily="2" charset="-52"/>
        <a:cs typeface="Verdana" pitchFamily="2" charset="-52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2000" b="0" i="0" u="none" strike="noStrike" kern="1" spc="0" baseline="0">
        <a:solidFill>
          <a:srgbClr val="FF0000"/>
        </a:solidFill>
        <a:effectLst/>
        <a:latin typeface="Verdana" pitchFamily="2" charset="-52"/>
        <a:ea typeface="Verdana" pitchFamily="2" charset="-52"/>
        <a:cs typeface="Verdana" pitchFamily="2" charset="-52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2000" b="0" i="0" u="none" strike="noStrike" kern="1" spc="0" baseline="0">
        <a:solidFill>
          <a:srgbClr val="FF0000"/>
        </a:solidFill>
        <a:effectLst/>
        <a:latin typeface="Verdana" pitchFamily="2" charset="-52"/>
        <a:ea typeface="Verdana" pitchFamily="2" charset="-52"/>
        <a:cs typeface="Verdana" pitchFamily="2" charset="-52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2000" b="0" i="0" u="none" strike="noStrike" kern="1" spc="0" baseline="0">
        <a:solidFill>
          <a:srgbClr val="FF0000"/>
        </a:solidFill>
        <a:effectLst/>
        <a:latin typeface="Verdana" pitchFamily="2" charset="-52"/>
        <a:ea typeface="Verdana" pitchFamily="2" charset="-52"/>
        <a:cs typeface="Verdana" pitchFamily="2" charset="-52"/>
      </a:defRPr>
    </a:lvl5pPr>
    <a:lvl6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6pPr>
    <a:lvl7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7pPr>
    <a:lvl8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8pPr>
    <a:lvl9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</p:showPr>
  <p:extLst>
    <p:ext uri="smNativeData">
      <pr:smAppRevision xmlns:pr="smNativeData" xmlns:p14="http://schemas.microsoft.com/office/powerpoint/2010/main" xmlns="" dt="1710935617" val="982" rev64="64" revOS="4"/>
      <pr:smFileRevision xmlns:pr="smNativeData" xmlns:p14="http://schemas.microsoft.com/office/powerpoint/2010/main" xmlns="" dt="1710935617" val="101"/>
      <pr:guideOptions xmlns:pr="smNativeData" xmlns:p14="http://schemas.microsoft.com/office/powerpoint/2010/main" xmlns="" dt="1710935617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101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" d="100"/>
        <a:sy n="17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552" y="-87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jwAAAEgAAACP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AAAAHcaAAAXAgAAEAAAACYAAAAIAAAAv58AAP//wQE="/>
              </a:ext>
            </a:extLst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805" tIns="45720" rIns="90805" bIns="45720" numCol="1" spcCol="215900" anchor="t">
            <a:prstTxWarp prst="textNoShape">
              <a:avLst/>
            </a:prstTxWarp>
          </a:bodyPr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 b="0" i="0" u="none" strike="noStrike">
                <a:solidFill>
                  <a:schemeClr val="tx1"/>
                </a:solidFill>
                <a:effectLst/>
                <a:latin typeface="Calibri" pitchFamily="2" charset="-52"/>
                <a:ea typeface="Verdana" pitchFamily="2" charset="-52"/>
                <a:cs typeface="Verdana" pitchFamily="2" charset="-52"/>
              </a:defRPr>
            </a:lvl1pPr>
          </a:lstStyle>
          <a:p>
            <a:endParaRPr/>
          </a:p>
        </p:txBody>
      </p:sp>
      <p:sp>
        <p:nvSpPr>
          <p:cNvPr id="3" name="Дата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jwAAAEgAAACP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XIgAAAAAAAA49AAAXAgAAEAAAACYAAAAIAAAAv58AAP//wQE="/>
              </a:ext>
            </a:extLst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805" tIns="45720" rIns="90805" bIns="45720" numCol="1" spcCol="215900" anchor="t">
            <a:prstTxWarp prst="textNoShape">
              <a:avLst/>
            </a:prstTxWarp>
          </a:bodyPr>
          <a:lstStyle>
            <a:lvl1pPr mar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lvl1pPr>
          </a:lstStyle>
          <a:p>
            <a:pPr>
              <a:defRPr lang="ru-RU"/>
            </a:pPr>
            <a:fld id="{AAE5D3A1-EF47-B025-095D-19709D13FF4C}" type="datetime13">
              <a:rPr lang="ru-RU" sz="1200"/>
              <a:pPr>
                <a:defRPr lang="ru-RU"/>
              </a:pPr>
              <a:t>9:27:53 </a:t>
            </a:fld>
            <a:endParaRPr lang="ru-RU" sz="1200"/>
          </a:p>
        </p:txBody>
      </p:sp>
      <p:sp>
        <p:nvSpPr>
          <p:cNvPr id="4" name="Нижний колонтитул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jwAAAEgAAACP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uCcAAHcaAADPKQAAEAAAACYAAAAIAAAAv58AAP//wQE="/>
              </a:ext>
            </a:extLst>
          </p:cNvSpPr>
          <p:nvPr>
            <p:ph type="ftr" sz="quarter" idx="2"/>
          </p:nvPr>
        </p:nvSpPr>
        <p:spPr>
          <a:xfrm>
            <a:off x="0" y="6456680"/>
            <a:ext cx="4302125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805" tIns="45720" rIns="90805" bIns="45720" numCol="1" spcCol="215900" anchor="b">
            <a:prstTxWarp prst="textNoShape">
              <a:avLst/>
            </a:prstTxWarp>
          </a:bodyPr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 b="0" i="0" u="none" strike="noStrike">
                <a:solidFill>
                  <a:schemeClr val="tx1"/>
                </a:solidFill>
                <a:effectLst/>
                <a:latin typeface="Calibri" pitchFamily="2" charset="-52"/>
                <a:ea typeface="Verdana" pitchFamily="2" charset="-52"/>
                <a:cs typeface="Verdana" pitchFamily="2" charset="-52"/>
              </a:defRPr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jwAAAEgAAACP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XIgAAuCcAAA49AADPKQAAEAAAACYAAAAIAAAAv58AAP//wQE="/>
              </a:ext>
            </a:extLst>
          </p:cNvSpPr>
          <p:nvPr>
            <p:ph type="sldNum" sz="quarter" idx="3"/>
          </p:nvPr>
        </p:nvSpPr>
        <p:spPr>
          <a:xfrm>
            <a:off x="5622925" y="6456680"/>
            <a:ext cx="4302125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805" tIns="45720" rIns="90805" bIns="45720" numCol="1" spcCol="215900" anchor="b">
            <a:prstTxWarp prst="textNoShape">
              <a:avLst/>
            </a:prstTxWarp>
          </a:bodyPr>
          <a:lstStyle>
            <a:lvl1pPr mar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lvl1pPr>
          </a:lstStyle>
          <a:p>
            <a:pPr>
              <a:defRPr lang="ru-RU"/>
            </a:pPr>
            <a:fld id="{AAE5A182-CC47-B057-095D-3A02EF13FF6F}" type="slidenum">
              <a:rPr lang="ru-RU" sz="1200"/>
              <a:pPr>
                <a:defRPr lang="ru-RU"/>
              </a:pPr>
              <a:t>‹#›</a:t>
            </a:fld>
            <a:endParaRPr lang="ru-RU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jwAAAEgAAACP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AAnpk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AAAAHcaAAAXAgAAEAAAACYAAAAIAAAAv58AAP//wQE="/>
              </a:ext>
            </a:extLst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805" tIns="45720" rIns="90805" bIns="45720" numCol="1" spcCol="215900" anchor="t">
            <a:prstTxWarp prst="textNoShape">
              <a:avLst/>
            </a:prstTxWarp>
          </a:bodyPr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 b="1" i="0" u="none" strike="noStrike">
                <a:solidFill>
                  <a:srgbClr val="FF0000"/>
                </a:solidFill>
                <a:effectLst/>
                <a:latin typeface="Verdana" pitchFamily="2" charset="-52"/>
                <a:ea typeface="Verdana" pitchFamily="2" charset="-52"/>
                <a:cs typeface="Verdana" pitchFamily="2" charset="-52"/>
              </a:defRPr>
            </a:lvl1pPr>
          </a:lstStyle>
          <a:p>
            <a:endParaRPr/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jwAAAEgAAACP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XIgAAAAAAAA49AAAXAgAAEAAAACYAAAAIAAAAv58AAP//wQE="/>
              </a:ext>
            </a:extLst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805" tIns="45720" rIns="90805" bIns="45720" numCol="1" spcCol="215900" anchor="t">
            <a:prstTxWarp prst="textNoShape">
              <a:avLst/>
            </a:prstTxWarp>
          </a:bodyPr>
          <a:lstStyle>
            <a:lvl1pPr mar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lvl1pPr>
          </a:lstStyle>
          <a:p>
            <a:pPr>
              <a:defRPr lang="ru-RU"/>
            </a:pPr>
            <a:fld id="{AAE5C98E-C047-B03F-095D-366A8713FF63}" type="datetime13">
              <a:rPr lang="ru-RU" sz="1200" b="1"/>
              <a:pPr>
                <a:defRPr lang="ru-RU"/>
              </a:pPr>
              <a:t>9:27:40 </a:t>
            </a:fld>
            <a:endParaRPr lang="ru-RU" sz="1200" b="1"/>
          </a:p>
        </p:txBody>
      </p:sp>
      <p:sp>
        <p:nvSpPr>
          <p:cNvPr id="4" name="Rectangle 4"/>
          <p:cNvSpPr>
            <a:spLocks noGrp="1" noRot="1" noChangeAspect="1" noChangeArrowheads="1"/>
            <a:extLst>
              <a:ext uri="smNativeData">
                <pr:smNativeData xmlns:pr="smNativeData" xmlns:p14="http://schemas.microsoft.com/office/powerpoint/2010/main" xmlns="" val="SMDATA_13_Qc76ZRMAAAAlAAAAZA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UFAAAIwMAAP0oAADSEgAAEAAAACYAAAAIAAAAAQ8AAP//wQE="/>
              </a:ext>
            </a:extLst>
          </p:cNvSpPr>
          <p:nvPr>
            <p:ph type="sldImg" idx="2"/>
          </p:nvPr>
        </p:nvSpPr>
        <p:spPr>
          <a:xfrm>
            <a:off x="3263900" y="509905"/>
            <a:ext cx="3399155" cy="2549525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jwAAAEgAAACP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dBgAA3RMAAPY2AACvJgAAEAAAACYAAAAIAAAAvx8AAP//wQE="/>
              </a:ext>
            </a:extLst>
          </p:cNvSpPr>
          <p:nvPr>
            <p:ph type="body" idx="3"/>
          </p:nvPr>
        </p:nvSpPr>
        <p:spPr>
          <a:xfrm>
            <a:off x="993775" y="3228975"/>
            <a:ext cx="7940675" cy="3059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805" tIns="45720" rIns="90805" bIns="45720" numCol="1" spcCol="215900" anchor="t">
            <a:prstTxWarp prst="textNoShape">
              <a:avLst/>
            </a:prstTxWarp>
          </a:bodyPr>
          <a:lstStyle/>
          <a:p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jwAAAEgAAACP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uCcAAHcaAADPKQAAEAAAACYAAAAIAAAAv58AAP//wQE="/>
              </a:ext>
            </a:extLst>
          </p:cNvSpPr>
          <p:nvPr>
            <p:ph type="ftr" sz="quarter" idx="4"/>
          </p:nvPr>
        </p:nvSpPr>
        <p:spPr>
          <a:xfrm>
            <a:off x="0" y="6456680"/>
            <a:ext cx="4302125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805" tIns="45720" rIns="90805" bIns="45720" numCol="1" spcCol="215900" anchor="b">
            <a:prstTxWarp prst="textNoShape">
              <a:avLst/>
            </a:prstTxWarp>
          </a:bodyPr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 b="1" i="0" u="none" strike="noStrike">
                <a:solidFill>
                  <a:srgbClr val="FF0000"/>
                </a:solidFill>
                <a:effectLst/>
                <a:latin typeface="Verdana" pitchFamily="2" charset="-52"/>
                <a:ea typeface="Verdana" pitchFamily="2" charset="-52"/>
                <a:cs typeface="Verdana" pitchFamily="2" charset="-52"/>
              </a:defRPr>
            </a:lvl1pPr>
          </a:lstStyle>
          <a:p>
            <a:endParaRPr/>
          </a:p>
        </p:txBody>
      </p:sp>
      <p:sp>
        <p:nvSpPr>
          <p:cNvPr id="7" name="Rectangle 7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jwAAAEgAAACP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XIgAAuCcAAA49AADPKQAAEAAAACYAAAAIAAAAv58AAP//wQE="/>
              </a:ext>
            </a:extLst>
          </p:cNvSpPr>
          <p:nvPr>
            <p:ph type="sldNum" sz="quarter" idx="5"/>
          </p:nvPr>
        </p:nvSpPr>
        <p:spPr>
          <a:xfrm>
            <a:off x="5622925" y="6456680"/>
            <a:ext cx="4302125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805" tIns="45720" rIns="90805" bIns="45720" numCol="1" spcCol="215900" anchor="b">
            <a:prstTxWarp prst="textNoShape">
              <a:avLst/>
            </a:prstTxWarp>
          </a:bodyPr>
          <a:lstStyle>
            <a:lvl1pPr mar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lvl1pPr>
          </a:lstStyle>
          <a:p>
            <a:pPr>
              <a:defRPr lang="ru-RU"/>
            </a:pPr>
            <a:fld id="{AAE5B347-0947-B045-095D-FF10FD13FFAA}" type="slidenum">
              <a:rPr lang="ru-RU" sz="1200" b="1"/>
              <a:pPr>
                <a:defRPr lang="ru-RU"/>
              </a:pPr>
              <a:t>‹#›</a:t>
            </a:fld>
            <a:endParaRPr lang="ru-RU" sz="1200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1pPr>
    <a:lvl2pPr marL="457200" marR="0" indent="0" algn="l" defTabSz="914400">
      <a:lnSpc>
        <a:spcPct val="100000"/>
      </a:lnSpc>
      <a:spcBef>
        <a:spcPts val="425"/>
      </a:spcBef>
      <a:spcAft>
        <a:spcPts val="0"/>
      </a:spcAft>
      <a:buNone/>
      <a:tabLst/>
      <a:defRPr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2pPr>
    <a:lvl3pPr marL="914400" marR="0" indent="0" algn="l" defTabSz="914400">
      <a:lnSpc>
        <a:spcPct val="100000"/>
      </a:lnSpc>
      <a:spcBef>
        <a:spcPts val="425"/>
      </a:spcBef>
      <a:spcAft>
        <a:spcPts val="0"/>
      </a:spcAft>
      <a:buNone/>
      <a:tabLst/>
      <a:defRPr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3pPr>
    <a:lvl4pPr marL="1371600" marR="0" indent="0" algn="l" defTabSz="914400">
      <a:lnSpc>
        <a:spcPct val="100000"/>
      </a:lnSpc>
      <a:spcBef>
        <a:spcPts val="425"/>
      </a:spcBef>
      <a:spcAft>
        <a:spcPts val="0"/>
      </a:spcAft>
      <a:buNone/>
      <a:tabLst/>
      <a:defRPr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4pPr>
    <a:lvl5pPr marL="1828800" marR="0" indent="0" algn="l" defTabSz="914400">
      <a:lnSpc>
        <a:spcPct val="100000"/>
      </a:lnSpc>
      <a:spcBef>
        <a:spcPts val="425"/>
      </a:spcBef>
      <a:spcAft>
        <a:spcPts val="0"/>
      </a:spcAft>
      <a:buNone/>
      <a:tabLst/>
      <a:defRPr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5pPr>
    <a:lvl6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6pPr>
    <a:lvl7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7pPr>
    <a:lvl8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8pPr>
    <a:lvl9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bg>
      <p:bgPr>
        <a:solidFill>
          <a:srgbClr val="E3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Gg0AAAg0AAAmFgAAEAAAACYAAAAIAAAAPRAAAP//wQE="/>
              </a:ext>
            </a:extLst>
          </p:cNvSpPr>
          <p:nvPr>
            <p:ph type="ctrTitle"/>
          </p:nvPr>
        </p:nvSpPr>
        <p:spPr>
          <a:xfrm>
            <a:off x="685800" y="2129790"/>
            <a:ext cx="7772400" cy="147066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6BcAANAvAACwIgAAEAAAACYAAAAIAAAAPRAAAP//wQE="/>
              </a:ext>
            </a:extLst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t>Щелкните для редактирования основного стиля подзаголовка</a:t>
            </a:r>
          </a:p>
        </p:txBody>
      </p:sp>
      <p:sp>
        <p:nvSpPr>
          <p:cNvPr id="4" name="ОбластьДатыВремени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PJAAAP//wQE="/>
              </a:ext>
            </a:extLst>
          </p:cNvSpPr>
          <p:nvPr>
            <p:ph type="dt" sz="quarter" idx="10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>
              <a:defRPr lang="ru-RU"/>
            </a:lvl1pPr>
          </a:lstStyle>
          <a:p>
            <a:pPr>
              <a:defRPr lang="ru-RU"/>
            </a:pPr>
            <a:fld id="{AAE5B2FC-B247-B044-095D-4411FC13FF11}" type="datetime1">
              <a:rPr lang="ru-RU" sz="1200">
                <a:solidFill>
                  <a:srgbClr val="898989"/>
                </a:solidFill>
              </a:rPr>
              <a:pPr>
                <a:defRPr lang="ru-RU"/>
              </a:pPr>
              <a:t>26.10.2024</a:t>
            </a:fld>
            <a:endParaRPr lang="ru-RU" sz="1200">
              <a:solidFill>
                <a:srgbClr val="898989"/>
              </a:solidFill>
            </a:endParaRPr>
          </a:p>
        </p:txBody>
      </p:sp>
      <p:sp>
        <p:nvSpPr>
          <p:cNvPr id="5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PBAAAP//wQE="/>
              </a:ext>
            </a:extLst>
          </p:cNvSpPr>
          <p:nvPr>
            <p:ph type="ftr" sz="quarter" idx="11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PJAAAP//wQE="/>
              </a:ext>
            </a:extLst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fld id="{AAE5A61C-5247-B050-095D-A405E813FFF1}" type="slidenum">
              <a:rPr sz="1200">
                <a:solidFill>
                  <a:srgbClr val="898989"/>
                </a:solidFill>
              </a:rPr>
              <a:pPr/>
              <a:t>‹#›</a:t>
            </a:fld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bg>
      <p:bgPr>
        <a:solidFill>
          <a:srgbClr val="E3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A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CYAAAAIAAAAPhAAAAAAAAA=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ОбластьДатыВремени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IAAAAAAAAA="/>
              </a:ext>
            </a:extLst>
          </p:cNvSpPr>
          <p:nvPr>
            <p:ph type="dt" sz="quarter" idx="10"/>
          </p:nvPr>
        </p:nvSpPr>
        <p:spPr/>
        <p:txBody>
          <a:bodyPr/>
          <a:lstStyle>
            <a:lvl1pPr>
              <a:defRPr lang="ru-RU"/>
            </a:lvl1pPr>
          </a:lstStyle>
          <a:p>
            <a:pPr>
              <a:defRPr lang="ru-RU"/>
            </a:pPr>
            <a:fld id="{AAE585CE-8047-B073-095D-7626CB13FF23}" type="datetime1">
              <a:rPr lang="ru-RU" sz="1200">
                <a:solidFill>
                  <a:srgbClr val="898989"/>
                </a:solidFill>
              </a:rPr>
              <a:pPr>
                <a:defRPr lang="ru-RU"/>
              </a:pPr>
              <a:t>26.10.2024</a:t>
            </a:fld>
            <a:endParaRPr lang="ru-RU" sz="1200">
              <a:solidFill>
                <a:srgbClr val="898989"/>
              </a:solidFill>
            </a:endParaRPr>
          </a:p>
        </p:txBody>
      </p:sp>
      <p:sp>
        <p:nvSpPr>
          <p:cNvPr id="5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AAE5E0AD-E347-B016-095D-1543AE13FF40}" type="slidenum">
              <a:rPr sz="1200">
                <a:solidFill>
                  <a:srgbClr val="898989"/>
                </a:solidFill>
              </a:rPr>
              <a:pPr/>
              <a:t>‹#›</a:t>
            </a:fld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bg>
      <p:bgPr>
        <a:solidFill>
          <a:srgbClr val="E3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C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IKAAAsAEAAHA1AACwJQAAEAAAACYAAAAIAAAAvxAAAAAAAAA=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A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NgnAACwJQAAEAAAACYAAAAIAAAAPxAAAAAAAAA=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ОбластьДатыВремени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IAAAAAAAAA="/>
              </a:ext>
            </a:extLst>
          </p:cNvSpPr>
          <p:nvPr>
            <p:ph type="dt" sz="quarter" idx="10"/>
          </p:nvPr>
        </p:nvSpPr>
        <p:spPr/>
        <p:txBody>
          <a:bodyPr/>
          <a:lstStyle>
            <a:lvl1pPr>
              <a:defRPr lang="ru-RU"/>
            </a:lvl1pPr>
          </a:lstStyle>
          <a:p>
            <a:pPr>
              <a:defRPr lang="ru-RU"/>
            </a:pPr>
            <a:fld id="{AAE5D61C-5247-B020-095D-A4759813FFF1}" type="datetime1">
              <a:rPr lang="ru-RU" sz="1200">
                <a:solidFill>
                  <a:srgbClr val="898989"/>
                </a:solidFill>
              </a:rPr>
              <a:pPr>
                <a:defRPr lang="ru-RU"/>
              </a:pPr>
              <a:t>26.10.2024</a:t>
            </a:fld>
            <a:endParaRPr lang="ru-RU" sz="1200">
              <a:solidFill>
                <a:srgbClr val="898989"/>
              </a:solidFill>
            </a:endParaRPr>
          </a:p>
        </p:txBody>
      </p:sp>
      <p:sp>
        <p:nvSpPr>
          <p:cNvPr id="5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AAE5B749-0747-B041-095D-F114F913FFA4}" type="slidenum">
              <a:rPr sz="1200">
                <a:solidFill>
                  <a:srgbClr val="898989"/>
                </a:solidFill>
              </a:rPr>
              <a:pPr/>
              <a:t>‹#›</a:t>
            </a:fld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содержимое">
    <p:bg>
      <p:bgPr>
        <a:solidFill>
          <a:srgbClr val="E3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CYAAAAIAAAAAA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ОбластьДатыВремени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IAAAAAAAAA="/>
              </a:ext>
            </a:extLst>
          </p:cNvSpPr>
          <p:nvPr>
            <p:ph type="dt" sz="quarter" idx="10"/>
          </p:nvPr>
        </p:nvSpPr>
        <p:spPr/>
        <p:txBody>
          <a:bodyPr/>
          <a:lstStyle>
            <a:lvl1pPr>
              <a:defRPr lang="ru-RU"/>
            </a:lvl1pPr>
          </a:lstStyle>
          <a:p>
            <a:pPr>
              <a:defRPr lang="ru-RU"/>
            </a:pPr>
            <a:fld id="{AAE58986-C847-B07F-095D-3E2AC713FF6B}" type="datetime1">
              <a:rPr lang="ru-RU" sz="1200">
                <a:solidFill>
                  <a:srgbClr val="898989"/>
                </a:solidFill>
              </a:rPr>
              <a:pPr>
                <a:defRPr lang="ru-RU"/>
              </a:pPr>
              <a:t>26.10.2024</a:t>
            </a:fld>
            <a:endParaRPr lang="ru-RU" sz="1200">
              <a:solidFill>
                <a:srgbClr val="898989"/>
              </a:solidFill>
            </a:endParaRPr>
          </a:p>
        </p:txBody>
      </p:sp>
      <p:sp>
        <p:nvSpPr>
          <p:cNvPr id="5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AAE5CF37-7947-B039-095D-8F6C8113FFDA}" type="slidenum">
              <a:rPr sz="1200">
                <a:solidFill>
                  <a:srgbClr val="898989"/>
                </a:solidFill>
              </a:rPr>
              <a:pPr/>
              <a:t>‹#›</a:t>
            </a:fld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bg>
      <p:bgPr>
        <a:solidFill>
          <a:srgbClr val="E3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HBsAAEI0AAB9IwAAEAAAACYAAAAIAAAAvRAAAAAAAAA=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4REAAEI0AAAcGwAAEAAAACYAAAAIAAAAvRAAAAAAAAA=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r>
              <a:t>Щелкните для редактирования основных стилей текста</a:t>
            </a:r>
          </a:p>
        </p:txBody>
      </p:sp>
      <p:sp>
        <p:nvSpPr>
          <p:cNvPr id="4" name="ОбластьДатыВремени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IAAAAAAAAA="/>
              </a:ext>
            </a:extLst>
          </p:cNvSpPr>
          <p:nvPr>
            <p:ph type="dt" sz="quarter" idx="10"/>
          </p:nvPr>
        </p:nvSpPr>
        <p:spPr/>
        <p:txBody>
          <a:bodyPr/>
          <a:lstStyle>
            <a:lvl1pPr>
              <a:defRPr lang="ru-RU"/>
            </a:lvl1pPr>
          </a:lstStyle>
          <a:p>
            <a:pPr>
              <a:defRPr lang="ru-RU"/>
            </a:pPr>
            <a:fld id="{AAE5C896-D847-B03E-095D-2E6B8613FF7B}" type="datetime1">
              <a:rPr lang="ru-RU" sz="1200">
                <a:solidFill>
                  <a:srgbClr val="898989"/>
                </a:solidFill>
              </a:rPr>
              <a:pPr>
                <a:defRPr lang="ru-RU"/>
              </a:pPr>
              <a:t>26.10.2024</a:t>
            </a:fld>
            <a:endParaRPr lang="ru-RU" sz="1200">
              <a:solidFill>
                <a:srgbClr val="898989"/>
              </a:solidFill>
            </a:endParaRPr>
          </a:p>
        </p:txBody>
      </p:sp>
      <p:sp>
        <p:nvSpPr>
          <p:cNvPr id="5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AAE583A8-E647-B075-095D-1020CD13FF45}" type="slidenum">
              <a:rPr sz="1200">
                <a:solidFill>
                  <a:srgbClr val="898989"/>
                </a:solidFill>
              </a:rPr>
              <a:pPr/>
              <a:t>‹#›</a:t>
            </a:fld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Заголовок и два объекта">
    <p:bg>
      <p:bgPr>
        <a:solidFill>
          <a:srgbClr val="E3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KgbAACwJQAAEAAAACYAAAAIAAAAAQAAAAAAAAA="/>
              </a:ext>
            </a:extLst>
          </p:cNvSpPr>
          <p:nvPr>
            <p:ph idx="1"/>
          </p:nvPr>
        </p:nvSpPr>
        <p:spPr>
          <a:xfrm>
            <a:off x="457200" y="1600200"/>
            <a:ext cx="4038600" cy="4526280"/>
          </a:xfrm>
        </p:spPr>
        <p:txBody>
          <a:bodyPr/>
          <a:lstStyle/>
          <a:p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Текст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YHAAA2AkAAHA1AACwJQAAEAAAACYAAAAIAAAAAQAAAAAAAAA="/>
              </a:ext>
            </a:extLst>
          </p:cNvSpPr>
          <p:nvPr>
            <p:ph idx="2"/>
          </p:nvPr>
        </p:nvSpPr>
        <p:spPr>
          <a:xfrm>
            <a:off x="4648200" y="1600200"/>
            <a:ext cx="4038600" cy="4526280"/>
          </a:xfrm>
        </p:spPr>
        <p:txBody>
          <a:bodyPr/>
          <a:lstStyle/>
          <a:p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" name="ОбластьДатыВремени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IAAAAAAAAA="/>
              </a:ext>
            </a:extLst>
          </p:cNvSpPr>
          <p:nvPr>
            <p:ph type="dt" sz="quarter" idx="10"/>
          </p:nvPr>
        </p:nvSpPr>
        <p:spPr/>
        <p:txBody>
          <a:bodyPr/>
          <a:lstStyle>
            <a:lvl1pPr>
              <a:defRPr lang="ru-RU"/>
            </a:lvl1pPr>
          </a:lstStyle>
          <a:p>
            <a:pPr>
              <a:defRPr lang="ru-RU"/>
            </a:pPr>
            <a:fld id="{AAE589CF-8147-B07F-095D-772AC713FF22}" type="datetime1">
              <a:rPr lang="ru-RU" sz="1200">
                <a:solidFill>
                  <a:srgbClr val="898989"/>
                </a:solidFill>
              </a:rPr>
              <a:pPr>
                <a:defRPr lang="ru-RU"/>
              </a:pPr>
              <a:t>26.10.2024</a:t>
            </a:fld>
            <a:endParaRPr lang="ru-RU" sz="1200">
              <a:solidFill>
                <a:srgbClr val="898989"/>
              </a:solidFill>
            </a:endParaRPr>
          </a:p>
        </p:txBody>
      </p:sp>
      <p:sp>
        <p:nvSpPr>
          <p:cNvPr id="6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kU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AAE583BC-F247-B075-095D-0420CD13FF51}" type="slidenum">
              <a:rPr sz="1200">
                <a:solidFill>
                  <a:srgbClr val="898989"/>
                </a:solidFill>
              </a:rPr>
              <a:pPr/>
              <a:t>‹#›</a:t>
            </a:fld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bg>
      <p:bgPr>
        <a:solidFill>
          <a:srgbClr val="E3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cQkAAKobAABhDQAAEAAAACYAAAAIAAAAvRAAAAAAAAA="/>
              </a:ext>
            </a:extLst>
          </p:cNvSpPr>
          <p:nvPr>
            <p:ph idx="1"/>
          </p:nvPr>
        </p:nvSpPr>
        <p:spPr>
          <a:xfrm>
            <a:off x="457200" y="1534795"/>
            <a:ext cx="4039870" cy="64008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r>
              <a:t>Щелкните для редактирования основных стилей текста</a:t>
            </a:r>
          </a:p>
        </p:txBody>
      </p:sp>
      <p:sp>
        <p:nvSpPr>
          <p:cNvPr id="4" name="Текст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Q0AAKobAACwJQAAEAAAACYAAAAIAAAAAQAAAAAAAAA="/>
              </a:ext>
            </a:extLst>
          </p:cNvSpPr>
          <p:nvPr>
            <p:ph idx="2"/>
          </p:nvPr>
        </p:nvSpPr>
        <p:spPr>
          <a:xfrm>
            <a:off x="457200" y="2174875"/>
            <a:ext cx="4039870" cy="3951605"/>
          </a:xfrm>
        </p:spPr>
        <p:txBody>
          <a:bodyPr/>
          <a:lstStyle/>
          <a:p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" name="ТекстСлайда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HAAAcQkAAHA1AABhDQAAEAAAACYAAAAIAAAAvRAAAAAAAAA="/>
              </a:ext>
            </a:extLst>
          </p:cNvSpPr>
          <p:nvPr>
            <p:ph idx="3"/>
          </p:nvPr>
        </p:nvSpPr>
        <p:spPr>
          <a:xfrm>
            <a:off x="4646930" y="1534795"/>
            <a:ext cx="4039870" cy="64008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r>
              <a:t>Щелкните для редактирования основных стилей текста</a:t>
            </a:r>
          </a:p>
        </p:txBody>
      </p:sp>
      <p:sp>
        <p:nvSpPr>
          <p:cNvPr id="6" name="ТекстСлайда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HAAAYQ0AAHA1AACwJQAAEAAAACYAAAAIAAAAAQAAAAAAAAA="/>
              </a:ext>
            </a:extLst>
          </p:cNvSpPr>
          <p:nvPr>
            <p:ph idx="4"/>
          </p:nvPr>
        </p:nvSpPr>
        <p:spPr>
          <a:xfrm>
            <a:off x="4646930" y="2174875"/>
            <a:ext cx="4039870" cy="3951605"/>
          </a:xfrm>
        </p:spPr>
        <p:txBody>
          <a:bodyPr/>
          <a:lstStyle/>
          <a:p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" name="ОбластьДатыВремени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IAAAAAAAAA="/>
              </a:ext>
            </a:extLst>
          </p:cNvSpPr>
          <p:nvPr>
            <p:ph type="dt" sz="quarter" idx="10"/>
          </p:nvPr>
        </p:nvSpPr>
        <p:spPr/>
        <p:txBody>
          <a:bodyPr/>
          <a:lstStyle>
            <a:lvl1pPr>
              <a:defRPr lang="ru-RU"/>
            </a:lvl1pPr>
          </a:lstStyle>
          <a:p>
            <a:pPr>
              <a:defRPr lang="ru-RU"/>
            </a:pPr>
            <a:fld id="{AAE5FB04-4A47-B00D-095D-BC58B513FFE9}" type="datetime1">
              <a:rPr lang="ru-RU" sz="1200">
                <a:solidFill>
                  <a:srgbClr val="898989"/>
                </a:solidFill>
              </a:rPr>
              <a:pPr>
                <a:defRPr lang="ru-RU"/>
              </a:pPr>
              <a:t>26.10.2024</a:t>
            </a:fld>
            <a:endParaRPr lang="ru-RU" sz="1200">
              <a:solidFill>
                <a:srgbClr val="898989"/>
              </a:solidFill>
            </a:endParaRPr>
          </a:p>
        </p:txBody>
      </p:sp>
      <p:sp>
        <p:nvSpPr>
          <p:cNvPr id="8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AAE5FEDB-9547-B008-095D-635DB013FF36}" type="slidenum">
              <a:rPr sz="1200">
                <a:solidFill>
                  <a:srgbClr val="898989"/>
                </a:solidFill>
              </a:rPr>
              <a:pPr/>
              <a:t>‹#›</a:t>
            </a:fld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bg>
      <p:bgPr>
        <a:solidFill>
          <a:srgbClr val="E3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ОбластьДатыВремени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IAAAAAAAAA="/>
              </a:ext>
            </a:extLst>
          </p:cNvSpPr>
          <p:nvPr>
            <p:ph type="dt" sz="quarter" idx="10"/>
          </p:nvPr>
        </p:nvSpPr>
        <p:spPr/>
        <p:txBody>
          <a:bodyPr/>
          <a:lstStyle>
            <a:lvl1pPr>
              <a:defRPr lang="ru-RU"/>
            </a:lvl1pPr>
          </a:lstStyle>
          <a:p>
            <a:pPr>
              <a:defRPr lang="ru-RU"/>
            </a:pPr>
            <a:fld id="{AAE5E9B0-FE47-B01F-095D-084AA713FF5D}" type="datetime1">
              <a:rPr lang="ru-RU" sz="1200">
                <a:solidFill>
                  <a:srgbClr val="898989"/>
                </a:solidFill>
              </a:rPr>
              <a:pPr>
                <a:defRPr lang="ru-RU"/>
              </a:pPr>
              <a:t>26.10.2024</a:t>
            </a:fld>
            <a:endParaRPr lang="ru-RU" sz="1200">
              <a:solidFill>
                <a:srgbClr val="898989"/>
              </a:solidFill>
            </a:endParaRPr>
          </a:p>
        </p:txBody>
      </p:sp>
      <p:sp>
        <p:nvSpPr>
          <p:cNvPr id="4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AAE5A418-5647-B052-095D-A007EA13FFF5}" type="slidenum">
              <a:rPr sz="1200">
                <a:solidFill>
                  <a:srgbClr val="898989"/>
                </a:solidFill>
              </a:rPr>
              <a:pPr/>
              <a:t>‹#›</a:t>
            </a:fld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">
    <p:bg>
      <p:bgPr>
        <a:solidFill>
          <a:srgbClr val="E3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стьДатыВремени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IAAAAAAAAA="/>
              </a:ext>
            </a:extLst>
          </p:cNvSpPr>
          <p:nvPr>
            <p:ph type="dt" sz="quarter" idx="10"/>
          </p:nvPr>
        </p:nvSpPr>
        <p:spPr/>
        <p:txBody>
          <a:bodyPr/>
          <a:lstStyle>
            <a:lvl1pPr>
              <a:defRPr lang="ru-RU"/>
            </a:lvl1pPr>
          </a:lstStyle>
          <a:p>
            <a:pPr>
              <a:defRPr lang="ru-RU"/>
            </a:pPr>
            <a:fld id="{AAE5C5F4-BA47-B033-095D-4C668B13FF19}" type="datetime1">
              <a:rPr lang="ru-RU" sz="1200">
                <a:solidFill>
                  <a:srgbClr val="898989"/>
                </a:solidFill>
              </a:rPr>
              <a:pPr>
                <a:defRPr lang="ru-RU"/>
              </a:pPr>
              <a:t>26.10.2024</a:t>
            </a:fld>
            <a:endParaRPr lang="ru-RU" sz="1200">
              <a:solidFill>
                <a:srgbClr val="898989"/>
              </a:solidFill>
            </a:endParaRPr>
          </a:p>
        </p:txBody>
      </p:sp>
      <p:sp>
        <p:nvSpPr>
          <p:cNvPr id="3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AAE5F0DE-9047-B006-095D-6653BE13FF33}" type="slidenum">
              <a:rPr sz="1200">
                <a:solidFill>
                  <a:srgbClr val="898989"/>
                </a:solidFill>
              </a:rPr>
              <a:pPr/>
              <a:t>‹#›</a:t>
            </a:fld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bg>
      <p:bgPr>
        <a:solidFill>
          <a:srgbClr val="E3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gEAAFIVAADUCAAAEAAAACYAAAAIAAAAvRAAAAAAAAA=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+FQAArgEAAHA1AACwJQAAEAAAACYAAAAIAAAAAQAAAAAAAAA=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/>
          <a:p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Текст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1AgAAFIVAACwJQAAEAAAACYAAAAIAAAAAQAAAAAAAAA="/>
              </a:ext>
            </a:extLst>
          </p:cNvSpPr>
          <p:nvPr>
            <p:ph idx="2"/>
          </p:nvPr>
        </p:nvSpPr>
        <p:spPr>
          <a:xfrm>
            <a:off x="457200" y="1435100"/>
            <a:ext cx="3008630" cy="4691380"/>
          </a:xfrm>
        </p:spPr>
        <p:txBody>
          <a:bodyPr/>
          <a:lstStyle/>
          <a:p>
            <a:r>
              <a:t>Щелкните для редактирования основных стилей текста</a:t>
            </a:r>
          </a:p>
        </p:txBody>
      </p:sp>
      <p:sp>
        <p:nvSpPr>
          <p:cNvPr id="5" name="ОбластьДатыВремени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IAAAAAAAAA="/>
              </a:ext>
            </a:extLst>
          </p:cNvSpPr>
          <p:nvPr>
            <p:ph type="dt" sz="quarter" idx="10"/>
          </p:nvPr>
        </p:nvSpPr>
        <p:spPr/>
        <p:txBody>
          <a:bodyPr/>
          <a:lstStyle>
            <a:lvl1pPr>
              <a:defRPr lang="ru-RU"/>
            </a:lvl1pPr>
          </a:lstStyle>
          <a:p>
            <a:pPr>
              <a:defRPr lang="ru-RU"/>
            </a:pPr>
            <a:fld id="{AAE5F23C-7247-B004-095D-8451BC13FFD1}" type="datetime1">
              <a:rPr lang="ru-RU" sz="1200">
                <a:solidFill>
                  <a:srgbClr val="898989"/>
                </a:solidFill>
              </a:rPr>
              <a:pPr>
                <a:defRPr lang="ru-RU"/>
              </a:pPr>
              <a:t>26.10.2024</a:t>
            </a:fld>
            <a:endParaRPr lang="ru-RU" sz="1200">
              <a:solidFill>
                <a:srgbClr val="898989"/>
              </a:solidFill>
            </a:endParaRPr>
          </a:p>
        </p:txBody>
      </p:sp>
      <p:sp>
        <p:nvSpPr>
          <p:cNvPr id="6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AAE5CF5B-1547-B039-095D-E36C8113FFB6}" type="slidenum">
              <a:rPr sz="1200">
                <a:solidFill>
                  <a:srgbClr val="898989"/>
                </a:solidFill>
              </a:rPr>
              <a:pPr/>
              <a:t>‹#›</a:t>
            </a:fld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bg>
      <p:bgPr>
        <a:solidFill>
          <a:srgbClr val="E3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GCwAAiB0AAMYsAAAEIQAAEAAAACYAAAAIAAAAvRAAAAAAAAA="/>
              </a:ext>
            </a:extLst>
          </p:cNvSpPr>
          <p:nvPr>
            <p:ph type="title"/>
          </p:nvPr>
        </p:nvSpPr>
        <p:spPr>
          <a:xfrm>
            <a:off x="1791970" y="4800600"/>
            <a:ext cx="5486400" cy="56642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GCwAAxgMAAMYsAAAWHQAAEAAAACYAAAAIAAAAAQAAAAAAAAA="/>
              </a:ext>
            </a:extLst>
          </p:cNvSpPr>
          <p:nvPr>
            <p:ph idx="1"/>
          </p:nvPr>
        </p:nvSpPr>
        <p:spPr>
          <a:xfrm>
            <a:off x="1791970" y="613410"/>
            <a:ext cx="5486400" cy="4114800"/>
          </a:xfrm>
        </p:spPr>
        <p:txBody>
          <a:bodyPr/>
          <a:lstStyle/>
          <a:p>
            <a:r>
              <a:t>Щелкните для редактирования основных стилей текста</a:t>
            </a:r>
          </a:p>
        </p:txBody>
      </p:sp>
      <p:sp>
        <p:nvSpPr>
          <p:cNvPr id="4" name="Текст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GCwAABCEAAMYsAAD4JQAAEAAAACYAAAAIAAAAAQAAAAAAAAA="/>
              </a:ext>
            </a:extLst>
          </p:cNvSpPr>
          <p:nvPr>
            <p:ph idx="2"/>
          </p:nvPr>
        </p:nvSpPr>
        <p:spPr>
          <a:xfrm>
            <a:off x="1791970" y="5367020"/>
            <a:ext cx="5486400" cy="805180"/>
          </a:xfrm>
        </p:spPr>
        <p:txBody>
          <a:bodyPr/>
          <a:lstStyle/>
          <a:p>
            <a:r>
              <a:t>Щелкните для редактирования основных стилей текста</a:t>
            </a:r>
          </a:p>
        </p:txBody>
      </p:sp>
      <p:sp>
        <p:nvSpPr>
          <p:cNvPr id="5" name="ОбластьДатыВремени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IAAAAAAAAA="/>
              </a:ext>
            </a:extLst>
          </p:cNvSpPr>
          <p:nvPr>
            <p:ph type="dt" sz="quarter" idx="10"/>
          </p:nvPr>
        </p:nvSpPr>
        <p:spPr/>
        <p:txBody>
          <a:bodyPr/>
          <a:lstStyle>
            <a:lvl1pPr>
              <a:defRPr lang="ru-RU"/>
            </a:lvl1pPr>
          </a:lstStyle>
          <a:p>
            <a:pPr>
              <a:defRPr lang="ru-RU"/>
            </a:pPr>
            <a:fld id="{AAE5BD05-4B47-B04B-095D-BD1EF313FFE8}" type="datetime1">
              <a:rPr lang="ru-RU" sz="1200">
                <a:solidFill>
                  <a:srgbClr val="898989"/>
                </a:solidFill>
              </a:rPr>
              <a:pPr>
                <a:defRPr lang="ru-RU"/>
              </a:pPr>
              <a:t>26.10.2024</a:t>
            </a:fld>
            <a:endParaRPr lang="ru-RU" sz="1200">
              <a:solidFill>
                <a:srgbClr val="898989"/>
              </a:solidFill>
            </a:endParaRPr>
          </a:p>
        </p:txBody>
      </p:sp>
      <p:sp>
        <p:nvSpPr>
          <p:cNvPr id="6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AAE58972-3C47-B07F-095D-CA2AC713FF9F}" type="slidenum">
              <a:rPr sz="1200">
                <a:solidFill>
                  <a:srgbClr val="898989"/>
                </a:solidFill>
              </a:rPr>
              <a:pPr/>
              <a:t>‹#›</a:t>
            </a:fld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Zased_">
    <p:bg>
      <p:bgPr>
        <a:solidFill>
          <a:srgbClr val="E3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CYAAAAIAAAAvx8AAP//wQE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CYAAAAIAAAAvx8AAP//wQE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v58AAP//wQE="/>
              </a:ext>
            </a:extLst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marL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lvl1pPr>
          </a:lstStyle>
          <a:p>
            <a:fld id="{AAE5F972-3C47-B00F-095D-CA5AB713FF9F}" type="datetime1">
              <a:rPr lang="ru-RU" sz="1200">
                <a:solidFill>
                  <a:srgbClr val="898989"/>
                </a:solidFill>
              </a:rPr>
              <a:pPr/>
              <a:t>26.10.2024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v58AAP//wQE="/>
              </a:ext>
            </a:extLst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marL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 b="0" i="0" u="none" strike="noStrike">
                <a:solidFill>
                  <a:srgbClr val="898989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</a:lstStyle>
          <a:p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v58AAP//wQE="/>
              </a:ext>
            </a:extLst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marL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lvl1pPr>
          </a:lstStyle>
          <a:p>
            <a:fld id="{AAE59BC0-8E47-B06D-095D-7838D513FF2D}" type="slidenum">
              <a:rPr sz="1200">
                <a:solidFill>
                  <a:srgbClr val="898989"/>
                </a:solidFill>
              </a:rPr>
              <a:pPr/>
              <a:t>‹#›</a:t>
            </a:fld>
            <a:endParaRPr sz="120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2000" b="0" i="0" u="none" strike="noStrike" kern="1" spc="0" baseline="0">
          <a:solidFill>
            <a:srgbClr val="FF0000"/>
          </a:solidFill>
          <a:effectLst/>
          <a:latin typeface="Verdana" pitchFamily="2" charset="-52"/>
          <a:ea typeface="Verdana" pitchFamily="2" charset="-52"/>
          <a:cs typeface="Verdana" pitchFamily="2" charset="-5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2000" b="0" i="0" u="none" strike="noStrike" kern="1" spc="0" baseline="0">
          <a:solidFill>
            <a:srgbClr val="FF0000"/>
          </a:solidFill>
          <a:effectLst/>
          <a:latin typeface="Verdana" pitchFamily="2" charset="-52"/>
          <a:ea typeface="Verdana" pitchFamily="2" charset="-52"/>
          <a:cs typeface="Verdana" pitchFamily="2" charset="-5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2000" b="0" i="0" u="none" strike="noStrike" kern="1" spc="0" baseline="0">
          <a:solidFill>
            <a:srgbClr val="FF0000"/>
          </a:solidFill>
          <a:effectLst/>
          <a:latin typeface="Verdana" pitchFamily="2" charset="-52"/>
          <a:ea typeface="Verdana" pitchFamily="2" charset="-52"/>
          <a:cs typeface="Verdana" pitchFamily="2" charset="-5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2000" b="0" i="0" u="none" strike="noStrike" kern="1" spc="0" baseline="0">
          <a:solidFill>
            <a:srgbClr val="FF0000"/>
          </a:solidFill>
          <a:effectLst/>
          <a:latin typeface="Verdana" pitchFamily="2" charset="-52"/>
          <a:ea typeface="Verdana" pitchFamily="2" charset="-52"/>
          <a:cs typeface="Verdana" pitchFamily="2" charset="-52"/>
        </a:defRPr>
      </a:lvl5pPr>
      <a:lvl6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sz="32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742950" marR="0" indent="-285750" algn="l" defTabSz="914400">
        <a:lnSpc>
          <a:spcPct val="100000"/>
        </a:lnSpc>
        <a:spcBef>
          <a:spcPts val="675"/>
        </a:spcBef>
        <a:spcAft>
          <a:spcPts val="0"/>
        </a:spcAft>
        <a:buClrTx/>
        <a:buSzTx/>
        <a:buFont typeface="Arial" pitchFamily="2" charset="-52"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1143000" marR="0" indent="-228600" algn="l" defTabSz="914400">
        <a:lnSpc>
          <a:spcPct val="100000"/>
        </a:lnSpc>
        <a:spcBef>
          <a:spcPts val="575"/>
        </a:spcBef>
        <a:spcAft>
          <a:spcPts val="0"/>
        </a:spcAft>
        <a:buClrTx/>
        <a:buSzTx/>
        <a:buFont typeface="Arial" pitchFamily="2" charset="-52"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600200" marR="0" indent="-228600" algn="l" defTabSz="914400">
        <a:lnSpc>
          <a:spcPct val="100000"/>
        </a:lnSpc>
        <a:spcBef>
          <a:spcPts val="475"/>
        </a:spcBef>
        <a:spcAft>
          <a:spcPts val="0"/>
        </a:spcAft>
        <a:buClrTx/>
        <a:buSzTx/>
        <a:buFont typeface="Arial" pitchFamily="2" charset="-52"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2057400" marR="0" indent="-228600" algn="l" defTabSz="914400">
        <a:lnSpc>
          <a:spcPct val="100000"/>
        </a:lnSpc>
        <a:spcBef>
          <a:spcPts val="475"/>
        </a:spcBef>
        <a:spcAft>
          <a:spcPts val="0"/>
        </a:spcAft>
        <a:buClrTx/>
        <a:buSzTx/>
        <a:buFont typeface="Arial" pitchFamily="2" charset="-52"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>
            <a:extLst>
              <a:ext uri="smNativeData">
                <pr:smNativeData xmlns:pr="smNativeData" xmlns:p14="http://schemas.microsoft.com/office/powerpoint/2010/main" xmlns="" val="SMDATA_13_Qc76Z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qAAAAKgEAAHo1AAAPAwAAEAAAACYAAAAIAAAA//////////8="/>
              </a:ext>
            </a:extLst>
          </p:cNvSpPr>
          <p:nvPr/>
        </p:nvSpPr>
        <p:spPr>
          <a:xfrm>
            <a:off x="107950" y="189230"/>
            <a:ext cx="8585200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indent="-340995" algn="ctr">
              <a:spcBef>
                <a:spcPts val="0"/>
              </a:spcBef>
              <a:buNone/>
            </a:pPr>
            <a:r>
              <a:rPr sz="1400" b="1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3" name="TextBox 3"/>
          <p:cNvSpPr>
            <a:extLst>
              <a:ext uri="smNativeData">
                <pr:smNativeData xmlns:pr="smNativeData" xmlns:p14="http://schemas.microsoft.com/office/powerpoint/2010/main" xmlns="" val="SMDATA_13_Qc76Z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hktEg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DAwAASwAAAH40AABTAQAAEAAAACYAAAAIAAAA//////////8="/>
              </a:ext>
            </a:extLst>
          </p:cNvSpPr>
          <p:nvPr/>
        </p:nvSpPr>
        <p:spPr>
          <a:xfrm>
            <a:off x="611505" y="47625"/>
            <a:ext cx="7921625" cy="1676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rPr sz="1300" smtClean="0"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Министерство образования и науки Республики Башкортостан</a:t>
            </a:r>
            <a:endParaRPr sz="1300">
              <a:latin typeface="Times New Roman" pitchFamily="1" charset="-52"/>
              <a:ea typeface="Times New Roman" pitchFamily="1" charset="-52"/>
              <a:cs typeface="Times New Roman" pitchFamily="1" charset="-52"/>
            </a:endParaRPr>
          </a:p>
          <a:p>
            <a:pPr algn="ctr">
              <a:defRPr>
                <a:solidFill>
                  <a:srgbClr val="000000"/>
                </a:solidFill>
              </a:defRPr>
            </a:pPr>
            <a:r>
              <a:rPr sz="1300"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государственное бюджетное общеобразовательное  учреждение </a:t>
            </a:r>
          </a:p>
          <a:p>
            <a:pPr algn="ctr">
              <a:defRPr>
                <a:solidFill>
                  <a:srgbClr val="000000"/>
                </a:solidFill>
              </a:defRPr>
            </a:pPr>
            <a:r>
              <a:rPr sz="1300"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Бирская коррекционная школа-интернат для обучающихся с тяжелыми нарушениями речи</a:t>
            </a:r>
          </a:p>
          <a:p>
            <a:pPr>
              <a:defRPr sz="1300">
                <a:solidFill>
                  <a:srgbClr val="8EB4E3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/>
          </a:p>
          <a:p>
            <a:pPr algn="ctr"/>
            <a:r>
              <a:rPr sz="1300">
                <a:solidFill>
                  <a:srgbClr val="8EB4E3"/>
                </a:solidFill>
                <a:latin typeface="Times New Roman" pitchFamily="1" charset="-52"/>
                <a:ea typeface="Verdana" pitchFamily="2" charset="-52"/>
                <a:cs typeface="Verdana" pitchFamily="2" charset="-52"/>
              </a:rPr>
              <a:t> </a:t>
            </a:r>
          </a:p>
          <a:p>
            <a:pPr algn="ctr">
              <a:spcBef>
                <a:spcPts val="0"/>
              </a:spcBef>
              <a:defRPr sz="1300">
                <a:solidFill>
                  <a:srgbClr val="8EB4E3"/>
                </a:solidFill>
                <a:latin typeface="Times New Roman" pitchFamily="1" charset="-52"/>
                <a:ea typeface="Verdana" pitchFamily="2" charset="-52"/>
                <a:cs typeface="Verdana" pitchFamily="2" charset="-52"/>
              </a:defRPr>
            </a:pPr>
            <a:endParaRPr/>
          </a:p>
          <a:p>
            <a:pPr algn="ctr">
              <a:defRPr sz="1300">
                <a:solidFill>
                  <a:srgbClr val="8EB4E3"/>
                </a:solidFill>
                <a:latin typeface="Times New Roman" pitchFamily="1" charset="-52"/>
                <a:ea typeface="Verdana" pitchFamily="2" charset="-52"/>
                <a:cs typeface="Verdana" pitchFamily="2" charset="-52"/>
              </a:defRPr>
            </a:pPr>
            <a:endParaRPr/>
          </a:p>
          <a:p>
            <a:pPr>
              <a:defRPr sz="1200"/>
            </a:pPr>
            <a:endParaRPr sz="1300">
              <a:solidFill>
                <a:srgbClr val="8EB4E3"/>
              </a:solidFill>
              <a:latin typeface="Times New Roman" pitchFamily="1" charset="-52"/>
              <a:ea typeface="Verdana" pitchFamily="2" charset="-52"/>
              <a:cs typeface="Verdana" pitchFamily="2" charset="-52"/>
            </a:endParaRPr>
          </a:p>
        </p:txBody>
      </p:sp>
      <p:sp>
        <p:nvSpPr>
          <p:cNvPr id="4" name="TextBox 4"/>
          <p:cNvSpPr>
            <a:extLst>
              <a:ext uri="smNativeData">
                <pr:smNativeData xmlns:pr="smNativeData" xmlns:p14="http://schemas.microsoft.com/office/powerpoint/2010/main" xmlns="" val="SMDATA_13_Qc76Z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IAwAATAUAABUyAADPGwAAAAAAACYAAAAIAAAA//////////8="/>
              </a:ext>
            </a:extLst>
          </p:cNvSpPr>
          <p:nvPr/>
        </p:nvSpPr>
        <p:spPr>
          <a:xfrm>
            <a:off x="574040" y="861060"/>
            <a:ext cx="7567295" cy="36595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/>
          </a:p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МАСТЕР - КЛАСС</a:t>
            </a:r>
          </a:p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/>
          </a:p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1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учителя-логопеда </a:t>
            </a:r>
          </a:p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1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высшей квалификационной категории </a:t>
            </a:r>
          </a:p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1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ГБОУ Бирская коррекционная</a:t>
            </a:r>
          </a:p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1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 школа-интернат для обучающихся</a:t>
            </a:r>
          </a:p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1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 с тяжелыми нарушениями речи</a:t>
            </a:r>
            <a:r>
              <a:rPr>
                <a:solidFill>
                  <a:srgbClr val="8EB4E3"/>
                </a:solidFill>
              </a:rPr>
              <a:t> </a:t>
            </a:r>
          </a:p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1">
                <a:solidFill>
                  <a:srgbClr val="8EB4E3"/>
                </a:solidFill>
                <a:latin typeface="Times New Roman" pitchFamily="1" charset="-52"/>
                <a:ea typeface="Verdana" pitchFamily="2" charset="-52"/>
                <a:cs typeface="Verdana" pitchFamily="2" charset="-52"/>
              </a:defRPr>
            </a:pPr>
            <a:endParaRPr/>
          </a:p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>
                <a:latin typeface="Times New Roman" pitchFamily="1" charset="-52"/>
                <a:ea typeface="Verdana" pitchFamily="2" charset="-52"/>
                <a:cs typeface="Verdana" pitchFamily="2" charset="-52"/>
              </a:defRPr>
            </a:pPr>
            <a:r>
              <a:t>ГОРБУНОВОЙ ИРИНЫ ВЛАДИМИРОВНЫ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b="1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/>
          </a:p>
          <a:p>
            <a:pPr algn="ctr">
              <a:defRPr sz="2400">
                <a:solidFill>
                  <a:srgbClr val="F2F2F2"/>
                </a:solidFill>
                <a:latin typeface="Times New Roman" pitchFamily="1" charset="-52"/>
                <a:ea typeface="Verdana" pitchFamily="2" charset="-52"/>
                <a:cs typeface="Verdana" pitchFamily="2" charset="-52"/>
              </a:defRPr>
            </a:pPr>
            <a:endParaRPr/>
          </a:p>
          <a:p>
            <a:pPr algn="ctr">
              <a:defRPr sz="2400">
                <a:solidFill>
                  <a:srgbClr val="C6D9F1"/>
                </a:solidFill>
                <a:latin typeface="Times New Roman" pitchFamily="1" charset="-52"/>
                <a:ea typeface="Verdana" pitchFamily="2" charset="-52"/>
                <a:cs typeface="Verdana" pitchFamily="2" charset="-52"/>
              </a:defRPr>
            </a:pPr>
            <a:endParaRPr>
              <a:solidFill>
                <a:srgbClr val="F2F2F2"/>
              </a:solidFill>
            </a:endParaRPr>
          </a:p>
          <a:p>
            <a:pPr algn="ctr">
              <a:defRPr sz="2400">
                <a:solidFill>
                  <a:srgbClr val="C6D9F1"/>
                </a:solidFill>
                <a:latin typeface="Times New Roman" pitchFamily="1" charset="-52"/>
                <a:ea typeface="Verdana" pitchFamily="2" charset="-52"/>
                <a:cs typeface="Verdana" pitchFamily="2" charset="-52"/>
              </a:defRPr>
            </a:pPr>
            <a:endParaRPr>
              <a:solidFill>
                <a:srgbClr val="F2F2F2"/>
              </a:solidFill>
            </a:endParaRPr>
          </a:p>
          <a:p>
            <a:pPr algn="ctr">
              <a:defRPr sz="2400">
                <a:solidFill>
                  <a:srgbClr val="C6D9F1"/>
                </a:solidFill>
                <a:latin typeface="Times New Roman" pitchFamily="1" charset="-52"/>
                <a:ea typeface="Verdana" pitchFamily="2" charset="-52"/>
                <a:cs typeface="Verdana" pitchFamily="2" charset="-52"/>
              </a:defRPr>
            </a:pPr>
            <a:endParaRPr>
              <a:solidFill>
                <a:srgbClr val="F2F2F2"/>
              </a:solidFill>
            </a:endParaRPr>
          </a:p>
          <a:p>
            <a:pPr algn="ctr"/>
            <a:r>
              <a:rPr i="1">
                <a:solidFill>
                  <a:srgbClr val="F2F2F2"/>
                </a:solidFill>
                <a:latin typeface="Times New Roman" pitchFamily="1" charset="-52"/>
                <a:ea typeface="Verdana" pitchFamily="2" charset="-52"/>
                <a:cs typeface="Verdana" pitchFamily="2" charset="-52"/>
              </a:rPr>
              <a:t>Кузьменко Наталья Ивановна </a:t>
            </a:r>
          </a:p>
          <a:p>
            <a:pPr algn="ctr"/>
            <a:r>
              <a:rPr i="1">
                <a:solidFill>
                  <a:srgbClr val="F2F2F2"/>
                </a:solidFill>
                <a:latin typeface="Times New Roman" pitchFamily="1" charset="-52"/>
                <a:ea typeface="Verdana" pitchFamily="2" charset="-52"/>
                <a:cs typeface="Verdana" pitchFamily="2" charset="-52"/>
              </a:rPr>
              <a:t>учитель - логопед ГБОУ Бирская КШИ для обучающихся с ТНР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Настенные пособия</a:t>
            </a:r>
            <a:endParaRPr lang="ru-RU" dirty="0"/>
          </a:p>
        </p:txBody>
      </p:sp>
      <p:pic>
        <p:nvPicPr>
          <p:cNvPr id="1026" name="Picture 2" descr="C:\Users\Дом\Downloads\IMG_20241019_1509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3929089" cy="4929222"/>
          </a:xfrm>
          <a:prstGeom prst="rect">
            <a:avLst/>
          </a:prstGeom>
          <a:noFill/>
        </p:spPr>
      </p:pic>
      <p:pic>
        <p:nvPicPr>
          <p:cNvPr id="1027" name="Picture 3" descr="C:\Users\Дом\Downloads\IMG_20241019_1512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00174"/>
            <a:ext cx="4071966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Настенные пособия</a:t>
            </a:r>
            <a:endParaRPr lang="ru-RU" dirty="0"/>
          </a:p>
        </p:txBody>
      </p:sp>
      <p:pic>
        <p:nvPicPr>
          <p:cNvPr id="2050" name="Picture 2" descr="C:\Users\Дом\Downloads\IMG_20241019_15105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1357298"/>
            <a:ext cx="4000527" cy="5214974"/>
          </a:xfrm>
          <a:prstGeom prst="rect">
            <a:avLst/>
          </a:prstGeom>
          <a:noFill/>
        </p:spPr>
      </p:pic>
      <p:pic>
        <p:nvPicPr>
          <p:cNvPr id="2052" name="Picture 4" descr="C:\Users\Дом\Downloads\IMG_20241019_1512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357298"/>
            <a:ext cx="4000529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Наклейки </a:t>
            </a:r>
            <a:r>
              <a:rPr lang="ru-RU" dirty="0" err="1" smtClean="0"/>
              <a:t>нейрогимнастика</a:t>
            </a:r>
            <a:endParaRPr lang="ru-RU" dirty="0"/>
          </a:p>
        </p:txBody>
      </p:sp>
      <p:pic>
        <p:nvPicPr>
          <p:cNvPr id="3074" name="Picture 2" descr="C:\Users\Дом\Downloads\IMG_20241019_1514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285860"/>
            <a:ext cx="2643205" cy="5286412"/>
          </a:xfrm>
          <a:prstGeom prst="rect">
            <a:avLst/>
          </a:prstGeom>
          <a:noFill/>
        </p:spPr>
      </p:pic>
      <p:pic>
        <p:nvPicPr>
          <p:cNvPr id="3075" name="Picture 3" descr="C:\Users\Дом\Downloads\IMG_20241019_1514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285860"/>
            <a:ext cx="2571768" cy="5286411"/>
          </a:xfrm>
          <a:prstGeom prst="rect">
            <a:avLst/>
          </a:prstGeom>
          <a:noFill/>
        </p:spPr>
      </p:pic>
      <p:pic>
        <p:nvPicPr>
          <p:cNvPr id="3076" name="Picture 4" descr="C:\Users\Дом\Downloads\IMG_20241019_1515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285860"/>
            <a:ext cx="3000396" cy="5286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8B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48YTo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4BAAAGg0AAAg0AAAmFgAAAAAAACYAAAAIAAAAAQAAAAAAAAA="/>
              </a:ext>
            </a:extLst>
          </p:cNvSpPr>
          <p:nvPr>
            <p:ph type="ctrTitle"/>
          </p:nvPr>
        </p:nvSpPr>
        <p:spPr>
          <a:xfrm>
            <a:off x="685800" y="2129790"/>
            <a:ext cx="7772400" cy="1470660"/>
          </a:xfrm>
        </p:spPr>
        <p:txBody>
          <a:bodyPr/>
          <a:lstStyle/>
          <a:p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Mc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BwCAAA6BcAANAvAACwIgAAAAAAACYAAAAIAAAAAQAAAAAAAAA="/>
              </a:ext>
            </a:extLst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/>
          </a:p>
        </p:txBody>
      </p:sp>
      <p:sp>
        <p:nvSpPr>
          <p:cNvPr id="4" name="Текстовое поле1"/>
          <p:cNvSpPr txBox="1">
            <a:extLst>
              <a:ext uri="smNativeData">
                <pr:smNativeData xmlns:pr="smNativeData" xmlns:p14="http://schemas.microsoft.com/office/powerpoint/2010/main" xmlns="" val="SMDATA_13_Qc76ZRMAAAAlAAAAEg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48YTo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nCgAATwIAAP8wAACfBgAAAAAAACYAAAAIAAAA//////////8="/>
              </a:ext>
            </a:extLst>
          </p:cNvSpPr>
          <p:nvPr/>
        </p:nvSpPr>
        <p:spPr>
          <a:xfrm>
            <a:off x="1650365" y="375285"/>
            <a:ext cx="6314440" cy="7010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ctr">
              <a:spcBef>
                <a:spcPts val="0"/>
              </a:spcBef>
              <a:defRPr sz="2000" b="1">
                <a:solidFill>
                  <a:srgbClr val="FF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ДИДАКТИЧЕСКИЕ СРЕДСТВА</a:t>
            </a:r>
          </a:p>
          <a:p>
            <a:pPr algn="ctr">
              <a:spcBef>
                <a:spcPts val="0"/>
              </a:spcBef>
              <a:defRPr sz="2000" b="1">
                <a:solidFill>
                  <a:srgbClr val="FF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 ДЛЯ ИНДИВИДУАЛЬНОЙ РАБОТЫ</a:t>
            </a:r>
          </a:p>
          <a:p>
            <a:pPr algn="ctr">
              <a:spcBef>
                <a:spcPts val="0"/>
              </a:spcBef>
              <a:defRPr sz="2000" b="1">
                <a:solidFill>
                  <a:srgbClr val="FF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/>
          </a:p>
          <a:p>
            <a:pPr marL="0" marR="0" indent="0" algn="ctr" defTabSz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1" i="0" u="none" strike="noStrike" kern="1" spc="0" baseline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НЕЙРОСЕНСОРНАЯ ВОСЬМЕРКА ДЛЯ РУК</a:t>
            </a:r>
          </a:p>
        </p:txBody>
      </p:sp>
      <p:pic>
        <p:nvPicPr>
          <p:cNvPr id="5" name="Изображение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Qc76ZR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qAIAAPUMAABwNQAARiI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826385" y="-288290"/>
            <a:ext cx="3465195" cy="8255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Парные </a:t>
            </a:r>
            <a:r>
              <a:rPr lang="ru-RU" dirty="0" err="1" smtClean="0"/>
              <a:t>нейровосьмерки</a:t>
            </a:r>
            <a:r>
              <a:rPr lang="ru-RU" dirty="0" smtClean="0"/>
              <a:t> для рук</a:t>
            </a:r>
            <a:endParaRPr lang="ru-RU" dirty="0"/>
          </a:p>
        </p:txBody>
      </p:sp>
      <p:pic>
        <p:nvPicPr>
          <p:cNvPr id="4098" name="Picture 2" descr="C:\Users\Дом\Downloads\IMG_20240930_2019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3857651" cy="5000660"/>
          </a:xfrm>
          <a:prstGeom prst="rect">
            <a:avLst/>
          </a:prstGeom>
          <a:noFill/>
        </p:spPr>
      </p:pic>
      <p:pic>
        <p:nvPicPr>
          <p:cNvPr id="4099" name="Picture 3" descr="C:\Users\Дом\Downloads\IMG_20240930_2019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71612"/>
            <a:ext cx="3857652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Межполушарные доски</a:t>
            </a:r>
            <a:endParaRPr lang="ru-RU" dirty="0"/>
          </a:p>
        </p:txBody>
      </p:sp>
      <p:pic>
        <p:nvPicPr>
          <p:cNvPr id="3074" name="Picture 2" descr="C:\Users\Дом\Downloads\IMG_20240930_202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14422"/>
            <a:ext cx="4000528" cy="5357850"/>
          </a:xfrm>
          <a:prstGeom prst="rect">
            <a:avLst/>
          </a:prstGeom>
          <a:noFill/>
        </p:spPr>
      </p:pic>
      <p:pic>
        <p:nvPicPr>
          <p:cNvPr id="3076" name="Picture 4" descr="C:\Users\Дом\Downloads\IMG_20240930_202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285860"/>
            <a:ext cx="3643338" cy="5260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dirty="0" err="1" smtClean="0"/>
              <a:t>Нейробалансиры</a:t>
            </a:r>
            <a:r>
              <a:rPr lang="ru-RU" dirty="0" smtClean="0"/>
              <a:t> напольные</a:t>
            </a:r>
            <a:endParaRPr lang="ru-RU" dirty="0"/>
          </a:p>
        </p:txBody>
      </p:sp>
      <p:pic>
        <p:nvPicPr>
          <p:cNvPr id="1026" name="Picture 2" descr="C:\Users\Дом\Downloads\IMG_20240930_2329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4000528" cy="5000660"/>
          </a:xfrm>
          <a:prstGeom prst="rect">
            <a:avLst/>
          </a:prstGeom>
          <a:noFill/>
        </p:spPr>
      </p:pic>
      <p:pic>
        <p:nvPicPr>
          <p:cNvPr id="1027" name="Picture 3" descr="C:\Users\Дом\Downloads\IMG_20240930_2330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2584" y="1357298"/>
            <a:ext cx="3812820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Лого мишень напольная</a:t>
            </a:r>
            <a:endParaRPr lang="ru-RU" dirty="0"/>
          </a:p>
        </p:txBody>
      </p:sp>
      <p:pic>
        <p:nvPicPr>
          <p:cNvPr id="2050" name="Picture 2" descr="C:\Users\Дом\Downloads\IMG_20241001_0706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143380"/>
            <a:ext cx="3714776" cy="2571768"/>
          </a:xfrm>
          <a:prstGeom prst="rect">
            <a:avLst/>
          </a:prstGeom>
          <a:noFill/>
        </p:spPr>
      </p:pic>
      <p:pic>
        <p:nvPicPr>
          <p:cNvPr id="2051" name="Picture 3" descr="C:\Users\Дом\Downloads\IMG_20241001_0706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357298"/>
            <a:ext cx="4000528" cy="2643206"/>
          </a:xfrm>
          <a:prstGeom prst="rect">
            <a:avLst/>
          </a:prstGeom>
          <a:noFill/>
        </p:spPr>
      </p:pic>
      <p:pic>
        <p:nvPicPr>
          <p:cNvPr id="2052" name="Picture 4" descr="C:\Users\Дом\Downloads\IMG_20241001_0706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357298"/>
            <a:ext cx="3786214" cy="2643206"/>
          </a:xfrm>
          <a:prstGeom prst="rect">
            <a:avLst/>
          </a:prstGeom>
          <a:noFill/>
        </p:spPr>
      </p:pic>
      <p:pic>
        <p:nvPicPr>
          <p:cNvPr id="2053" name="Picture 5" descr="C:\Users\Дом\Downloads\IMG_20241001_07054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143380"/>
            <a:ext cx="4000528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Нейроковрики</a:t>
            </a:r>
            <a:r>
              <a:rPr lang="ru-RU" smtClean="0"/>
              <a:t> напольные</a:t>
            </a:r>
            <a:endParaRPr lang="ru-RU" dirty="0"/>
          </a:p>
        </p:txBody>
      </p:sp>
      <p:pic>
        <p:nvPicPr>
          <p:cNvPr id="1026" name="Picture 2" descr="C:\Users\Дом\Desktop\IMG_20240930_195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3929090" cy="4929222"/>
          </a:xfrm>
          <a:prstGeom prst="rect">
            <a:avLst/>
          </a:prstGeom>
          <a:noFill/>
        </p:spPr>
      </p:pic>
      <p:pic>
        <p:nvPicPr>
          <p:cNvPr id="1027" name="Picture 3" descr="C:\Users\Дом\Downloads\IMG_20240930_204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357298"/>
            <a:ext cx="3857652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Нейроковрики</a:t>
            </a:r>
            <a:r>
              <a:rPr lang="ru-RU" dirty="0" smtClean="0"/>
              <a:t> настольные «Жесты»</a:t>
            </a:r>
            <a:endParaRPr lang="ru-RU" dirty="0"/>
          </a:p>
        </p:txBody>
      </p:sp>
      <p:pic>
        <p:nvPicPr>
          <p:cNvPr id="5122" name="Picture 2" descr="C:\Users\Дом\Downloads\IMG_20240930_2039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4143404" cy="4786346"/>
          </a:xfrm>
          <a:prstGeom prst="rect">
            <a:avLst/>
          </a:prstGeom>
          <a:noFill/>
        </p:spPr>
      </p:pic>
      <p:pic>
        <p:nvPicPr>
          <p:cNvPr id="5123" name="Picture 3" descr="C:\Users\Дом\Downloads\IMG_20240930_2039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714488"/>
            <a:ext cx="3929090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XAcAAIc0AABcBwAAAAAAACYAAAAIAAAAvZAAAP//wQE="/>
              </a:ext>
            </a:extLst>
          </p:cNvSpPr>
          <p:nvPr>
            <p:ph type="title"/>
          </p:nvPr>
        </p:nvSpPr>
        <p:spPr>
          <a:xfrm>
            <a:off x="457200" y="1196340"/>
            <a:ext cx="8081645" cy="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rPr sz="1300"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Министерство образования и науки Республики Башкортостан</a:t>
            </a:r>
          </a:p>
          <a:p>
            <a:pPr algn="ctr">
              <a:defRPr>
                <a:solidFill>
                  <a:srgbClr val="000000"/>
                </a:solidFill>
              </a:defRPr>
            </a:pPr>
            <a:r>
              <a:rPr sz="1300"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государственное бюджетное общеобразовательное  учреждение </a:t>
            </a:r>
          </a:p>
          <a:p>
            <a:pPr algn="ctr">
              <a:defRPr>
                <a:solidFill>
                  <a:srgbClr val="000000"/>
                </a:solidFill>
              </a:defRPr>
            </a:pPr>
            <a:r>
              <a:rPr sz="1300"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Бирская коррекционная школа-интернат для обучающихся с тяжелыми нарушениями речи</a:t>
            </a:r>
          </a:p>
          <a:p>
            <a:pPr>
              <a:spcBef>
                <a:spcPts val="0"/>
              </a:spcBef>
              <a:defRPr sz="2000" b="1">
                <a:solidFill>
                  <a:srgbClr val="FF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/>
          </a:p>
          <a:p>
            <a:pPr>
              <a:spcBef>
                <a:spcPts val="0"/>
              </a:spcBef>
              <a:defRPr sz="2000" b="1">
                <a:solidFill>
                  <a:srgbClr val="FF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ТЕМА:</a:t>
            </a:r>
            <a:r>
              <a:rPr>
                <a:uFill>
                  <a:solidFill>
                    <a:srgbClr val="000000"/>
                  </a:solidFill>
                </a:uFill>
              </a:rPr>
              <a:t> ИСПОЛЬЗОВАНИЕ КИНЕЗИОЛОГИЧЕСКИХ </a:t>
            </a:r>
            <a:r>
              <a:rPr smtClean="0">
                <a:uFill>
                  <a:solidFill>
                    <a:srgbClr val="000000"/>
                  </a:solidFill>
                </a:uFill>
              </a:rPr>
              <a:t>УПРАЖНЕНИЙ </a:t>
            </a:r>
            <a:r>
              <a:rPr>
                <a:uFill>
                  <a:solidFill>
                    <a:srgbClr val="000000"/>
                  </a:solidFill>
                </a:uFill>
              </a:rPr>
              <a:t>ПРИ АВТОМАТИЗАЦИИ ЗВУКОПРОИЗНОШЕНИЯ У ОБУЧАЮЩИХСЯ С ТЯЖЕЛЫМИ НАРУШЕНИЯМИ РЕЧИ</a:t>
            </a:r>
          </a:p>
        </p:txBody>
      </p:sp>
      <p:sp>
        <p:nvSpPr>
          <p:cNvPr id="3" name="TextBox 2"/>
          <p:cNvSpPr>
            <a:extLst>
              <a:ext uri="smNativeData">
                <pr:smNativeData xmlns:pr="smNativeData" xmlns:p14="http://schemas.microsoft.com/office/powerpoint/2010/main" xmlns="" val="SMDATA_13_Qc76Z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NBktEg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1AgAArw0AAA03AACdKAAAAAAAACYAAAAIAAAA//////////8="/>
              </a:ext>
            </a:extLst>
          </p:cNvSpPr>
          <p:nvPr/>
        </p:nvSpPr>
        <p:spPr>
          <a:xfrm>
            <a:off x="358775" y="2224405"/>
            <a:ext cx="8590280" cy="43776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just">
              <a:spcBef>
                <a:spcPts val="0"/>
              </a:spcBef>
              <a:defRPr sz="2000">
                <a:solidFill>
                  <a:srgbClr val="F2F2F2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b="1" smtClean="0">
                <a:solidFill>
                  <a:srgbClr val="000000"/>
                </a:solidFill>
              </a:rPr>
              <a:t>Цель </a:t>
            </a:r>
            <a:r>
              <a:rPr b="1">
                <a:solidFill>
                  <a:srgbClr val="000000"/>
                </a:solidFill>
              </a:rPr>
              <a:t>мастер-класса:</a:t>
            </a:r>
            <a:r>
              <a:rPr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знакомство и обучение участников мастер-</a:t>
            </a:r>
            <a:r>
              <a:rPr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</a:rPr>
              <a:t>класса применению кинезиологических упражнений, используемых при автоматизации звукопроизношения у обучающихся с тяжелыми нарушениями </a:t>
            </a:r>
            <a:r>
              <a:rPr smtClean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</a:rPr>
              <a:t>речи</a:t>
            </a:r>
            <a:endParaRPr lang="ru-RU" dirty="0" smtClean="0">
              <a:solidFill>
                <a:schemeClr val="tx1"/>
              </a:solidFill>
              <a:uFill>
                <a:solidFill>
                  <a:srgbClr val="000000"/>
                </a:solidFill>
              </a:uFill>
            </a:endParaRPr>
          </a:p>
          <a:p>
            <a:pPr algn="just">
              <a:spcBef>
                <a:spcPts val="0"/>
              </a:spcBef>
              <a:defRPr sz="2000">
                <a:solidFill>
                  <a:srgbClr val="F2F2F2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>
              <a:solidFill>
                <a:schemeClr val="tx1"/>
              </a:solidFill>
              <a:uFill>
                <a:solidFill>
                  <a:srgbClr val="000000"/>
                </a:solidFill>
              </a:uFill>
            </a:endParaRPr>
          </a:p>
          <a:p>
            <a:pPr algn="l">
              <a:spcBef>
                <a:spcPts val="0"/>
              </a:spcBef>
              <a:defRPr sz="2000" b="1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Задачи мастер-класса:</a:t>
            </a:r>
          </a:p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8829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- представить актуальность проблемы;</a:t>
            </a:r>
          </a:p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8829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- продемонстрировать приемы работы участникам фокус – группы с использованием кинезиологических упражнений при автоматизации звукопроизношения у обучающихся с ТНР; </a:t>
            </a:r>
          </a:p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8829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- провести совместную работу, с применением кинезиологических упражнений,   для решения поставленной цели  с фокус-группой</a:t>
            </a:r>
          </a:p>
          <a:p>
            <a:pPr marL="0" marR="0" indent="360045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786842" cy="357214"/>
          </a:xfrm>
        </p:spPr>
        <p:txBody>
          <a:bodyPr/>
          <a:lstStyle/>
          <a:p>
            <a:r>
              <a:rPr lang="ru-RU" sz="3200" dirty="0" err="1" smtClean="0"/>
              <a:t>Нейрозадания</a:t>
            </a:r>
            <a:r>
              <a:rPr lang="ru-RU" sz="3200" dirty="0" smtClean="0"/>
              <a:t> на автоматизацию звука в словах</a:t>
            </a:r>
            <a:endParaRPr lang="ru-RU" sz="3200" dirty="0"/>
          </a:p>
        </p:txBody>
      </p:sp>
      <p:pic>
        <p:nvPicPr>
          <p:cNvPr id="1026" name="Picture 2" descr="C:\Users\Дом\Desktop\snaU7InJ_9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8572560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Нейротренажер</a:t>
            </a:r>
            <a:r>
              <a:rPr lang="ru-RU" dirty="0" smtClean="0"/>
              <a:t> «Дорожка»</a:t>
            </a:r>
            <a:endParaRPr lang="ru-RU" dirty="0"/>
          </a:p>
        </p:txBody>
      </p:sp>
      <p:pic>
        <p:nvPicPr>
          <p:cNvPr id="2051" name="Picture 3" descr="C:\Users\Дом\Downloads\IMG_20240930_2004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3686864" cy="4857784"/>
          </a:xfrm>
          <a:prstGeom prst="rect">
            <a:avLst/>
          </a:prstGeom>
          <a:noFill/>
        </p:spPr>
      </p:pic>
      <p:pic>
        <p:nvPicPr>
          <p:cNvPr id="2053" name="Picture 5" descr="C:\Users\Дом\Desktop\IMG_20240930_195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428736"/>
            <a:ext cx="3534086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QAgAAtwAAAHA1AABdBwAAAAAAACYAAAAIAAAAvZAAAP//wQE="/>
              </a:ext>
            </a:extLst>
          </p:cNvSpPr>
          <p:nvPr>
            <p:ph type="title" idx="4294967295"/>
          </p:nvPr>
        </p:nvSpPr>
        <p:spPr>
          <a:xfrm>
            <a:off x="457200" y="116205"/>
            <a:ext cx="8229600" cy="108077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defRPr sz="2000" b="1">
                <a:solidFill>
                  <a:srgbClr val="FF0000"/>
                </a:solidFill>
              </a:defRPr>
            </a:pPr>
            <a:endParaRPr/>
          </a:p>
          <a:p>
            <a:pPr>
              <a:spcBef>
                <a:spcPts val="0"/>
              </a:spcBef>
              <a:defRPr sz="2000" b="1">
                <a:solidFill>
                  <a:srgbClr val="FF0000"/>
                </a:solidFill>
              </a:defRPr>
            </a:pPr>
            <a:r>
              <a:t>ДИДАКТИЧЕСКИЕ СРЕДСТВА</a:t>
            </a:r>
          </a:p>
          <a:p>
            <a:pPr>
              <a:spcBef>
                <a:spcPts val="0"/>
              </a:spcBef>
              <a:defRPr sz="2000" b="1">
                <a:solidFill>
                  <a:srgbClr val="FF0000"/>
                </a:solidFill>
              </a:defRPr>
            </a:pPr>
            <a:endParaRPr/>
          </a:p>
          <a:p>
            <a:pPr>
              <a:spcBef>
                <a:spcPts val="0"/>
              </a:spcBef>
              <a:defRPr sz="2000" b="1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НЕЙРОЛАДОШКИ И ПАЛЬЦЕХОДЫ </a:t>
            </a:r>
            <a:br/>
            <a:endParaRPr sz="1300" b="0">
              <a:solidFill>
                <a:srgbClr val="8EB4E3"/>
              </a:solidFill>
            </a:endParaRPr>
          </a:p>
        </p:txBody>
      </p:sp>
      <p:sp>
        <p:nvSpPr>
          <p:cNvPr id="3" name="TextBox 2"/>
          <p:cNvSpPr>
            <a:extLst>
              <a:ext uri="smNativeData">
                <pr:smNativeData xmlns:pr="smNativeData" xmlns:p14="http://schemas.microsoft.com/office/powerpoint/2010/main" xmlns="" val="SMDATA_13_Qc76Z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VAgAAzgcAAPA2AADeDAAAEAAAACYAAAAIAAAA//////////8="/>
              </a:ext>
            </a:extLst>
          </p:cNvSpPr>
          <p:nvPr/>
        </p:nvSpPr>
        <p:spPr>
          <a:xfrm>
            <a:off x="338455" y="1268730"/>
            <a:ext cx="8592185" cy="8229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spcBef>
                <a:spcPts val="0"/>
              </a:spcBef>
            </a:pPr>
            <a:endParaRPr sz="1800">
              <a:solidFill>
                <a:srgbClr val="F2F2F2"/>
              </a:solidFill>
              <a:latin typeface="Times New Roman" pitchFamily="1" charset="-52"/>
              <a:ea typeface="Times New Roman" pitchFamily="1" charset="-52"/>
              <a:cs typeface="Times New Roman" pitchFamily="1" charset="-52"/>
            </a:endParaRPr>
          </a:p>
        </p:txBody>
      </p:sp>
      <p:pic>
        <p:nvPicPr>
          <p:cNvPr id="4" name="Изображение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Qc76ZR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gEAAEwJAACaGQAAUCM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" y="1511300"/>
            <a:ext cx="3997960" cy="42291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Изображение2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Qc76ZR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Ih0AAIEHAADhMQAAAhoAAAAAAAAmAAAACAAAAP//////////"/>
              </a:ext>
            </a:extLst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5830" y="1219835"/>
            <a:ext cx="3372485" cy="300799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Изображение3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Qc76ZR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Ih0AAJEaAADhMQAAMCoAAAAAAAAmAAAACAAAAP//////////"/>
              </a:ext>
            </a:extLst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4735830" y="4318635"/>
            <a:ext cx="3372485" cy="253936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ownloads\IMG_20240930_21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643998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Ритмическое упражнение на межполушарное взаимодействие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357298"/>
            <a:ext cx="27146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1.Бежали </a:t>
            </a:r>
            <a:r>
              <a:rPr lang="ru-RU" sz="1600" dirty="0" err="1" smtClean="0">
                <a:solidFill>
                  <a:srgbClr val="002060"/>
                </a:solidFill>
              </a:rPr>
              <a:t>бегемотики</a:t>
            </a:r>
            <a:r>
              <a:rPr lang="ru-RU" sz="1600" dirty="0" smtClean="0">
                <a:solidFill>
                  <a:srgbClr val="002060"/>
                </a:solidFill>
              </a:rPr>
              <a:t>-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надутые животики,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Бежали и бежали,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И дружно повторяли: 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Ладонь-кулак,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Ты тоже делай так! 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2.Веселые лягушки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Скакали на опушке,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Скакали и скакали, 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И дружно повторяли: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Ладонь-кулак,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Ты тоже делай так! 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3. А маленькая змейка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В траве ползла, шуршала.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А маленькая змейка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За всеми повторяла: 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Ладонь-кулак,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Ты тоже делай так! 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4100" name="Picture 4" descr="C:\Users\Дом\Desktop\1590983732_1359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714620"/>
            <a:ext cx="3143272" cy="2428892"/>
          </a:xfrm>
          <a:prstGeom prst="rect">
            <a:avLst/>
          </a:prstGeom>
          <a:noFill/>
        </p:spPr>
      </p:pic>
      <p:pic>
        <p:nvPicPr>
          <p:cNvPr id="4101" name="Picture 5" descr="C:\Users\Дом\Desktop\59262d3f9d6f5c734fe42dcf043a05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000504"/>
            <a:ext cx="2500330" cy="2695592"/>
          </a:xfrm>
          <a:prstGeom prst="rect">
            <a:avLst/>
          </a:prstGeom>
          <a:noFill/>
        </p:spPr>
      </p:pic>
      <p:pic>
        <p:nvPicPr>
          <p:cNvPr id="4102" name="Picture 6" descr="C:\Users\Дом\Desktop\4fde5920558eafdf452e4534d3c3860c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285860"/>
            <a:ext cx="2571768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71736" y="142852"/>
            <a:ext cx="621510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i="1" dirty="0" smtClean="0">
                <a:solidFill>
                  <a:srgbClr val="000066"/>
                </a:solidFill>
              </a:rPr>
              <a:t>Вывод:</a:t>
            </a:r>
          </a:p>
          <a:p>
            <a:pPr eaLnBrk="1" hangingPunct="1"/>
            <a:r>
              <a:rPr lang="ru-RU" altLang="ru-RU" dirty="0" smtClean="0">
                <a:solidFill>
                  <a:srgbClr val="000066"/>
                </a:solidFill>
              </a:rPr>
              <a:t>   Регулярное выполнение </a:t>
            </a:r>
            <a:r>
              <a:rPr lang="ru-RU" altLang="ru-RU" dirty="0" err="1" smtClean="0">
                <a:solidFill>
                  <a:srgbClr val="000066"/>
                </a:solidFill>
              </a:rPr>
              <a:t>кинезиологических</a:t>
            </a:r>
            <a:r>
              <a:rPr lang="ru-RU" altLang="ru-RU" dirty="0" smtClean="0">
                <a:solidFill>
                  <a:srgbClr val="000066"/>
                </a:solidFill>
              </a:rPr>
              <a:t>  упражнений способствует активизации межполушарного взаимодействия, синхронизации работы полушарий.</a:t>
            </a:r>
          </a:p>
          <a:p>
            <a:pPr eaLnBrk="1" hangingPunct="1"/>
            <a:r>
              <a:rPr lang="ru-RU" altLang="ru-RU" dirty="0" smtClean="0">
                <a:solidFill>
                  <a:srgbClr val="000066"/>
                </a:solidFill>
              </a:rPr>
              <a:t>   Оказывает положительное влияние на коррекцию обучения, развитие интеллекта , улучшает состояние физического здоровья и социальной адаптации детей, снижает утомляемость, повышает способность к произвольному контролю, </a:t>
            </a:r>
          </a:p>
          <a:p>
            <a:pPr eaLnBrk="1" hangingPunct="1"/>
            <a:r>
              <a:rPr lang="ru-RU" dirty="0" smtClean="0">
                <a:solidFill>
                  <a:srgbClr val="002060"/>
                </a:solidFill>
              </a:rPr>
              <a:t>   Позволяет активизировать процесс обучения и усилить результаты коррекционной работы при автоматизации звукопроизношения</a:t>
            </a:r>
            <a:endParaRPr lang="ru-RU" altLang="ru-RU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dirty="0" smtClean="0">
                <a:solidFill>
                  <a:srgbClr val="000066"/>
                </a:solidFill>
              </a:rPr>
              <a:t>  Такой подход наполняет наше ежедневное общение с обучающимися новыми игровыми приемами, несущими в себе важнейшее коррекционно-развивающее значение.</a:t>
            </a:r>
            <a:endParaRPr lang="ru-RU" altLang="ru-RU" dirty="0">
              <a:solidFill>
                <a:srgbClr val="000066"/>
              </a:solidFill>
            </a:endParaRPr>
          </a:p>
        </p:txBody>
      </p:sp>
      <p:pic>
        <p:nvPicPr>
          <p:cNvPr id="4" name="Picture 4" descr="E:\Открытое занятие 2016 год\Кинезиология\4bb97ff07cc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2928959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1161747_html_594d46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38600"/>
            <a:ext cx="9144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2143116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3600" b="1" i="1" dirty="0" smtClean="0">
                <a:solidFill>
                  <a:srgbClr val="000066"/>
                </a:solidFill>
              </a:rPr>
              <a:t>Спасибо за внимание!</a:t>
            </a:r>
            <a:endParaRPr lang="ru-RU" altLang="ru-RU" sz="3600" b="1" i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0146" y="214290"/>
            <a:ext cx="39437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b="1" i="1" dirty="0" smtClean="0">
                <a:solidFill>
                  <a:srgbClr val="000066"/>
                </a:solidFill>
              </a:rPr>
              <a:t>Что такое </a:t>
            </a:r>
            <a:r>
              <a:rPr lang="ru-RU" altLang="ru-RU" b="1" i="1" dirty="0" err="1" smtClean="0">
                <a:solidFill>
                  <a:srgbClr val="000066"/>
                </a:solidFill>
              </a:rPr>
              <a:t>кинезиология</a:t>
            </a:r>
            <a:r>
              <a:rPr lang="ru-RU" altLang="ru-RU" b="1" i="1" dirty="0" smtClean="0">
                <a:solidFill>
                  <a:srgbClr val="000066"/>
                </a:solidFill>
              </a:rPr>
              <a:t>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714357"/>
            <a:ext cx="771530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solidFill>
                  <a:srgbClr val="000066"/>
                </a:solidFill>
              </a:rPr>
              <a:t>Название </a:t>
            </a:r>
            <a:r>
              <a:rPr lang="ru-RU" altLang="ru-RU" sz="2400" b="1" dirty="0" smtClean="0">
                <a:solidFill>
                  <a:srgbClr val="000066"/>
                </a:solidFill>
              </a:rPr>
              <a:t>« </a:t>
            </a:r>
            <a:r>
              <a:rPr lang="ru-RU" altLang="ru-RU" sz="2400" b="1" dirty="0" err="1" smtClean="0">
                <a:solidFill>
                  <a:srgbClr val="000066"/>
                </a:solidFill>
              </a:rPr>
              <a:t>кинезиология</a:t>
            </a:r>
            <a:r>
              <a:rPr lang="ru-RU" altLang="ru-RU" sz="2400" b="1" dirty="0" smtClean="0">
                <a:solidFill>
                  <a:srgbClr val="000066"/>
                </a:solidFill>
              </a:rPr>
              <a:t> »</a:t>
            </a:r>
            <a:r>
              <a:rPr lang="ru-RU" altLang="ru-RU" sz="2400" dirty="0" smtClean="0">
                <a:solidFill>
                  <a:srgbClr val="000066"/>
                </a:solidFill>
              </a:rPr>
              <a:t>  происходит от греческого слова </a:t>
            </a:r>
            <a:r>
              <a:rPr lang="ru-RU" altLang="ru-RU" sz="2400" b="1" dirty="0" smtClean="0">
                <a:solidFill>
                  <a:srgbClr val="000066"/>
                </a:solidFill>
              </a:rPr>
              <a:t>«</a:t>
            </a:r>
            <a:r>
              <a:rPr lang="ru-RU" altLang="ru-RU" sz="2400" b="1" dirty="0" err="1" smtClean="0">
                <a:solidFill>
                  <a:srgbClr val="000066"/>
                </a:solidFill>
              </a:rPr>
              <a:t>кинезис</a:t>
            </a:r>
            <a:r>
              <a:rPr lang="ru-RU" altLang="ru-RU" sz="2400" b="1" dirty="0" smtClean="0">
                <a:solidFill>
                  <a:srgbClr val="000066"/>
                </a:solidFill>
              </a:rPr>
              <a:t>»</a:t>
            </a:r>
            <a:r>
              <a:rPr lang="ru-RU" altLang="ru-RU" sz="2400" dirty="0" smtClean="0">
                <a:solidFill>
                  <a:srgbClr val="000066"/>
                </a:solidFill>
              </a:rPr>
              <a:t> (</a:t>
            </a:r>
            <a:r>
              <a:rPr lang="ru-RU" altLang="ru-RU" sz="2400" dirty="0" err="1" smtClean="0">
                <a:solidFill>
                  <a:srgbClr val="000066"/>
                </a:solidFill>
              </a:rPr>
              <a:t>kinesis</a:t>
            </a:r>
            <a:r>
              <a:rPr lang="ru-RU" altLang="ru-RU" sz="2400" dirty="0" smtClean="0">
                <a:solidFill>
                  <a:srgbClr val="000066"/>
                </a:solidFill>
              </a:rPr>
              <a:t>), что означает </a:t>
            </a:r>
            <a:r>
              <a:rPr lang="ru-RU" altLang="ru-RU" sz="2400" b="1" dirty="0" smtClean="0">
                <a:solidFill>
                  <a:srgbClr val="000066"/>
                </a:solidFill>
              </a:rPr>
              <a:t>«движение»</a:t>
            </a:r>
            <a:r>
              <a:rPr lang="ru-RU" altLang="ru-RU" sz="2400" dirty="0" smtClean="0">
                <a:solidFill>
                  <a:srgbClr val="000066"/>
                </a:solidFill>
              </a:rPr>
              <a:t> и </a:t>
            </a:r>
            <a:r>
              <a:rPr lang="ru-RU" altLang="ru-RU" sz="2400" b="1" dirty="0" smtClean="0">
                <a:solidFill>
                  <a:srgbClr val="000066"/>
                </a:solidFill>
              </a:rPr>
              <a:t>«логос»</a:t>
            </a:r>
            <a:r>
              <a:rPr lang="ru-RU" altLang="ru-RU" sz="2400" dirty="0" smtClean="0">
                <a:solidFill>
                  <a:srgbClr val="000066"/>
                </a:solidFill>
              </a:rPr>
              <a:t> (</a:t>
            </a:r>
            <a:r>
              <a:rPr lang="ru-RU" altLang="ru-RU" sz="2400" dirty="0" err="1" smtClean="0">
                <a:solidFill>
                  <a:srgbClr val="000066"/>
                </a:solidFill>
              </a:rPr>
              <a:t>logos</a:t>
            </a:r>
            <a:r>
              <a:rPr lang="ru-RU" altLang="ru-RU" sz="2400" dirty="0" smtClean="0">
                <a:solidFill>
                  <a:srgbClr val="000066"/>
                </a:solidFill>
              </a:rPr>
              <a:t>)- </a:t>
            </a:r>
            <a:r>
              <a:rPr lang="ru-RU" altLang="ru-RU" sz="2400" b="1" dirty="0" smtClean="0">
                <a:solidFill>
                  <a:srgbClr val="000066"/>
                </a:solidFill>
              </a:rPr>
              <a:t>«наука»</a:t>
            </a:r>
            <a:r>
              <a:rPr lang="ru-RU" altLang="ru-RU" sz="2400" dirty="0" smtClean="0">
                <a:solidFill>
                  <a:srgbClr val="000066"/>
                </a:solidFill>
              </a:rPr>
              <a:t>  </a:t>
            </a:r>
          </a:p>
          <a:p>
            <a:pPr algn="just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34048" y="3228945"/>
            <a:ext cx="3642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dirty="0" smtClean="0">
                <a:solidFill>
                  <a:srgbClr val="000066"/>
                </a:solidFill>
              </a:rPr>
              <a:t>  </a:t>
            </a:r>
            <a:endParaRPr lang="ru-RU" altLang="ru-RU" dirty="0">
              <a:solidFill>
                <a:srgbClr val="00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2357430"/>
            <a:ext cx="77867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400" b="1" i="1" dirty="0" err="1" smtClean="0">
                <a:solidFill>
                  <a:srgbClr val="000066"/>
                </a:solidFill>
              </a:rPr>
              <a:t>Кинезиология</a:t>
            </a:r>
            <a:r>
              <a:rPr lang="ru-RU" altLang="ru-RU" sz="2400" b="1" dirty="0" smtClean="0">
                <a:solidFill>
                  <a:srgbClr val="000066"/>
                </a:solidFill>
              </a:rPr>
              <a:t> — </a:t>
            </a:r>
            <a:r>
              <a:rPr lang="ru-RU" altLang="ru-RU" sz="2400" dirty="0" smtClean="0">
                <a:solidFill>
                  <a:srgbClr val="000066"/>
                </a:solidFill>
              </a:rPr>
              <a:t>наука о развитии умственных способностей и физического здоровья через определенные двигательные упражнения. </a:t>
            </a:r>
          </a:p>
          <a:p>
            <a:pPr eaLnBrk="1" hangingPunct="1"/>
            <a:endParaRPr lang="ru-RU" altLang="ru-RU" sz="2400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ru-RU" altLang="ru-RU" sz="2400" b="1" i="1" dirty="0" err="1" smtClean="0">
                <a:solidFill>
                  <a:srgbClr val="000066"/>
                </a:solidFill>
              </a:rPr>
              <a:t>Кинезиологические</a:t>
            </a:r>
            <a:r>
              <a:rPr lang="ru-RU" altLang="ru-RU" sz="2400" b="1" i="1" dirty="0" smtClean="0">
                <a:solidFill>
                  <a:srgbClr val="000066"/>
                </a:solidFill>
              </a:rPr>
              <a:t> упражнения</a:t>
            </a:r>
            <a:r>
              <a:rPr lang="ru-RU" altLang="ru-RU" sz="2400" b="1" dirty="0" smtClean="0">
                <a:solidFill>
                  <a:srgbClr val="000066"/>
                </a:solidFill>
              </a:rPr>
              <a:t> - </a:t>
            </a:r>
            <a:r>
              <a:rPr lang="ru-RU" altLang="ru-RU" sz="2400" dirty="0" smtClean="0">
                <a:solidFill>
                  <a:srgbClr val="000066"/>
                </a:solidFill>
              </a:rPr>
              <a:t>это комплекс движений, позволяющих активизировать межполушарное взаимодействие для активизации мыслительной деятельности</a:t>
            </a:r>
            <a:r>
              <a:rPr lang="ru-RU" altLang="ru-RU" sz="2400" dirty="0" smtClean="0">
                <a:solidFill>
                  <a:srgbClr val="161645"/>
                </a:solidFill>
              </a:rPr>
              <a:t> </a:t>
            </a:r>
          </a:p>
          <a:p>
            <a:pPr algn="just"/>
            <a:endParaRPr lang="ru-RU" sz="2400" dirty="0"/>
          </a:p>
        </p:txBody>
      </p:sp>
      <p:pic>
        <p:nvPicPr>
          <p:cNvPr id="7" name="Picture 8" descr="zaryadka-kartinki-dlya-detey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5643578"/>
            <a:ext cx="300039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42852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i="1" dirty="0" smtClean="0">
                <a:solidFill>
                  <a:srgbClr val="000066"/>
                </a:solidFill>
              </a:rPr>
              <a:t>«Ум ребенка находится на кончиках его пальцев»                             В.А.Сухомлинский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1142984"/>
            <a:ext cx="37147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ru-RU" altLang="ru-RU" dirty="0" smtClean="0">
                <a:solidFill>
                  <a:srgbClr val="000066"/>
                </a:solidFill>
              </a:rPr>
              <a:t>Речевая деятельность развивается под влиянием импульсов, поступающих от пальцев рук. </a:t>
            </a:r>
          </a:p>
          <a:p>
            <a:pPr algn="just" eaLnBrk="1" hangingPunct="1"/>
            <a:r>
              <a:rPr lang="ru-RU" altLang="ru-RU" dirty="0" smtClean="0">
                <a:solidFill>
                  <a:srgbClr val="000066"/>
                </a:solidFill>
              </a:rPr>
              <a:t>Работы ученых доказали влияние манипуляций рук на функции высшей нервной деятельности, развитие речи. </a:t>
            </a:r>
          </a:p>
          <a:p>
            <a:pPr algn="just" eaLnBrk="1" hangingPunct="1"/>
            <a:endParaRPr lang="ru-RU" altLang="ru-RU" dirty="0" smtClean="0">
              <a:solidFill>
                <a:srgbClr val="000066"/>
              </a:solidFill>
            </a:endParaRPr>
          </a:p>
          <a:p>
            <a:pPr algn="just" eaLnBrk="1" hangingPunct="1"/>
            <a:r>
              <a:rPr lang="ru-RU" altLang="ru-RU" dirty="0" smtClean="0">
                <a:solidFill>
                  <a:srgbClr val="000066"/>
                </a:solidFill>
              </a:rPr>
              <a:t>Следовательно, развивающая работа должна быть направлена от движения к мышлению, а не наоборот. </a:t>
            </a:r>
            <a:endParaRPr lang="ru-RU" altLang="ru-RU" dirty="0">
              <a:solidFill>
                <a:srgbClr val="000066"/>
              </a:solidFill>
            </a:endParaRPr>
          </a:p>
        </p:txBody>
      </p:sp>
      <p:pic>
        <p:nvPicPr>
          <p:cNvPr id="6" name="Picture 8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419100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hutterstock_1030812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071942"/>
            <a:ext cx="414340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500175"/>
            <a:ext cx="65722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Char char="•"/>
            </a:pPr>
            <a:r>
              <a:rPr lang="ru-RU" altLang="ru-RU" dirty="0" smtClean="0">
                <a:solidFill>
                  <a:srgbClr val="161645"/>
                </a:solidFill>
              </a:rPr>
              <a:t> </a:t>
            </a:r>
            <a:r>
              <a:rPr lang="ru-RU" altLang="ru-RU" sz="2800" dirty="0" smtClean="0">
                <a:solidFill>
                  <a:srgbClr val="000066"/>
                </a:solidFill>
              </a:rPr>
              <a:t>Развитие межполушарной специализации и межполушарного взаимодействия, синхронизация работы полушарий</a:t>
            </a:r>
          </a:p>
          <a:p>
            <a:pPr eaLnBrk="1" hangingPunct="1">
              <a:buFontTx/>
              <a:buChar char="•"/>
            </a:pPr>
            <a:r>
              <a:rPr lang="ru-RU" altLang="ru-RU" sz="2800" dirty="0" smtClean="0">
                <a:solidFill>
                  <a:srgbClr val="000066"/>
                </a:solidFill>
              </a:rPr>
              <a:t> Развитие  мелкой моторики</a:t>
            </a:r>
          </a:p>
          <a:p>
            <a:pPr eaLnBrk="1" hangingPunct="1">
              <a:buFontTx/>
              <a:buChar char="•"/>
            </a:pPr>
            <a:r>
              <a:rPr lang="ru-RU" altLang="ru-RU" sz="2800" dirty="0" smtClean="0">
                <a:solidFill>
                  <a:srgbClr val="000066"/>
                </a:solidFill>
              </a:rPr>
              <a:t> Развитие способностей</a:t>
            </a:r>
          </a:p>
          <a:p>
            <a:pPr eaLnBrk="1" hangingPunct="1">
              <a:buFontTx/>
              <a:buChar char="•"/>
            </a:pPr>
            <a:r>
              <a:rPr lang="ru-RU" altLang="ru-RU" sz="2800" dirty="0" smtClean="0">
                <a:solidFill>
                  <a:srgbClr val="000066"/>
                </a:solidFill>
              </a:rPr>
              <a:t> Развитие ВПФ</a:t>
            </a:r>
          </a:p>
          <a:p>
            <a:pPr eaLnBrk="1" hangingPunct="1">
              <a:buFontTx/>
              <a:buChar char="•"/>
            </a:pPr>
            <a:r>
              <a:rPr lang="ru-RU" altLang="ru-RU" sz="2800" dirty="0" smtClean="0">
                <a:solidFill>
                  <a:srgbClr val="000066"/>
                </a:solidFill>
              </a:rPr>
              <a:t> Развитие речевой активности</a:t>
            </a:r>
          </a:p>
          <a:p>
            <a:pPr eaLnBrk="1" hangingPunct="1">
              <a:buFontTx/>
              <a:buChar char="•"/>
            </a:pPr>
            <a:r>
              <a:rPr lang="ru-RU" altLang="ru-RU" sz="2800" dirty="0" smtClean="0">
                <a:solidFill>
                  <a:srgbClr val="000066"/>
                </a:solidFill>
              </a:rPr>
              <a:t> Предупреждение нарушений устной и письменной речи</a:t>
            </a:r>
            <a:endParaRPr lang="ru-RU" altLang="ru-RU" sz="2800" dirty="0">
              <a:solidFill>
                <a:srgbClr val="00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1500166" y="407710"/>
            <a:ext cx="67866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ru-RU" altLang="ru-RU" sz="3200" b="1" i="1" dirty="0" smtClean="0">
                <a:solidFill>
                  <a:srgbClr val="000066"/>
                </a:solidFill>
              </a:rPr>
              <a:t>Задачами являются:</a:t>
            </a:r>
            <a:endParaRPr lang="ru-RU" altLang="ru-RU" sz="3200" dirty="0">
              <a:solidFill>
                <a:srgbClr val="000066"/>
              </a:solidFill>
            </a:endParaRPr>
          </a:p>
        </p:txBody>
      </p:sp>
      <p:pic>
        <p:nvPicPr>
          <p:cNvPr id="4" name="Picture 3" descr="E:\Открытое занятие 2016 год\Кинезиология\cd1350c7074238a267dc1a2efec127d711312f1d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643050"/>
            <a:ext cx="235745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21537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800" b="1" i="1" dirty="0" smtClean="0">
                <a:solidFill>
                  <a:srgbClr val="000066"/>
                </a:solidFill>
              </a:rPr>
              <a:t>Польза </a:t>
            </a:r>
            <a:r>
              <a:rPr lang="ru-RU" altLang="ru-RU" sz="2800" b="1" i="1" dirty="0" err="1" smtClean="0">
                <a:solidFill>
                  <a:srgbClr val="000066"/>
                </a:solidFill>
              </a:rPr>
              <a:t>кинезиологических</a:t>
            </a:r>
            <a:r>
              <a:rPr lang="ru-RU" altLang="ru-RU" sz="2800" b="1" i="1" dirty="0" smtClean="0">
                <a:solidFill>
                  <a:srgbClr val="000066"/>
                </a:solidFill>
              </a:rPr>
              <a:t> упражнений:</a:t>
            </a:r>
          </a:p>
          <a:p>
            <a:pPr eaLnBrk="1" hangingPunct="1"/>
            <a:r>
              <a:rPr lang="ru-RU" altLang="ru-RU" dirty="0" smtClean="0">
                <a:solidFill>
                  <a:srgbClr val="000066"/>
                </a:solidFill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ru-RU" altLang="ru-RU" dirty="0" smtClean="0">
                <a:solidFill>
                  <a:srgbClr val="000066"/>
                </a:solidFill>
              </a:rPr>
              <a:t> повышают </a:t>
            </a:r>
            <a:r>
              <a:rPr lang="ru-RU" altLang="ru-RU" dirty="0" err="1" smtClean="0">
                <a:solidFill>
                  <a:srgbClr val="000066"/>
                </a:solidFill>
              </a:rPr>
              <a:t>стрессоустойчивость</a:t>
            </a:r>
            <a:r>
              <a:rPr lang="ru-RU" altLang="ru-RU" dirty="0" smtClean="0">
                <a:solidFill>
                  <a:srgbClr val="000066"/>
                </a:solidFill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ru-RU" altLang="ru-RU" dirty="0" smtClean="0">
                <a:solidFill>
                  <a:srgbClr val="000066"/>
                </a:solidFill>
              </a:rPr>
              <a:t> улучшают мыслительную деятельность, внимание и   память</a:t>
            </a:r>
            <a:r>
              <a:rPr lang="en-US" altLang="ru-RU" dirty="0" smtClean="0">
                <a:solidFill>
                  <a:srgbClr val="000066"/>
                </a:solidFill>
              </a:rPr>
              <a:t> </a:t>
            </a:r>
            <a:endParaRPr lang="ru-RU" altLang="ru-RU" dirty="0" smtClean="0">
              <a:solidFill>
                <a:srgbClr val="000066"/>
              </a:solidFill>
            </a:endParaRPr>
          </a:p>
          <a:p>
            <a:pPr eaLnBrk="1" hangingPunct="1">
              <a:buFontTx/>
              <a:buChar char="•"/>
            </a:pPr>
            <a:r>
              <a:rPr lang="ru-RU" altLang="ru-RU" dirty="0" smtClean="0">
                <a:solidFill>
                  <a:srgbClr val="000066"/>
                </a:solidFill>
              </a:rPr>
              <a:t> синхронизируют работу полушарий</a:t>
            </a:r>
            <a:r>
              <a:rPr lang="en-US" altLang="ru-RU" dirty="0" smtClean="0">
                <a:solidFill>
                  <a:srgbClr val="000066"/>
                </a:solidFill>
              </a:rPr>
              <a:t> </a:t>
            </a:r>
            <a:endParaRPr lang="ru-RU" altLang="ru-RU" dirty="0" smtClean="0">
              <a:solidFill>
                <a:srgbClr val="000066"/>
              </a:solidFill>
            </a:endParaRPr>
          </a:p>
          <a:p>
            <a:pPr eaLnBrk="1" hangingPunct="1">
              <a:buFontTx/>
              <a:buChar char="•"/>
            </a:pPr>
            <a:r>
              <a:rPr lang="ru-RU" altLang="ru-RU" dirty="0" smtClean="0">
                <a:solidFill>
                  <a:srgbClr val="000066"/>
                </a:solidFill>
              </a:rPr>
              <a:t> формируют пространственные представления</a:t>
            </a:r>
            <a:r>
              <a:rPr lang="en-US" altLang="ru-RU" dirty="0" smtClean="0">
                <a:solidFill>
                  <a:srgbClr val="000066"/>
                </a:solidFill>
              </a:rPr>
              <a:t> </a:t>
            </a:r>
            <a:r>
              <a:rPr lang="ru-RU" altLang="ru-RU" dirty="0" smtClean="0">
                <a:solidFill>
                  <a:srgbClr val="000066"/>
                </a:solidFill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ru-RU" altLang="ru-RU" dirty="0" smtClean="0">
                <a:solidFill>
                  <a:srgbClr val="000066"/>
                </a:solidFill>
              </a:rPr>
              <a:t> развивают речь, а также мелкую и крупную моторику</a:t>
            </a:r>
            <a:r>
              <a:rPr lang="en-US" altLang="ru-RU" dirty="0" smtClean="0">
                <a:solidFill>
                  <a:srgbClr val="000066"/>
                </a:solidFill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altLang="ru-RU" dirty="0" smtClean="0">
                <a:solidFill>
                  <a:srgbClr val="000066"/>
                </a:solidFill>
              </a:rPr>
              <a:t> </a:t>
            </a:r>
            <a:r>
              <a:rPr lang="ru-RU" altLang="ru-RU" dirty="0" smtClean="0">
                <a:solidFill>
                  <a:srgbClr val="000066"/>
                </a:solidFill>
              </a:rPr>
              <a:t>снижают утомляемость</a:t>
            </a:r>
            <a:r>
              <a:rPr lang="en-US" altLang="ru-RU" dirty="0" smtClean="0">
                <a:solidFill>
                  <a:srgbClr val="000066"/>
                </a:solidFill>
              </a:rPr>
              <a:t> </a:t>
            </a:r>
            <a:r>
              <a:rPr lang="ru-RU" altLang="ru-RU" dirty="0" smtClean="0">
                <a:solidFill>
                  <a:srgbClr val="000066"/>
                </a:solidFill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ru-RU" altLang="ru-RU" dirty="0" smtClean="0">
                <a:solidFill>
                  <a:srgbClr val="000066"/>
                </a:solidFill>
              </a:rPr>
              <a:t> повышают способность к произвольному контролю</a:t>
            </a:r>
            <a:r>
              <a:rPr lang="en-US" altLang="ru-RU" dirty="0" smtClean="0">
                <a:solidFill>
                  <a:srgbClr val="000066"/>
                </a:solidFill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ru-RU" altLang="ru-RU" dirty="0" smtClean="0">
                <a:solidFill>
                  <a:srgbClr val="000066"/>
                </a:solidFill>
              </a:rPr>
              <a:t> гармонизируют работу головного мозга</a:t>
            </a:r>
            <a:r>
              <a:rPr lang="en-US" altLang="ru-RU" dirty="0" smtClean="0">
                <a:solidFill>
                  <a:srgbClr val="000066"/>
                </a:solidFill>
              </a:rPr>
              <a:t> </a:t>
            </a:r>
            <a:r>
              <a:rPr lang="ru-RU" altLang="ru-RU" dirty="0" smtClean="0">
                <a:solidFill>
                  <a:srgbClr val="000066"/>
                </a:solidFill>
              </a:rPr>
              <a:t>  </a:t>
            </a:r>
          </a:p>
          <a:p>
            <a:pPr eaLnBrk="1" hangingPunct="1">
              <a:buFontTx/>
              <a:buChar char="•"/>
            </a:pPr>
            <a:r>
              <a:rPr lang="ru-RU" altLang="ru-RU" dirty="0" smtClean="0">
                <a:solidFill>
                  <a:srgbClr val="000066"/>
                </a:solidFill>
              </a:rPr>
              <a:t> облегчают процесс чтения и письма </a:t>
            </a:r>
            <a:endParaRPr lang="ru-RU" altLang="ru-RU" dirty="0">
              <a:solidFill>
                <a:srgbClr val="00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285720" y="4866038"/>
            <a:ext cx="55721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b="1" i="1" dirty="0" err="1" smtClean="0">
                <a:solidFill>
                  <a:srgbClr val="000066"/>
                </a:solidFill>
              </a:rPr>
              <a:t>Кинезиологические</a:t>
            </a:r>
            <a:r>
              <a:rPr lang="ru-RU" altLang="ru-RU" b="1" i="1" dirty="0" smtClean="0">
                <a:solidFill>
                  <a:srgbClr val="000066"/>
                </a:solidFill>
              </a:rPr>
              <a:t> упражнения дают возможность задействовать те участки мозга, которые раньше не участвовали в обучении, делают коррекционную работу более эффективной</a:t>
            </a:r>
            <a:endParaRPr lang="ru-RU" altLang="ru-RU" b="1" i="1" dirty="0">
              <a:solidFill>
                <a:srgbClr val="000066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643446"/>
            <a:ext cx="318134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QAgAAtwAAAHA1AABdBwAAAAAAACYAAAAIAAAA/fD///////8="/>
              </a:ext>
            </a:extLst>
          </p:cNvSpPr>
          <p:nvPr>
            <p:ph type="title"/>
          </p:nvPr>
        </p:nvSpPr>
        <p:spPr>
          <a:xfrm>
            <a:off x="457200" y="116205"/>
            <a:ext cx="8229600" cy="108077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endParaRPr/>
          </a:p>
          <a:p>
            <a:pPr>
              <a:spcBef>
                <a:spcPts val="0"/>
              </a:spcBef>
              <a:defRPr sz="2000" b="1">
                <a:solidFill>
                  <a:srgbClr val="FF0000"/>
                </a:solidFill>
              </a:defRPr>
            </a:pPr>
            <a:r>
              <a:t>ДИДАКТИЧЕСКИЕ СРЕДСТВА</a:t>
            </a:r>
          </a:p>
          <a:p>
            <a:pPr>
              <a:spcBef>
                <a:spcPts val="0"/>
              </a:spcBef>
              <a:defRPr sz="2000" b="1">
                <a:solidFill>
                  <a:srgbClr val="FF0000"/>
                </a:solidFill>
              </a:defRPr>
            </a:pPr>
            <a:endParaRPr/>
          </a:p>
          <a:p>
            <a:pPr>
              <a:spcBef>
                <a:spcPts val="0"/>
              </a:spcBef>
              <a:defRPr sz="2000" b="1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НЕЙРОДОРОЖКИ</a:t>
            </a:r>
          </a:p>
          <a:p>
            <a:pPr>
              <a:spcBef>
                <a:spcPts val="0"/>
              </a:spcBef>
            </a:pPr>
            <a:r>
              <a:t/>
            </a:r>
            <a:br/>
            <a:endParaRPr sz="1300">
              <a:solidFill>
                <a:srgbClr val="8EB4E3"/>
              </a:solidFill>
              <a:latin typeface="Times New Roman" pitchFamily="1" charset="-52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3" name="TextBox 2"/>
          <p:cNvSpPr>
            <a:extLst>
              <a:ext uri="smNativeData">
                <pr:smNativeData xmlns:pr="smNativeData" xmlns:p14="http://schemas.microsoft.com/office/powerpoint/2010/main" xmlns="" val="SMDATA_13_Qc76Z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VAgAAzgcAAPA2AADeDAAAEAAAACYAAAAIAAAA//////////8="/>
              </a:ext>
            </a:extLst>
          </p:cNvSpPr>
          <p:nvPr/>
        </p:nvSpPr>
        <p:spPr>
          <a:xfrm>
            <a:off x="338455" y="1268730"/>
            <a:ext cx="8592185" cy="8229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spcBef>
                <a:spcPts val="0"/>
              </a:spcBef>
            </a:pPr>
            <a:endParaRPr sz="1800">
              <a:solidFill>
                <a:srgbClr val="F2F2F2"/>
              </a:solidFill>
              <a:latin typeface="Times New Roman" pitchFamily="1" charset="-52"/>
              <a:ea typeface="Verdana" pitchFamily="2" charset="-52"/>
              <a:cs typeface="Verdana" pitchFamily="2" charset="-52"/>
            </a:endParaRPr>
          </a:p>
        </p:txBody>
      </p:sp>
      <p:pic>
        <p:nvPicPr>
          <p:cNvPr id="4" name="Изображение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Qc76ZR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CamZmZmZnJv70/1yobjti/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UwEAAP8IAADpGAAAlRUAAAAAAAAmAAAACAAAAP//////////"/>
              </a:ext>
            </a:extLst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265" y="1462405"/>
            <a:ext cx="3834130" cy="204597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Изображение2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Qc76ZR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DhwAAK4WAAAsMwAAFCgAAAAAAAAmAAAACAAAAP//////////"/>
              </a:ext>
            </a:extLst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025390" y="3221990"/>
            <a:ext cx="2828290" cy="375793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Изображение3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Qc76ZR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VAEAAPAWAAAQGAAACygAAAAAAAAmAAAACAAAAP//////////"/>
              </a:ext>
            </a:extLst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673100" y="3271520"/>
            <a:ext cx="2780665" cy="36957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Изображение4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Qc76ZR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MhsAANQIAAAiNAAAWRUAAA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4420870" y="1435100"/>
            <a:ext cx="4053840" cy="203517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QAgAAtwAAAHA1AABMBQAAAAAAACYAAAAIAAAAvZAAAP//wQE="/>
              </a:ext>
            </a:extLst>
          </p:cNvSpPr>
          <p:nvPr>
            <p:ph type="title"/>
          </p:nvPr>
        </p:nvSpPr>
        <p:spPr>
          <a:xfrm>
            <a:off x="457200" y="116205"/>
            <a:ext cx="8229600" cy="744855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defRPr sz="2000" b="1">
                <a:solidFill>
                  <a:srgbClr val="FF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ДИДАКТИЧЕСКИЕ СРЕДСТВА</a:t>
            </a:r>
          </a:p>
          <a:p>
            <a:pPr>
              <a:spcBef>
                <a:spcPts val="0"/>
              </a:spcBef>
              <a:defRPr sz="2000" b="1">
                <a:solidFill>
                  <a:srgbClr val="FF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 ДЛЯ ИНДИВИДУАЛЬНОЙ РАБОТЫ</a:t>
            </a:r>
          </a:p>
        </p:txBody>
      </p:sp>
      <p:sp>
        <p:nvSpPr>
          <p:cNvPr id="3" name="TextBox 2"/>
          <p:cNvSpPr>
            <a:extLst>
              <a:ext uri="smNativeData">
                <pr:smNativeData xmlns:pr="smNativeData" xmlns:p14="http://schemas.microsoft.com/office/powerpoint/2010/main" xmlns="" val="SMDATA_13_Qc76Z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kAQAAzgcAAJw2AAC+CwAAEAAAACYAAAAIAAAA//////////8="/>
              </a:ext>
            </a:extLst>
          </p:cNvSpPr>
          <p:nvPr/>
        </p:nvSpPr>
        <p:spPr>
          <a:xfrm>
            <a:off x="266700" y="1268730"/>
            <a:ext cx="8610600" cy="6400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spcBef>
                <a:spcPts val="0"/>
              </a:spcBef>
            </a:pPr>
            <a:endParaRPr sz="1800">
              <a:solidFill>
                <a:schemeClr val="bg1"/>
              </a:solidFill>
              <a:latin typeface="Times New Roman" pitchFamily="1" charset="-52"/>
              <a:ea typeface="Times New Roman" pitchFamily="1" charset="-52"/>
              <a:cs typeface="Times New Roman" pitchFamily="1" charset="-52"/>
            </a:endParaRPr>
          </a:p>
        </p:txBody>
      </p:sp>
      <p:pic>
        <p:nvPicPr>
          <p:cNvPr id="4" name="Изображение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Qc76ZR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Cj43kTLrswv4kqEIhD1uS7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UgoAAAQGAACmGwAADxMAAAAAAAAmAAAACAAAAP//////////"/>
              </a:ext>
            </a:extLst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025650" y="629920"/>
            <a:ext cx="2120265" cy="281686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Изображение2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Qc76ZR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BY6amFlZ4GQHKEZYK7KLw8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QSAAAPAFAACVMQAA+xIAAAAAAAAmAAAACAAAAP//////////"/>
              </a:ext>
            </a:extLst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591175" y="617220"/>
            <a:ext cx="2120265" cy="281686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Изображение3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Qc76ZR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QwP0fyj82fNC/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DgUAABwUAACMFAAAMCoAAA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821690" y="3268980"/>
            <a:ext cx="2518410" cy="358902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Изображение4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Qc76ZR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EAQ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jhUAAE4UAACAJAAAMCoAAA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3503930" y="3300730"/>
            <a:ext cx="2429510" cy="355727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Изображение5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Qc76ZR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mSUAAE4UAAAQNgAAMCoAAAAAAAAmAAAACAAAAP//////////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6111875" y="3300730"/>
            <a:ext cx="2676525" cy="355727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8B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4BAAAGg0AAAg0AAAmFgAAAAAAACYAAAAIAAAAAQAAAAAAAAA="/>
              </a:ext>
            </a:extLst>
          </p:cNvSpPr>
          <p:nvPr>
            <p:ph type="ctrTitle"/>
          </p:nvPr>
        </p:nvSpPr>
        <p:spPr>
          <a:xfrm>
            <a:off x="685800" y="2129790"/>
            <a:ext cx="7772400" cy="1470660"/>
          </a:xfrm>
        </p:spPr>
        <p:txBody>
          <a:bodyPr/>
          <a:lstStyle/>
          <a:p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Qc76ZRMAAAAlAAAAZA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xhOmw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BwCAAA6BcAANAvAACwIgAAAAAAACYAAAAIAAAAAQAAAAAAAAA="/>
              </a:ext>
            </a:extLst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/>
          </a:p>
        </p:txBody>
      </p:sp>
      <p:sp>
        <p:nvSpPr>
          <p:cNvPr id="4" name="Текстовое поле1"/>
          <p:cNvSpPr txBox="1">
            <a:extLst>
              <a:ext uri="smNativeData">
                <pr:smNativeData xmlns:pr="smNativeData" xmlns:p14="http://schemas.microsoft.com/office/powerpoint/2010/main" xmlns="" val="SMDATA_13_Qc76ZRMAAAAlAAAAEg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gDgAA4gAAAMsrAAAyBQAAAAAAACYAAAAIAAAA//////////8="/>
              </a:ext>
            </a:extLst>
          </p:cNvSpPr>
          <p:nvPr/>
        </p:nvSpPr>
        <p:spPr>
          <a:xfrm>
            <a:off x="2296160" y="143510"/>
            <a:ext cx="4822825" cy="7010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ctr">
              <a:spcBef>
                <a:spcPts val="0"/>
              </a:spcBef>
              <a:defRPr sz="2000" b="1">
                <a:solidFill>
                  <a:srgbClr val="FF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ДИДАКТИЧЕСКИЕ СРЕДСТВА</a:t>
            </a:r>
          </a:p>
          <a:p>
            <a:pPr algn="ctr">
              <a:spcBef>
                <a:spcPts val="0"/>
              </a:spcBef>
              <a:defRPr sz="2000" b="1">
                <a:solidFill>
                  <a:srgbClr val="FF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 ДЛЯ ИНДИВИДУАЛЬНОЙ РАБОТЫ</a:t>
            </a:r>
          </a:p>
        </p:txBody>
      </p:sp>
      <p:pic>
        <p:nvPicPr>
          <p:cNvPr id="5" name="Изображение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Qc76ZR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iAMAAO4EAAB8GgAAMhY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74040" y="801370"/>
            <a:ext cx="3731260" cy="28067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Изображение3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Qc76ZR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Ih0AAL0FAAAcMwAARxYAAA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735830" y="932815"/>
            <a:ext cx="3572510" cy="268859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Изображение2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Qc76ZR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z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iAMAALIWAADtGgAA2CgAAA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574040" y="3689350"/>
            <a:ext cx="3803015" cy="295021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Изображение4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Qc76ZR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z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zxwAAAsXAABZMwAAeCgAAA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098415" y="3330575"/>
            <a:ext cx="2832735" cy="36639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00FF"/>
      </a:hlink>
      <a:folHlink>
        <a:srgbClr val="800080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 cap="flat" cmpd="sng" algn="ctr">
          <a:solidFill>
            <a:schemeClr val="tx1"/>
          </a:solidFill>
          <a:prstDash val="solid"/>
          <a:headEnd type="none"/>
          <a:tailEnd type="none"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 cap="flat" cmpd="sng" algn="ctr">
          <a:solidFill>
            <a:schemeClr val="tx1"/>
          </a:solidFill>
          <a:prstDash val="solid"/>
          <a:headEnd type="none"/>
          <a:tailEnd type="none"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00FF"/>
      </a:hlink>
      <a:folHlink>
        <a:srgbClr val="800080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 cap="flat" cmpd="sng" algn="ctr">
          <a:solidFill>
            <a:schemeClr val="tx1"/>
          </a:solidFill>
          <a:prstDash val="solid"/>
          <a:headEnd type="none"/>
          <a:tailEnd type="none"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535379"/>
    </a:accent3>
    <a:accent4>
      <a:srgbClr val="737359"/>
    </a:accent4>
    <a:accent5>
      <a:srgbClr val="939339"/>
    </a:accent5>
    <a:accent6>
      <a:srgbClr val="B3B319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535379"/>
    </a:accent3>
    <a:accent4>
      <a:srgbClr val="737359"/>
    </a:accent4>
    <a:accent5>
      <a:srgbClr val="939339"/>
    </a:accent5>
    <a:accent6>
      <a:srgbClr val="B3B319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535</Words>
  <PresentationFormat>Экран (4:3)</PresentationFormat>
  <Paragraphs>102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Presentation</vt:lpstr>
      <vt:lpstr>Слайд 1</vt:lpstr>
      <vt:lpstr>Министерство образования и науки Республики Башкортостан государственное бюджетное общеобразовательное  учреждение  Бирская коррекционная школа-интернат для обучающихся с тяжелыми нарушениями речи  ТЕМА: ИСПОЛЬЗОВАНИЕ КИНЕЗИОЛОГИЧЕСКИХ УПРАЖНЕНИЙ ПРИ АВТОМАТИЗАЦИИ ЗВУКОПРОИЗНОШЕНИЯ У ОБУЧАЮЩИХСЯ С ТЯЖЕЛЫМИ НАРУШЕНИЯМИ РЕЧИ</vt:lpstr>
      <vt:lpstr>Слайд 3</vt:lpstr>
      <vt:lpstr>Слайд 4</vt:lpstr>
      <vt:lpstr>Слайд 5</vt:lpstr>
      <vt:lpstr>Слайд 6</vt:lpstr>
      <vt:lpstr> ДИДАКТИЧЕСКИЕ СРЕДСТВА  НЕЙРОДОРОЖКИ  </vt:lpstr>
      <vt:lpstr>ДИДАКТИЧЕСКИЕ СРЕДСТВА  ДЛЯ ИНДИВИДУАЛЬНОЙ РАБОТЫ</vt:lpstr>
      <vt:lpstr>Слайд 9</vt:lpstr>
      <vt:lpstr>Настенные пособия</vt:lpstr>
      <vt:lpstr>Настенные пособия</vt:lpstr>
      <vt:lpstr>Наклейки нейрогимнастика</vt:lpstr>
      <vt:lpstr>Слайд 13</vt:lpstr>
      <vt:lpstr>Парные нейровосьмерки для рук</vt:lpstr>
      <vt:lpstr>Межполушарные доски</vt:lpstr>
      <vt:lpstr>Нейробалансиры напольные</vt:lpstr>
      <vt:lpstr>Лого мишень напольная</vt:lpstr>
      <vt:lpstr>Нейроковрики напольные</vt:lpstr>
      <vt:lpstr>Нейроковрики настольные «Жесты»</vt:lpstr>
      <vt:lpstr>Нейрозадания на автоматизацию звука в словах</vt:lpstr>
      <vt:lpstr>Нейротренажер «Дорожка»</vt:lpstr>
      <vt:lpstr> ДИДАКТИЧЕСКИЕ СРЕДСТВА  НЕЙРОЛАДОШКИ И ПАЛЬЦЕХОДЫ  </vt:lpstr>
      <vt:lpstr>Слайд 23</vt:lpstr>
      <vt:lpstr>Ритмическое упражнение на межполушарное взаимодействие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Дом</cp:lastModifiedBy>
  <cp:revision>34</cp:revision>
  <dcterms:created xsi:type="dcterms:W3CDTF">2014-02-18T11:05:00Z</dcterms:created>
  <dcterms:modified xsi:type="dcterms:W3CDTF">2024-10-26T16:37:09Z</dcterms:modified>
</cp:coreProperties>
</file>