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383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463" r:id="rId16"/>
    <p:sldId id="324" r:id="rId17"/>
    <p:sldId id="384" r:id="rId18"/>
    <p:sldId id="311" r:id="rId19"/>
    <p:sldId id="464" r:id="rId20"/>
    <p:sldId id="458" r:id="rId21"/>
    <p:sldId id="460" r:id="rId22"/>
    <p:sldId id="462" r:id="rId23"/>
    <p:sldId id="470" r:id="rId24"/>
    <p:sldId id="273" r:id="rId25"/>
    <p:sldId id="274" r:id="rId26"/>
    <p:sldId id="459" r:id="rId27"/>
    <p:sldId id="465" r:id="rId28"/>
    <p:sldId id="454" r:id="rId29"/>
    <p:sldId id="473" r:id="rId30"/>
    <p:sldId id="474" r:id="rId31"/>
    <p:sldId id="456" r:id="rId32"/>
    <p:sldId id="472" r:id="rId33"/>
    <p:sldId id="303" r:id="rId34"/>
    <p:sldId id="304" r:id="rId35"/>
    <p:sldId id="266" r:id="rId36"/>
    <p:sldId id="270" r:id="rId37"/>
    <p:sldId id="271" r:id="rId38"/>
    <p:sldId id="469" r:id="rId39"/>
    <p:sldId id="272" r:id="rId40"/>
  </p:sldIdLst>
  <p:sldSz cx="9144000" cy="5143500" type="screen16x9"/>
  <p:notesSz cx="9144000" cy="5143500"/>
  <p:embeddedFontLst>
    <p:embeddedFont>
      <p:font typeface="BPNOJJ+Arial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DengXian Light" panose="02010600030101010101" pitchFamily="2" charset="-122"/>
      <p:regular r:id="rId47"/>
    </p:embeddedFont>
    <p:embeddedFont>
      <p:font typeface="FFJDQP+Calibri" panose="020B0604020202020204" charset="0"/>
      <p:regular r:id="rId48"/>
    </p:embeddedFont>
    <p:embeddedFont>
      <p:font typeface="FOWKNM+Arial" panose="020B0604020202020204" charset="0"/>
      <p:regular r:id="rId49"/>
    </p:embeddedFont>
    <p:embeddedFont>
      <p:font typeface="GMGGHM+Montserrat ExtraBold" panose="020B0604020202020204" charset="-52"/>
      <p:regular r:id="rId50"/>
    </p:embeddedFont>
    <p:embeddedFont>
      <p:font typeface="IBNUAO+Calibri Bold" panose="020B0604020202020204" charset="0"/>
      <p:regular r:id="rId51"/>
    </p:embeddedFont>
    <p:embeddedFont>
      <p:font typeface="JGIWMU+Times New Roman" panose="020B0604020202020204" charset="0"/>
      <p:regular r:id="rId52"/>
    </p:embeddedFont>
    <p:embeddedFont>
      <p:font typeface="KJNQTD+Calibri Bold" panose="020B0604020202020204" charset="0"/>
      <p:regular r:id="rId53"/>
    </p:embeddedFont>
    <p:embeddedFont>
      <p:font typeface="Lucida Sans Unicode" panose="020B0602030504020204" pitchFamily="34" charset="0"/>
      <p:regular r:id="rId54"/>
    </p:embeddedFont>
    <p:embeddedFont>
      <p:font typeface="Montserrat ExtraBold" panose="00000900000000000000" pitchFamily="2" charset="-52"/>
      <p:bold r:id="rId55"/>
      <p:boldItalic r:id="rId56"/>
    </p:embeddedFont>
    <p:embeddedFont>
      <p:font typeface="OJQSSK+Times New Roman Bold" panose="020B0604020202020204" charset="0"/>
      <p:regular r:id="rId57"/>
    </p:embeddedFont>
    <p:embeddedFont>
      <p:font typeface="QNUJMF+Times New Roman Bold" panose="020B0604020202020204" charset="0"/>
      <p:regular r:id="rId58"/>
    </p:embeddedFont>
    <p:embeddedFont>
      <p:font typeface="WNIIJR+Montserrat ExtraBold" panose="020B0604020202020204" charset="-52"/>
      <p:regular r:id="rId59"/>
    </p:embeddedFont>
    <p:embeddedFont>
      <p:font typeface="WRWCLA+Calibri" panose="020B0604020202020204" charset="0"/>
      <p:regular r:id="rId6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72;&#1089;&#1077;&#1088;\Documents\&#1048;&#1090;&#1086;&#1075;&#1086;&#1074;&#1099;&#1077;%2023\&#1048;&#1090;&#1086;&#1075;&#1086;&#1074;&#1099;&#1077;%20&#1088;&#1072;&#1073;&#1086;&#1090;&#1099;%2023%20&#1075;&#1086;&#1076;%20&#1072;&#1074;&#1075;&#1091;&#1089;&#1090;\&#1058;&#1072;&#1073;&#1083;&#1080;&#1094;&#1099;%20&#1087;&#1086;%20&#1088;&#1091;&#1089;&#1089;&#1082;&#1086;&#1084;&#1091;%20&#1103;&#1079;&#1099;&#1082;&#1091;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41;&#1086;&#1083;&#1100;&#1096;&#1086;&#1081;%20&#1082;&#1086;&#1084;&#1087;&#1100;&#1102;&#1090;&#1077;&#1088;%20&#1084;&#1072;&#1081;%2023\&#1044;&#1086;&#1082;&#1091;&#1084;&#1077;&#1085;&#1090;&#1099;\&#1048;&#1090;&#1086;&#1075;&#1086;&#1074;&#1099;&#1077;%20&#1088;&#1072;&#1073;&#1086;&#1090;&#1099;%2023%20&#1075;&#1086;&#1076;\&#1048;&#1090;&#1086;&#1075;&#1086;&#1074;&#1099;&#1077;%20&#1088;&#1072;&#1073;&#1086;&#1090;&#1099;%2023%20&#1075;&#1086;&#1076;\&#1054;&#1073;&#1088;&#1072;&#1073;&#1086;&#1090;&#1082;&#1072;%20&#1088;&#1077;&#1079;&#1091;&#1083;&#1100;&#1090;&#1072;&#1090;&#1086;&#1074;%20&#1089;&#1077;&#1085;&#1090;&#1103;&#1073;&#1088;&#1100;%2023\&#1058;&#1072;&#1073;&#1083;&#1080;&#1094;&#1099;%20&#1087;&#1086;%20&#1088;&#1091;&#1089;&#1089;&#1082;&#1086;&#1084;&#1091;%20&#1103;&#1079;&#1099;&#1082;&#1091;%20(1)%20(&#1042;&#1086;&#1089;&#1089;&#1090;&#1072;&#1085;&#1086;&#1074;&#1083;&#1077;&#1085;&#1085;&#1099;&#1081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ga\Documents\&#1048;&#1090;&#1086;&#1075;&#1086;&#1074;&#1099;&#1077;%20&#1088;&#1072;&#1073;&#1086;&#1090;&#1099;%2023%20&#1075;&#1086;&#1076;\&#1054;&#1073;&#1088;&#1072;&#1073;&#1086;&#1090;&#1082;&#1072;%20&#1088;&#1077;&#1079;&#1091;&#1083;&#1100;&#1090;&#1072;&#1090;&#1086;&#1074;%20&#1089;&#1077;&#1085;&#1090;&#1103;&#1073;&#1088;&#1100;%2023\&#1058;&#1072;&#1073;&#1083;&#1080;&#1094;&#1099;%20&#1087;&#1086;%20&#1088;&#1091;&#1089;&#1089;&#1082;&#1086;&#1084;&#1091;%20&#1103;&#1079;&#1099;&#1082;&#1091;%20(1)%20(&#1042;&#1086;&#1089;&#1089;&#1090;&#1072;&#1085;&#1086;&#1074;&#1083;&#1077;&#1085;&#1085;&#1099;&#1081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ga\Documents\&#1048;&#1090;&#1086;&#1075;&#1086;&#1074;&#1099;&#1077;%20&#1088;&#1072;&#1073;&#1086;&#1090;&#1099;%2023%20&#1075;&#1086;&#1076;\&#1054;&#1073;&#1088;&#1072;&#1073;&#1086;&#1090;&#1082;&#1072;%20&#1088;&#1077;&#1079;&#1091;&#1083;&#1100;&#1090;&#1072;&#1090;&#1086;&#1074;%20&#1089;&#1077;&#1085;&#1090;&#1103;&#1073;&#1088;&#1100;%2023\&#1058;&#1072;&#1073;&#1083;&#1080;&#1094;&#1099;%20&#1087;&#1086;%20&#1088;&#1091;&#1089;&#1089;&#1082;&#1086;&#1084;&#1091;%20&#1103;&#1079;&#1099;&#1082;&#1091;%20(1)%20(&#1042;&#1086;&#1089;&#1089;&#1090;&#1072;&#1085;&#1086;&#1074;&#1083;&#1077;&#1085;&#1085;&#1099;&#1081;)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ga\Documents\&#1048;&#1090;&#1086;&#1075;&#1086;&#1074;&#1099;&#1077;%20&#1088;&#1072;&#1073;&#1086;&#1090;&#1099;%2023%20&#1075;&#1086;&#1076;\&#1054;&#1073;&#1088;&#1072;&#1073;&#1086;&#1090;&#1082;&#1072;%20&#1088;&#1077;&#1079;&#1091;&#1083;&#1100;&#1090;&#1072;&#1090;&#1086;&#1074;%20&#1089;&#1077;&#1085;&#1090;&#1103;&#1073;&#1088;&#1100;%2023\&#1058;&#1072;&#1073;&#1083;&#1080;&#1094;&#1099;%20&#1087;&#1086;%20&#1088;&#1091;&#1089;&#1089;&#1082;&#1086;&#1084;&#1091;%20&#1103;&#1079;&#1099;&#1082;&#1091;%20(1)%20(&#1042;&#1086;&#1089;&#1089;&#1090;&#1072;&#1085;&#1086;&#1074;&#1083;&#1077;&#1085;&#1085;&#1099;&#1081;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00" b="1" i="0" u="none" strike="noStrike" kern="1200" spc="0" baseline="0" dirty="0" smtClean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defRPr>
            </a:pPr>
            <a:r>
              <a:rPr lang="ru-RU" sz="1800" b="1" kern="1200" dirty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rPr>
              <a:t> </a:t>
            </a:r>
            <a:r>
              <a:rPr lang="ru-RU" sz="1800" b="1" kern="1200" dirty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  <a:sym typeface="Symbol" panose="05050102010706020507" pitchFamily="18" charset="2"/>
              </a:rPr>
              <a:t> </a:t>
            </a:r>
            <a:r>
              <a:rPr lang="ru-RU" sz="1800" b="1" kern="1200" dirty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rPr>
              <a:t>классы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00" b="1" i="0" u="none" strike="noStrike" kern="1200" spc="0" baseline="0" dirty="0" smtClean="0">
              <a:solidFill>
                <a:srgbClr val="8B3C67"/>
              </a:solidFill>
              <a:latin typeface="IBNUAO+Calibri Bold"/>
              <a:ea typeface="+mn-ea"/>
              <a:cs typeface="IBNUAO+Calibri Bold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8B3C67"/>
              </a:solidFill>
              <a:round/>
            </a:ln>
            <a:effectLst/>
          </c:spPr>
          <c:marker>
            <c:symbol val="none"/>
          </c:marker>
          <c:cat>
            <c:strRef>
              <c:f>'4 класс обсчет'!$O$4:$O$15</c:f>
              <c:strCache>
                <c:ptCount val="12"/>
                <c:pt idx="0">
                  <c:v>Задание 2</c:v>
                </c:pt>
                <c:pt idx="1">
                  <c:v>Задание 3</c:v>
                </c:pt>
                <c:pt idx="2">
                  <c:v>Задание 4</c:v>
                </c:pt>
                <c:pt idx="3">
                  <c:v>Задание 5</c:v>
                </c:pt>
                <c:pt idx="4">
                  <c:v>Задание 7</c:v>
                </c:pt>
                <c:pt idx="5">
                  <c:v>Задание 8</c:v>
                </c:pt>
                <c:pt idx="6">
                  <c:v>Задание 9</c:v>
                </c:pt>
                <c:pt idx="7">
                  <c:v>Задание 10</c:v>
                </c:pt>
                <c:pt idx="8">
                  <c:v>Задание 11</c:v>
                </c:pt>
                <c:pt idx="9">
                  <c:v>Задание 12</c:v>
                </c:pt>
                <c:pt idx="10">
                  <c:v>Задание 13</c:v>
                </c:pt>
                <c:pt idx="11">
                  <c:v>Задание 14 </c:v>
                </c:pt>
              </c:strCache>
            </c:strRef>
          </c:cat>
          <c:val>
            <c:numRef>
              <c:f>'4 класс обсчет'!$P$4:$P$15</c:f>
              <c:numCache>
                <c:formatCode>General</c:formatCode>
                <c:ptCount val="12"/>
                <c:pt idx="0">
                  <c:v>41</c:v>
                </c:pt>
                <c:pt idx="1">
                  <c:v>39</c:v>
                </c:pt>
                <c:pt idx="2">
                  <c:v>56</c:v>
                </c:pt>
                <c:pt idx="3">
                  <c:v>38</c:v>
                </c:pt>
                <c:pt idx="4">
                  <c:v>20</c:v>
                </c:pt>
                <c:pt idx="5">
                  <c:v>47</c:v>
                </c:pt>
                <c:pt idx="6">
                  <c:v>41</c:v>
                </c:pt>
                <c:pt idx="7">
                  <c:v>40</c:v>
                </c:pt>
                <c:pt idx="8">
                  <c:v>24</c:v>
                </c:pt>
                <c:pt idx="9">
                  <c:v>30</c:v>
                </c:pt>
                <c:pt idx="10">
                  <c:v>24</c:v>
                </c:pt>
                <c:pt idx="11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DA-473A-861B-22492A1DF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9467736"/>
        <c:axId val="499465576"/>
      </c:lineChart>
      <c:catAx>
        <c:axId val="499467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465576"/>
        <c:crosses val="autoZero"/>
        <c:auto val="1"/>
        <c:lblAlgn val="ctr"/>
        <c:lblOffset val="100"/>
        <c:noMultiLvlLbl val="0"/>
      </c:catAx>
      <c:valAx>
        <c:axId val="49946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467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800" b="1" i="0" u="none" strike="noStrike" kern="1200" spc="0" baseline="0" dirty="0" smtClean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defRPr>
            </a:pPr>
            <a:r>
              <a:rPr lang="ru-RU" sz="1800" b="1" i="0" u="none" strike="noStrike" kern="1200" spc="0" baseline="0" dirty="0">
                <a:solidFill>
                  <a:srgbClr val="8B3C6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ru-RU" sz="1800" b="1" i="0" u="none" strike="noStrike" kern="1200" spc="0" baseline="0" dirty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rPr>
              <a:t>классы</a:t>
            </a:r>
          </a:p>
        </c:rich>
      </c:tx>
      <c:layout>
        <c:manualLayout>
          <c:xMode val="edge"/>
          <c:yMode val="edge"/>
          <c:x val="0.3372304364816110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800" b="1" i="0" u="none" strike="noStrike" kern="1200" spc="0" baseline="0" dirty="0" smtClean="0">
              <a:solidFill>
                <a:srgbClr val="8B3C67"/>
              </a:solidFill>
              <a:latin typeface="IBNUAO+Calibri Bold"/>
              <a:ea typeface="+mn-ea"/>
              <a:cs typeface="IBNUAO+Calibri Bold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8B3C67"/>
              </a:solidFill>
              <a:round/>
            </a:ln>
            <a:effectLst/>
          </c:spPr>
          <c:marker>
            <c:symbol val="none"/>
          </c:marker>
          <c:cat>
            <c:strRef>
              <c:f>'6 класс обсчет'!$N$6:$N$15</c:f>
              <c:strCache>
                <c:ptCount val="10"/>
                <c:pt idx="0">
                  <c:v>Задание 2</c:v>
                </c:pt>
                <c:pt idx="1">
                  <c:v>Задание 3</c:v>
                </c:pt>
                <c:pt idx="2">
                  <c:v>Задание 4</c:v>
                </c:pt>
                <c:pt idx="3">
                  <c:v>Задание 6</c:v>
                </c:pt>
                <c:pt idx="4">
                  <c:v>Задание 7</c:v>
                </c:pt>
                <c:pt idx="5">
                  <c:v>Задание 8</c:v>
                </c:pt>
                <c:pt idx="6">
                  <c:v>Задание 9</c:v>
                </c:pt>
                <c:pt idx="7">
                  <c:v>Задание 10</c:v>
                </c:pt>
                <c:pt idx="8">
                  <c:v>Задание 11</c:v>
                </c:pt>
                <c:pt idx="9">
                  <c:v>Задание 12</c:v>
                </c:pt>
              </c:strCache>
            </c:strRef>
          </c:cat>
          <c:val>
            <c:numRef>
              <c:f>'6 класс обсчет'!$O$6:$O$15</c:f>
              <c:numCache>
                <c:formatCode>General</c:formatCode>
                <c:ptCount val="10"/>
                <c:pt idx="0">
                  <c:v>18</c:v>
                </c:pt>
                <c:pt idx="1">
                  <c:v>4</c:v>
                </c:pt>
                <c:pt idx="2">
                  <c:v>10</c:v>
                </c:pt>
                <c:pt idx="3">
                  <c:v>12</c:v>
                </c:pt>
                <c:pt idx="4">
                  <c:v>5</c:v>
                </c:pt>
                <c:pt idx="5">
                  <c:v>17</c:v>
                </c:pt>
                <c:pt idx="6">
                  <c:v>13</c:v>
                </c:pt>
                <c:pt idx="7">
                  <c:v>6</c:v>
                </c:pt>
                <c:pt idx="8">
                  <c:v>10</c:v>
                </c:pt>
                <c:pt idx="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E6-427D-A83E-914117351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785328"/>
        <c:axId val="420107504"/>
      </c:lineChart>
      <c:catAx>
        <c:axId val="53778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0107504"/>
        <c:crosses val="autoZero"/>
        <c:auto val="1"/>
        <c:lblAlgn val="ctr"/>
        <c:lblOffset val="100"/>
        <c:noMultiLvlLbl val="0"/>
      </c:catAx>
      <c:valAx>
        <c:axId val="420107504"/>
        <c:scaling>
          <c:orientation val="minMax"/>
          <c:max val="3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778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800" b="1" i="0" u="none" strike="noStrike" kern="1200" spc="0" baseline="0" dirty="0" smtClean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defRPr>
            </a:pPr>
            <a:r>
              <a:rPr lang="ru-RU" sz="1800" b="1" i="0" u="none" strike="noStrike" kern="1200" spc="0" baseline="0" dirty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rPr>
              <a:t>Предпоследние классы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800" b="1" i="0" u="none" strike="noStrike" kern="1200" spc="0" baseline="0" dirty="0" smtClean="0">
              <a:solidFill>
                <a:srgbClr val="8B3C67"/>
              </a:solidFill>
              <a:latin typeface="IBNUAO+Calibri Bold"/>
              <a:ea typeface="+mn-ea"/>
              <a:cs typeface="IBNUAO+Calibri Bold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8B3C67"/>
              </a:solidFill>
              <a:round/>
            </a:ln>
            <a:effectLst/>
          </c:spPr>
          <c:marker>
            <c:symbol val="none"/>
          </c:marker>
          <c:cat>
            <c:strRef>
              <c:f>'9 класс обсчет'!$O$10:$O$18</c:f>
              <c:strCache>
                <c:ptCount val="9"/>
                <c:pt idx="0">
                  <c:v>Задание 1</c:v>
                </c:pt>
                <c:pt idx="1">
                  <c:v>Задание 2</c:v>
                </c:pt>
                <c:pt idx="2">
                  <c:v>Задание 3</c:v>
                </c:pt>
                <c:pt idx="3">
                  <c:v>задание 5</c:v>
                </c:pt>
                <c:pt idx="4">
                  <c:v>Задание 6</c:v>
                </c:pt>
                <c:pt idx="5">
                  <c:v>Задание 7</c:v>
                </c:pt>
                <c:pt idx="6">
                  <c:v>Задание 8</c:v>
                </c:pt>
                <c:pt idx="7">
                  <c:v>Задание 9</c:v>
                </c:pt>
                <c:pt idx="8">
                  <c:v>Задание 10</c:v>
                </c:pt>
              </c:strCache>
            </c:strRef>
          </c:cat>
          <c:val>
            <c:numRef>
              <c:f>'9 класс обсчет'!$P$10:$P$18</c:f>
              <c:numCache>
                <c:formatCode>General</c:formatCode>
                <c:ptCount val="9"/>
                <c:pt idx="0">
                  <c:v>29</c:v>
                </c:pt>
                <c:pt idx="1">
                  <c:v>9</c:v>
                </c:pt>
                <c:pt idx="2">
                  <c:v>21</c:v>
                </c:pt>
                <c:pt idx="3">
                  <c:v>21</c:v>
                </c:pt>
                <c:pt idx="4">
                  <c:v>11</c:v>
                </c:pt>
                <c:pt idx="5">
                  <c:v>13</c:v>
                </c:pt>
                <c:pt idx="6">
                  <c:v>8</c:v>
                </c:pt>
                <c:pt idx="7">
                  <c:v>14</c:v>
                </c:pt>
                <c:pt idx="8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E2-4E51-B970-0557FB4CB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5497920"/>
        <c:axId val="193748496"/>
      </c:lineChart>
      <c:catAx>
        <c:axId val="212549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748496"/>
        <c:crosses val="autoZero"/>
        <c:auto val="1"/>
        <c:lblAlgn val="ctr"/>
        <c:lblOffset val="100"/>
        <c:noMultiLvlLbl val="0"/>
      </c:catAx>
      <c:valAx>
        <c:axId val="19374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549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1" i="0" u="none" strike="noStrike" kern="1200" baseline="0" dirty="0">
                <a:solidFill>
                  <a:srgbClr val="8B3C67"/>
                </a:solidFill>
                <a:latin typeface="+mn-lt"/>
                <a:ea typeface="+mn-ea"/>
                <a:cs typeface="+mn-cs"/>
              </a:defRPr>
            </a:pPr>
            <a:r>
              <a:rPr lang="ru-RU" sz="1400" b="1" kern="1200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Число учащихся предпоследнего класса, допустивших ошибки в изложении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baseline="0" dirty="0">
              <a:solidFill>
                <a:srgbClr val="8B3C6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'9 класс обсчет'!$Y$83:$Y$105</c:f>
              <c:strCache>
                <c:ptCount val="23"/>
                <c:pt idx="0">
                  <c:v>Орфографических ошибок нет</c:v>
                </c:pt>
                <c:pt idx="1">
                  <c:v>Допущено 1-3 орфографических ошибки</c:v>
                </c:pt>
                <c:pt idx="2">
                  <c:v>Допущено 4 и более орфографических ошибок</c:v>
                </c:pt>
                <c:pt idx="3">
                  <c:v>Безударные гласные в корне слова</c:v>
                </c:pt>
                <c:pt idx="4">
                  <c:v>правописание приставок</c:v>
                </c:pt>
                <c:pt idx="5">
                  <c:v>Удвоенные согласные</c:v>
                </c:pt>
                <c:pt idx="6">
                  <c:v>Парные согласные</c:v>
                </c:pt>
                <c:pt idx="7">
                  <c:v>Правописание предлогов и приставок</c:v>
                </c:pt>
                <c:pt idx="8">
                  <c:v>Правописание НЕ</c:v>
                </c:pt>
                <c:pt idx="9">
                  <c:v>Правописание Ь знака</c:v>
                </c:pt>
                <c:pt idx="10">
                  <c:v>Правописание слов с дефисом</c:v>
                </c:pt>
                <c:pt idx="11">
                  <c:v>Пунктуационных ошибок нет</c:v>
                </c:pt>
                <c:pt idx="12">
                  <c:v>Допущено 1-3 пунктуационных ошибки</c:v>
                </c:pt>
                <c:pt idx="13">
                  <c:v>Допущено 4 и более пунктуационных ошибок</c:v>
                </c:pt>
                <c:pt idx="14">
                  <c:v>Однородные члены предложения</c:v>
                </c:pt>
                <c:pt idx="15">
                  <c:v>Сложное предложение</c:v>
                </c:pt>
                <c:pt idx="16">
                  <c:v>Допущено более 3 и более специфических ошибок</c:v>
                </c:pt>
                <c:pt idx="17">
                  <c:v>Фонологические замены</c:v>
                </c:pt>
                <c:pt idx="18">
                  <c:v>Нарушения слоговой структуры</c:v>
                </c:pt>
                <c:pt idx="19">
                  <c:v>Аграмматизм</c:v>
                </c:pt>
                <c:pt idx="20">
                  <c:v>Лексические замены</c:v>
                </c:pt>
                <c:pt idx="21">
                  <c:v>Оптико-пространственные ошибки</c:v>
                </c:pt>
                <c:pt idx="22">
                  <c:v>Ошибки языкового анализа</c:v>
                </c:pt>
              </c:strCache>
            </c:strRef>
          </c:cat>
          <c:val>
            <c:numRef>
              <c:f>'9 класс обсчет'!$Z$83:$Z$105</c:f>
              <c:numCache>
                <c:formatCode>General</c:formatCode>
                <c:ptCount val="23"/>
              </c:numCache>
            </c:numRef>
          </c:val>
          <c:extLst>
            <c:ext xmlns:c16="http://schemas.microsoft.com/office/drawing/2014/chart" uri="{C3380CC4-5D6E-409C-BE32-E72D297353CC}">
              <c16:uniqueId val="{00000000-845D-4D9F-B782-DDEE21643E36}"/>
            </c:ext>
          </c:extLst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45D-4D9F-B782-DDEE21643E36}"/>
              </c:ext>
            </c:extLst>
          </c:dPt>
          <c:dPt>
            <c:idx val="12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845D-4D9F-B782-DDEE21643E36}"/>
              </c:ext>
            </c:extLst>
          </c:dPt>
          <c:dPt>
            <c:idx val="13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845D-4D9F-B782-DDEE21643E36}"/>
              </c:ext>
            </c:extLst>
          </c:dPt>
          <c:dPt>
            <c:idx val="14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845D-4D9F-B782-DDEE21643E36}"/>
              </c:ext>
            </c:extLst>
          </c:dPt>
          <c:dPt>
            <c:idx val="15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845D-4D9F-B782-DDEE21643E36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845D-4D9F-B782-DDEE21643E36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845D-4D9F-B782-DDEE21643E36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845D-4D9F-B782-DDEE21643E36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845D-4D9F-B782-DDEE21643E36}"/>
              </c:ext>
            </c:extLst>
          </c:dPt>
          <c:dPt>
            <c:idx val="20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845D-4D9F-B782-DDEE21643E36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845D-4D9F-B782-DDEE21643E36}"/>
              </c:ext>
            </c:extLst>
          </c:dPt>
          <c:dPt>
            <c:idx val="22"/>
            <c:invertIfNegative val="0"/>
            <c:bubble3D val="0"/>
            <c:spPr>
              <a:solidFill>
                <a:schemeClr val="tx1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845D-4D9F-B782-DDEE21643E36}"/>
              </c:ext>
            </c:extLst>
          </c:dPt>
          <c:dLbls>
            <c:dLbl>
              <c:idx val="11"/>
              <c:spPr>
                <a:solidFill>
                  <a:srgbClr val="7030A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45D-4D9F-B782-DDEE21643E36}"/>
                </c:ext>
              </c:extLst>
            </c:dLbl>
            <c:dLbl>
              <c:idx val="17"/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845D-4D9F-B782-DDEE21643E36}"/>
                </c:ext>
              </c:extLst>
            </c:dLbl>
            <c:dLbl>
              <c:idx val="21"/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845D-4D9F-B782-DDEE21643E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'9 класс обсчет'!$Y$83:$Y$105</c:f>
              <c:strCache>
                <c:ptCount val="23"/>
                <c:pt idx="0">
                  <c:v>Орфографических ошибок нет</c:v>
                </c:pt>
                <c:pt idx="1">
                  <c:v>Допущено 1-3 орфографических ошибки</c:v>
                </c:pt>
                <c:pt idx="2">
                  <c:v>Допущено 4 и более орфографических ошибок</c:v>
                </c:pt>
                <c:pt idx="3">
                  <c:v>Безударные гласные в корне слова</c:v>
                </c:pt>
                <c:pt idx="4">
                  <c:v>правописание приставок</c:v>
                </c:pt>
                <c:pt idx="5">
                  <c:v>Удвоенные согласные</c:v>
                </c:pt>
                <c:pt idx="6">
                  <c:v>Парные согласные</c:v>
                </c:pt>
                <c:pt idx="7">
                  <c:v>Правописание предлогов и приставок</c:v>
                </c:pt>
                <c:pt idx="8">
                  <c:v>Правописание НЕ</c:v>
                </c:pt>
                <c:pt idx="9">
                  <c:v>Правописание Ь знака</c:v>
                </c:pt>
                <c:pt idx="10">
                  <c:v>Правописание слов с дефисом</c:v>
                </c:pt>
                <c:pt idx="11">
                  <c:v>Пунктуационных ошибок нет</c:v>
                </c:pt>
                <c:pt idx="12">
                  <c:v>Допущено 1-3 пунктуационных ошибки</c:v>
                </c:pt>
                <c:pt idx="13">
                  <c:v>Допущено 4 и более пунктуационных ошибок</c:v>
                </c:pt>
                <c:pt idx="14">
                  <c:v>Однородные члены предложения</c:v>
                </c:pt>
                <c:pt idx="15">
                  <c:v>Сложное предложение</c:v>
                </c:pt>
                <c:pt idx="16">
                  <c:v>Допущено более 3 и более специфических ошибок</c:v>
                </c:pt>
                <c:pt idx="17">
                  <c:v>Фонологические замены</c:v>
                </c:pt>
                <c:pt idx="18">
                  <c:v>Нарушения слоговой структуры</c:v>
                </c:pt>
                <c:pt idx="19">
                  <c:v>Аграмматизм</c:v>
                </c:pt>
                <c:pt idx="20">
                  <c:v>Лексические замены</c:v>
                </c:pt>
                <c:pt idx="21">
                  <c:v>Оптико-пространственные ошибки</c:v>
                </c:pt>
                <c:pt idx="22">
                  <c:v>Ошибки языкового анализа</c:v>
                </c:pt>
              </c:strCache>
            </c:strRef>
          </c:cat>
          <c:val>
            <c:numRef>
              <c:f>'9 класс обсчет'!$AA$83:$AA$105</c:f>
              <c:numCache>
                <c:formatCode>General</c:formatCode>
                <c:ptCount val="23"/>
                <c:pt idx="0">
                  <c:v>4</c:v>
                </c:pt>
                <c:pt idx="1">
                  <c:v>13</c:v>
                </c:pt>
                <c:pt idx="2">
                  <c:v>15</c:v>
                </c:pt>
                <c:pt idx="3">
                  <c:v>22</c:v>
                </c:pt>
                <c:pt idx="4">
                  <c:v>6</c:v>
                </c:pt>
                <c:pt idx="5">
                  <c:v>7</c:v>
                </c:pt>
                <c:pt idx="6">
                  <c:v>5</c:v>
                </c:pt>
                <c:pt idx="7">
                  <c:v>8</c:v>
                </c:pt>
                <c:pt idx="8">
                  <c:v>1</c:v>
                </c:pt>
                <c:pt idx="9">
                  <c:v>6</c:v>
                </c:pt>
                <c:pt idx="10">
                  <c:v>5</c:v>
                </c:pt>
                <c:pt idx="11">
                  <c:v>3</c:v>
                </c:pt>
                <c:pt idx="12">
                  <c:v>22</c:v>
                </c:pt>
                <c:pt idx="13">
                  <c:v>9</c:v>
                </c:pt>
                <c:pt idx="14">
                  <c:v>13</c:v>
                </c:pt>
                <c:pt idx="15">
                  <c:v>22</c:v>
                </c:pt>
                <c:pt idx="16">
                  <c:v>10</c:v>
                </c:pt>
                <c:pt idx="17">
                  <c:v>7</c:v>
                </c:pt>
                <c:pt idx="18">
                  <c:v>12</c:v>
                </c:pt>
                <c:pt idx="19">
                  <c:v>22</c:v>
                </c:pt>
                <c:pt idx="20">
                  <c:v>15</c:v>
                </c:pt>
                <c:pt idx="21">
                  <c:v>2</c:v>
                </c:pt>
                <c:pt idx="2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845D-4D9F-B782-DDEE21643E3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7488208"/>
        <c:axId val="77479056"/>
      </c:barChart>
      <c:catAx>
        <c:axId val="7748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lang="en-US" sz="800" b="1" i="0" u="none" strike="noStrike" kern="1200" cap="none" baseline="0">
                <a:solidFill>
                  <a:srgbClr val="8B3C6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79056"/>
        <c:crosses val="autoZero"/>
        <c:auto val="1"/>
        <c:lblAlgn val="ctr"/>
        <c:lblOffset val="100"/>
        <c:noMultiLvlLbl val="0"/>
      </c:catAx>
      <c:valAx>
        <c:axId val="774790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748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 defTabSz="914400" rtl="0" eaLnBrk="1" latinLnBrk="0" hangingPunct="1">
              <a:spcBef>
                <a:spcPct val="0"/>
              </a:spcBef>
              <a:buNone/>
              <a:defRPr lang="ru-RU" sz="2400" b="1" i="0" u="none" strike="noStrike" kern="1200" baseline="0">
                <a:solidFill>
                  <a:srgbClr val="8B3C67"/>
                </a:solidFill>
                <a:latin typeface="+mn-lt"/>
                <a:ea typeface="+mn-ea"/>
                <a:cs typeface="+mn-cs"/>
              </a:defRPr>
            </a:pPr>
            <a:r>
              <a:rPr lang="ru-RU" sz="2400" b="1" kern="120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Уровни сформированности орфографических навыков у обучающихся предпоследнего класса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 defTabSz="914400" rtl="0" eaLnBrk="1" latinLnBrk="0" hangingPunct="1">
            <a:spcBef>
              <a:spcPct val="0"/>
            </a:spcBef>
            <a:buNone/>
            <a:defRPr lang="ru-RU" sz="2400" b="1" i="0" u="none" strike="noStrike" kern="1200" baseline="0">
              <a:solidFill>
                <a:srgbClr val="8B3C67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'9 класс обсчет'!$G$81</c:f>
              <c:strCache>
                <c:ptCount val="1"/>
                <c:pt idx="0">
                  <c:v>Изложение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rgbClr val="C00000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'9 класс обсчет'!$E$82:$E$89</c:f>
              <c:strCache>
                <c:ptCount val="8"/>
                <c:pt idx="0">
                  <c:v>Безударные гласные в корне слова</c:v>
                </c:pt>
                <c:pt idx="1">
                  <c:v>Правописание приставок</c:v>
                </c:pt>
                <c:pt idx="2">
                  <c:v>Удвоенные согласные</c:v>
                </c:pt>
                <c:pt idx="3">
                  <c:v>Парные согласные</c:v>
                </c:pt>
                <c:pt idx="4">
                  <c:v>Правописание предлогов и приставок</c:v>
                </c:pt>
                <c:pt idx="5">
                  <c:v>Правописание НЕ</c:v>
                </c:pt>
                <c:pt idx="6">
                  <c:v>Правописание Ь знака</c:v>
                </c:pt>
                <c:pt idx="7">
                  <c:v>Правописание слов с дефисом</c:v>
                </c:pt>
              </c:strCache>
            </c:strRef>
          </c:cat>
          <c:val>
            <c:numRef>
              <c:f>'9 класс обсчет'!$G$82:$G$89</c:f>
              <c:numCache>
                <c:formatCode>General</c:formatCode>
                <c:ptCount val="8"/>
                <c:pt idx="0">
                  <c:v>22</c:v>
                </c:pt>
                <c:pt idx="1">
                  <c:v>6</c:v>
                </c:pt>
                <c:pt idx="2">
                  <c:v>7</c:v>
                </c:pt>
                <c:pt idx="3">
                  <c:v>5</c:v>
                </c:pt>
                <c:pt idx="4">
                  <c:v>8</c:v>
                </c:pt>
                <c:pt idx="5">
                  <c:v>1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5F-4540-B60C-953A328A359F}"/>
            </c:ext>
          </c:extLst>
        </c:ser>
        <c:ser>
          <c:idx val="2"/>
          <c:order val="2"/>
          <c:tx>
            <c:strRef>
              <c:f>'9 класс обсчет'!$H$81</c:f>
              <c:strCache>
                <c:ptCount val="1"/>
                <c:pt idx="0">
                  <c:v>Вставить буквы и знаки </c:v>
                </c:pt>
              </c:strCache>
            </c:strRef>
          </c:tx>
          <c:spPr>
            <a:solidFill>
              <a:schemeClr val="accent2">
                <a:tint val="65000"/>
                <a:alpha val="85000"/>
              </a:schemeClr>
            </a:solidFill>
            <a:ln w="9525" cap="flat" cmpd="sng" algn="ctr">
              <a:solidFill>
                <a:srgbClr val="C00000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'9 класс обсчет'!$E$82:$E$89</c:f>
              <c:strCache>
                <c:ptCount val="8"/>
                <c:pt idx="0">
                  <c:v>Безударные гласные в корне слова</c:v>
                </c:pt>
                <c:pt idx="1">
                  <c:v>Правописание приставок</c:v>
                </c:pt>
                <c:pt idx="2">
                  <c:v>Удвоенные согласные</c:v>
                </c:pt>
                <c:pt idx="3">
                  <c:v>Парные согласные</c:v>
                </c:pt>
                <c:pt idx="4">
                  <c:v>Правописание предлогов и приставок</c:v>
                </c:pt>
                <c:pt idx="5">
                  <c:v>Правописание НЕ</c:v>
                </c:pt>
                <c:pt idx="6">
                  <c:v>Правописание Ь знака</c:v>
                </c:pt>
                <c:pt idx="7">
                  <c:v>Правописание слов с дефисом</c:v>
                </c:pt>
              </c:strCache>
            </c:strRef>
          </c:cat>
          <c:val>
            <c:numRef>
              <c:f>'9 класс обсчет'!$H$82:$H$89</c:f>
              <c:numCache>
                <c:formatCode>General</c:formatCode>
                <c:ptCount val="8"/>
                <c:pt idx="0">
                  <c:v>10</c:v>
                </c:pt>
                <c:pt idx="1">
                  <c:v>16</c:v>
                </c:pt>
                <c:pt idx="2">
                  <c:v>5</c:v>
                </c:pt>
                <c:pt idx="3">
                  <c:v>6</c:v>
                </c:pt>
                <c:pt idx="4">
                  <c:v>25</c:v>
                </c:pt>
                <c:pt idx="5">
                  <c:v>18</c:v>
                </c:pt>
                <c:pt idx="6">
                  <c:v>10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5F-4540-B60C-953A328A359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3743088"/>
        <c:axId val="1937468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'9 класс обсчет'!$F$81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shade val="65000"/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'9 класс обсчет'!$E$82:$E$89</c15:sqref>
                        </c15:formulaRef>
                      </c:ext>
                    </c:extLst>
                    <c:strCache>
                      <c:ptCount val="8"/>
                      <c:pt idx="0">
                        <c:v>Безударные гласные в корне слова</c:v>
                      </c:pt>
                      <c:pt idx="1">
                        <c:v>Правописание приставок</c:v>
                      </c:pt>
                      <c:pt idx="2">
                        <c:v>Удвоенные согласные</c:v>
                      </c:pt>
                      <c:pt idx="3">
                        <c:v>Парные согласные</c:v>
                      </c:pt>
                      <c:pt idx="4">
                        <c:v>Правописание предлогов и приставок</c:v>
                      </c:pt>
                      <c:pt idx="5">
                        <c:v>Правописание НЕ</c:v>
                      </c:pt>
                      <c:pt idx="6">
                        <c:v>Правописание Ь знака</c:v>
                      </c:pt>
                      <c:pt idx="7">
                        <c:v>Правописание слов с дефисом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'9 класс обсчет'!$F$82:$F$89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95F-4540-B60C-953A328A359F}"/>
                  </c:ext>
                </c:extLst>
              </c15:ser>
            </c15:filteredBarSeries>
          </c:ext>
        </c:extLst>
      </c:barChart>
      <c:catAx>
        <c:axId val="19374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746832"/>
        <c:crosses val="autoZero"/>
        <c:auto val="1"/>
        <c:lblAlgn val="ctr"/>
        <c:lblOffset val="100"/>
        <c:noMultiLvlLbl val="0"/>
      </c:catAx>
      <c:valAx>
        <c:axId val="1937468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374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63FD4-B293-4900-AED1-7C7DA6D0650D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E260F6FA-D7DA-473C-95B0-D8FBDA93A52C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200" b="1" kern="1200" dirty="0">
              <a:solidFill>
                <a:schemeClr val="bg1"/>
              </a:solidFill>
              <a:latin typeface="IBNUAO+Calibri Bold"/>
              <a:ea typeface="+mn-ea"/>
              <a:cs typeface="IBNUAO+Calibri Bold"/>
            </a:rPr>
            <a:t>Специфическое недоразвитие речи</a:t>
          </a:r>
        </a:p>
      </dgm:t>
    </dgm:pt>
    <dgm:pt modelId="{B11729AF-6906-4C7D-8014-AC1118FBD192}" type="parTrans" cxnId="{4B14C11A-7D6D-448C-83DA-AE88419B92B3}">
      <dgm:prSet/>
      <dgm:spPr/>
      <dgm:t>
        <a:bodyPr/>
        <a:lstStyle/>
        <a:p>
          <a:endParaRPr lang="ru-RU"/>
        </a:p>
      </dgm:t>
    </dgm:pt>
    <dgm:pt modelId="{43DA1C06-55D0-42D8-A7E0-07B7C0E83D37}" type="sibTrans" cxnId="{4B14C11A-7D6D-448C-83DA-AE88419B92B3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D3909FB-C0D6-4CF4-A60B-BAA10E905D74}">
      <dgm:prSet phldrT="[Текст]" custT="1"/>
      <dgm:spPr>
        <a:solidFill>
          <a:srgbClr val="8B3C67"/>
        </a:solidFill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prstClr val="white"/>
              </a:solidFill>
              <a:latin typeface="IBNUAO+Calibri Bold"/>
              <a:ea typeface="+mn-ea"/>
              <a:cs typeface="IBNUAO+Calibri Bold"/>
            </a:rPr>
            <a:t>Проблемы формирования учебной (произвольной деятельности</a:t>
          </a:r>
        </a:p>
      </dgm:t>
    </dgm:pt>
    <dgm:pt modelId="{DFABB043-8E33-48AB-B799-0A25448E1AA3}" type="parTrans" cxnId="{A1D93E96-0EE6-41D2-8D8B-73B4FC192DDD}">
      <dgm:prSet/>
      <dgm:spPr/>
      <dgm:t>
        <a:bodyPr/>
        <a:lstStyle/>
        <a:p>
          <a:endParaRPr lang="ru-RU"/>
        </a:p>
      </dgm:t>
    </dgm:pt>
    <dgm:pt modelId="{BA603391-B5DF-45A1-9E3E-0829E483244F}" type="sibTrans" cxnId="{A1D93E96-0EE6-41D2-8D8B-73B4FC192DD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9F3B6AEC-166D-4CB4-B3E7-0218D511D2D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200" b="1" kern="1200" dirty="0">
              <a:solidFill>
                <a:schemeClr val="bg1"/>
              </a:solidFill>
              <a:latin typeface="IBNUAO+Calibri Bold"/>
              <a:ea typeface="+mn-ea"/>
              <a:cs typeface="IBNUAO+Calibri Bold"/>
            </a:rPr>
            <a:t>Когнитивные проблемы</a:t>
          </a:r>
        </a:p>
      </dgm:t>
    </dgm:pt>
    <dgm:pt modelId="{C4124179-F4BB-42FF-A0F2-CF6C06916AF1}" type="parTrans" cxnId="{BFC88486-9401-4738-9D21-287D8B1FBDED}">
      <dgm:prSet/>
      <dgm:spPr/>
      <dgm:t>
        <a:bodyPr/>
        <a:lstStyle/>
        <a:p>
          <a:endParaRPr lang="ru-RU"/>
        </a:p>
      </dgm:t>
    </dgm:pt>
    <dgm:pt modelId="{67DCD0CB-5CB8-419E-A0B7-64FFFA090B20}" type="sibTrans" cxnId="{BFC88486-9401-4738-9D21-287D8B1FBDE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B289885-F2D4-4D77-BAB3-ECC38FF08163}" type="pres">
      <dgm:prSet presAssocID="{FDA63FD4-B293-4900-AED1-7C7DA6D0650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2F7F59A-D81C-4DFB-88BD-294E9CA37BCA}" type="pres">
      <dgm:prSet presAssocID="{E260F6FA-D7DA-473C-95B0-D8FBDA93A52C}" presName="gear1" presStyleLbl="node1" presStyleIdx="0" presStyleCnt="3">
        <dgm:presLayoutVars>
          <dgm:chMax val="1"/>
          <dgm:bulletEnabled val="1"/>
        </dgm:presLayoutVars>
      </dgm:prSet>
      <dgm:spPr/>
    </dgm:pt>
    <dgm:pt modelId="{9F33F588-846F-4DD9-9CAF-C23EA2F11DA6}" type="pres">
      <dgm:prSet presAssocID="{E260F6FA-D7DA-473C-95B0-D8FBDA93A52C}" presName="gear1srcNode" presStyleLbl="node1" presStyleIdx="0" presStyleCnt="3"/>
      <dgm:spPr/>
    </dgm:pt>
    <dgm:pt modelId="{2EEB0D4A-B010-40F1-AAE9-E6C28F078E6D}" type="pres">
      <dgm:prSet presAssocID="{E260F6FA-D7DA-473C-95B0-D8FBDA93A52C}" presName="gear1dstNode" presStyleLbl="node1" presStyleIdx="0" presStyleCnt="3"/>
      <dgm:spPr/>
    </dgm:pt>
    <dgm:pt modelId="{D17BD9C7-2815-4431-84A4-F5EBE71E9286}" type="pres">
      <dgm:prSet presAssocID="{7D3909FB-C0D6-4CF4-A60B-BAA10E905D74}" presName="gear2" presStyleLbl="node1" presStyleIdx="1" presStyleCnt="3" custScaleX="116084" custScaleY="109898">
        <dgm:presLayoutVars>
          <dgm:chMax val="1"/>
          <dgm:bulletEnabled val="1"/>
        </dgm:presLayoutVars>
      </dgm:prSet>
      <dgm:spPr/>
    </dgm:pt>
    <dgm:pt modelId="{F5AB6E46-7863-440F-A984-7D02474F52BB}" type="pres">
      <dgm:prSet presAssocID="{7D3909FB-C0D6-4CF4-A60B-BAA10E905D74}" presName="gear2srcNode" presStyleLbl="node1" presStyleIdx="1" presStyleCnt="3"/>
      <dgm:spPr/>
    </dgm:pt>
    <dgm:pt modelId="{422FA716-6AE6-44D7-9AF6-59BF8F3F874B}" type="pres">
      <dgm:prSet presAssocID="{7D3909FB-C0D6-4CF4-A60B-BAA10E905D74}" presName="gear2dstNode" presStyleLbl="node1" presStyleIdx="1" presStyleCnt="3"/>
      <dgm:spPr/>
    </dgm:pt>
    <dgm:pt modelId="{8A8EBD96-6381-4A6C-9034-749F82318968}" type="pres">
      <dgm:prSet presAssocID="{9F3B6AEC-166D-4CB4-B3E7-0218D511D2DA}" presName="gear3" presStyleLbl="node1" presStyleIdx="2" presStyleCnt="3" custLinFactNeighborX="9975" custLinFactNeighborY="-2469"/>
      <dgm:spPr/>
    </dgm:pt>
    <dgm:pt modelId="{CF58E5ED-0533-44C5-93BB-D14182B12637}" type="pres">
      <dgm:prSet presAssocID="{9F3B6AEC-166D-4CB4-B3E7-0218D511D2D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E57245F-6853-434B-A300-9BFAA3703C1E}" type="pres">
      <dgm:prSet presAssocID="{9F3B6AEC-166D-4CB4-B3E7-0218D511D2DA}" presName="gear3srcNode" presStyleLbl="node1" presStyleIdx="2" presStyleCnt="3"/>
      <dgm:spPr/>
    </dgm:pt>
    <dgm:pt modelId="{AA81F7E2-A2B1-4142-9758-B69E7EB20769}" type="pres">
      <dgm:prSet presAssocID="{9F3B6AEC-166D-4CB4-B3E7-0218D511D2DA}" presName="gear3dstNode" presStyleLbl="node1" presStyleIdx="2" presStyleCnt="3"/>
      <dgm:spPr/>
    </dgm:pt>
    <dgm:pt modelId="{4F3ACFAB-10BD-491E-AD37-52CBD04645F7}" type="pres">
      <dgm:prSet presAssocID="{43DA1C06-55D0-42D8-A7E0-07B7C0E83D37}" presName="connector1" presStyleLbl="sibTrans2D1" presStyleIdx="0" presStyleCnt="3" custLinFactNeighborX="4184" custLinFactNeighborY="-27297"/>
      <dgm:spPr/>
    </dgm:pt>
    <dgm:pt modelId="{CA010661-E6DB-4036-AAD8-9BA9336D6B4A}" type="pres">
      <dgm:prSet presAssocID="{BA603391-B5DF-45A1-9E3E-0829E483244F}" presName="connector2" presStyleLbl="sibTrans2D1" presStyleIdx="1" presStyleCnt="3" custAng="17583695" custLinFactNeighborX="23033" custLinFactNeighborY="39870"/>
      <dgm:spPr/>
    </dgm:pt>
    <dgm:pt modelId="{97754756-982A-4D59-AF9F-CC7D10A65C8B}" type="pres">
      <dgm:prSet presAssocID="{67DCD0CB-5CB8-419E-A0B7-64FFFA090B20}" presName="connector3" presStyleLbl="sibTrans2D1" presStyleIdx="2" presStyleCnt="3" custAng="1399025" custLinFactNeighborX="-17166" custLinFactNeighborY="31280"/>
      <dgm:spPr/>
    </dgm:pt>
  </dgm:ptLst>
  <dgm:cxnLst>
    <dgm:cxn modelId="{6785A800-4A65-4634-96BD-221218462377}" type="presOf" srcId="{9F3B6AEC-166D-4CB4-B3E7-0218D511D2DA}" destId="{8A8EBD96-6381-4A6C-9034-749F82318968}" srcOrd="0" destOrd="0" presId="urn:microsoft.com/office/officeart/2005/8/layout/gear1"/>
    <dgm:cxn modelId="{4B14C11A-7D6D-448C-83DA-AE88419B92B3}" srcId="{FDA63FD4-B293-4900-AED1-7C7DA6D0650D}" destId="{E260F6FA-D7DA-473C-95B0-D8FBDA93A52C}" srcOrd="0" destOrd="0" parTransId="{B11729AF-6906-4C7D-8014-AC1118FBD192}" sibTransId="{43DA1C06-55D0-42D8-A7E0-07B7C0E83D37}"/>
    <dgm:cxn modelId="{17297B1C-6350-4025-ACD8-B7B624B7BD04}" type="presOf" srcId="{E260F6FA-D7DA-473C-95B0-D8FBDA93A52C}" destId="{9F33F588-846F-4DD9-9CAF-C23EA2F11DA6}" srcOrd="1" destOrd="0" presId="urn:microsoft.com/office/officeart/2005/8/layout/gear1"/>
    <dgm:cxn modelId="{78A07C44-ACB9-47EA-979B-9A7BC33F6C98}" type="presOf" srcId="{67DCD0CB-5CB8-419E-A0B7-64FFFA090B20}" destId="{97754756-982A-4D59-AF9F-CC7D10A65C8B}" srcOrd="0" destOrd="0" presId="urn:microsoft.com/office/officeart/2005/8/layout/gear1"/>
    <dgm:cxn modelId="{A0BDE86D-8081-4C68-8977-870FA207D2F6}" type="presOf" srcId="{7D3909FB-C0D6-4CF4-A60B-BAA10E905D74}" destId="{F5AB6E46-7863-440F-A984-7D02474F52BB}" srcOrd="1" destOrd="0" presId="urn:microsoft.com/office/officeart/2005/8/layout/gear1"/>
    <dgm:cxn modelId="{CD295281-8266-40DA-9302-DCD6D6DE0CE7}" type="presOf" srcId="{43DA1C06-55D0-42D8-A7E0-07B7C0E83D37}" destId="{4F3ACFAB-10BD-491E-AD37-52CBD04645F7}" srcOrd="0" destOrd="0" presId="urn:microsoft.com/office/officeart/2005/8/layout/gear1"/>
    <dgm:cxn modelId="{51BA8E85-6538-4776-82F6-38E991BD36B3}" type="presOf" srcId="{9F3B6AEC-166D-4CB4-B3E7-0218D511D2DA}" destId="{BE57245F-6853-434B-A300-9BFAA3703C1E}" srcOrd="2" destOrd="0" presId="urn:microsoft.com/office/officeart/2005/8/layout/gear1"/>
    <dgm:cxn modelId="{BFC88486-9401-4738-9D21-287D8B1FBDED}" srcId="{FDA63FD4-B293-4900-AED1-7C7DA6D0650D}" destId="{9F3B6AEC-166D-4CB4-B3E7-0218D511D2DA}" srcOrd="2" destOrd="0" parTransId="{C4124179-F4BB-42FF-A0F2-CF6C06916AF1}" sibTransId="{67DCD0CB-5CB8-419E-A0B7-64FFFA090B20}"/>
    <dgm:cxn modelId="{4C96FD8C-A95F-46A9-8D88-8415E4B2AD8D}" type="presOf" srcId="{E260F6FA-D7DA-473C-95B0-D8FBDA93A52C}" destId="{D2F7F59A-D81C-4DFB-88BD-294E9CA37BCA}" srcOrd="0" destOrd="0" presId="urn:microsoft.com/office/officeart/2005/8/layout/gear1"/>
    <dgm:cxn modelId="{A1D93E96-0EE6-41D2-8D8B-73B4FC192DDD}" srcId="{FDA63FD4-B293-4900-AED1-7C7DA6D0650D}" destId="{7D3909FB-C0D6-4CF4-A60B-BAA10E905D74}" srcOrd="1" destOrd="0" parTransId="{DFABB043-8E33-48AB-B799-0A25448E1AA3}" sibTransId="{BA603391-B5DF-45A1-9E3E-0829E483244F}"/>
    <dgm:cxn modelId="{430A72A6-AB4A-43A7-926D-638D413A8597}" type="presOf" srcId="{7D3909FB-C0D6-4CF4-A60B-BAA10E905D74}" destId="{D17BD9C7-2815-4431-84A4-F5EBE71E9286}" srcOrd="0" destOrd="0" presId="urn:microsoft.com/office/officeart/2005/8/layout/gear1"/>
    <dgm:cxn modelId="{19FF7DC4-73BB-4860-A4CB-4A28FD0070D4}" type="presOf" srcId="{9F3B6AEC-166D-4CB4-B3E7-0218D511D2DA}" destId="{AA81F7E2-A2B1-4142-9758-B69E7EB20769}" srcOrd="3" destOrd="0" presId="urn:microsoft.com/office/officeart/2005/8/layout/gear1"/>
    <dgm:cxn modelId="{EDF697C6-97E1-4733-BCA3-5E9C0EED320A}" type="presOf" srcId="{FDA63FD4-B293-4900-AED1-7C7DA6D0650D}" destId="{5B289885-F2D4-4D77-BAB3-ECC38FF08163}" srcOrd="0" destOrd="0" presId="urn:microsoft.com/office/officeart/2005/8/layout/gear1"/>
    <dgm:cxn modelId="{5E416BCB-B097-4799-88D7-CDE20F537D03}" type="presOf" srcId="{BA603391-B5DF-45A1-9E3E-0829E483244F}" destId="{CA010661-E6DB-4036-AAD8-9BA9336D6B4A}" srcOrd="0" destOrd="0" presId="urn:microsoft.com/office/officeart/2005/8/layout/gear1"/>
    <dgm:cxn modelId="{414B18DE-19CF-4BBB-BE6B-16D93EAACF45}" type="presOf" srcId="{9F3B6AEC-166D-4CB4-B3E7-0218D511D2DA}" destId="{CF58E5ED-0533-44C5-93BB-D14182B12637}" srcOrd="1" destOrd="0" presId="urn:microsoft.com/office/officeart/2005/8/layout/gear1"/>
    <dgm:cxn modelId="{4F037BEE-CBEF-4B61-9AE2-D056276886D9}" type="presOf" srcId="{7D3909FB-C0D6-4CF4-A60B-BAA10E905D74}" destId="{422FA716-6AE6-44D7-9AF6-59BF8F3F874B}" srcOrd="2" destOrd="0" presId="urn:microsoft.com/office/officeart/2005/8/layout/gear1"/>
    <dgm:cxn modelId="{A22726F6-BBB4-4F55-8F8C-44D49393656B}" type="presOf" srcId="{E260F6FA-D7DA-473C-95B0-D8FBDA93A52C}" destId="{2EEB0D4A-B010-40F1-AAE9-E6C28F078E6D}" srcOrd="2" destOrd="0" presId="urn:microsoft.com/office/officeart/2005/8/layout/gear1"/>
    <dgm:cxn modelId="{98D74F2F-505B-4C53-82BF-03B2112F9AD7}" type="presParOf" srcId="{5B289885-F2D4-4D77-BAB3-ECC38FF08163}" destId="{D2F7F59A-D81C-4DFB-88BD-294E9CA37BCA}" srcOrd="0" destOrd="0" presId="urn:microsoft.com/office/officeart/2005/8/layout/gear1"/>
    <dgm:cxn modelId="{8BD90389-1BF8-4E83-8F0D-AD766E35A545}" type="presParOf" srcId="{5B289885-F2D4-4D77-BAB3-ECC38FF08163}" destId="{9F33F588-846F-4DD9-9CAF-C23EA2F11DA6}" srcOrd="1" destOrd="0" presId="urn:microsoft.com/office/officeart/2005/8/layout/gear1"/>
    <dgm:cxn modelId="{3ACD8623-E0C6-45FE-B19A-A35E733E0988}" type="presParOf" srcId="{5B289885-F2D4-4D77-BAB3-ECC38FF08163}" destId="{2EEB0D4A-B010-40F1-AAE9-E6C28F078E6D}" srcOrd="2" destOrd="0" presId="urn:microsoft.com/office/officeart/2005/8/layout/gear1"/>
    <dgm:cxn modelId="{16A74E6F-DCF3-4D96-AA3F-F59208B0710A}" type="presParOf" srcId="{5B289885-F2D4-4D77-BAB3-ECC38FF08163}" destId="{D17BD9C7-2815-4431-84A4-F5EBE71E9286}" srcOrd="3" destOrd="0" presId="urn:microsoft.com/office/officeart/2005/8/layout/gear1"/>
    <dgm:cxn modelId="{28178E69-E9C5-4316-8232-E004FE8FCCE0}" type="presParOf" srcId="{5B289885-F2D4-4D77-BAB3-ECC38FF08163}" destId="{F5AB6E46-7863-440F-A984-7D02474F52BB}" srcOrd="4" destOrd="0" presId="urn:microsoft.com/office/officeart/2005/8/layout/gear1"/>
    <dgm:cxn modelId="{2279FC66-1141-4E54-9C35-1CC82CD1F167}" type="presParOf" srcId="{5B289885-F2D4-4D77-BAB3-ECC38FF08163}" destId="{422FA716-6AE6-44D7-9AF6-59BF8F3F874B}" srcOrd="5" destOrd="0" presId="urn:microsoft.com/office/officeart/2005/8/layout/gear1"/>
    <dgm:cxn modelId="{82FF267C-DC3E-4DC2-AE7D-60243FB37C43}" type="presParOf" srcId="{5B289885-F2D4-4D77-BAB3-ECC38FF08163}" destId="{8A8EBD96-6381-4A6C-9034-749F82318968}" srcOrd="6" destOrd="0" presId="urn:microsoft.com/office/officeart/2005/8/layout/gear1"/>
    <dgm:cxn modelId="{E8F88888-D327-4C8A-831C-43A5898419F6}" type="presParOf" srcId="{5B289885-F2D4-4D77-BAB3-ECC38FF08163}" destId="{CF58E5ED-0533-44C5-93BB-D14182B12637}" srcOrd="7" destOrd="0" presId="urn:microsoft.com/office/officeart/2005/8/layout/gear1"/>
    <dgm:cxn modelId="{E03DB98D-957E-42CD-9B38-2B2921314877}" type="presParOf" srcId="{5B289885-F2D4-4D77-BAB3-ECC38FF08163}" destId="{BE57245F-6853-434B-A300-9BFAA3703C1E}" srcOrd="8" destOrd="0" presId="urn:microsoft.com/office/officeart/2005/8/layout/gear1"/>
    <dgm:cxn modelId="{A28785FC-5EDB-4AE6-A781-9C438E4517E3}" type="presParOf" srcId="{5B289885-F2D4-4D77-BAB3-ECC38FF08163}" destId="{AA81F7E2-A2B1-4142-9758-B69E7EB20769}" srcOrd="9" destOrd="0" presId="urn:microsoft.com/office/officeart/2005/8/layout/gear1"/>
    <dgm:cxn modelId="{D1308996-57B8-4B96-97B5-EB92D8AF5D4D}" type="presParOf" srcId="{5B289885-F2D4-4D77-BAB3-ECC38FF08163}" destId="{4F3ACFAB-10BD-491E-AD37-52CBD04645F7}" srcOrd="10" destOrd="0" presId="urn:microsoft.com/office/officeart/2005/8/layout/gear1"/>
    <dgm:cxn modelId="{376D6F9E-A56E-41FB-ABDF-377F303AA59B}" type="presParOf" srcId="{5B289885-F2D4-4D77-BAB3-ECC38FF08163}" destId="{CA010661-E6DB-4036-AAD8-9BA9336D6B4A}" srcOrd="11" destOrd="0" presId="urn:microsoft.com/office/officeart/2005/8/layout/gear1"/>
    <dgm:cxn modelId="{CB0E1701-0314-4BFF-8758-D37224CF6471}" type="presParOf" srcId="{5B289885-F2D4-4D77-BAB3-ECC38FF08163}" destId="{97754756-982A-4D59-AF9F-CC7D10A65C8B}" srcOrd="12" destOrd="0" presId="urn:microsoft.com/office/officeart/2005/8/layout/gear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3A88B9-1916-40C9-BBDD-C2589B1F8FE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A081F-6D50-4D9B-A54B-9B1BFE1A19C7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8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При работе с текстом ученики не выявляют информацию, неявно представленную в тексте.</a:t>
          </a:r>
        </a:p>
        <a:p>
          <a:r>
            <a:rPr lang="ru-RU" sz="8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Проблемы с выделением главной мысли и </a:t>
          </a:r>
          <a:r>
            <a:rPr lang="ru-RU" sz="800" b="1" kern="1200" dirty="0" err="1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микротем</a:t>
          </a:r>
          <a:endParaRPr lang="ru-RU" sz="8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D1C71227-1F9C-4875-B420-E4544C63FDAE}" type="parTrans" cxnId="{BDB134BF-914E-4656-951C-F12ED94070C2}">
      <dgm:prSet/>
      <dgm:spPr/>
      <dgm:t>
        <a:bodyPr/>
        <a:lstStyle/>
        <a:p>
          <a:endParaRPr lang="ru-RU"/>
        </a:p>
      </dgm:t>
    </dgm:pt>
    <dgm:pt modelId="{3A00EA71-6234-469B-8020-6B03A1FBA2C5}" type="sibTrans" cxnId="{BDB134BF-914E-4656-951C-F12ED94070C2}">
      <dgm:prSet/>
      <dgm:spPr/>
      <dgm:t>
        <a:bodyPr/>
        <a:lstStyle/>
        <a:p>
          <a:endParaRPr lang="ru-RU"/>
        </a:p>
      </dgm:t>
    </dgm:pt>
    <dgm:pt modelId="{34AFB3BE-C353-4771-9ECF-B3A48DBA7176}">
      <dgm:prSet phldrT="[Текст]" custT="1"/>
      <dgm:spPr>
        <a:solidFill>
          <a:srgbClr val="D094B5">
            <a:alpha val="90000"/>
          </a:srgbClr>
        </a:solidFill>
      </dgm:spPr>
      <dgm:t>
        <a:bodyPr/>
        <a:lstStyle/>
        <a:p>
          <a:r>
            <a:rPr kumimoji="1" lang="ru-RU" sz="1100" b="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Необходимо отбирать текст, который несет только явно представленную информацию.</a:t>
          </a:r>
        </a:p>
      </dgm:t>
    </dgm:pt>
    <dgm:pt modelId="{C2284889-B433-416B-B121-526BE57A1C8E}" type="parTrans" cxnId="{CE07D7CA-6DC9-4E98-A477-71DCD5C57CB0}">
      <dgm:prSet/>
      <dgm:spPr/>
      <dgm:t>
        <a:bodyPr/>
        <a:lstStyle/>
        <a:p>
          <a:endParaRPr lang="ru-RU"/>
        </a:p>
      </dgm:t>
    </dgm:pt>
    <dgm:pt modelId="{DEDA044A-9571-4B31-82E8-F0E7D939ADFB}" type="sibTrans" cxnId="{CE07D7CA-6DC9-4E98-A477-71DCD5C57CB0}">
      <dgm:prSet/>
      <dgm:spPr/>
      <dgm:t>
        <a:bodyPr/>
        <a:lstStyle/>
        <a:p>
          <a:endParaRPr lang="ru-RU"/>
        </a:p>
      </dgm:t>
    </dgm:pt>
    <dgm:pt modelId="{49559E5D-4B69-490E-824B-123F3547AA43}">
      <dgm:prSet phldrT="[Текст]" custT="1"/>
      <dgm:spPr>
        <a:solidFill>
          <a:srgbClr val="7030A0"/>
        </a:solidFill>
      </dgm:spPr>
      <dgm:t>
        <a:bodyPr/>
        <a:lstStyle/>
        <a:p>
          <a:pPr marL="0"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При выполнении задания на проверку знаний орфографии и пунктуации одной из наиболее частотных ошибок является дифференциация предлогов и приставок</a:t>
          </a:r>
        </a:p>
      </dgm:t>
    </dgm:pt>
    <dgm:pt modelId="{96239955-62E2-4FB8-BBE4-483CCC7E11D4}" type="parTrans" cxnId="{F209B74D-36A4-4AF6-8187-BB1A3F582C13}">
      <dgm:prSet/>
      <dgm:spPr/>
      <dgm:t>
        <a:bodyPr/>
        <a:lstStyle/>
        <a:p>
          <a:endParaRPr lang="ru-RU"/>
        </a:p>
      </dgm:t>
    </dgm:pt>
    <dgm:pt modelId="{01D34286-7ADC-4631-80B5-F9AA89B60BEE}" type="sibTrans" cxnId="{F209B74D-36A4-4AF6-8187-BB1A3F582C13}">
      <dgm:prSet/>
      <dgm:spPr/>
      <dgm:t>
        <a:bodyPr/>
        <a:lstStyle/>
        <a:p>
          <a:endParaRPr lang="ru-RU"/>
        </a:p>
      </dgm:t>
    </dgm:pt>
    <dgm:pt modelId="{3D908DA0-E858-4EB5-80B8-75F4379A8F47}">
      <dgm:prSet phldrT="[Текст]" custT="1"/>
      <dgm:spPr>
        <a:solidFill>
          <a:srgbClr val="D094B5">
            <a:alpha val="90000"/>
          </a:srgbClr>
        </a:solidFill>
      </dgm:spPr>
      <dgm:t>
        <a:bodyPr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 ? </a:t>
          </a: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Необходимость изучения проблемы. В чем причина?</a:t>
          </a:r>
        </a:p>
      </dgm:t>
    </dgm:pt>
    <dgm:pt modelId="{DB141ABE-1C29-448E-9E79-43F557A9733C}" type="parTrans" cxnId="{F580D704-D016-44C1-8760-2A2A6B42D64F}">
      <dgm:prSet/>
      <dgm:spPr/>
      <dgm:t>
        <a:bodyPr/>
        <a:lstStyle/>
        <a:p>
          <a:endParaRPr lang="ru-RU"/>
        </a:p>
      </dgm:t>
    </dgm:pt>
    <dgm:pt modelId="{4A96386B-8D78-4C36-B2B2-01DADC6D1CD8}" type="sibTrans" cxnId="{F580D704-D016-44C1-8760-2A2A6B42D64F}">
      <dgm:prSet/>
      <dgm:spPr/>
      <dgm:t>
        <a:bodyPr/>
        <a:lstStyle/>
        <a:p>
          <a:endParaRPr lang="ru-RU"/>
        </a:p>
      </dgm:t>
    </dgm:pt>
    <dgm:pt modelId="{82927991-3777-4D3C-A38F-87F13AB66C5A}">
      <dgm:prSet phldrT="[Текст]" custT="1"/>
      <dgm:spPr>
        <a:solidFill>
          <a:srgbClr val="7030A0"/>
        </a:solidFill>
      </dgm:spPr>
      <dgm:t>
        <a:bodyPr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Трудности опознавания  таких частей речи  как  причастие, деепричастие, производные  предлоги</a:t>
          </a:r>
        </a:p>
      </dgm:t>
    </dgm:pt>
    <dgm:pt modelId="{E33041F5-69FD-458B-AF1E-843DE81FD273}" type="parTrans" cxnId="{8D7CAAD3-2C82-4329-A226-E2B216F2618B}">
      <dgm:prSet/>
      <dgm:spPr/>
      <dgm:t>
        <a:bodyPr/>
        <a:lstStyle/>
        <a:p>
          <a:endParaRPr lang="ru-RU"/>
        </a:p>
      </dgm:t>
    </dgm:pt>
    <dgm:pt modelId="{C668EB11-41CB-4CE6-B62F-AA4D13BD6629}" type="sibTrans" cxnId="{8D7CAAD3-2C82-4329-A226-E2B216F2618B}">
      <dgm:prSet/>
      <dgm:spPr/>
      <dgm:t>
        <a:bodyPr/>
        <a:lstStyle/>
        <a:p>
          <a:endParaRPr lang="ru-RU"/>
        </a:p>
      </dgm:t>
    </dgm:pt>
    <dgm:pt modelId="{466A3574-7937-4BA7-964D-383B632064DB}">
      <dgm:prSet phldrT="[Текст]" custT="1"/>
      <dgm:spPr>
        <a:solidFill>
          <a:srgbClr val="D094B5">
            <a:alpha val="90000"/>
          </a:srgbClr>
        </a:solidFill>
      </dgm:spPr>
      <dgm:t>
        <a:bodyPr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Требуют более длительного изучения и постоянного повторения не только с точки зрения теоретическом, но и практическом, в том числе на уровне узнавания.</a:t>
          </a:r>
        </a:p>
      </dgm:t>
    </dgm:pt>
    <dgm:pt modelId="{609A635C-3F32-44DA-85D8-61C2962D3185}" type="parTrans" cxnId="{F435632C-3F48-4215-BF4B-216FC273D6AC}">
      <dgm:prSet/>
      <dgm:spPr/>
      <dgm:t>
        <a:bodyPr/>
        <a:lstStyle/>
        <a:p>
          <a:endParaRPr lang="ru-RU"/>
        </a:p>
      </dgm:t>
    </dgm:pt>
    <dgm:pt modelId="{42093EEA-BE29-4ED2-AFED-EC8E6DAAA0C8}" type="sibTrans" cxnId="{F435632C-3F48-4215-BF4B-216FC273D6AC}">
      <dgm:prSet/>
      <dgm:spPr/>
      <dgm:t>
        <a:bodyPr/>
        <a:lstStyle/>
        <a:p>
          <a:endParaRPr lang="ru-RU"/>
        </a:p>
      </dgm:t>
    </dgm:pt>
    <dgm:pt modelId="{38E0FA7A-AAA4-4876-A833-8743EC6B1ADF}">
      <dgm:prSet custT="1"/>
      <dgm:spPr>
        <a:solidFill>
          <a:srgbClr val="7030A0"/>
        </a:solidFill>
      </dgm:spPr>
      <dgm:t>
        <a:bodyPr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Неустойчивость  алгоритмов анализа,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значений лингвистических терминов</a:t>
          </a:r>
        </a:p>
      </dgm:t>
    </dgm:pt>
    <dgm:pt modelId="{A27CC023-A30F-41FB-92D9-51FF08446568}" type="parTrans" cxnId="{4DB8BB06-AFB6-4716-8870-827B6CC8F0E9}">
      <dgm:prSet/>
      <dgm:spPr/>
      <dgm:t>
        <a:bodyPr/>
        <a:lstStyle/>
        <a:p>
          <a:endParaRPr lang="ru-RU"/>
        </a:p>
      </dgm:t>
    </dgm:pt>
    <dgm:pt modelId="{40649DC2-04A2-486B-AA21-EF18A3BD8E60}" type="sibTrans" cxnId="{4DB8BB06-AFB6-4716-8870-827B6CC8F0E9}">
      <dgm:prSet/>
      <dgm:spPr/>
      <dgm:t>
        <a:bodyPr/>
        <a:lstStyle/>
        <a:p>
          <a:endParaRPr lang="ru-RU"/>
        </a:p>
      </dgm:t>
    </dgm:pt>
    <dgm:pt modelId="{753B7F10-371B-4A14-988C-4570D56705CE}">
      <dgm:prSet phldrT="[Текст]" custT="1"/>
      <dgm:spPr>
        <a:solidFill>
          <a:srgbClr val="D094B5">
            <a:alpha val="90000"/>
          </a:srgbClr>
        </a:solidFill>
      </dgm:spPr>
      <dgm:t>
        <a:bodyPr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 Программа по курсу «Развитие речи»</a:t>
          </a:r>
        </a:p>
      </dgm:t>
    </dgm:pt>
    <dgm:pt modelId="{101C412A-09A3-479D-B14A-4433D64DAEFB}" type="parTrans" cxnId="{17AD4C03-7654-4C62-B0A0-07116638DD6E}">
      <dgm:prSet/>
      <dgm:spPr/>
      <dgm:t>
        <a:bodyPr/>
        <a:lstStyle/>
        <a:p>
          <a:endParaRPr lang="ru-RU"/>
        </a:p>
      </dgm:t>
    </dgm:pt>
    <dgm:pt modelId="{0664F6FD-362E-4096-B9D4-EE3F7AC3C684}" type="sibTrans" cxnId="{17AD4C03-7654-4C62-B0A0-07116638DD6E}">
      <dgm:prSet/>
      <dgm:spPr/>
      <dgm:t>
        <a:bodyPr/>
        <a:lstStyle/>
        <a:p>
          <a:endParaRPr lang="ru-RU"/>
        </a:p>
      </dgm:t>
    </dgm:pt>
    <dgm:pt modelId="{D57487CE-2115-4D64-93CB-0F3077E57F59}">
      <dgm:prSet custT="1"/>
      <dgm:spPr>
        <a:solidFill>
          <a:srgbClr val="D094B5">
            <a:alpha val="90000"/>
          </a:srgbClr>
        </a:solidFill>
      </dgm:spPr>
      <dgm:t>
        <a:bodyPr/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10 (дополнительный) класс повторение и обобщение</a:t>
          </a:r>
        </a:p>
      </dgm:t>
    </dgm:pt>
    <dgm:pt modelId="{74F7272A-D7D8-4535-A238-834012D0EE35}" type="parTrans" cxnId="{177990F3-2A84-4323-8013-996CDABAE770}">
      <dgm:prSet/>
      <dgm:spPr/>
      <dgm:t>
        <a:bodyPr/>
        <a:lstStyle/>
        <a:p>
          <a:endParaRPr lang="ru-RU"/>
        </a:p>
      </dgm:t>
    </dgm:pt>
    <dgm:pt modelId="{078D34EE-B7E6-4F8B-847D-140CC2F46044}" type="sibTrans" cxnId="{177990F3-2A84-4323-8013-996CDABAE770}">
      <dgm:prSet/>
      <dgm:spPr/>
      <dgm:t>
        <a:bodyPr/>
        <a:lstStyle/>
        <a:p>
          <a:endParaRPr lang="ru-RU"/>
        </a:p>
      </dgm:t>
    </dgm:pt>
    <dgm:pt modelId="{2A9E1B23-E04E-42D7-9C9F-726729D07776}">
      <dgm:prSet phldrT="[Текст]" custT="1"/>
      <dgm:spPr>
        <a:solidFill>
          <a:srgbClr val="D094B5">
            <a:alpha val="90000"/>
          </a:srgbClr>
        </a:solidFill>
      </dgm:spPr>
      <dgm:t>
        <a:bodyPr/>
        <a:lstStyle/>
        <a:p>
          <a:r>
            <a:rPr kumimoji="1" lang="ru-RU" sz="1100" b="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Уроки развития речи, занятия по внеурочной деятельности</a:t>
          </a:r>
        </a:p>
      </dgm:t>
    </dgm:pt>
    <dgm:pt modelId="{AE2FC12D-1401-4D0F-AC78-E937D824EB24}" type="parTrans" cxnId="{29A8EE7D-0745-43F5-8604-3FE5AB3DF401}">
      <dgm:prSet/>
      <dgm:spPr/>
      <dgm:t>
        <a:bodyPr/>
        <a:lstStyle/>
        <a:p>
          <a:endParaRPr lang="ru-RU"/>
        </a:p>
      </dgm:t>
    </dgm:pt>
    <dgm:pt modelId="{DB4478B1-F770-4750-BB56-27C737A6AC91}" type="sibTrans" cxnId="{29A8EE7D-0745-43F5-8604-3FE5AB3DF401}">
      <dgm:prSet/>
      <dgm:spPr/>
      <dgm:t>
        <a:bodyPr/>
        <a:lstStyle/>
        <a:p>
          <a:endParaRPr lang="ru-RU"/>
        </a:p>
      </dgm:t>
    </dgm:pt>
    <dgm:pt modelId="{7142B118-CEA4-4548-A72A-C279EC53968C}" type="pres">
      <dgm:prSet presAssocID="{E93A88B9-1916-40C9-BBDD-C2589B1F8FE5}" presName="Name0" presStyleCnt="0">
        <dgm:presLayoutVars>
          <dgm:dir/>
          <dgm:animLvl val="lvl"/>
          <dgm:resizeHandles val="exact"/>
        </dgm:presLayoutVars>
      </dgm:prSet>
      <dgm:spPr/>
    </dgm:pt>
    <dgm:pt modelId="{3C88616E-C583-4150-804C-110125708457}" type="pres">
      <dgm:prSet presAssocID="{040A081F-6D50-4D9B-A54B-9B1BFE1A19C7}" presName="composite" presStyleCnt="0"/>
      <dgm:spPr/>
    </dgm:pt>
    <dgm:pt modelId="{C7E3A133-6D74-4AA2-A764-C68112850344}" type="pres">
      <dgm:prSet presAssocID="{040A081F-6D50-4D9B-A54B-9B1BFE1A19C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674F91E-5CF9-4A17-956F-F9496C444882}" type="pres">
      <dgm:prSet presAssocID="{040A081F-6D50-4D9B-A54B-9B1BFE1A19C7}" presName="desTx" presStyleLbl="alignAccFollowNode1" presStyleIdx="0" presStyleCnt="4">
        <dgm:presLayoutVars>
          <dgm:bulletEnabled val="1"/>
        </dgm:presLayoutVars>
      </dgm:prSet>
      <dgm:spPr/>
    </dgm:pt>
    <dgm:pt modelId="{F57B1709-EEA2-4C75-8778-B93216EF8C33}" type="pres">
      <dgm:prSet presAssocID="{3A00EA71-6234-469B-8020-6B03A1FBA2C5}" presName="space" presStyleCnt="0"/>
      <dgm:spPr/>
    </dgm:pt>
    <dgm:pt modelId="{7B6DCC6D-C0B7-47FA-A7B8-1D4620DCFC98}" type="pres">
      <dgm:prSet presAssocID="{49559E5D-4B69-490E-824B-123F3547AA43}" presName="composite" presStyleCnt="0"/>
      <dgm:spPr/>
    </dgm:pt>
    <dgm:pt modelId="{6F182269-B108-484A-B2DC-21CE48F02293}" type="pres">
      <dgm:prSet presAssocID="{49559E5D-4B69-490E-824B-123F3547AA4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557615D-3B42-4DBA-93BC-8FB33938BE7C}" type="pres">
      <dgm:prSet presAssocID="{49559E5D-4B69-490E-824B-123F3547AA43}" presName="desTx" presStyleLbl="alignAccFollowNode1" presStyleIdx="1" presStyleCnt="4">
        <dgm:presLayoutVars>
          <dgm:bulletEnabled val="1"/>
        </dgm:presLayoutVars>
      </dgm:prSet>
      <dgm:spPr/>
    </dgm:pt>
    <dgm:pt modelId="{9012D761-D100-4A39-BE9B-7229EBEAB6A4}" type="pres">
      <dgm:prSet presAssocID="{01D34286-7ADC-4631-80B5-F9AA89B60BEE}" presName="space" presStyleCnt="0"/>
      <dgm:spPr/>
    </dgm:pt>
    <dgm:pt modelId="{4F075098-34F6-4A20-884F-E92BF48EA1F6}" type="pres">
      <dgm:prSet presAssocID="{82927991-3777-4D3C-A38F-87F13AB66C5A}" presName="composite" presStyleCnt="0"/>
      <dgm:spPr/>
    </dgm:pt>
    <dgm:pt modelId="{E0057355-10E4-4D2A-BEDD-59922DCC74D7}" type="pres">
      <dgm:prSet presAssocID="{82927991-3777-4D3C-A38F-87F13AB66C5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D8E0666-1CF9-4968-9EF8-5CDFBC6EAB85}" type="pres">
      <dgm:prSet presAssocID="{82927991-3777-4D3C-A38F-87F13AB66C5A}" presName="desTx" presStyleLbl="alignAccFollowNode1" presStyleIdx="2" presStyleCnt="4">
        <dgm:presLayoutVars>
          <dgm:bulletEnabled val="1"/>
        </dgm:presLayoutVars>
      </dgm:prSet>
      <dgm:spPr/>
    </dgm:pt>
    <dgm:pt modelId="{0B3AF917-4C6F-4BA2-950B-C2AD442F6E8B}" type="pres">
      <dgm:prSet presAssocID="{C668EB11-41CB-4CE6-B62F-AA4D13BD6629}" presName="space" presStyleCnt="0"/>
      <dgm:spPr/>
    </dgm:pt>
    <dgm:pt modelId="{8174F66E-2C25-49B9-87B7-6EBCF222E8C2}" type="pres">
      <dgm:prSet presAssocID="{38E0FA7A-AAA4-4876-A833-8743EC6B1ADF}" presName="composite" presStyleCnt="0"/>
      <dgm:spPr/>
    </dgm:pt>
    <dgm:pt modelId="{37A3A411-8408-4EE5-9083-7D0AA036F357}" type="pres">
      <dgm:prSet presAssocID="{38E0FA7A-AAA4-4876-A833-8743EC6B1AD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922BE53-90D7-46C6-BF38-1680555A5EB8}" type="pres">
      <dgm:prSet presAssocID="{38E0FA7A-AAA4-4876-A833-8743EC6B1ADF}" presName="desTx" presStyleLbl="alignAccFollowNode1" presStyleIdx="3" presStyleCnt="4" custLinFactNeighborX="-349" custLinFactNeighborY="21639">
        <dgm:presLayoutVars>
          <dgm:bulletEnabled val="1"/>
        </dgm:presLayoutVars>
      </dgm:prSet>
      <dgm:spPr/>
    </dgm:pt>
  </dgm:ptLst>
  <dgm:cxnLst>
    <dgm:cxn modelId="{17AD4C03-7654-4C62-B0A0-07116638DD6E}" srcId="{82927991-3777-4D3C-A38F-87F13AB66C5A}" destId="{753B7F10-371B-4A14-988C-4570D56705CE}" srcOrd="1" destOrd="0" parTransId="{101C412A-09A3-479D-B14A-4433D64DAEFB}" sibTransId="{0664F6FD-362E-4096-B9D4-EE3F7AC3C684}"/>
    <dgm:cxn modelId="{F580D704-D016-44C1-8760-2A2A6B42D64F}" srcId="{49559E5D-4B69-490E-824B-123F3547AA43}" destId="{3D908DA0-E858-4EB5-80B8-75F4379A8F47}" srcOrd="0" destOrd="0" parTransId="{DB141ABE-1C29-448E-9E79-43F557A9733C}" sibTransId="{4A96386B-8D78-4C36-B2B2-01DADC6D1CD8}"/>
    <dgm:cxn modelId="{4DB8BB06-AFB6-4716-8870-827B6CC8F0E9}" srcId="{E93A88B9-1916-40C9-BBDD-C2589B1F8FE5}" destId="{38E0FA7A-AAA4-4876-A833-8743EC6B1ADF}" srcOrd="3" destOrd="0" parTransId="{A27CC023-A30F-41FB-92D9-51FF08446568}" sibTransId="{40649DC2-04A2-486B-AA21-EF18A3BD8E60}"/>
    <dgm:cxn modelId="{E4566D0D-0A84-44CB-A00D-E892B9FA604D}" type="presOf" srcId="{753B7F10-371B-4A14-988C-4570D56705CE}" destId="{AD8E0666-1CF9-4968-9EF8-5CDFBC6EAB85}" srcOrd="0" destOrd="1" presId="urn:microsoft.com/office/officeart/2005/8/layout/hList1"/>
    <dgm:cxn modelId="{1EC18813-78B1-4A54-B12C-21BF059F3493}" type="presOf" srcId="{2A9E1B23-E04E-42D7-9C9F-726729D07776}" destId="{1674F91E-5CF9-4A17-956F-F9496C444882}" srcOrd="0" destOrd="1" presId="urn:microsoft.com/office/officeart/2005/8/layout/hList1"/>
    <dgm:cxn modelId="{E7E13D19-04AD-4387-94DE-83E0B1B1FE9C}" type="presOf" srcId="{38E0FA7A-AAA4-4876-A833-8743EC6B1ADF}" destId="{37A3A411-8408-4EE5-9083-7D0AA036F357}" srcOrd="0" destOrd="0" presId="urn:microsoft.com/office/officeart/2005/8/layout/hList1"/>
    <dgm:cxn modelId="{F435632C-3F48-4215-BF4B-216FC273D6AC}" srcId="{82927991-3777-4D3C-A38F-87F13AB66C5A}" destId="{466A3574-7937-4BA7-964D-383B632064DB}" srcOrd="0" destOrd="0" parTransId="{609A635C-3F32-44DA-85D8-61C2962D3185}" sibTransId="{42093EEA-BE29-4ED2-AFED-EC8E6DAAA0C8}"/>
    <dgm:cxn modelId="{F209B74D-36A4-4AF6-8187-BB1A3F582C13}" srcId="{E93A88B9-1916-40C9-BBDD-C2589B1F8FE5}" destId="{49559E5D-4B69-490E-824B-123F3547AA43}" srcOrd="1" destOrd="0" parTransId="{96239955-62E2-4FB8-BBE4-483CCC7E11D4}" sibTransId="{01D34286-7ADC-4631-80B5-F9AA89B60BEE}"/>
    <dgm:cxn modelId="{A450984F-3CC9-4D60-853B-09678534A437}" type="presOf" srcId="{E93A88B9-1916-40C9-BBDD-C2589B1F8FE5}" destId="{7142B118-CEA4-4548-A72A-C279EC53968C}" srcOrd="0" destOrd="0" presId="urn:microsoft.com/office/officeart/2005/8/layout/hList1"/>
    <dgm:cxn modelId="{68355B71-CFCB-458C-A3F4-3AFD7508C382}" type="presOf" srcId="{49559E5D-4B69-490E-824B-123F3547AA43}" destId="{6F182269-B108-484A-B2DC-21CE48F02293}" srcOrd="0" destOrd="0" presId="urn:microsoft.com/office/officeart/2005/8/layout/hList1"/>
    <dgm:cxn modelId="{C82A8273-5B8C-4CF1-9228-901FFFAEDBE8}" type="presOf" srcId="{34AFB3BE-C353-4771-9ECF-B3A48DBA7176}" destId="{1674F91E-5CF9-4A17-956F-F9496C444882}" srcOrd="0" destOrd="0" presId="urn:microsoft.com/office/officeart/2005/8/layout/hList1"/>
    <dgm:cxn modelId="{29A8EE7D-0745-43F5-8604-3FE5AB3DF401}" srcId="{040A081F-6D50-4D9B-A54B-9B1BFE1A19C7}" destId="{2A9E1B23-E04E-42D7-9C9F-726729D07776}" srcOrd="1" destOrd="0" parTransId="{AE2FC12D-1401-4D0F-AC78-E937D824EB24}" sibTransId="{DB4478B1-F770-4750-BB56-27C737A6AC91}"/>
    <dgm:cxn modelId="{45551D8E-5FFD-4872-87C0-D9DD7734F1C8}" type="presOf" srcId="{3D908DA0-E858-4EB5-80B8-75F4379A8F47}" destId="{9557615D-3B42-4DBA-93BC-8FB33938BE7C}" srcOrd="0" destOrd="0" presId="urn:microsoft.com/office/officeart/2005/8/layout/hList1"/>
    <dgm:cxn modelId="{A123C290-091E-48B6-A068-07599C43F426}" type="presOf" srcId="{466A3574-7937-4BA7-964D-383B632064DB}" destId="{AD8E0666-1CF9-4968-9EF8-5CDFBC6EAB85}" srcOrd="0" destOrd="0" presId="urn:microsoft.com/office/officeart/2005/8/layout/hList1"/>
    <dgm:cxn modelId="{8AD636A3-C6B5-4D35-8989-C328CB9F0375}" type="presOf" srcId="{82927991-3777-4D3C-A38F-87F13AB66C5A}" destId="{E0057355-10E4-4D2A-BEDD-59922DCC74D7}" srcOrd="0" destOrd="0" presId="urn:microsoft.com/office/officeart/2005/8/layout/hList1"/>
    <dgm:cxn modelId="{A9B137A5-7362-4DCF-A382-9DD779F1A97E}" type="presOf" srcId="{D57487CE-2115-4D64-93CB-0F3077E57F59}" destId="{4922BE53-90D7-46C6-BF38-1680555A5EB8}" srcOrd="0" destOrd="0" presId="urn:microsoft.com/office/officeart/2005/8/layout/hList1"/>
    <dgm:cxn modelId="{21C18EB8-21FA-43DB-8F83-F5AA4DA0600B}" type="presOf" srcId="{040A081F-6D50-4D9B-A54B-9B1BFE1A19C7}" destId="{C7E3A133-6D74-4AA2-A764-C68112850344}" srcOrd="0" destOrd="0" presId="urn:microsoft.com/office/officeart/2005/8/layout/hList1"/>
    <dgm:cxn modelId="{BDB134BF-914E-4656-951C-F12ED94070C2}" srcId="{E93A88B9-1916-40C9-BBDD-C2589B1F8FE5}" destId="{040A081F-6D50-4D9B-A54B-9B1BFE1A19C7}" srcOrd="0" destOrd="0" parTransId="{D1C71227-1F9C-4875-B420-E4544C63FDAE}" sibTransId="{3A00EA71-6234-469B-8020-6B03A1FBA2C5}"/>
    <dgm:cxn modelId="{CE07D7CA-6DC9-4E98-A477-71DCD5C57CB0}" srcId="{040A081F-6D50-4D9B-A54B-9B1BFE1A19C7}" destId="{34AFB3BE-C353-4771-9ECF-B3A48DBA7176}" srcOrd="0" destOrd="0" parTransId="{C2284889-B433-416B-B121-526BE57A1C8E}" sibTransId="{DEDA044A-9571-4B31-82E8-F0E7D939ADFB}"/>
    <dgm:cxn modelId="{8D7CAAD3-2C82-4329-A226-E2B216F2618B}" srcId="{E93A88B9-1916-40C9-BBDD-C2589B1F8FE5}" destId="{82927991-3777-4D3C-A38F-87F13AB66C5A}" srcOrd="2" destOrd="0" parTransId="{E33041F5-69FD-458B-AF1E-843DE81FD273}" sibTransId="{C668EB11-41CB-4CE6-B62F-AA4D13BD6629}"/>
    <dgm:cxn modelId="{177990F3-2A84-4323-8013-996CDABAE770}" srcId="{38E0FA7A-AAA4-4876-A833-8743EC6B1ADF}" destId="{D57487CE-2115-4D64-93CB-0F3077E57F59}" srcOrd="0" destOrd="0" parTransId="{74F7272A-D7D8-4535-A238-834012D0EE35}" sibTransId="{078D34EE-B7E6-4F8B-847D-140CC2F46044}"/>
    <dgm:cxn modelId="{785AB609-33A9-4A01-ACFA-F72BC19794C4}" type="presParOf" srcId="{7142B118-CEA4-4548-A72A-C279EC53968C}" destId="{3C88616E-C583-4150-804C-110125708457}" srcOrd="0" destOrd="0" presId="urn:microsoft.com/office/officeart/2005/8/layout/hList1"/>
    <dgm:cxn modelId="{92AADBF3-829C-403F-B0D3-5240ADE09D92}" type="presParOf" srcId="{3C88616E-C583-4150-804C-110125708457}" destId="{C7E3A133-6D74-4AA2-A764-C68112850344}" srcOrd="0" destOrd="0" presId="urn:microsoft.com/office/officeart/2005/8/layout/hList1"/>
    <dgm:cxn modelId="{F252DCBB-4CAE-4AB3-9144-F5B25E0EEA3B}" type="presParOf" srcId="{3C88616E-C583-4150-804C-110125708457}" destId="{1674F91E-5CF9-4A17-956F-F9496C444882}" srcOrd="1" destOrd="0" presId="urn:microsoft.com/office/officeart/2005/8/layout/hList1"/>
    <dgm:cxn modelId="{B8C434AF-6C03-423A-BD3B-67210442D4B8}" type="presParOf" srcId="{7142B118-CEA4-4548-A72A-C279EC53968C}" destId="{F57B1709-EEA2-4C75-8778-B93216EF8C33}" srcOrd="1" destOrd="0" presId="urn:microsoft.com/office/officeart/2005/8/layout/hList1"/>
    <dgm:cxn modelId="{019F716A-AA15-43E8-95FF-5B6AC21804FD}" type="presParOf" srcId="{7142B118-CEA4-4548-A72A-C279EC53968C}" destId="{7B6DCC6D-C0B7-47FA-A7B8-1D4620DCFC98}" srcOrd="2" destOrd="0" presId="urn:microsoft.com/office/officeart/2005/8/layout/hList1"/>
    <dgm:cxn modelId="{3EAF8DCF-7FC1-493B-8375-9C31C12343D6}" type="presParOf" srcId="{7B6DCC6D-C0B7-47FA-A7B8-1D4620DCFC98}" destId="{6F182269-B108-484A-B2DC-21CE48F02293}" srcOrd="0" destOrd="0" presId="urn:microsoft.com/office/officeart/2005/8/layout/hList1"/>
    <dgm:cxn modelId="{DAEA09C9-7C35-4ABE-AA91-27728384F7F6}" type="presParOf" srcId="{7B6DCC6D-C0B7-47FA-A7B8-1D4620DCFC98}" destId="{9557615D-3B42-4DBA-93BC-8FB33938BE7C}" srcOrd="1" destOrd="0" presId="urn:microsoft.com/office/officeart/2005/8/layout/hList1"/>
    <dgm:cxn modelId="{738FFE45-D266-4A4A-93C8-CC87D9CA4DCA}" type="presParOf" srcId="{7142B118-CEA4-4548-A72A-C279EC53968C}" destId="{9012D761-D100-4A39-BE9B-7229EBEAB6A4}" srcOrd="3" destOrd="0" presId="urn:microsoft.com/office/officeart/2005/8/layout/hList1"/>
    <dgm:cxn modelId="{AD4F4DB8-3AF3-4C3F-8E64-94FB5FE206E0}" type="presParOf" srcId="{7142B118-CEA4-4548-A72A-C279EC53968C}" destId="{4F075098-34F6-4A20-884F-E92BF48EA1F6}" srcOrd="4" destOrd="0" presId="urn:microsoft.com/office/officeart/2005/8/layout/hList1"/>
    <dgm:cxn modelId="{E14BF040-9027-4481-939E-F772B31C9E15}" type="presParOf" srcId="{4F075098-34F6-4A20-884F-E92BF48EA1F6}" destId="{E0057355-10E4-4D2A-BEDD-59922DCC74D7}" srcOrd="0" destOrd="0" presId="urn:microsoft.com/office/officeart/2005/8/layout/hList1"/>
    <dgm:cxn modelId="{C2E8BB6D-EF6B-4B04-A578-B61B102685A0}" type="presParOf" srcId="{4F075098-34F6-4A20-884F-E92BF48EA1F6}" destId="{AD8E0666-1CF9-4968-9EF8-5CDFBC6EAB85}" srcOrd="1" destOrd="0" presId="urn:microsoft.com/office/officeart/2005/8/layout/hList1"/>
    <dgm:cxn modelId="{2C2F3BB4-3C7F-4D60-8D41-626581F7FBAE}" type="presParOf" srcId="{7142B118-CEA4-4548-A72A-C279EC53968C}" destId="{0B3AF917-4C6F-4BA2-950B-C2AD442F6E8B}" srcOrd="5" destOrd="0" presId="urn:microsoft.com/office/officeart/2005/8/layout/hList1"/>
    <dgm:cxn modelId="{B6D97E7A-A298-4F0E-BD24-90438832DB7D}" type="presParOf" srcId="{7142B118-CEA4-4548-A72A-C279EC53968C}" destId="{8174F66E-2C25-49B9-87B7-6EBCF222E8C2}" srcOrd="6" destOrd="0" presId="urn:microsoft.com/office/officeart/2005/8/layout/hList1"/>
    <dgm:cxn modelId="{506B6B8B-CB8E-46B1-94A6-C83266BC85B9}" type="presParOf" srcId="{8174F66E-2C25-49B9-87B7-6EBCF222E8C2}" destId="{37A3A411-8408-4EE5-9083-7D0AA036F357}" srcOrd="0" destOrd="0" presId="urn:microsoft.com/office/officeart/2005/8/layout/hList1"/>
    <dgm:cxn modelId="{3D73ACF2-5F2B-421E-A2FF-1F9AB01168AD}" type="presParOf" srcId="{8174F66E-2C25-49B9-87B7-6EBCF222E8C2}" destId="{4922BE53-90D7-46C6-BF38-1680555A5E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114570-CB3D-4F92-9D0E-F98633D35E0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24F46B-48B3-4569-877B-F8106ED1D4F9}">
      <dgm:prSet phldrT="[Текст]"/>
      <dgm:spPr>
        <a:solidFill>
          <a:srgbClr val="200E18"/>
        </a:solidFill>
        <a:ln>
          <a:solidFill>
            <a:srgbClr val="000000"/>
          </a:solidFill>
        </a:ln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Коррекционная </a:t>
          </a:r>
          <a:br>
            <a:rPr lang="ru-RU" sz="18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</a:br>
          <a:r>
            <a:rPr lang="ru-RU" sz="18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направленность обучения</a:t>
          </a:r>
          <a:endParaRPr lang="ru-RU" dirty="0">
            <a:solidFill>
              <a:schemeClr val="bg1"/>
            </a:solidFill>
          </a:endParaRPr>
        </a:p>
      </dgm:t>
    </dgm:pt>
    <dgm:pt modelId="{9D162C9C-2EC5-452A-913D-4F7342A092A6}" type="parTrans" cxnId="{506006F7-0A4B-48EA-B854-D8AEBFD89816}">
      <dgm:prSet/>
      <dgm:spPr/>
      <dgm:t>
        <a:bodyPr/>
        <a:lstStyle/>
        <a:p>
          <a:endParaRPr lang="ru-RU"/>
        </a:p>
      </dgm:t>
    </dgm:pt>
    <dgm:pt modelId="{447E5048-3C0C-4F14-A522-0EFDD7BB847B}" type="sibTrans" cxnId="{506006F7-0A4B-48EA-B854-D8AEBFD89816}">
      <dgm:prSet/>
      <dgm:spPr/>
      <dgm:t>
        <a:bodyPr/>
        <a:lstStyle/>
        <a:p>
          <a:endParaRPr lang="ru-RU"/>
        </a:p>
      </dgm:t>
    </dgm:pt>
    <dgm:pt modelId="{B87610EB-687E-471A-98FB-E8DBD85C0249}">
      <dgm:prSet phldrT="[Текст]"/>
      <dgm:spPr>
        <a:solidFill>
          <a:srgbClr val="D9A7C2"/>
        </a:solidFill>
      </dgm:spPr>
      <dgm:t>
        <a:bodyPr/>
        <a:lstStyle/>
        <a:p>
          <a:r>
            <a:rPr lang="ru-RU" dirty="0">
              <a:solidFill>
                <a:schemeClr val="bg1"/>
              </a:solidFill>
            </a:rPr>
            <a:t>Словарная работа</a:t>
          </a:r>
        </a:p>
      </dgm:t>
    </dgm:pt>
    <dgm:pt modelId="{3CF83FDF-2025-4117-A96C-73DAF6F8B73C}" type="parTrans" cxnId="{4206F313-58DA-469A-BB3D-6C59EB46E523}">
      <dgm:prSet/>
      <dgm:spPr/>
      <dgm:t>
        <a:bodyPr/>
        <a:lstStyle/>
        <a:p>
          <a:endParaRPr lang="ru-RU"/>
        </a:p>
      </dgm:t>
    </dgm:pt>
    <dgm:pt modelId="{4A0EC1AF-A859-4505-B533-A9BC0827851D}" type="sibTrans" cxnId="{4206F313-58DA-469A-BB3D-6C59EB46E523}">
      <dgm:prSet/>
      <dgm:spPr/>
      <dgm:t>
        <a:bodyPr/>
        <a:lstStyle/>
        <a:p>
          <a:endParaRPr lang="ru-RU"/>
        </a:p>
      </dgm:t>
    </dgm:pt>
    <dgm:pt modelId="{5B72EE8C-CBB9-4568-8FE6-CC773109AF62}">
      <dgm:prSet phldrT="[Текст]"/>
      <dgm:spPr>
        <a:solidFill>
          <a:srgbClr val="BC6494"/>
        </a:solidFill>
      </dgm:spPr>
      <dgm:t>
        <a:bodyPr/>
        <a:lstStyle/>
        <a:p>
          <a:r>
            <a:rPr lang="ru-RU" dirty="0"/>
            <a:t>Развитие и совершенствование грамматического строя речи</a:t>
          </a:r>
        </a:p>
      </dgm:t>
    </dgm:pt>
    <dgm:pt modelId="{CE03C332-AC93-4026-8E60-34D4F8ECA94C}" type="parTrans" cxnId="{F4138922-BEF5-43B7-A889-76EFF058C801}">
      <dgm:prSet/>
      <dgm:spPr/>
      <dgm:t>
        <a:bodyPr/>
        <a:lstStyle/>
        <a:p>
          <a:endParaRPr lang="ru-RU"/>
        </a:p>
      </dgm:t>
    </dgm:pt>
    <dgm:pt modelId="{4DBAA056-52EF-4113-814E-152323CF2D7D}" type="sibTrans" cxnId="{F4138922-BEF5-43B7-A889-76EFF058C801}">
      <dgm:prSet/>
      <dgm:spPr/>
      <dgm:t>
        <a:bodyPr/>
        <a:lstStyle/>
        <a:p>
          <a:endParaRPr lang="ru-RU"/>
        </a:p>
      </dgm:t>
    </dgm:pt>
    <dgm:pt modelId="{655B16A6-7C41-4FD7-AAE0-DD385904758B}">
      <dgm:prSet phldrT="[Текст]"/>
      <dgm:spPr>
        <a:solidFill>
          <a:srgbClr val="8B3C67"/>
        </a:solidFill>
      </dgm:spPr>
      <dgm:t>
        <a:bodyPr/>
        <a:lstStyle/>
        <a:p>
          <a:r>
            <a:rPr lang="ru-RU" dirty="0"/>
            <a:t>Работа с текстом</a:t>
          </a:r>
        </a:p>
      </dgm:t>
    </dgm:pt>
    <dgm:pt modelId="{371E3465-609B-41A1-92C7-D8D7F701F1B2}" type="parTrans" cxnId="{8EA7532D-9D5C-4E85-B72D-77E3BFD68AAB}">
      <dgm:prSet/>
      <dgm:spPr/>
      <dgm:t>
        <a:bodyPr/>
        <a:lstStyle/>
        <a:p>
          <a:endParaRPr lang="ru-RU"/>
        </a:p>
      </dgm:t>
    </dgm:pt>
    <dgm:pt modelId="{432F2B1F-9A2C-45DF-9F1A-194FBED22EAB}" type="sibTrans" cxnId="{8EA7532D-9D5C-4E85-B72D-77E3BFD68AAB}">
      <dgm:prSet/>
      <dgm:spPr/>
      <dgm:t>
        <a:bodyPr/>
        <a:lstStyle/>
        <a:p>
          <a:endParaRPr lang="ru-RU"/>
        </a:p>
      </dgm:t>
    </dgm:pt>
    <dgm:pt modelId="{5D8A82A5-5496-4DA3-8D80-E385EE182201}">
      <dgm:prSet phldrT="[Текст]"/>
      <dgm:spPr>
        <a:solidFill>
          <a:srgbClr val="5B2743"/>
        </a:solidFill>
      </dgm:spPr>
      <dgm:t>
        <a:bodyPr/>
        <a:lstStyle/>
        <a:p>
          <a:r>
            <a:rPr lang="ru-RU" dirty="0"/>
            <a:t>Формирование и совершенствование навыков письменной речи (чтения и письма)</a:t>
          </a:r>
        </a:p>
      </dgm:t>
    </dgm:pt>
    <dgm:pt modelId="{2D8544A9-6821-4808-9A99-DCC812EEA63E}" type="parTrans" cxnId="{0A38FC5B-A380-4F77-AD31-2F0EA58AEC02}">
      <dgm:prSet/>
      <dgm:spPr/>
      <dgm:t>
        <a:bodyPr/>
        <a:lstStyle/>
        <a:p>
          <a:endParaRPr lang="ru-RU"/>
        </a:p>
      </dgm:t>
    </dgm:pt>
    <dgm:pt modelId="{753E21D0-5ACD-4279-9774-77273087BB56}" type="sibTrans" cxnId="{0A38FC5B-A380-4F77-AD31-2F0EA58AEC02}">
      <dgm:prSet/>
      <dgm:spPr/>
      <dgm:t>
        <a:bodyPr/>
        <a:lstStyle/>
        <a:p>
          <a:endParaRPr lang="ru-RU"/>
        </a:p>
      </dgm:t>
    </dgm:pt>
    <dgm:pt modelId="{580FE3C0-1720-48EE-8A12-93066EFA5594}" type="pres">
      <dgm:prSet presAssocID="{3E114570-CB3D-4F92-9D0E-F98633D35E0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DD2528-157B-4687-9488-7F8232A50775}" type="pres">
      <dgm:prSet presAssocID="{3E114570-CB3D-4F92-9D0E-F98633D35E08}" presName="matrix" presStyleCnt="0"/>
      <dgm:spPr/>
    </dgm:pt>
    <dgm:pt modelId="{5B2B6EA7-E851-4EB7-BBDB-2B245B5C391D}" type="pres">
      <dgm:prSet presAssocID="{3E114570-CB3D-4F92-9D0E-F98633D35E08}" presName="tile1" presStyleLbl="node1" presStyleIdx="0" presStyleCnt="4"/>
      <dgm:spPr/>
    </dgm:pt>
    <dgm:pt modelId="{FBFB5BB2-28DC-4D50-9DA3-EA73D14DF57D}" type="pres">
      <dgm:prSet presAssocID="{3E114570-CB3D-4F92-9D0E-F98633D35E0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0A710E9-A311-44D8-A214-57A89D26545A}" type="pres">
      <dgm:prSet presAssocID="{3E114570-CB3D-4F92-9D0E-F98633D35E08}" presName="tile2" presStyleLbl="node1" presStyleIdx="1" presStyleCnt="4" custLinFactNeighborX="-1051" custLinFactNeighborY="-473"/>
      <dgm:spPr/>
    </dgm:pt>
    <dgm:pt modelId="{2781F098-DA8B-4149-9634-84B3EBA1D256}" type="pres">
      <dgm:prSet presAssocID="{3E114570-CB3D-4F92-9D0E-F98633D35E0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E608E64-14CB-44ED-88FA-4D63ADE4F5D4}" type="pres">
      <dgm:prSet presAssocID="{3E114570-CB3D-4F92-9D0E-F98633D35E08}" presName="tile3" presStyleLbl="node1" presStyleIdx="2" presStyleCnt="4"/>
      <dgm:spPr/>
    </dgm:pt>
    <dgm:pt modelId="{74D8BB18-271C-4F83-A35E-6D346EA9DBFA}" type="pres">
      <dgm:prSet presAssocID="{3E114570-CB3D-4F92-9D0E-F98633D35E0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CF1EE32-03EE-4171-92E6-DDE8ABBD8F79}" type="pres">
      <dgm:prSet presAssocID="{3E114570-CB3D-4F92-9D0E-F98633D35E08}" presName="tile4" presStyleLbl="node1" presStyleIdx="3" presStyleCnt="4"/>
      <dgm:spPr/>
    </dgm:pt>
    <dgm:pt modelId="{A89EC68F-3536-428A-97C3-30514F3151EF}" type="pres">
      <dgm:prSet presAssocID="{3E114570-CB3D-4F92-9D0E-F98633D35E0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65CB3AD-4353-4421-AA2F-477B16EAEA89}" type="pres">
      <dgm:prSet presAssocID="{3E114570-CB3D-4F92-9D0E-F98633D35E08}" presName="centerTile" presStyleLbl="fgShp" presStyleIdx="0" presStyleCnt="1" custScaleX="153146">
        <dgm:presLayoutVars>
          <dgm:chMax val="0"/>
          <dgm:chPref val="0"/>
        </dgm:presLayoutVars>
      </dgm:prSet>
      <dgm:spPr/>
    </dgm:pt>
  </dgm:ptLst>
  <dgm:cxnLst>
    <dgm:cxn modelId="{4206F313-58DA-469A-BB3D-6C59EB46E523}" srcId="{3A24F46B-48B3-4569-877B-F8106ED1D4F9}" destId="{B87610EB-687E-471A-98FB-E8DBD85C0249}" srcOrd="0" destOrd="0" parTransId="{3CF83FDF-2025-4117-A96C-73DAF6F8B73C}" sibTransId="{4A0EC1AF-A859-4505-B533-A9BC0827851D}"/>
    <dgm:cxn modelId="{A6F1BD16-637C-426A-ACFA-59E2E7141762}" type="presOf" srcId="{5D8A82A5-5496-4DA3-8D80-E385EE182201}" destId="{A89EC68F-3536-428A-97C3-30514F3151EF}" srcOrd="1" destOrd="0" presId="urn:microsoft.com/office/officeart/2005/8/layout/matrix1"/>
    <dgm:cxn modelId="{F4138922-BEF5-43B7-A889-76EFF058C801}" srcId="{3A24F46B-48B3-4569-877B-F8106ED1D4F9}" destId="{5B72EE8C-CBB9-4568-8FE6-CC773109AF62}" srcOrd="1" destOrd="0" parTransId="{CE03C332-AC93-4026-8E60-34D4F8ECA94C}" sibTransId="{4DBAA056-52EF-4113-814E-152323CF2D7D}"/>
    <dgm:cxn modelId="{2F0E772A-9DCC-49A6-BB16-12AA43915C3D}" type="presOf" srcId="{B87610EB-687E-471A-98FB-E8DBD85C0249}" destId="{FBFB5BB2-28DC-4D50-9DA3-EA73D14DF57D}" srcOrd="1" destOrd="0" presId="urn:microsoft.com/office/officeart/2005/8/layout/matrix1"/>
    <dgm:cxn modelId="{8EA7532D-9D5C-4E85-B72D-77E3BFD68AAB}" srcId="{3A24F46B-48B3-4569-877B-F8106ED1D4F9}" destId="{655B16A6-7C41-4FD7-AAE0-DD385904758B}" srcOrd="2" destOrd="0" parTransId="{371E3465-609B-41A1-92C7-D8D7F701F1B2}" sibTransId="{432F2B1F-9A2C-45DF-9F1A-194FBED22EAB}"/>
    <dgm:cxn modelId="{FDA29036-9F94-4ED9-89D4-6A118D9031C6}" type="presOf" srcId="{5D8A82A5-5496-4DA3-8D80-E385EE182201}" destId="{2CF1EE32-03EE-4171-92E6-DDE8ABBD8F79}" srcOrd="0" destOrd="0" presId="urn:microsoft.com/office/officeart/2005/8/layout/matrix1"/>
    <dgm:cxn modelId="{DEC02D38-D276-445E-8384-B17CA9F4582A}" type="presOf" srcId="{5B72EE8C-CBB9-4568-8FE6-CC773109AF62}" destId="{2781F098-DA8B-4149-9634-84B3EBA1D256}" srcOrd="1" destOrd="0" presId="urn:microsoft.com/office/officeart/2005/8/layout/matrix1"/>
    <dgm:cxn modelId="{A931ED3E-69B5-4274-A34B-6E0D66CD7C39}" type="presOf" srcId="{3A24F46B-48B3-4569-877B-F8106ED1D4F9}" destId="{165CB3AD-4353-4421-AA2F-477B16EAEA89}" srcOrd="0" destOrd="0" presId="urn:microsoft.com/office/officeart/2005/8/layout/matrix1"/>
    <dgm:cxn modelId="{0A38FC5B-A380-4F77-AD31-2F0EA58AEC02}" srcId="{3A24F46B-48B3-4569-877B-F8106ED1D4F9}" destId="{5D8A82A5-5496-4DA3-8D80-E385EE182201}" srcOrd="3" destOrd="0" parTransId="{2D8544A9-6821-4808-9A99-DCC812EEA63E}" sibTransId="{753E21D0-5ACD-4279-9774-77273087BB56}"/>
    <dgm:cxn modelId="{7F54E055-FFF3-4A2A-8041-BF448CEC8F62}" type="presOf" srcId="{655B16A6-7C41-4FD7-AAE0-DD385904758B}" destId="{1E608E64-14CB-44ED-88FA-4D63ADE4F5D4}" srcOrd="0" destOrd="0" presId="urn:microsoft.com/office/officeart/2005/8/layout/matrix1"/>
    <dgm:cxn modelId="{5CB3C98F-650F-4E93-B963-2974A531DA4A}" type="presOf" srcId="{5B72EE8C-CBB9-4568-8FE6-CC773109AF62}" destId="{00A710E9-A311-44D8-A214-57A89D26545A}" srcOrd="0" destOrd="0" presId="urn:microsoft.com/office/officeart/2005/8/layout/matrix1"/>
    <dgm:cxn modelId="{498A3CB7-5AB8-4CB4-BEEB-ADE39828E43A}" type="presOf" srcId="{655B16A6-7C41-4FD7-AAE0-DD385904758B}" destId="{74D8BB18-271C-4F83-A35E-6D346EA9DBFA}" srcOrd="1" destOrd="0" presId="urn:microsoft.com/office/officeart/2005/8/layout/matrix1"/>
    <dgm:cxn modelId="{64D72ED8-4BD8-4EB1-9E78-610B5C9CB022}" type="presOf" srcId="{3E114570-CB3D-4F92-9D0E-F98633D35E08}" destId="{580FE3C0-1720-48EE-8A12-93066EFA5594}" srcOrd="0" destOrd="0" presId="urn:microsoft.com/office/officeart/2005/8/layout/matrix1"/>
    <dgm:cxn modelId="{92C381DF-C37F-4D15-9CF4-245CC426D885}" type="presOf" srcId="{B87610EB-687E-471A-98FB-E8DBD85C0249}" destId="{5B2B6EA7-E851-4EB7-BBDB-2B245B5C391D}" srcOrd="0" destOrd="0" presId="urn:microsoft.com/office/officeart/2005/8/layout/matrix1"/>
    <dgm:cxn modelId="{506006F7-0A4B-48EA-B854-D8AEBFD89816}" srcId="{3E114570-CB3D-4F92-9D0E-F98633D35E08}" destId="{3A24F46B-48B3-4569-877B-F8106ED1D4F9}" srcOrd="0" destOrd="0" parTransId="{9D162C9C-2EC5-452A-913D-4F7342A092A6}" sibTransId="{447E5048-3C0C-4F14-A522-0EFDD7BB847B}"/>
    <dgm:cxn modelId="{B6BD790F-68C7-4C0E-B7FC-2D6D4932B698}" type="presParOf" srcId="{580FE3C0-1720-48EE-8A12-93066EFA5594}" destId="{47DD2528-157B-4687-9488-7F8232A50775}" srcOrd="0" destOrd="0" presId="urn:microsoft.com/office/officeart/2005/8/layout/matrix1"/>
    <dgm:cxn modelId="{8D4EED63-64E3-4E70-8026-60B4024A2442}" type="presParOf" srcId="{47DD2528-157B-4687-9488-7F8232A50775}" destId="{5B2B6EA7-E851-4EB7-BBDB-2B245B5C391D}" srcOrd="0" destOrd="0" presId="urn:microsoft.com/office/officeart/2005/8/layout/matrix1"/>
    <dgm:cxn modelId="{F846D9FD-EBB7-40F4-90AB-0694935D6D7C}" type="presParOf" srcId="{47DD2528-157B-4687-9488-7F8232A50775}" destId="{FBFB5BB2-28DC-4D50-9DA3-EA73D14DF57D}" srcOrd="1" destOrd="0" presId="urn:microsoft.com/office/officeart/2005/8/layout/matrix1"/>
    <dgm:cxn modelId="{AADB89C9-17F1-4B47-BE92-AE4DEACD9314}" type="presParOf" srcId="{47DD2528-157B-4687-9488-7F8232A50775}" destId="{00A710E9-A311-44D8-A214-57A89D26545A}" srcOrd="2" destOrd="0" presId="urn:microsoft.com/office/officeart/2005/8/layout/matrix1"/>
    <dgm:cxn modelId="{F3E5772F-693C-4D23-9C25-9C89E6312E92}" type="presParOf" srcId="{47DD2528-157B-4687-9488-7F8232A50775}" destId="{2781F098-DA8B-4149-9634-84B3EBA1D256}" srcOrd="3" destOrd="0" presId="urn:microsoft.com/office/officeart/2005/8/layout/matrix1"/>
    <dgm:cxn modelId="{CCDC6CDE-EC26-4431-89A4-9F1CC9205CFE}" type="presParOf" srcId="{47DD2528-157B-4687-9488-7F8232A50775}" destId="{1E608E64-14CB-44ED-88FA-4D63ADE4F5D4}" srcOrd="4" destOrd="0" presId="urn:microsoft.com/office/officeart/2005/8/layout/matrix1"/>
    <dgm:cxn modelId="{70884F4C-BD92-4502-A81B-6E1808DD4080}" type="presParOf" srcId="{47DD2528-157B-4687-9488-7F8232A50775}" destId="{74D8BB18-271C-4F83-A35E-6D346EA9DBFA}" srcOrd="5" destOrd="0" presId="urn:microsoft.com/office/officeart/2005/8/layout/matrix1"/>
    <dgm:cxn modelId="{2F70F2F5-0BAE-4349-9573-535848438757}" type="presParOf" srcId="{47DD2528-157B-4687-9488-7F8232A50775}" destId="{2CF1EE32-03EE-4171-92E6-DDE8ABBD8F79}" srcOrd="6" destOrd="0" presId="urn:microsoft.com/office/officeart/2005/8/layout/matrix1"/>
    <dgm:cxn modelId="{E3C95D98-80A4-401B-BE5E-5DC716B4F3B7}" type="presParOf" srcId="{47DD2528-157B-4687-9488-7F8232A50775}" destId="{A89EC68F-3536-428A-97C3-30514F3151EF}" srcOrd="7" destOrd="0" presId="urn:microsoft.com/office/officeart/2005/8/layout/matrix1"/>
    <dgm:cxn modelId="{08DB73A0-1187-4826-AEAC-16828C1E3679}" type="presParOf" srcId="{580FE3C0-1720-48EE-8A12-93066EFA5594}" destId="{165CB3AD-4353-4421-AA2F-477B16EAEA8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7F59A-D81C-4DFB-88BD-294E9CA37BCA}">
      <dsp:nvSpPr>
        <dsp:cNvPr id="0" name=""/>
        <dsp:cNvSpPr/>
      </dsp:nvSpPr>
      <dsp:spPr>
        <a:xfrm>
          <a:off x="2524229" y="1564744"/>
          <a:ext cx="1912464" cy="1912464"/>
        </a:xfrm>
        <a:prstGeom prst="gear9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IBNUAO+Calibri Bold"/>
              <a:ea typeface="+mn-ea"/>
              <a:cs typeface="IBNUAO+Calibri Bold"/>
            </a:rPr>
            <a:t>Специфическое недоразвитие речи</a:t>
          </a:r>
        </a:p>
      </dsp:txBody>
      <dsp:txXfrm>
        <a:off x="2908719" y="2012730"/>
        <a:ext cx="1143484" cy="983046"/>
      </dsp:txXfrm>
    </dsp:sp>
    <dsp:sp modelId="{D17BD9C7-2815-4431-84A4-F5EBE71E9286}">
      <dsp:nvSpPr>
        <dsp:cNvPr id="0" name=""/>
        <dsp:cNvSpPr/>
      </dsp:nvSpPr>
      <dsp:spPr>
        <a:xfrm>
          <a:off x="1299667" y="1043872"/>
          <a:ext cx="1614593" cy="1528553"/>
        </a:xfrm>
        <a:prstGeom prst="gear6">
          <a:avLst/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prstClr val="white"/>
              </a:solidFill>
              <a:latin typeface="IBNUAO+Calibri Bold"/>
              <a:ea typeface="+mn-ea"/>
              <a:cs typeface="IBNUAO+Calibri Bold"/>
            </a:rPr>
            <a:t>Проблемы формирования учебной (произвольной деятельности</a:t>
          </a:r>
        </a:p>
      </dsp:txBody>
      <dsp:txXfrm>
        <a:off x="1696992" y="1431016"/>
        <a:ext cx="819943" cy="754265"/>
      </dsp:txXfrm>
    </dsp:sp>
    <dsp:sp modelId="{8A8EBD96-6381-4A6C-9034-749F82318968}">
      <dsp:nvSpPr>
        <dsp:cNvPr id="0" name=""/>
        <dsp:cNvSpPr/>
      </dsp:nvSpPr>
      <dsp:spPr>
        <a:xfrm rot="20700000">
          <a:off x="2357047" y="153139"/>
          <a:ext cx="1362782" cy="1362782"/>
        </a:xfrm>
        <a:prstGeom prst="gear6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  <a:latin typeface="IBNUAO+Calibri Bold"/>
              <a:ea typeface="+mn-ea"/>
              <a:cs typeface="IBNUAO+Calibri Bold"/>
            </a:rPr>
            <a:t>Когнитивные проблемы</a:t>
          </a:r>
        </a:p>
      </dsp:txBody>
      <dsp:txXfrm rot="-20700000">
        <a:off x="2655945" y="452037"/>
        <a:ext cx="764985" cy="764985"/>
      </dsp:txXfrm>
    </dsp:sp>
    <dsp:sp modelId="{4F3ACFAB-10BD-491E-AD37-52CBD04645F7}">
      <dsp:nvSpPr>
        <dsp:cNvPr id="0" name=""/>
        <dsp:cNvSpPr/>
      </dsp:nvSpPr>
      <dsp:spPr>
        <a:xfrm>
          <a:off x="2471882" y="612298"/>
          <a:ext cx="2447955" cy="2447955"/>
        </a:xfrm>
        <a:prstGeom prst="circularArrow">
          <a:avLst>
            <a:gd name="adj1" fmla="val 4688"/>
            <a:gd name="adj2" fmla="val 299029"/>
            <a:gd name="adj3" fmla="val 2496349"/>
            <a:gd name="adj4" fmla="val 15904645"/>
            <a:gd name="adj5" fmla="val 5469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10661-E6DB-4036-AAD8-9BA9336D6B4A}">
      <dsp:nvSpPr>
        <dsp:cNvPr id="0" name=""/>
        <dsp:cNvSpPr/>
      </dsp:nvSpPr>
      <dsp:spPr>
        <a:xfrm rot="17583695">
          <a:off x="1574862" y="1517159"/>
          <a:ext cx="1778592" cy="17785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54756-982A-4D59-AF9F-CC7D10A65C8B}">
      <dsp:nvSpPr>
        <dsp:cNvPr id="0" name=""/>
        <dsp:cNvSpPr/>
      </dsp:nvSpPr>
      <dsp:spPr>
        <a:xfrm rot="1399025">
          <a:off x="1546144" y="457566"/>
          <a:ext cx="1917680" cy="191768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3A133-6D74-4AA2-A764-C68112850344}">
      <dsp:nvSpPr>
        <dsp:cNvPr id="0" name=""/>
        <dsp:cNvSpPr/>
      </dsp:nvSpPr>
      <dsp:spPr>
        <a:xfrm>
          <a:off x="2978" y="9941"/>
          <a:ext cx="1790986" cy="716394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При работе с текстом ученики не выявляют информацию, неявно представленную в тексте.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Проблемы с выделением главной мысли и </a:t>
          </a:r>
          <a:r>
            <a:rPr lang="ru-RU" sz="800" b="1" kern="1200" dirty="0" err="1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rPr>
            <a:t>микротем</a:t>
          </a:r>
          <a:endParaRPr lang="ru-RU" sz="8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2978" y="9941"/>
        <a:ext cx="1790986" cy="716394"/>
      </dsp:txXfrm>
    </dsp:sp>
    <dsp:sp modelId="{1674F91E-5CF9-4A17-956F-F9496C444882}">
      <dsp:nvSpPr>
        <dsp:cNvPr id="0" name=""/>
        <dsp:cNvSpPr/>
      </dsp:nvSpPr>
      <dsp:spPr>
        <a:xfrm>
          <a:off x="2978" y="726335"/>
          <a:ext cx="1790986" cy="2064240"/>
        </a:xfrm>
        <a:prstGeom prst="rect">
          <a:avLst/>
        </a:prstGeom>
        <a:solidFill>
          <a:srgbClr val="D094B5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Необходимо отбирать текст, который несет только явно представленную информацию.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Уроки развития речи, занятия по внеурочной деятельности</a:t>
          </a:r>
        </a:p>
      </dsp:txBody>
      <dsp:txXfrm>
        <a:off x="2978" y="726335"/>
        <a:ext cx="1790986" cy="2064240"/>
      </dsp:txXfrm>
    </dsp:sp>
    <dsp:sp modelId="{6F182269-B108-484A-B2DC-21CE48F02293}">
      <dsp:nvSpPr>
        <dsp:cNvPr id="0" name=""/>
        <dsp:cNvSpPr/>
      </dsp:nvSpPr>
      <dsp:spPr>
        <a:xfrm>
          <a:off x="2044703" y="9941"/>
          <a:ext cx="1790986" cy="716394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При выполнении задания на проверку знаний орфографии и пунктуации одной из наиболее частотных ошибок является дифференциация предлогов и приставок</a:t>
          </a:r>
        </a:p>
      </dsp:txBody>
      <dsp:txXfrm>
        <a:off x="2044703" y="9941"/>
        <a:ext cx="1790986" cy="716394"/>
      </dsp:txXfrm>
    </dsp:sp>
    <dsp:sp modelId="{9557615D-3B42-4DBA-93BC-8FB33938BE7C}">
      <dsp:nvSpPr>
        <dsp:cNvPr id="0" name=""/>
        <dsp:cNvSpPr/>
      </dsp:nvSpPr>
      <dsp:spPr>
        <a:xfrm>
          <a:off x="2044703" y="726335"/>
          <a:ext cx="1790986" cy="2064240"/>
        </a:xfrm>
        <a:prstGeom prst="rect">
          <a:avLst/>
        </a:prstGeom>
        <a:solidFill>
          <a:srgbClr val="D094B5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 ? </a:t>
          </a: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Необходимость изучения проблемы. В чем причина?</a:t>
          </a:r>
        </a:p>
      </dsp:txBody>
      <dsp:txXfrm>
        <a:off x="2044703" y="726335"/>
        <a:ext cx="1790986" cy="2064240"/>
      </dsp:txXfrm>
    </dsp:sp>
    <dsp:sp modelId="{E0057355-10E4-4D2A-BEDD-59922DCC74D7}">
      <dsp:nvSpPr>
        <dsp:cNvPr id="0" name=""/>
        <dsp:cNvSpPr/>
      </dsp:nvSpPr>
      <dsp:spPr>
        <a:xfrm>
          <a:off x="4086427" y="9941"/>
          <a:ext cx="1790986" cy="716394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Трудности опознавания  таких частей речи  как  причастие, деепричастие, производные  предлоги</a:t>
          </a:r>
        </a:p>
      </dsp:txBody>
      <dsp:txXfrm>
        <a:off x="4086427" y="9941"/>
        <a:ext cx="1790986" cy="716394"/>
      </dsp:txXfrm>
    </dsp:sp>
    <dsp:sp modelId="{AD8E0666-1CF9-4968-9EF8-5CDFBC6EAB85}">
      <dsp:nvSpPr>
        <dsp:cNvPr id="0" name=""/>
        <dsp:cNvSpPr/>
      </dsp:nvSpPr>
      <dsp:spPr>
        <a:xfrm>
          <a:off x="4086427" y="726335"/>
          <a:ext cx="1790986" cy="2064240"/>
        </a:xfrm>
        <a:prstGeom prst="rect">
          <a:avLst/>
        </a:prstGeom>
        <a:solidFill>
          <a:srgbClr val="D094B5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Требуют более длительного изучения и постоянного повторения не только с точки зрения теоретическом, но и практическом, в том числе на уровне узнавания.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 Программа по курсу «Развитие речи»</a:t>
          </a:r>
        </a:p>
      </dsp:txBody>
      <dsp:txXfrm>
        <a:off x="4086427" y="726335"/>
        <a:ext cx="1790986" cy="2064240"/>
      </dsp:txXfrm>
    </dsp:sp>
    <dsp:sp modelId="{37A3A411-8408-4EE5-9083-7D0AA036F357}">
      <dsp:nvSpPr>
        <dsp:cNvPr id="0" name=""/>
        <dsp:cNvSpPr/>
      </dsp:nvSpPr>
      <dsp:spPr>
        <a:xfrm>
          <a:off x="6128152" y="9941"/>
          <a:ext cx="1790986" cy="716394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Неустойчивость  алгоритмов анализа,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rPr>
            <a:t>значений лингвистических терминов</a:t>
          </a:r>
        </a:p>
      </dsp:txBody>
      <dsp:txXfrm>
        <a:off x="6128152" y="9941"/>
        <a:ext cx="1790986" cy="716394"/>
      </dsp:txXfrm>
    </dsp:sp>
    <dsp:sp modelId="{4922BE53-90D7-46C6-BF38-1680555A5EB8}">
      <dsp:nvSpPr>
        <dsp:cNvPr id="0" name=""/>
        <dsp:cNvSpPr/>
      </dsp:nvSpPr>
      <dsp:spPr>
        <a:xfrm>
          <a:off x="6121901" y="736276"/>
          <a:ext cx="1790986" cy="2064240"/>
        </a:xfrm>
        <a:prstGeom prst="rect">
          <a:avLst/>
        </a:prstGeom>
        <a:solidFill>
          <a:srgbClr val="D094B5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ru-RU" sz="1100" b="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10 (дополнительный) класс повторение и обобщение</a:t>
          </a:r>
        </a:p>
      </dsp:txBody>
      <dsp:txXfrm>
        <a:off x="6121901" y="736276"/>
        <a:ext cx="1790986" cy="2064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B6EA7-E851-4EB7-BBDB-2B245B5C391D}">
      <dsp:nvSpPr>
        <dsp:cNvPr id="0" name=""/>
        <dsp:cNvSpPr/>
      </dsp:nvSpPr>
      <dsp:spPr>
        <a:xfrm rot="16200000">
          <a:off x="903127" y="-903127"/>
          <a:ext cx="1839660" cy="3645915"/>
        </a:xfrm>
        <a:prstGeom prst="round1Rect">
          <a:avLst/>
        </a:prstGeom>
        <a:solidFill>
          <a:srgbClr val="D9A7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Словарная работа</a:t>
          </a:r>
        </a:p>
      </dsp:txBody>
      <dsp:txXfrm rot="5400000">
        <a:off x="0" y="0"/>
        <a:ext cx="3645915" cy="1379745"/>
      </dsp:txXfrm>
    </dsp:sp>
    <dsp:sp modelId="{00A710E9-A311-44D8-A214-57A89D26545A}">
      <dsp:nvSpPr>
        <dsp:cNvPr id="0" name=""/>
        <dsp:cNvSpPr/>
      </dsp:nvSpPr>
      <dsp:spPr>
        <a:xfrm>
          <a:off x="3607596" y="0"/>
          <a:ext cx="3645915" cy="1839660"/>
        </a:xfrm>
        <a:prstGeom prst="round1Rect">
          <a:avLst/>
        </a:prstGeom>
        <a:solidFill>
          <a:srgbClr val="BC64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Развитие и совершенствование грамматического строя речи</a:t>
          </a:r>
        </a:p>
      </dsp:txBody>
      <dsp:txXfrm>
        <a:off x="3607596" y="0"/>
        <a:ext cx="3645915" cy="1379745"/>
      </dsp:txXfrm>
    </dsp:sp>
    <dsp:sp modelId="{1E608E64-14CB-44ED-88FA-4D63ADE4F5D4}">
      <dsp:nvSpPr>
        <dsp:cNvPr id="0" name=""/>
        <dsp:cNvSpPr/>
      </dsp:nvSpPr>
      <dsp:spPr>
        <a:xfrm rot="10800000">
          <a:off x="0" y="1839660"/>
          <a:ext cx="3645915" cy="1839660"/>
        </a:xfrm>
        <a:prstGeom prst="round1Rect">
          <a:avLst/>
        </a:prstGeom>
        <a:solidFill>
          <a:srgbClr val="8B3C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Работа с текстом</a:t>
          </a:r>
        </a:p>
      </dsp:txBody>
      <dsp:txXfrm rot="10800000">
        <a:off x="0" y="2299574"/>
        <a:ext cx="3645915" cy="1379745"/>
      </dsp:txXfrm>
    </dsp:sp>
    <dsp:sp modelId="{2CF1EE32-03EE-4171-92E6-DDE8ABBD8F79}">
      <dsp:nvSpPr>
        <dsp:cNvPr id="0" name=""/>
        <dsp:cNvSpPr/>
      </dsp:nvSpPr>
      <dsp:spPr>
        <a:xfrm rot="5400000">
          <a:off x="4549043" y="936532"/>
          <a:ext cx="1839660" cy="3645915"/>
        </a:xfrm>
        <a:prstGeom prst="round1Rect">
          <a:avLst/>
        </a:prstGeom>
        <a:solidFill>
          <a:srgbClr val="5B27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Формирование и совершенствование навыков письменной речи (чтения и письма)</a:t>
          </a:r>
        </a:p>
      </dsp:txBody>
      <dsp:txXfrm rot="-5400000">
        <a:off x="3645915" y="2299574"/>
        <a:ext cx="3645915" cy="1379745"/>
      </dsp:txXfrm>
    </dsp:sp>
    <dsp:sp modelId="{165CB3AD-4353-4421-AA2F-477B16EAEA89}">
      <dsp:nvSpPr>
        <dsp:cNvPr id="0" name=""/>
        <dsp:cNvSpPr/>
      </dsp:nvSpPr>
      <dsp:spPr>
        <a:xfrm>
          <a:off x="1970843" y="1379745"/>
          <a:ext cx="3350144" cy="919830"/>
        </a:xfrm>
        <a:prstGeom prst="roundRect">
          <a:avLst/>
        </a:prstGeom>
        <a:solidFill>
          <a:srgbClr val="200E18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Коррекционная </a:t>
          </a:r>
          <a:br>
            <a:rPr lang="ru-RU" sz="1800" b="1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</a:br>
          <a:r>
            <a:rPr lang="ru-RU" sz="1800" b="1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направленность обучения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2015745" y="1424647"/>
        <a:ext cx="3260340" cy="83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0.1193</cdr:x>
      <cdr:y>0.27966</cdr:y>
    </cdr:from>
    <cdr:to>
      <cdr:x>1</cdr:x>
      <cdr:y>0.27966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D647CAB2-F813-42DA-AFE4-AFE1594007CF}"/>
            </a:ext>
          </a:extLst>
        </cdr:cNvPr>
        <cdr:cNvCxnSpPr/>
      </cdr:nvCxnSpPr>
      <cdr:spPr>
        <a:xfrm xmlns:a="http://schemas.openxmlformats.org/drawingml/2006/main">
          <a:off x="940904" y="912329"/>
          <a:ext cx="6945796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C7D5-DD67-43A6-A794-EA088CF24EE4}" type="datetimeFigureOut">
              <a:rPr lang="ru-RU" smtClean="0"/>
              <a:t>26.10.2024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AADD9-62AC-49BC-A174-B6A5546C2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34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D46AC-96B5-41D9-BD97-E7B04EBD6B7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77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D46AC-96B5-41D9-BD97-E7B04EBD6B7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02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26.10.2024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0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9782-F2E0-43DA-A45F-3C5AE27C138D}" type="datetimeFigureOut">
              <a:rPr lang="ru-RU" smtClean="0"/>
              <a:pPr/>
              <a:t>26.10.2024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79C26-E0DF-4A3D-824E-FC8BA9C9C2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0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ikp-rao.ru/wp-content/uploads/2024/08/Metodika_razrabotki_otbora_i_strukturirovaniya_testovyh_zadanij.pdf" TargetMode="External"/><Relationship Id="rId2" Type="http://schemas.openxmlformats.org/officeDocument/2006/relationships/hyperlink" Target="https://ikp-rao.ru/metodicheskie-rekomendacii/soderzhanie-8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ikp-rao.ru/specialistam/" TargetMode="External"/><Relationship Id="rId4" Type="http://schemas.openxmlformats.org/officeDocument/2006/relationships/hyperlink" Target="https://ikp-rao.ru/metodicheskie-rekomendacii/soderzhanie-35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4294" y="1595287"/>
            <a:ext cx="5450130" cy="1983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767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Научно</a:t>
            </a:r>
            <a:r>
              <a:rPr sz="32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-</a:t>
            </a:r>
            <a:r>
              <a:rPr sz="32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методическое</a:t>
            </a:r>
          </a:p>
          <a:p>
            <a:pPr marL="0" marR="0">
              <a:lnSpc>
                <a:spcPts val="3841"/>
              </a:lnSpc>
              <a:spcBef>
                <a:spcPts val="50"/>
              </a:spcBef>
              <a:spcAft>
                <a:spcPts val="0"/>
              </a:spcAft>
            </a:pP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обеспечение</a:t>
            </a:r>
            <a:r>
              <a:rPr sz="3200" b="1" spc="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системы общего</a:t>
            </a:r>
          </a:p>
          <a:p>
            <a:pPr marL="108204" marR="0">
              <a:lnSpc>
                <a:spcPts val="3852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образования</a:t>
            </a:r>
            <a:r>
              <a:rPr sz="32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lang="ru-RU"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обучающихся </a:t>
            </a: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 ТНР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20712" y="2982491"/>
            <a:ext cx="791366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Грибова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20712" y="3174515"/>
            <a:ext cx="1705859" cy="832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Ольга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Евгеньевна,</a:t>
            </a:r>
          </a:p>
          <a:p>
            <a:pPr marL="0" marR="0">
              <a:lnSpc>
                <a:spcPts val="151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кандидат</a:t>
            </a:r>
            <a:r>
              <a:rPr sz="14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пед.наук</a:t>
            </a:r>
            <a:r>
              <a:rPr sz="14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.,</a:t>
            </a:r>
          </a:p>
          <a:p>
            <a:pPr marL="0" marR="0">
              <a:lnSpc>
                <a:spcPts val="151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ведущий</a:t>
            </a:r>
            <a:r>
              <a:rPr sz="1400" b="1" spc="-2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научный</a:t>
            </a:r>
          </a:p>
          <a:p>
            <a:pPr marL="0" marR="0">
              <a:lnSpc>
                <a:spcPts val="1514"/>
              </a:lnSpc>
              <a:spcBef>
                <a:spcPts val="5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сотрудник.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7524" y="222173"/>
            <a:ext cx="5722315" cy="4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0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Коррекционная</a:t>
            </a:r>
            <a:r>
              <a:rPr sz="2400" spc="12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направленность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9911" y="551357"/>
            <a:ext cx="1778812" cy="4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0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обучения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7731" y="2201516"/>
            <a:ext cx="7001327" cy="1316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31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Каждый</a:t>
            </a:r>
            <a:r>
              <a:rPr sz="1500" b="1" spc="-10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из разделов программы, каждый из учебных курсов, наряду</a:t>
            </a:r>
            <a:r>
              <a:rPr sz="1500" b="1" spc="10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 решением</a:t>
            </a:r>
          </a:p>
          <a:p>
            <a:pPr marL="0" marR="0">
              <a:lnSpc>
                <a:spcPts val="1644"/>
              </a:lnSpc>
              <a:spcBef>
                <a:spcPts val="50"/>
              </a:spcBef>
              <a:spcAft>
                <a:spcPts val="0"/>
              </a:spcAft>
            </a:pP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общеобразовательных</a:t>
            </a:r>
            <a:r>
              <a:rPr sz="1500" b="1" spc="-15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задач, обязательно</a:t>
            </a:r>
            <a:r>
              <a:rPr sz="1500" b="1" spc="-11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включает</a:t>
            </a:r>
            <a:r>
              <a:rPr sz="1500" b="1" spc="-11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систематическую и</a:t>
            </a:r>
          </a:p>
          <a:p>
            <a:pPr marL="0" marR="0">
              <a:lnSpc>
                <a:spcPts val="1643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планомерную работу по формированию и развитию</a:t>
            </a:r>
            <a:r>
              <a:rPr sz="1500" b="1" spc="-18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самостоятельной</a:t>
            </a:r>
            <a:r>
              <a:rPr sz="1500" b="1" spc="16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речи</a:t>
            </a:r>
          </a:p>
          <a:p>
            <a:pPr marL="0" marR="0">
              <a:lnSpc>
                <a:spcPts val="1656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учащихся, которая</a:t>
            </a:r>
            <a:r>
              <a:rPr sz="1500" b="1" spc="14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осуществляется разными</a:t>
            </a:r>
            <a:r>
              <a:rPr sz="1500" b="1" spc="14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путями, но ведет к</a:t>
            </a:r>
            <a:r>
              <a:rPr sz="1500" b="1" spc="10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единой </a:t>
            </a:r>
            <a:r>
              <a:rPr sz="1500" b="1" spc="-12" dirty="0">
                <a:solidFill>
                  <a:srgbClr val="FFFFFF"/>
                </a:solidFill>
                <a:latin typeface="IBNUAO+Calibri Bold"/>
                <a:cs typeface="IBNUAO+Calibri Bold"/>
              </a:rPr>
              <a:t>цели</a:t>
            </a:r>
            <a:r>
              <a:rPr sz="1500" b="1" spc="34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KJNQTD+Calibri Bold"/>
                <a:cs typeface="KJNQTD+Calibri Bold"/>
              </a:rPr>
              <a:t>-</a:t>
            </a:r>
          </a:p>
          <a:p>
            <a:pPr marL="0" marR="0">
              <a:lnSpc>
                <a:spcPts val="1646"/>
              </a:lnSpc>
              <a:spcBef>
                <a:spcPts val="0"/>
              </a:spcBef>
              <a:spcAft>
                <a:spcPts val="0"/>
              </a:spcAft>
            </a:pP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ликвидировать</a:t>
            </a:r>
            <a:r>
              <a:rPr sz="1500" b="1" spc="-37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в процессе</a:t>
            </a:r>
            <a:r>
              <a:rPr sz="1500" b="1" spc="10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обучения недостатки речевого развития</a:t>
            </a:r>
            <a:r>
              <a:rPr sz="1500" b="1" spc="-20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ребенка и</a:t>
            </a:r>
          </a:p>
          <a:p>
            <a:pPr marL="0" marR="0">
              <a:lnSpc>
                <a:spcPts val="1643"/>
              </a:lnSpc>
              <a:spcBef>
                <a:spcPts val="50"/>
              </a:spcBef>
              <a:spcAft>
                <a:spcPts val="0"/>
              </a:spcAft>
            </a:pP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создать у него</a:t>
            </a:r>
            <a:r>
              <a:rPr sz="1500" b="1" spc="12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готовность</a:t>
            </a:r>
            <a:r>
              <a:rPr sz="1500" b="1" spc="14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 овладению школьными</a:t>
            </a:r>
            <a:r>
              <a:rPr sz="1500" b="1" spc="12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5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навыками и умениями.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581277" y="105554"/>
            <a:ext cx="4955919" cy="628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Коррекционно</a:t>
            </a:r>
            <a:r>
              <a:rPr sz="1800" dirty="0">
                <a:solidFill>
                  <a:srgbClr val="8B3C67"/>
                </a:solidFill>
                <a:latin typeface="GMGGHM+Montserrat ExtraBold"/>
                <a:cs typeface="GMGGHM+Montserrat ExtraBold"/>
              </a:rPr>
              <a:t>-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развивающая</a:t>
            </a:r>
            <a:r>
              <a:rPr sz="1800" spc="7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область</a:t>
            </a:r>
          </a:p>
          <a:p>
            <a:pPr marL="0" marR="0">
              <a:lnSpc>
                <a:spcPts val="216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включает</a:t>
            </a:r>
            <a:r>
              <a:rPr sz="1800" spc="5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в</a:t>
            </a:r>
            <a:r>
              <a:rPr sz="1800" spc="66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себя: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2343" y="1914989"/>
            <a:ext cx="874750" cy="332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разработку и</a:t>
            </a:r>
          </a:p>
          <a:p>
            <a:pPr marL="18287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реализацию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0611" y="2193881"/>
            <a:ext cx="1160521" cy="89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008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индивидуально</a:t>
            </a:r>
          </a:p>
          <a:p>
            <a:pPr marL="0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ориентированных</a:t>
            </a:r>
          </a:p>
          <a:p>
            <a:pPr marL="57912" marR="0">
              <a:lnSpc>
                <a:spcPts val="109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коррекционных</a:t>
            </a:r>
          </a:p>
          <a:p>
            <a:pPr marL="12191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программ;</a:t>
            </a:r>
            <a:r>
              <a:rPr sz="1000" b="1" spc="15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выбор</a:t>
            </a:r>
          </a:p>
          <a:p>
            <a:pPr marL="33527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 использование</a:t>
            </a:r>
          </a:p>
          <a:p>
            <a:pPr marL="135636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специальных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28470" y="2208232"/>
            <a:ext cx="1111034" cy="1029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435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организацию</a:t>
            </a:r>
            <a:r>
              <a:rPr sz="1000" b="1" spc="14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</a:t>
            </a:r>
          </a:p>
          <a:p>
            <a:pPr marL="143255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проведение</a:t>
            </a:r>
          </a:p>
          <a:p>
            <a:pPr marL="0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индивидуальных</a:t>
            </a:r>
          </a:p>
          <a:p>
            <a:pPr marL="135635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 групповых</a:t>
            </a:r>
          </a:p>
          <a:p>
            <a:pPr marL="53339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коррекционно</a:t>
            </a:r>
            <a:r>
              <a:rPr sz="1000" b="1" dirty="0">
                <a:solidFill>
                  <a:srgbClr val="FFFFFF"/>
                </a:solidFill>
                <a:latin typeface="KJNQTD+Calibri Bold"/>
                <a:cs typeface="KJNQTD+Calibri Bold"/>
              </a:rPr>
              <a:t>-</a:t>
            </a:r>
          </a:p>
          <a:p>
            <a:pPr marL="94487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развивающих</a:t>
            </a:r>
          </a:p>
          <a:p>
            <a:pPr marL="243839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занятий,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34781" y="2417275"/>
            <a:ext cx="830894" cy="3327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социальную</a:t>
            </a:r>
          </a:p>
          <a:p>
            <a:pPr marL="141732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защиту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58973" y="2487125"/>
            <a:ext cx="1114052" cy="471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823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коррекцию</a:t>
            </a:r>
            <a:r>
              <a:rPr sz="1000" b="1" spc="-11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</a:t>
            </a:r>
          </a:p>
          <a:p>
            <a:pPr marL="0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развитие</a:t>
            </a:r>
            <a:r>
              <a:rPr sz="1000" b="1" spc="25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высших</a:t>
            </a:r>
          </a:p>
          <a:p>
            <a:pPr marL="137159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психических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80378" y="2556975"/>
            <a:ext cx="1192986" cy="1029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1271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развитие</a:t>
            </a:r>
          </a:p>
          <a:p>
            <a:pPr marL="132588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компетенций,</a:t>
            </a:r>
          </a:p>
          <a:p>
            <a:pPr marL="15240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необходимых</a:t>
            </a:r>
            <a:r>
              <a:rPr sz="1000" b="1" spc="21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для</a:t>
            </a:r>
          </a:p>
          <a:p>
            <a:pPr marL="135635" marR="0">
              <a:lnSpc>
                <a:spcPts val="110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продолжения</a:t>
            </a:r>
          </a:p>
          <a:p>
            <a:pPr marL="112776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образования</a:t>
            </a:r>
            <a:r>
              <a:rPr sz="1000" b="1" spc="18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</a:t>
            </a:r>
          </a:p>
          <a:p>
            <a:pPr marL="0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профессиональног</a:t>
            </a:r>
          </a:p>
          <a:p>
            <a:pPr marL="486409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35219" y="2626697"/>
            <a:ext cx="1095479" cy="332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развитие</a:t>
            </a:r>
            <a:r>
              <a:rPr sz="1000" b="1" spc="25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форм и</a:t>
            </a:r>
          </a:p>
          <a:p>
            <a:pPr marL="233171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навыков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250436" y="2696547"/>
            <a:ext cx="999190" cy="332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формирование</a:t>
            </a:r>
          </a:p>
          <a:p>
            <a:pPr marL="169164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способов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923530" y="2696547"/>
            <a:ext cx="1051838" cy="332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обучающегося в</a:t>
            </a:r>
          </a:p>
          <a:p>
            <a:pPr marL="237743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случаях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179953" y="2906478"/>
            <a:ext cx="673808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функций,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563235" y="2905590"/>
            <a:ext cx="840339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личностного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384548" y="2975440"/>
            <a:ext cx="730137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регуляции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851902" y="2975440"/>
            <a:ext cx="1195094" cy="890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052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неблагоприятных</a:t>
            </a:r>
          </a:p>
          <a:p>
            <a:pPr marL="103631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условий</a:t>
            </a:r>
            <a:r>
              <a:rPr sz="1000" b="1" spc="10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жизни</a:t>
            </a:r>
          </a:p>
          <a:p>
            <a:pPr marL="419100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при</a:t>
            </a:r>
          </a:p>
          <a:p>
            <a:pPr marL="0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психотравмирующ</a:t>
            </a:r>
          </a:p>
          <a:p>
            <a:pPr marL="458723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их</a:t>
            </a:r>
          </a:p>
          <a:p>
            <a:pPr marL="74676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обстоятельствах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64515" y="3032462"/>
            <a:ext cx="1168210" cy="750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методик,</a:t>
            </a:r>
            <a:r>
              <a:rPr sz="1000" b="1" spc="22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методов</a:t>
            </a:r>
          </a:p>
          <a:p>
            <a:pPr marL="213359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 приемов</a:t>
            </a:r>
          </a:p>
          <a:p>
            <a:pPr marL="201168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обучения в</a:t>
            </a:r>
          </a:p>
          <a:p>
            <a:pPr marL="106680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соответствии</a:t>
            </a:r>
            <a:r>
              <a:rPr sz="1000" b="1" spc="22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</a:t>
            </a:r>
          </a:p>
          <a:p>
            <a:pPr marL="254508" marR="0">
              <a:lnSpc>
                <a:spcPts val="110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особыми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928493" y="3045162"/>
            <a:ext cx="1177429" cy="751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296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эмоционально</a:t>
            </a:r>
            <a:r>
              <a:rPr sz="1000" b="1" dirty="0">
                <a:solidFill>
                  <a:srgbClr val="FFFFFF"/>
                </a:solidFill>
                <a:latin typeface="KJNQTD+Calibri Bold"/>
                <a:cs typeface="KJNQTD+Calibri Bold"/>
              </a:rPr>
              <a:t>-</a:t>
            </a:r>
          </a:p>
          <a:p>
            <a:pPr marL="263652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волевой,</a:t>
            </a:r>
          </a:p>
          <a:p>
            <a:pPr marL="48767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познавательной,</a:t>
            </a:r>
          </a:p>
          <a:p>
            <a:pPr marL="0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коммуникативной</a:t>
            </a:r>
          </a:p>
          <a:p>
            <a:pPr marL="82296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 речевой сфер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395595" y="3045507"/>
            <a:ext cx="1177429" cy="6107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39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общения в группе</a:t>
            </a:r>
          </a:p>
          <a:p>
            <a:pPr marL="153923" marR="0">
              <a:lnSpc>
                <a:spcPts val="109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сверстников,</a:t>
            </a:r>
          </a:p>
          <a:p>
            <a:pPr marL="0" marR="0">
              <a:lnSpc>
                <a:spcPts val="1103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коммуникативной</a:t>
            </a:r>
          </a:p>
          <a:p>
            <a:pPr marL="138683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компетенции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23004" y="3115647"/>
            <a:ext cx="1055269" cy="47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6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поведения</a:t>
            </a:r>
            <a:r>
              <a:rPr sz="1000" b="1" spc="22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</a:t>
            </a:r>
          </a:p>
          <a:p>
            <a:pPr marL="0" marR="0">
              <a:lnSpc>
                <a:spcPts val="1091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эмоциональных</a:t>
            </a:r>
          </a:p>
          <a:p>
            <a:pPr marL="169164" marR="0">
              <a:lnSpc>
                <a:spcPts val="110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состояний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701038" y="3184826"/>
            <a:ext cx="1162976" cy="471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8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необходимых</a:t>
            </a:r>
            <a:r>
              <a:rPr sz="1000" b="1" spc="21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для</a:t>
            </a:r>
          </a:p>
          <a:p>
            <a:pPr marL="134111" marR="0">
              <a:lnSpc>
                <a:spcPts val="110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преодоления</a:t>
            </a:r>
          </a:p>
          <a:p>
            <a:pPr marL="192023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нарушений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595618" y="3534113"/>
            <a:ext cx="1163836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самоопределения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906778" y="3604470"/>
            <a:ext cx="752938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развития</a:t>
            </a:r>
            <a:r>
              <a:rPr sz="1000" b="1" spc="19" dirty="0">
                <a:solidFill>
                  <a:srgbClr val="FFFFFF"/>
                </a:solidFill>
                <a:latin typeface="IBNUAO+Calibri Bold"/>
                <a:cs typeface="IBNUAO+Calibri Bold"/>
              </a:rPr>
              <a:t> </a:t>
            </a: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0611" y="3729184"/>
            <a:ext cx="1156414" cy="4714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образовательным</a:t>
            </a:r>
          </a:p>
          <a:p>
            <a:pPr marL="30480" marR="0">
              <a:lnSpc>
                <a:spcPts val="1104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и потребностями</a:t>
            </a:r>
          </a:p>
          <a:p>
            <a:pPr marL="80772" marR="0">
              <a:lnSpc>
                <a:spcPts val="1092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обучающихся с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894585" y="3743154"/>
            <a:ext cx="776398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трудностей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44878" y="3883413"/>
            <a:ext cx="675476" cy="192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15"/>
              </a:lnSpc>
              <a:spcBef>
                <a:spcPts val="0"/>
              </a:spcBef>
              <a:spcAft>
                <a:spcPts val="0"/>
              </a:spcAft>
            </a:pPr>
            <a:r>
              <a:rPr sz="10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обучения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47039" y="4144952"/>
            <a:ext cx="405723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IBNUAO+Calibri Bold"/>
                <a:cs typeface="IBNUAO+Calibri Bold"/>
              </a:rPr>
              <a:t>ТНР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B1464E-6CAD-40AA-9620-D4C56473D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2595" y="91384"/>
            <a:ext cx="5122530" cy="776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32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Особенности</a:t>
            </a:r>
            <a:r>
              <a:rPr sz="2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построения</a:t>
            </a:r>
            <a:r>
              <a:rPr sz="24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программы</a:t>
            </a:r>
          </a:p>
          <a:p>
            <a:pPr marL="0" marR="0">
              <a:lnSpc>
                <a:spcPts val="2882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«Развитие речи» (основная</a:t>
            </a:r>
            <a:r>
              <a:rPr sz="2400" b="1" spc="-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школа)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9003" y="1459229"/>
            <a:ext cx="214825" cy="237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1903" y="1450871"/>
            <a:ext cx="7819758" cy="1109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Обучение</a:t>
            </a:r>
            <a:r>
              <a:rPr sz="14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предмету</a:t>
            </a:r>
            <a:r>
              <a:rPr sz="1400" b="1" spc="-3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«Развитие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речи»</a:t>
            </a:r>
            <a:r>
              <a:rPr sz="14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имеет</a:t>
            </a:r>
            <a:r>
              <a:rPr sz="14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практическую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направленность,</a:t>
            </a:r>
            <a:r>
              <a:rPr sz="1400" b="1" spc="-4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предполагает</a:t>
            </a:r>
          </a:p>
          <a:p>
            <a:pPr marL="0" marR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изучения</a:t>
            </a:r>
            <a:r>
              <a:rPr sz="14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большого</a:t>
            </a:r>
            <a:r>
              <a:rPr sz="1400" b="1" spc="-2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массива</a:t>
            </a:r>
            <a:r>
              <a:rPr sz="1400" b="1" spc="-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теоретических</a:t>
            </a:r>
            <a:r>
              <a:rPr sz="1400" b="1" spc="-5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знаний</a:t>
            </a:r>
            <a:r>
              <a:rPr sz="1400" b="1" spc="-4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ориентировано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</a:t>
            </a:r>
            <a:r>
              <a:rPr sz="14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развитие</a:t>
            </a:r>
            <a:r>
              <a:rPr sz="1400" b="1" spc="-5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функциональной</a:t>
            </a:r>
          </a:p>
          <a:p>
            <a:pPr marL="0" marR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грамотности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как</a:t>
            </a:r>
            <a:r>
              <a:rPr sz="1400" b="1" spc="-3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интегративного</a:t>
            </a:r>
            <a:r>
              <a:rPr sz="1400" b="1" spc="-3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умения человека</a:t>
            </a:r>
            <a:r>
              <a:rPr sz="1400" b="1" spc="-4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читать,</a:t>
            </a:r>
            <a:r>
              <a:rPr sz="14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понимать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тексты,</a:t>
            </a:r>
            <a:r>
              <a:rPr sz="14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использовать</a:t>
            </a:r>
          </a:p>
          <a:p>
            <a:pPr marL="0" marR="0">
              <a:lnSpc>
                <a:spcPts val="168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информацию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текстов</a:t>
            </a:r>
            <a:r>
              <a:rPr sz="1400" b="1" spc="-3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разных</a:t>
            </a:r>
            <a:r>
              <a:rPr sz="14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форматов,</a:t>
            </a:r>
            <a:r>
              <a:rPr sz="1400" b="1" spc="-4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оценивать</a:t>
            </a:r>
            <a:r>
              <a:rPr sz="1400" b="1" spc="-4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её,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размышлять</a:t>
            </a:r>
            <a:r>
              <a:rPr sz="1400" b="1" spc="-2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 ней,</a:t>
            </a:r>
            <a:r>
              <a:rPr sz="1400" b="1" spc="-2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чтобы достигать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своих</a:t>
            </a:r>
          </a:p>
          <a:p>
            <a:pPr marL="0" marR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целей,</a:t>
            </a:r>
            <a:r>
              <a:rPr sz="14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расширять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свои</a:t>
            </a:r>
            <a:r>
              <a:rPr sz="14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знания</a:t>
            </a:r>
            <a:r>
              <a:rPr sz="1400" b="1" spc="-3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возможности,</a:t>
            </a:r>
            <a:r>
              <a:rPr sz="1400" b="1" spc="-3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участвовать</a:t>
            </a:r>
            <a:r>
              <a:rPr sz="1400" b="1" spc="-5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социальной</a:t>
            </a:r>
            <a:r>
              <a:rPr sz="1400" b="1" spc="-4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жизни.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59003" y="2902435"/>
            <a:ext cx="214931" cy="138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71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  <a:p>
            <a:pPr marL="0" marR="0">
              <a:lnSpc>
                <a:spcPts val="1571"/>
              </a:lnSpc>
              <a:spcBef>
                <a:spcPts val="7429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01903" y="2821509"/>
            <a:ext cx="7680442" cy="959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 содержании</a:t>
            </a:r>
            <a:r>
              <a:rPr sz="1400" b="1" spc="-3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программы</a:t>
            </a:r>
            <a:r>
              <a:rPr sz="14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выделено</a:t>
            </a:r>
            <a:r>
              <a:rPr sz="1400" b="1" spc="-4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четыре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направления</a:t>
            </a:r>
            <a:r>
              <a:rPr sz="14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работы: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Работа</a:t>
            </a:r>
            <a:r>
              <a:rPr sz="20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над словом,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Работа</a:t>
            </a:r>
            <a:r>
              <a:rPr sz="20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над словосочетанием</a:t>
            </a:r>
            <a:r>
              <a:rPr sz="2000" b="1" spc="-3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предложением,</a:t>
            </a:r>
            <a:r>
              <a:rPr sz="2000" b="1" spc="-2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Работа</a:t>
            </a:r>
            <a:r>
              <a:rPr sz="20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над текстом,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Виды речевой</a:t>
            </a:r>
            <a:r>
              <a:rPr sz="20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деятельности</a:t>
            </a:r>
            <a:r>
              <a:rPr sz="2000" b="1" spc="-2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</a:t>
            </a:r>
            <a:r>
              <a:rPr sz="20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культура</a:t>
            </a:r>
            <a:r>
              <a:rPr sz="20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01903" y="4043489"/>
            <a:ext cx="6317414" cy="42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Все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направления</a:t>
            </a:r>
            <a:r>
              <a:rPr sz="1400" b="1" spc="-4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связаны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между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собой и</a:t>
            </a:r>
            <a:r>
              <a:rPr sz="14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могут</a:t>
            </a:r>
            <a:r>
              <a:rPr sz="1400" b="1" spc="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реализовываться</a:t>
            </a:r>
            <a:r>
              <a:rPr sz="14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endParaRPr lang="ru-RU" sz="1400" b="1" spc="-29" dirty="0">
              <a:solidFill>
                <a:srgbClr val="8B3C67"/>
              </a:solidFill>
              <a:latin typeface="IBNUAO+Calibri Bold"/>
              <a:cs typeface="IBNUAO+Calibri Bold"/>
            </a:endParaRP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параллельно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.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E98643E-6CA0-4E06-8145-7754A1F1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21" y="3580406"/>
            <a:ext cx="2124670" cy="14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2374" y="424541"/>
            <a:ext cx="5831794" cy="360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Коррекционные</a:t>
            </a:r>
            <a:r>
              <a:rPr sz="2400" b="1" spc="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курсы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ОО </a:t>
            </a:r>
            <a:r>
              <a:rPr sz="18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(примерный</a:t>
            </a:r>
            <a:r>
              <a:rPr sz="1800" b="1" spc="-3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8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список)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0176" y="1023564"/>
            <a:ext cx="7872348" cy="1658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Коррекционно</a:t>
            </a:r>
            <a:r>
              <a:rPr sz="16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-</a:t>
            </a: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развивающие курсы,</a:t>
            </a:r>
            <a:r>
              <a:rPr sz="1600" b="1" spc="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направленные</a:t>
            </a:r>
            <a:r>
              <a:rPr sz="1600" b="1" spc="-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</a:t>
            </a:r>
            <a:r>
              <a:rPr sz="1600" b="1" spc="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600" b="1" u="sng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речеязыковое и</a:t>
            </a:r>
          </a:p>
          <a:p>
            <a:pPr marL="0" marR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</a:pPr>
            <a:r>
              <a:rPr sz="1600" b="1" u="sng" dirty="0">
                <a:solidFill>
                  <a:srgbClr val="8B3C67"/>
                </a:solidFill>
                <a:latin typeface="IBNUAO+Calibri Bold"/>
                <a:cs typeface="IBNUAO+Calibri Bold"/>
              </a:rPr>
              <a:t>коммуникативное</a:t>
            </a:r>
            <a:r>
              <a:rPr sz="1600" b="1" u="sng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600" b="1" u="sng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развитие</a:t>
            </a: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6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: </a:t>
            </a:r>
            <a:r>
              <a:rPr sz="1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Индивидуальные</a:t>
            </a:r>
            <a:r>
              <a:rPr sz="14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групповые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логопедические</a:t>
            </a:r>
            <a:r>
              <a:rPr sz="14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занятия,</a:t>
            </a:r>
          </a:p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«Эффективная</a:t>
            </a:r>
            <a:r>
              <a:rPr sz="1400" b="1" spc="-3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коммуникация»,</a:t>
            </a:r>
            <a:r>
              <a:rPr sz="1400" b="1" spc="-4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«Развитие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текстовой</a:t>
            </a:r>
            <a:r>
              <a:rPr sz="14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компетенции»,</a:t>
            </a:r>
            <a:r>
              <a:rPr sz="1400" b="1" spc="-4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«Логоритмика».</a:t>
            </a:r>
          </a:p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Особое внимание</a:t>
            </a:r>
            <a:r>
              <a:rPr sz="1200" b="1" spc="-3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обращается на</a:t>
            </a:r>
            <a:r>
              <a:rPr sz="12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необходимость</a:t>
            </a:r>
            <a:r>
              <a:rPr sz="12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реализации</a:t>
            </a:r>
            <a:r>
              <a:rPr sz="12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индивидуального</a:t>
            </a:r>
            <a:r>
              <a:rPr sz="1200" b="1" spc="1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прагматико ориентированного</a:t>
            </a:r>
          </a:p>
          <a:p>
            <a:pPr marL="0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подхода</a:t>
            </a:r>
            <a:r>
              <a:rPr sz="1200" b="1" spc="2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</a:t>
            </a:r>
            <a:r>
              <a:rPr sz="12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реализации</a:t>
            </a:r>
            <a:r>
              <a:rPr sz="12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данного направления</a:t>
            </a:r>
            <a:r>
              <a:rPr sz="12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коррекционной</a:t>
            </a:r>
            <a:r>
              <a:rPr sz="12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работы. Это</a:t>
            </a:r>
            <a:r>
              <a:rPr sz="1200" b="1" spc="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предполагает наличие</a:t>
            </a:r>
            <a:r>
              <a:rPr sz="12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этапа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диагностики</a:t>
            </a:r>
          </a:p>
          <a:p>
            <a:pPr marL="0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состояния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речеязыковых и/или</a:t>
            </a:r>
            <a:r>
              <a:rPr sz="1200" b="1" spc="-3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коммуникативных</a:t>
            </a:r>
            <a:r>
              <a:rPr sz="12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навыков обучающихся, реализации</a:t>
            </a:r>
            <a:r>
              <a:rPr sz="12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содержания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коррекционной</a:t>
            </a:r>
          </a:p>
          <a:p>
            <a:pPr marL="0" marR="0">
              <a:lnSpc>
                <a:spcPts val="1439"/>
              </a:lnSpc>
              <a:spcBef>
                <a:spcPts val="5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работы адекватно специальным</a:t>
            </a:r>
            <a:r>
              <a:rPr sz="1200" b="1" spc="-3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образовательным</a:t>
            </a:r>
            <a:r>
              <a:rPr sz="1200" b="1" spc="-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потребностям</a:t>
            </a:r>
            <a:r>
              <a:rPr sz="1200" b="1" spc="-2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каждого</a:t>
            </a:r>
            <a:r>
              <a:rPr sz="1200" b="1" spc="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обучающегося</a:t>
            </a:r>
            <a:r>
              <a:rPr sz="1200" b="1" spc="2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текущего</a:t>
            </a:r>
            <a:r>
              <a:rPr sz="1200" b="1" spc="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мониторинга</a:t>
            </a:r>
          </a:p>
          <a:p>
            <a:pPr marL="0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успешности</a:t>
            </a:r>
            <a:r>
              <a:rPr sz="12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 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целью</a:t>
            </a:r>
            <a:r>
              <a:rPr sz="1200" b="1" spc="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коррекции программы.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0176" y="2639639"/>
            <a:ext cx="7187121" cy="529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Коррекционно</a:t>
            </a:r>
            <a:r>
              <a:rPr sz="16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-</a:t>
            </a: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развивающие курсы,</a:t>
            </a:r>
            <a:r>
              <a:rPr sz="1600" b="1" spc="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6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направленные </a:t>
            </a:r>
            <a:r>
              <a:rPr sz="1600" b="1" u="sng" dirty="0">
                <a:solidFill>
                  <a:srgbClr val="8B3C67"/>
                </a:solidFill>
                <a:latin typeface="IBNUAO+Calibri Bold"/>
                <a:cs typeface="IBNUAO+Calibri Bold"/>
              </a:rPr>
              <a:t>на развитие произвольных</a:t>
            </a:r>
          </a:p>
          <a:p>
            <a:pPr marL="0" marR="0">
              <a:lnSpc>
                <a:spcPts val="1919"/>
              </a:lnSpc>
              <a:spcBef>
                <a:spcPts val="0"/>
              </a:spcBef>
              <a:spcAft>
                <a:spcPts val="0"/>
              </a:spcAft>
            </a:pPr>
            <a:r>
              <a:rPr sz="1600" b="1" u="sng" dirty="0">
                <a:solidFill>
                  <a:srgbClr val="8B3C67"/>
                </a:solidFill>
                <a:latin typeface="IBNUAO+Calibri Bold"/>
                <a:cs typeface="IBNUAO+Calibri Bold"/>
              </a:rPr>
              <a:t>психических функций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0176" y="3134994"/>
            <a:ext cx="214931" cy="8776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  <a:p>
            <a:pPr marL="0" marR="0">
              <a:lnSpc>
                <a:spcPts val="1568"/>
              </a:lnSpc>
              <a:spcBef>
                <a:spcPts val="61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  <a:p>
            <a:pPr marL="0" marR="0">
              <a:lnSpc>
                <a:spcPts val="1571"/>
              </a:lnSpc>
              <a:spcBef>
                <a:spcPts val="109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  <a:p>
            <a:pPr marL="0" marR="0">
              <a:lnSpc>
                <a:spcPts val="1568"/>
              </a:lnSpc>
              <a:spcBef>
                <a:spcPts val="113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57376" y="3126636"/>
            <a:ext cx="7320542" cy="1109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Занятия</a:t>
            </a:r>
            <a:r>
              <a:rPr sz="14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развитию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памяти,</a:t>
            </a:r>
            <a:r>
              <a:rPr sz="1400" b="1" spc="-2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внимания,</a:t>
            </a:r>
            <a:r>
              <a:rPr sz="14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пространственно</a:t>
            </a:r>
            <a:r>
              <a:rPr sz="14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-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временных</a:t>
            </a:r>
            <a:r>
              <a:rPr sz="1400" b="1" spc="-4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представлений.</a:t>
            </a:r>
          </a:p>
          <a:p>
            <a:pPr marL="0" marR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Учись</a:t>
            </a:r>
            <a:r>
              <a:rPr sz="14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учиться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(совершенствование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учебной</a:t>
            </a:r>
            <a:r>
              <a:rPr sz="14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деятельности).</a:t>
            </a:r>
          </a:p>
          <a:p>
            <a:pPr marL="39623" marR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Мои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эмоции</a:t>
            </a:r>
            <a:r>
              <a:rPr sz="14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(регуляция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поведения)</a:t>
            </a:r>
          </a:p>
          <a:p>
            <a:pPr marL="0" marR="0">
              <a:lnSpc>
                <a:spcPts val="1682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Психокоррекционные</a:t>
            </a:r>
            <a:r>
              <a:rPr sz="1400" b="1" spc="-3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занятия</a:t>
            </a:r>
            <a:r>
              <a:rPr sz="1400" b="1" spc="-2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 подростками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группы</a:t>
            </a:r>
            <a:r>
              <a:rPr sz="14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риска</a:t>
            </a:r>
            <a:r>
              <a:rPr sz="1400" b="1" spc="-3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(с</a:t>
            </a:r>
            <a:r>
              <a:rPr sz="14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тенденциями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асоциальному</a:t>
            </a:r>
          </a:p>
          <a:p>
            <a:pPr marL="0" marR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поведению)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0176" y="4195549"/>
            <a:ext cx="8056267" cy="589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Данные</a:t>
            </a:r>
            <a:r>
              <a:rPr sz="12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курсы направлены</a:t>
            </a:r>
            <a:r>
              <a:rPr sz="12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</a:t>
            </a:r>
            <a:r>
              <a:rPr sz="12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поддержку процесса</a:t>
            </a:r>
            <a:r>
              <a:rPr sz="1200" b="1" spc="1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обучения</a:t>
            </a:r>
            <a:r>
              <a:rPr sz="12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социализации</a:t>
            </a:r>
            <a:r>
              <a:rPr sz="12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обучающихся с </a:t>
            </a:r>
            <a:r>
              <a:rPr sz="12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ТНР.</a:t>
            </a:r>
            <a:r>
              <a:rPr sz="1200" b="1" spc="3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Основной</a:t>
            </a:r>
            <a:r>
              <a:rPr sz="12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акцент</a:t>
            </a:r>
          </a:p>
          <a:p>
            <a:pPr marL="0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делается на</a:t>
            </a:r>
            <a:r>
              <a:rPr sz="12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игровой или</a:t>
            </a:r>
            <a:r>
              <a:rPr sz="12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занимательной</a:t>
            </a:r>
            <a:r>
              <a:rPr sz="1200" b="1" spc="-3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форме занятий,</a:t>
            </a:r>
            <a:r>
              <a:rPr sz="12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 </a:t>
            </a:r>
            <a:r>
              <a:rPr sz="12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т.ч.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использование</a:t>
            </a:r>
            <a:r>
              <a:rPr sz="1200" b="1" spc="-3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элементов</a:t>
            </a:r>
            <a:r>
              <a:rPr sz="12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деловой</a:t>
            </a:r>
            <a:r>
              <a:rPr sz="1200" b="1" spc="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игры, психодрамы и</a:t>
            </a:r>
          </a:p>
          <a:p>
            <a:pPr marL="0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др. методах проведения занятий.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9140" y="13747"/>
            <a:ext cx="5045513" cy="710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sz="23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Основные</a:t>
            </a:r>
            <a:r>
              <a:rPr sz="2300" b="1" spc="-2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3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направления и</a:t>
            </a:r>
            <a:r>
              <a:rPr sz="23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3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содержание</a:t>
            </a:r>
          </a:p>
          <a:p>
            <a:pPr marL="0" marR="0">
              <a:lnSpc>
                <a:spcPts val="2483"/>
              </a:lnSpc>
              <a:spcBef>
                <a:spcPts val="0"/>
              </a:spcBef>
              <a:spcAft>
                <a:spcPts val="0"/>
              </a:spcAft>
            </a:pPr>
            <a:r>
              <a:rPr sz="23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логопедической</a:t>
            </a:r>
            <a:r>
              <a:rPr sz="2300" b="1" spc="-2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3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работы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8685" y="1120546"/>
            <a:ext cx="4535423" cy="766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в</a:t>
            </a:r>
            <a:r>
              <a:rPr sz="1200" spc="53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соответствии</a:t>
            </a:r>
            <a:r>
              <a:rPr sz="1200" spc="37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</a:t>
            </a:r>
            <a:r>
              <a:rPr sz="1200" spc="54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онтогенетическим</a:t>
            </a:r>
            <a:r>
              <a:rPr sz="1200" spc="29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принципом</a:t>
            </a:r>
          </a:p>
          <a:p>
            <a:pPr marL="0" marR="0">
              <a:lnSpc>
                <a:spcPts val="1654"/>
              </a:lnSpc>
              <a:spcBef>
                <a:spcPts val="335"/>
              </a:spcBef>
              <a:spcAft>
                <a:spcPts val="0"/>
              </a:spcAft>
            </a:pP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(воспроизводить</a:t>
            </a:r>
            <a:r>
              <a:rPr sz="1200" spc="48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нормативный</a:t>
            </a:r>
            <a:r>
              <a:rPr sz="1200" spc="35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путь</a:t>
            </a:r>
            <a:r>
              <a:rPr sz="1200" spc="48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развития</a:t>
            </a:r>
            <a:r>
              <a:rPr sz="1200" spc="51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речи</a:t>
            </a:r>
          </a:p>
          <a:p>
            <a:pPr marL="0" marR="0">
              <a:lnSpc>
                <a:spcPts val="1654"/>
              </a:lnSpc>
              <a:spcBef>
                <a:spcPts val="335"/>
              </a:spcBef>
              <a:spcAft>
                <a:spcPts val="0"/>
              </a:spcAft>
            </a:pP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</a:t>
            </a:r>
            <a:r>
              <a:rPr sz="1200" spc="54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помощью</a:t>
            </a:r>
            <a:r>
              <a:rPr sz="1200" spc="49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специальных</a:t>
            </a:r>
            <a:r>
              <a:rPr sz="1200" spc="32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методов</a:t>
            </a:r>
            <a:r>
              <a:rPr sz="1200" spc="49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и</a:t>
            </a:r>
            <a:r>
              <a:rPr sz="1200" spc="49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приемов)</a:t>
            </a:r>
            <a:r>
              <a:rPr sz="1200" spc="37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8685" y="2154288"/>
            <a:ext cx="6322486" cy="64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они</a:t>
            </a:r>
            <a:r>
              <a:rPr sz="1400" b="1" spc="-1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должны</a:t>
            </a:r>
            <a:r>
              <a:rPr sz="14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быть дифференцированными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зависимости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от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возраста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endParaRPr lang="ru-RU" sz="1400" b="1" spc="-40" dirty="0">
              <a:solidFill>
                <a:srgbClr val="8B3C67"/>
              </a:solidFill>
              <a:latin typeface="IBNUAO+Calibri Bold"/>
              <a:cs typeface="IBNUAO+Calibri Bold"/>
            </a:endParaRP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>
                <a:solidFill>
                  <a:srgbClr val="8B3C67"/>
                </a:solidFill>
                <a:latin typeface="IBNUAO+Calibri Bold"/>
                <a:cs typeface="IBNUAO+Calibri Bold"/>
              </a:rPr>
              <a:t>ребенка</a:t>
            </a:r>
            <a:endParaRPr lang="ru-RU" sz="1400" b="1" dirty="0">
              <a:solidFill>
                <a:srgbClr val="8B3C67"/>
              </a:solidFill>
              <a:latin typeface="IBNUAO+Calibri Bold"/>
              <a:cs typeface="IBNUAO+Calibri Bold"/>
            </a:endParaRP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они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должны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учитывать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уровень</a:t>
            </a:r>
            <a:r>
              <a:rPr sz="1400" b="1" spc="-3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сформированности</a:t>
            </a:r>
            <a:r>
              <a:rPr sz="1400" b="1" spc="-1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8685" y="2827301"/>
            <a:ext cx="5876443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они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должны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быть направлены</a:t>
            </a:r>
            <a:r>
              <a:rPr sz="1400" b="1" spc="-3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</a:t>
            </a:r>
            <a:r>
              <a:rPr sz="14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речевую</a:t>
            </a:r>
            <a:r>
              <a:rPr sz="1400" b="1" spc="-2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зону</a:t>
            </a:r>
            <a:r>
              <a:rPr sz="14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«ближайшего</a:t>
            </a:r>
            <a:r>
              <a:rPr sz="1400" b="1" spc="-3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развития»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8685" y="3116274"/>
            <a:ext cx="7978528" cy="469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они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должны</a:t>
            </a:r>
            <a:r>
              <a:rPr sz="14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соответствовать</a:t>
            </a:r>
            <a:r>
              <a:rPr sz="1400" b="1" spc="-4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системному</a:t>
            </a:r>
            <a:r>
              <a:rPr sz="14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принципу</a:t>
            </a:r>
            <a:r>
              <a:rPr sz="1400" b="1" spc="-4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(выделение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ведущего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направления</a:t>
            </a:r>
            <a:r>
              <a:rPr sz="1400" b="1" spc="-4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работы</a:t>
            </a:r>
            <a:r>
              <a:rPr sz="14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</a:t>
            </a:r>
          </a:p>
          <a:p>
            <a:pPr marL="0" marR="0">
              <a:lnSpc>
                <a:spcPts val="168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одновременном</a:t>
            </a:r>
            <a:r>
              <a:rPr sz="1400" b="1" spc="-4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развитии</a:t>
            </a:r>
            <a:r>
              <a:rPr sz="1400" b="1" spc="-4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всей</a:t>
            </a:r>
            <a:r>
              <a:rPr sz="14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системы языковых</a:t>
            </a:r>
            <a:r>
              <a:rPr sz="1400" b="1" spc="-2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речевых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единиц)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8685" y="3590624"/>
            <a:ext cx="5007731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работа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должна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реализовываться</a:t>
            </a:r>
            <a:r>
              <a:rPr sz="1400" b="1" spc="-4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систематически</a:t>
            </a:r>
            <a:r>
              <a:rPr sz="1400" b="1" spc="-5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регулярно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08685" y="3895367"/>
            <a:ext cx="7747620" cy="46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должен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осуществляться</a:t>
            </a:r>
            <a:r>
              <a:rPr sz="1400" b="1" spc="-3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постоянный</a:t>
            </a:r>
            <a:r>
              <a:rPr sz="1400" b="1" spc="-3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мониторинг</a:t>
            </a:r>
            <a:r>
              <a:rPr sz="14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эффективности</a:t>
            </a:r>
            <a:r>
              <a:rPr sz="1400" b="1" spc="-4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логопедического</a:t>
            </a:r>
            <a:r>
              <a:rPr sz="1400" b="1" spc="-3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воздействия</a:t>
            </a:r>
            <a:r>
              <a:rPr sz="1400" b="1" spc="-4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</a:t>
            </a:r>
          </a:p>
          <a:p>
            <a:pPr marL="0" marR="0">
              <a:lnSpc>
                <a:spcPts val="1679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гибкое реагирование</a:t>
            </a:r>
            <a:r>
              <a:rPr sz="1400" b="1" spc="-5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</a:t>
            </a:r>
            <a:r>
              <a:rPr sz="14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его результаты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08685" y="4399116"/>
            <a:ext cx="601060" cy="256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др.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8968B-FF49-4BB9-A206-CA8181F50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42601"/>
            <a:ext cx="2535627" cy="16887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8BAA80-5974-43B7-BB24-6EAC84744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" y="0"/>
            <a:ext cx="9134455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A8330-6ECB-44B3-AAEA-67984A83DB2C}"/>
              </a:ext>
            </a:extLst>
          </p:cNvPr>
          <p:cNvSpPr txBox="1"/>
          <p:nvPr/>
        </p:nvSpPr>
        <p:spPr>
          <a:xfrm>
            <a:off x="539552" y="127560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WNIIJR+Montserrat ExtraBold"/>
              </a:rPr>
              <a:t>Проблемы усвоения программного материала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AB21389-5157-4738-8191-E20AA0E22268}"/>
              </a:ext>
            </a:extLst>
          </p:cNvPr>
          <p:cNvSpPr/>
          <p:nvPr/>
        </p:nvSpPr>
        <p:spPr>
          <a:xfrm>
            <a:off x="5724128" y="3988054"/>
            <a:ext cx="1330533" cy="45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8" name="Picture 16" descr="Picture background">
            <a:extLst>
              <a:ext uri="{FF2B5EF4-FFF2-40B4-BE49-F238E27FC236}">
                <a16:creationId xmlns:a16="http://schemas.microsoft.com/office/drawing/2014/main" id="{F38FCE87-1C30-4DB2-B7B2-D2DE6606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94660"/>
            <a:ext cx="3528392" cy="234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99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4A05A-7367-4566-8D56-1845397A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E1715-9649-437D-BC49-93FC63DD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Эсперимент</a:t>
            </a:r>
            <a:endParaRPr lang="ru-RU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4B0E53-0189-46A8-BB92-00CB64B56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40633"/>
            <a:ext cx="7272808" cy="2567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Содержание – комплексные контрольные работы по русскому языку и математике (одинаковые для всех нозологий)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</a:rPr>
              <a:t>Участвовал ученики 4, 6 и предпоследнего классов (3 школы-интерната ТНР 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AE5A6B-FE8A-46DD-89E4-034AC3977C38}"/>
              </a:ext>
            </a:extLst>
          </p:cNvPr>
          <p:cNvGraphicFramePr>
            <a:graphicFrameLocks noGrp="1"/>
          </p:cNvGraphicFramePr>
          <p:nvPr/>
        </p:nvGraphicFramePr>
        <p:xfrm>
          <a:off x="907085" y="3785379"/>
          <a:ext cx="7293255" cy="857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1085">
                  <a:extLst>
                    <a:ext uri="{9D8B030D-6E8A-4147-A177-3AD203B41FA5}">
                      <a16:colId xmlns:a16="http://schemas.microsoft.com/office/drawing/2014/main" val="2048913620"/>
                    </a:ext>
                  </a:extLst>
                </a:gridCol>
                <a:gridCol w="2431085">
                  <a:extLst>
                    <a:ext uri="{9D8B030D-6E8A-4147-A177-3AD203B41FA5}">
                      <a16:colId xmlns:a16="http://schemas.microsoft.com/office/drawing/2014/main" val="2489797594"/>
                    </a:ext>
                  </a:extLst>
                </a:gridCol>
                <a:gridCol w="2431085">
                  <a:extLst>
                    <a:ext uri="{9D8B030D-6E8A-4147-A177-3AD203B41FA5}">
                      <a16:colId xmlns:a16="http://schemas.microsoft.com/office/drawing/2014/main" val="1887549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Классы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Математика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182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4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11+30+19=60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11+32+19=62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15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6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8+17+9 =32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8+16+10=34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41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9 классы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16+9+8= 33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17+9+8= 34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18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125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</a:rPr>
                        <a:t>128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B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25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63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BE9978-932B-4526-87CD-6D9E3190E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F261F-5989-4621-8208-8DCFB9F4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rgbClr val="8B3C67"/>
                </a:solidFill>
                <a:latin typeface="IBNUAO+Calibri Bold"/>
                <a:ea typeface="+mn-ea"/>
                <a:cs typeface="IBNUAO+Calibri Bold"/>
              </a:rPr>
              <a:t>Число учеников, правильно выполнивших задания по русскому языку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1B41CE4-0B05-2998-2CFB-4FF18008F2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684523"/>
              </p:ext>
            </p:extLst>
          </p:nvPr>
        </p:nvGraphicFramePr>
        <p:xfrm>
          <a:off x="125007" y="1448408"/>
          <a:ext cx="3200400" cy="300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A3B0590-A8E4-425D-62EA-78AAB1B52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467561"/>
              </p:ext>
            </p:extLst>
          </p:nvPr>
        </p:nvGraphicFramePr>
        <p:xfrm>
          <a:off x="3325407" y="1689810"/>
          <a:ext cx="2640936" cy="268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5FDE81D-223B-421C-B6DF-30410D1DD911}"/>
              </a:ext>
            </a:extLst>
          </p:cNvPr>
          <p:cNvGraphicFramePr/>
          <p:nvPr/>
        </p:nvGraphicFramePr>
        <p:xfrm>
          <a:off x="5966343" y="1490451"/>
          <a:ext cx="2897925" cy="292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85D2268-4455-4E22-8CE8-FCE9D2FEEAFF}"/>
              </a:ext>
            </a:extLst>
          </p:cNvPr>
          <p:cNvCxnSpPr/>
          <p:nvPr/>
        </p:nvCxnSpPr>
        <p:spPr>
          <a:xfrm>
            <a:off x="457200" y="2845613"/>
            <a:ext cx="27397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32AB33-F343-4651-A4B4-D9183EB8F117}"/>
              </a:ext>
            </a:extLst>
          </p:cNvPr>
          <p:cNvCxnSpPr/>
          <p:nvPr/>
        </p:nvCxnSpPr>
        <p:spPr>
          <a:xfrm>
            <a:off x="3584448" y="2951822"/>
            <a:ext cx="2282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D0C91FE-0C89-4354-BB1A-66884A390FC1}"/>
              </a:ext>
            </a:extLst>
          </p:cNvPr>
          <p:cNvCxnSpPr>
            <a:cxnSpLocks/>
          </p:cNvCxnSpPr>
          <p:nvPr/>
        </p:nvCxnSpPr>
        <p:spPr>
          <a:xfrm>
            <a:off x="6203290" y="2849408"/>
            <a:ext cx="266097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6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F37ED6-6832-4D42-9B1F-31394B56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631" y="187524"/>
            <a:ext cx="6991165" cy="99417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Структура ошибок в изложении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500938" y="4927718"/>
            <a:ext cx="1275670" cy="3723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1500" dirty="0">
              <a:solidFill>
                <a:schemeClr val="bg1"/>
              </a:solidFill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FEA09CDE-E426-4011-B5BA-2F718A5235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7038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193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986" y="383771"/>
            <a:ext cx="551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8B3C67"/>
              </a:solidFill>
              <a:latin typeface="+mn-lt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A7EDB9F-F018-48F3-8DBA-E06A4EF3B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03123" y="1089648"/>
            <a:ext cx="788356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00F42B4-812C-4353-AB28-96273A004EBD}"/>
              </a:ext>
            </a:extLst>
          </p:cNvPr>
          <p:cNvGraphicFramePr/>
          <p:nvPr/>
        </p:nvGraphicFramePr>
        <p:xfrm>
          <a:off x="221151" y="383771"/>
          <a:ext cx="7578543" cy="45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316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53845" y="98316"/>
            <a:ext cx="4989860" cy="518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79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Основания</a:t>
            </a:r>
            <a:r>
              <a:rPr sz="3100" b="1" spc="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комплектования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608" y="1252388"/>
            <a:ext cx="8038516" cy="691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57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На основании </a:t>
            </a:r>
            <a:r>
              <a:rPr sz="2400" b="1" spc="-2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психолого</a:t>
            </a:r>
            <a:r>
              <a:rPr sz="2400" b="1" dirty="0">
                <a:solidFill>
                  <a:srgbClr val="FFFFFF"/>
                </a:solidFill>
                <a:latin typeface="QNUJMF+Times New Roman Bold"/>
                <a:cs typeface="QNUJMF+Times New Roman Bold"/>
              </a:rPr>
              <a:t>-</a:t>
            </a:r>
            <a:r>
              <a:rPr sz="2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педагогической</a:t>
            </a:r>
            <a:r>
              <a:rPr sz="2400" b="1" spc="27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классификации</a:t>
            </a:r>
          </a:p>
          <a:p>
            <a:pPr marL="0" marR="0">
              <a:lnSpc>
                <a:spcPts val="2483"/>
              </a:lnSpc>
              <a:spcBef>
                <a:spcPts val="0"/>
              </a:spcBef>
              <a:spcAft>
                <a:spcPts val="0"/>
              </a:spcAft>
            </a:pPr>
            <a:r>
              <a:rPr sz="2400" b="1" spc="-5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(Р.Е.</a:t>
            </a:r>
            <a:r>
              <a:rPr sz="2400" b="1" spc="5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Левина)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9132" y="2393551"/>
            <a:ext cx="2421923" cy="5184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82"/>
              </a:lnSpc>
              <a:spcBef>
                <a:spcPts val="0"/>
              </a:spcBef>
              <a:spcAft>
                <a:spcPts val="0"/>
              </a:spcAft>
            </a:pP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Учитывается: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17855" y="3052173"/>
            <a:ext cx="5575117" cy="1033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796" marR="0">
              <a:lnSpc>
                <a:spcPts val="3782"/>
              </a:lnSpc>
              <a:spcBef>
                <a:spcPts val="0"/>
              </a:spcBef>
              <a:spcAft>
                <a:spcPts val="0"/>
              </a:spcAft>
            </a:pPr>
            <a:r>
              <a:rPr sz="3100" dirty="0">
                <a:solidFill>
                  <a:srgbClr val="8B3C67"/>
                </a:solidFill>
                <a:latin typeface="FOWKNM+Arial"/>
                <a:cs typeface="FOWKNM+Arial"/>
              </a:rPr>
              <a:t>•</a:t>
            </a: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сохранный</a:t>
            </a:r>
            <a:r>
              <a:rPr sz="3100" b="1" spc="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интеллект</a:t>
            </a:r>
          </a:p>
          <a:p>
            <a:pPr marL="0" marR="0">
              <a:lnSpc>
                <a:spcPts val="3779"/>
              </a:lnSpc>
              <a:spcBef>
                <a:spcPts val="228"/>
              </a:spcBef>
              <a:spcAft>
                <a:spcPts val="0"/>
              </a:spcAft>
            </a:pP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Два варианта</a:t>
            </a:r>
            <a:r>
              <a:rPr sz="3100" b="1" spc="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100" b="1" spc="-74" dirty="0">
                <a:solidFill>
                  <a:srgbClr val="8B3C67"/>
                </a:solidFill>
                <a:latin typeface="IBNUAO+Calibri Bold"/>
                <a:cs typeface="IBNUAO+Calibri Bold"/>
              </a:rPr>
              <a:t>ФАО</a:t>
            </a:r>
            <a:r>
              <a:rPr sz="3100" b="1" spc="-70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ОП</a:t>
            </a:r>
            <a:r>
              <a:rPr sz="3100" b="1" spc="2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(5.1 и 5.2)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2251" y="4268405"/>
            <a:ext cx="8511431" cy="629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Организация </a:t>
            </a:r>
            <a:r>
              <a:rPr sz="20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может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реализовывать</a:t>
            </a:r>
            <a:r>
              <a:rPr sz="20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один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или</a:t>
            </a:r>
            <a:r>
              <a:rPr sz="20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несколько</a:t>
            </a:r>
            <a:r>
              <a:rPr sz="2000" b="1" spc="-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вариантов</a:t>
            </a:r>
            <a:r>
              <a:rPr sz="20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ФАООП</a:t>
            </a:r>
          </a:p>
          <a:p>
            <a:pPr marL="0" marR="0">
              <a:lnSpc>
                <a:spcPts val="2208"/>
              </a:lnSpc>
              <a:spcBef>
                <a:spcPts val="50"/>
              </a:spcBef>
              <a:spcAft>
                <a:spcPts val="0"/>
              </a:spcAft>
            </a:pP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НОО</a:t>
            </a:r>
            <a:r>
              <a:rPr sz="20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 учетом</a:t>
            </a:r>
            <a:r>
              <a:rPr sz="20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особых</a:t>
            </a:r>
            <a:r>
              <a:rPr sz="20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образовательных</a:t>
            </a:r>
            <a:r>
              <a:rPr sz="2000" b="1" spc="-2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потребностей</a:t>
            </a:r>
            <a:r>
              <a:rPr sz="2000" b="1" spc="-3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0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обучающихся.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8E0336-1F1B-46FC-A844-697C57A90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CC4B8-8765-4456-871C-46729053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553998"/>
          </a:xfrm>
        </p:spPr>
        <p:txBody>
          <a:bodyPr/>
          <a:lstStyle/>
          <a:p>
            <a:r>
              <a:rPr lang="ru-RU" sz="1800" dirty="0">
                <a:solidFill>
                  <a:srgbClr val="8B3C67"/>
                </a:solidFill>
                <a:latin typeface="Montserrat ExtraBold" pitchFamily="2" charset="-52"/>
              </a:rPr>
              <a:t>Промежуточные итоги</a:t>
            </a:r>
            <a:br>
              <a:rPr lang="ru-RU" sz="1800" dirty="0">
                <a:solidFill>
                  <a:srgbClr val="8B3C67"/>
                </a:solidFill>
                <a:latin typeface="Montserrat ExtraBold" pitchFamily="2" charset="-52"/>
              </a:rPr>
            </a:br>
            <a:r>
              <a:rPr lang="ru-RU" sz="1800" dirty="0">
                <a:solidFill>
                  <a:srgbClr val="8B3C67"/>
                </a:solidFill>
                <a:latin typeface="Montserrat ExtraBold" pitchFamily="2" charset="-52"/>
              </a:rPr>
              <a:t>Проблемы по Русскому языку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04D4D-A5F3-4879-99FD-380908104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889000"/>
            <a:ext cx="8229600" cy="446276"/>
          </a:xfrm>
        </p:spPr>
        <p:txBody>
          <a:bodyPr/>
          <a:lstStyle/>
          <a:p>
            <a:pPr marL="0" indent="0">
              <a:buNone/>
            </a:pPr>
            <a:endParaRPr kumimoji="1" lang="ru-RU" sz="11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104B4A4-5ED6-4EEA-97D4-4BB5D0D496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55900"/>
              </p:ext>
            </p:extLst>
          </p:nvPr>
        </p:nvGraphicFramePr>
        <p:xfrm>
          <a:off x="457200" y="1185977"/>
          <a:ext cx="7922117" cy="2800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олнце 5">
            <a:extLst>
              <a:ext uri="{FF2B5EF4-FFF2-40B4-BE49-F238E27FC236}">
                <a16:creationId xmlns:a16="http://schemas.microsoft.com/office/drawing/2014/main" id="{0F364761-ABA6-45BF-A2C8-24DBB9232525}"/>
              </a:ext>
            </a:extLst>
          </p:cNvPr>
          <p:cNvSpPr/>
          <p:nvPr/>
        </p:nvSpPr>
        <p:spPr>
          <a:xfrm>
            <a:off x="2436522" y="3870759"/>
            <a:ext cx="4842456" cy="1228406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17342-A04A-41AF-AE10-7D77F8760D9A}"/>
              </a:ext>
            </a:extLst>
          </p:cNvPr>
          <p:cNvSpPr txBox="1"/>
          <p:nvPr/>
        </p:nvSpPr>
        <p:spPr>
          <a:xfrm>
            <a:off x="4064000" y="4283472"/>
            <a:ext cx="1898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sz="1100" dirty="0">
                <a:solidFill>
                  <a:prstClr val="black"/>
                </a:solidFill>
                <a:latin typeface="Calibri"/>
              </a:rPr>
              <a:t>Практически нет фонологических замен</a:t>
            </a:r>
          </a:p>
        </p:txBody>
      </p:sp>
    </p:spTree>
    <p:extLst>
      <p:ext uri="{BB962C8B-B14F-4D97-AF65-F5344CB8AC3E}">
        <p14:creationId xmlns:p14="http://schemas.microsoft.com/office/powerpoint/2010/main" val="871831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5ADA5-BBC4-463A-ADCD-C19E1D9B3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745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827E-26A7-47CF-BF0C-2B5F2B48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6083300" cy="857250"/>
          </a:xfrm>
        </p:spPr>
        <p:txBody>
          <a:bodyPr>
            <a:normAutofit/>
          </a:bodyPr>
          <a:lstStyle/>
          <a:p>
            <a:pPr marL="9049" marR="3810">
              <a:lnSpc>
                <a:spcPts val="1860"/>
              </a:lnSpc>
            </a:pPr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</a:rPr>
              <a:t>Основные проблемы по математике: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5B1DDA-B186-42D9-87AA-18C52AAB9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1590"/>
            <a:ext cx="6797992" cy="2215991"/>
          </a:xfrm>
        </p:spPr>
        <p:txBody>
          <a:bodyPr/>
          <a:lstStyle/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Преобразование дробей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Решение задач (с процентами и</a:t>
            </a:r>
            <a:r>
              <a:rPr lang="en-US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нахождение </a:t>
            </a:r>
            <a:r>
              <a:rPr lang="en-US" sz="2400" b="1" kern="1200" dirty="0">
                <a:solidFill>
                  <a:srgbClr val="8B3C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).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Ориентация на бланке, если задание оторвано от последующего «графления».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Никто не писал продвинутый уровень.</a:t>
            </a:r>
          </a:p>
        </p:txBody>
      </p:sp>
    </p:spTree>
    <p:extLst>
      <p:ext uri="{BB962C8B-B14F-4D97-AF65-F5344CB8AC3E}">
        <p14:creationId xmlns:p14="http://schemas.microsoft.com/office/powerpoint/2010/main" val="316624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5ADA5-BBC4-463A-ADCD-C19E1D9B3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827E-26A7-47CF-BF0C-2B5F2B48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6083300" cy="857250"/>
          </a:xfrm>
        </p:spPr>
        <p:txBody>
          <a:bodyPr>
            <a:normAutofit/>
          </a:bodyPr>
          <a:lstStyle/>
          <a:p>
            <a:pPr marL="9049" marR="3810">
              <a:lnSpc>
                <a:spcPts val="1860"/>
              </a:lnSpc>
            </a:pPr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</a:rPr>
              <a:t>Выявленные специальные потребности: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5B1DDA-B186-42D9-87AA-18C52AAB9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04666"/>
            <a:ext cx="6797992" cy="2954655"/>
          </a:xfrm>
        </p:spPr>
        <p:txBody>
          <a:bodyPr/>
          <a:lstStyle/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Особые требования к тексту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Особые требования к бланкам 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Наличие индивидуализированной дополнительной помощи (например, </a:t>
            </a:r>
            <a:r>
              <a:rPr lang="ru-RU" sz="2400" b="1" kern="1200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семантизация</a:t>
            </a: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 лексико</a:t>
            </a:r>
            <a:r>
              <a:rPr lang="ru-RU" sz="2400" b="1" kern="1200" dirty="0">
                <a:solidFill>
                  <a:srgbClr val="8B3C67"/>
                </a:solidFill>
                <a:latin typeface="FFJDQP+Calibri" panose="020B0604020202020204" charset="0"/>
                <a:cs typeface="FFJDQP+Calibri" panose="020B0604020202020204" charset="0"/>
              </a:rPr>
              <a:t>-</a:t>
            </a: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грамматических средств, стимулирующая помощь, др.).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r>
              <a:rPr lang="ru-RU" sz="2400" b="1" kern="1200" dirty="0">
                <a:solidFill>
                  <a:srgbClr val="8B3C67"/>
                </a:solidFill>
                <a:latin typeface="IBNUAO+Calibri Bold"/>
                <a:cs typeface="IBNUAO+Calibri Bold"/>
              </a:rPr>
              <a:t>Индивидуализация способа предъявления инструкций (например, при  наличии дислексии)</a:t>
            </a:r>
          </a:p>
        </p:txBody>
      </p:sp>
    </p:spTree>
    <p:extLst>
      <p:ext uri="{BB962C8B-B14F-4D97-AF65-F5344CB8AC3E}">
        <p14:creationId xmlns:p14="http://schemas.microsoft.com/office/powerpoint/2010/main" val="603162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892C4-0C16-4B97-9A64-38CDAE76E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5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2D004-5AC9-4590-816C-47C4E338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342" y="459277"/>
            <a:ext cx="5098494" cy="2077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Причины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C140CA-6DFC-4196-B093-DEA5A9827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38" y="2388991"/>
            <a:ext cx="7944622" cy="111552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  <a:buFont typeface="+mj-lt"/>
              <a:buAutoNum type="arabicPeriod"/>
            </a:pPr>
            <a:r>
              <a:rPr lang="ru-RU" b="1" dirty="0">
                <a:solidFill>
                  <a:srgbClr val="8B3C67"/>
                </a:solidFill>
              </a:rPr>
              <a:t> Низкий уровень языкового анализа как следствие речевого недоразвития.</a:t>
            </a: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rgbClr val="8B3C67"/>
                </a:solidFill>
              </a:rPr>
              <a:t>2.Высокая истощаемость при работе с вербальным материалом</a:t>
            </a: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rgbClr val="8B3C67"/>
                </a:solidFill>
              </a:rPr>
              <a:t>3.Отсутствие разработанных методик (начиная с начальной школы, а может и с дошкольного возраста) или отсутствие соответствующих профессиональных навыков у учителей-логопедов и других педагогов.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311A8C-E7F5-45BE-BEA4-C32A9DBEC2C3}"/>
              </a:ext>
            </a:extLst>
          </p:cNvPr>
          <p:cNvSpPr/>
          <p:nvPr/>
        </p:nvSpPr>
        <p:spPr>
          <a:xfrm>
            <a:off x="1128299" y="1396082"/>
            <a:ext cx="1587399" cy="794156"/>
          </a:xfrm>
          <a:prstGeom prst="rect">
            <a:avLst/>
          </a:prstGeom>
          <a:solidFill>
            <a:srgbClr val="8B3C6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уровне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2C2C7C-B3F4-45EE-839F-0D5D6D0E4737}"/>
              </a:ext>
            </a:extLst>
          </p:cNvPr>
          <p:cNvSpPr/>
          <p:nvPr/>
        </p:nvSpPr>
        <p:spPr>
          <a:xfrm>
            <a:off x="3166896" y="1337239"/>
            <a:ext cx="1587399" cy="794156"/>
          </a:xfrm>
          <a:prstGeom prst="rect">
            <a:avLst/>
          </a:prstGeom>
          <a:solidFill>
            <a:srgbClr val="8B3C6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уровне предложения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0BCD09-D07C-4F62-B2A8-DF46A41E7CF2}"/>
              </a:ext>
            </a:extLst>
          </p:cNvPr>
          <p:cNvSpPr/>
          <p:nvPr/>
        </p:nvSpPr>
        <p:spPr>
          <a:xfrm>
            <a:off x="5014460" y="1355181"/>
            <a:ext cx="1587399" cy="794156"/>
          </a:xfrm>
          <a:prstGeom prst="rect">
            <a:avLst/>
          </a:prstGeom>
          <a:solidFill>
            <a:srgbClr val="8B3C6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уровне слова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555DD10-58E2-4AAE-B927-B884444434E2}"/>
              </a:ext>
            </a:extLst>
          </p:cNvPr>
          <p:cNvCxnSpPr/>
          <p:nvPr/>
        </p:nvCxnSpPr>
        <p:spPr>
          <a:xfrm flipH="1">
            <a:off x="2228362" y="1003575"/>
            <a:ext cx="903186" cy="273652"/>
          </a:xfrm>
          <a:prstGeom prst="straightConnector1">
            <a:avLst/>
          </a:prstGeom>
          <a:ln w="76200">
            <a:solidFill>
              <a:srgbClr val="8B3C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3087C24-357A-4BB0-8F99-824910CEE01A}"/>
              </a:ext>
            </a:extLst>
          </p:cNvPr>
          <p:cNvCxnSpPr>
            <a:cxnSpLocks/>
          </p:cNvCxnSpPr>
          <p:nvPr/>
        </p:nvCxnSpPr>
        <p:spPr>
          <a:xfrm>
            <a:off x="4816380" y="927637"/>
            <a:ext cx="953570" cy="398243"/>
          </a:xfrm>
          <a:prstGeom prst="straightConnector1">
            <a:avLst/>
          </a:prstGeom>
          <a:ln w="76200">
            <a:solidFill>
              <a:srgbClr val="8B3C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55537DD-77F5-490C-89A4-F072F3BB8566}"/>
              </a:ext>
            </a:extLst>
          </p:cNvPr>
          <p:cNvCxnSpPr>
            <a:cxnSpLocks/>
          </p:cNvCxnSpPr>
          <p:nvPr/>
        </p:nvCxnSpPr>
        <p:spPr>
          <a:xfrm>
            <a:off x="4035589" y="978637"/>
            <a:ext cx="0" cy="261756"/>
          </a:xfrm>
          <a:prstGeom prst="straightConnector1">
            <a:avLst/>
          </a:prstGeom>
          <a:ln w="76200">
            <a:solidFill>
              <a:srgbClr val="8B3C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2E36F1-18B8-4308-9831-0EECEB843C6D}"/>
              </a:ext>
            </a:extLst>
          </p:cNvPr>
          <p:cNvSpPr txBox="1"/>
          <p:nvPr/>
        </p:nvSpPr>
        <p:spPr>
          <a:xfrm>
            <a:off x="953598" y="3817621"/>
            <a:ext cx="7182798" cy="600164"/>
          </a:xfrm>
          <a:prstGeom prst="rect">
            <a:avLst/>
          </a:prstGeom>
          <a:solidFill>
            <a:srgbClr val="602A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50" b="1" dirty="0">
                <a:solidFill>
                  <a:schemeClr val="bg1"/>
                </a:solidFill>
              </a:rPr>
              <a:t>Результат: внесены некоторые изменения в материалы и спецификацию ошибок для итоговой аттестации</a:t>
            </a:r>
          </a:p>
        </p:txBody>
      </p:sp>
    </p:spTree>
    <p:extLst>
      <p:ext uri="{BB962C8B-B14F-4D97-AF65-F5344CB8AC3E}">
        <p14:creationId xmlns:p14="http://schemas.microsoft.com/office/powerpoint/2010/main" val="4253466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6004" y="-2669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3" name="object 3"/>
          <p:cNvSpPr txBox="1"/>
          <p:nvPr/>
        </p:nvSpPr>
        <p:spPr>
          <a:xfrm>
            <a:off x="739140" y="13747"/>
            <a:ext cx="5045513" cy="347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Особенности аттестации</a:t>
            </a:r>
            <a:endParaRPr sz="2300" b="1" dirty="0">
              <a:solidFill>
                <a:srgbClr val="8B3C67"/>
              </a:solidFill>
              <a:latin typeface="IBNUAO+Calibri Bold"/>
              <a:cs typeface="IBNUAO+Calibri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495" y="915566"/>
            <a:ext cx="5619499" cy="419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4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Специальные условия проведения текущей и промежуточной аттестации учащихся с ТНР могут включать:</a:t>
            </a:r>
            <a:endParaRPr sz="1200" dirty="0">
              <a:solidFill>
                <a:srgbClr val="FFFFFF"/>
              </a:solidFill>
              <a:latin typeface="WNIIJR+Montserrat ExtraBold"/>
              <a:cs typeface="WNIIJR+Montserrat Extra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AA835-FC76-4959-88CD-F42669AE9323}"/>
              </a:ext>
            </a:extLst>
          </p:cNvPr>
          <p:cNvSpPr txBox="1"/>
          <p:nvPr/>
        </p:nvSpPr>
        <p:spPr>
          <a:xfrm>
            <a:off x="107504" y="1723985"/>
            <a:ext cx="9072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– 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особую форму организации аттестации (в малой группе, индивидуальную) с учетом особых образовательных потребностей и индивидуальных особенностей учащихся с ТНР; 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привычную обстановку в классе (присутствие своего учителя, наличие привычных для учащихся 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мнестических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опор: наглядных схем, шаблонов общего хода выполнения заданий); 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присутствие в начале работы этапа общей организации деятельности;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 необходимости адаптирование инструкции с учетом особых образовательных потребностей и индивидуальных трудностей учащихся с ТНР: упрощение формулировок по грамматическому и семантическому оформлению; упрощение 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многозвеньевой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инструкции посредством деления ее на короткие смысловые единицы, задающие 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поэтапность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(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пошаговость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) выполнения задания; в дополнение к письменной инструкции к заданию, при необходимости, она дополнительно прочитывается педагогом вслух в медленном темпе с четкими смысловыми акцентами; 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 необходимости адаптирование текста задания с учетом особых образовательных потребностей и индивидуальных трудностей учащихся с ОВЗ (более крупный шрифт, четкое отграничение одного задания от другого и др.); 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 необходимости предоставление дифференцированной помощи: стимулирующей (одобрение, эмоциональная поддержка), организующей (привлечение внимания, концентрирование на выполнении работы, напоминание о необходимости самопроверки), направляющей (повторение и разъяснение инструкции к заданию); 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увеличение времени на выполнение заданий; </a:t>
            </a:r>
          </a:p>
          <a:p>
            <a:pPr indent="-171450">
              <a:buFontTx/>
              <a:buChar char="-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возможность организации короткого перерыва (1</a:t>
            </a:r>
            <a:r>
              <a:rPr lang="ru-RU" sz="1200" b="1" dirty="0">
                <a:solidFill>
                  <a:srgbClr val="8B3C67"/>
                </a:solidFill>
                <a:latin typeface="DengXian Light" panose="02010600030101010101" pitchFamily="2" charset="-122"/>
                <a:ea typeface="DengXian Light" panose="02010600030101010101" pitchFamily="2" charset="-122"/>
                <a:cs typeface="IBNUAO+Calibri Bold"/>
              </a:rPr>
              <a:t>0-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15 мин) при нарастании в поведении ребенка проявлений утомления, истощения.</a:t>
            </a:r>
          </a:p>
        </p:txBody>
      </p:sp>
    </p:spTree>
    <p:extLst>
      <p:ext uri="{BB962C8B-B14F-4D97-AF65-F5344CB8AC3E}">
        <p14:creationId xmlns:p14="http://schemas.microsoft.com/office/powerpoint/2010/main" val="1693699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267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51520" y="123478"/>
            <a:ext cx="755998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Оценивание промежуточных результатов урочной и </a:t>
            </a:r>
          </a:p>
          <a:p>
            <a:r>
              <a:rPr lang="ru-RU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внеурочной деятельности</a:t>
            </a:r>
            <a:endParaRPr b="1" dirty="0">
              <a:solidFill>
                <a:srgbClr val="8B3C67"/>
              </a:solidFill>
              <a:latin typeface="IBNUAO+Calibri Bold"/>
              <a:cs typeface="IBNUAO+Calibri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536" y="1203598"/>
            <a:ext cx="7872348" cy="3567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>
              <a:lnSpc>
                <a:spcPts val="1953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 оценивании устных и письменных ответов и работ учитывается структура речевого дефекта. </a:t>
            </a:r>
          </a:p>
          <a:p>
            <a:pPr marL="171450" marR="0" indent="-171450">
              <a:lnSpc>
                <a:spcPts val="1953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Оценивание устных ответов и чтения осуществляется без учета нарушений языковых/ речевых норм, связанных с недостатками произносительной стороны речи (произношение звуков, воспроизведение слов сложной слоговой структуры, интонационных и ритмических структур и др.). </a:t>
            </a:r>
          </a:p>
          <a:p>
            <a:pPr marL="171450" marR="0" indent="-171450">
              <a:lnSpc>
                <a:spcPts val="1953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При оценке чтения у обучающихся с дислексией не учитываются специфические ошибки: замены букв, перестановки, пропуски и т. д. </a:t>
            </a:r>
          </a:p>
          <a:p>
            <a:pPr marL="171450" marR="0" indent="-171450">
              <a:lnSpc>
                <a:spcPts val="1953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Оценивание письменных работ осуществляется с особым учетом специфических (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дисграфических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) ошибок: </a:t>
            </a:r>
            <a:r>
              <a:rPr lang="ru-RU" sz="1200" b="1" dirty="0">
                <a:solidFill>
                  <a:srgbClr val="8B3C67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3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дисграфические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ошибки одного типа (акустические, моторные, оптические, ошибки языкового анализа) оцениваются как 1 орфографическая. </a:t>
            </a:r>
          </a:p>
          <a:p>
            <a:pPr marL="171450" marR="0" indent="-171450">
              <a:lnSpc>
                <a:spcPts val="1953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Государственная итоговая аттестация регламентируется нормативно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  <a:sym typeface="Symbol" panose="05050102010706020507" pitchFamily="18" charset="2"/>
              </a:rPr>
              <a:t>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правовыми актами, регулирующими содержательные и 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организационно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  <a:sym typeface="Symbol" panose="05050102010706020507" pitchFamily="18" charset="2"/>
              </a:rPr>
              <a:t>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методические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особенности государственной итоговой аттестации с лицами с ограниченными возможностями здоровья (Федеральным Законом «Об Образовании в Российской Федерации», Приказами </a:t>
            </a:r>
            <a:r>
              <a:rPr lang="ru-RU" sz="12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Минпросвещения</a:t>
            </a:r>
            <a:r>
              <a:rPr lang="ru-RU"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России и Рособрнадзора, инструктивными письмами и методическими материалами, направляемыми Рособрнадзором, или иными нормативными актами). </a:t>
            </a:r>
            <a:endParaRPr sz="1200" b="1" dirty="0">
              <a:solidFill>
                <a:srgbClr val="8B3C67"/>
              </a:solidFill>
              <a:latin typeface="IBNUAO+Calibri Bold"/>
              <a:cs typeface="IBNUAO+Calibri Bold"/>
            </a:endParaRPr>
          </a:p>
        </p:txBody>
      </p:sp>
    </p:spTree>
    <p:extLst>
      <p:ext uri="{BB962C8B-B14F-4D97-AF65-F5344CB8AC3E}">
        <p14:creationId xmlns:p14="http://schemas.microsoft.com/office/powerpoint/2010/main" val="3979662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8942F8-A063-45DF-AA33-72AE71A84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97735"/>
            <a:ext cx="9144000" cy="325191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8448" y="1559229"/>
            <a:ext cx="7223210" cy="2025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9" marR="3810" algn="ctr">
              <a:lnSpc>
                <a:spcPts val="1860"/>
              </a:lnSpc>
              <a:spcBef>
                <a:spcPct val="0"/>
              </a:spcBef>
            </a:pPr>
            <a:r>
              <a:rPr lang="ru-RU" sz="14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Изменения в СПЕЦИФИКАЦИЮ экзаменационных материалов для проведения в 2024 (25) году государственного выпускного экзамена по образовательным программам основного общего образования (письменная форма) по русскому Языку и МАТЕМАТИКЕ (письменные)</a:t>
            </a:r>
          </a:p>
          <a:p>
            <a:pPr marL="9049" marR="3810" algn="ctr">
              <a:lnSpc>
                <a:spcPts val="1860"/>
              </a:lnSpc>
              <a:spcBef>
                <a:spcPct val="0"/>
              </a:spcBef>
            </a:pPr>
            <a:endParaRPr lang="ru-RU" sz="14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</a:endParaRPr>
          </a:p>
          <a:p>
            <a:pPr marL="9049" marR="3810" algn="ctr">
              <a:lnSpc>
                <a:spcPts val="1860"/>
              </a:lnSpc>
              <a:spcBef>
                <a:spcPct val="0"/>
              </a:spcBef>
            </a:pPr>
            <a:r>
              <a:rPr lang="ru-RU" sz="14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Работа по адаптации экзаменационных материалов по другим образовательным программам</a:t>
            </a: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>
            <a:off x="245449" y="1059582"/>
            <a:ext cx="8575023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08693" y="1423552"/>
            <a:ext cx="8114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>
              <a:buClr>
                <a:srgbClr val="8B3C67"/>
              </a:buClr>
              <a:buFont typeface="Calibri" pitchFamily="34" charset="0"/>
              <a:buChar char="●"/>
            </a:pPr>
            <a:endParaRPr lang="ru-RU" sz="1200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F9DEC37-2B09-4F89-AC8B-7D897327BAE3}"/>
              </a:ext>
            </a:extLst>
          </p:cNvPr>
          <p:cNvCxnSpPr>
            <a:cxnSpLocks/>
          </p:cNvCxnSpPr>
          <p:nvPr/>
        </p:nvCxnSpPr>
        <p:spPr>
          <a:xfrm>
            <a:off x="257577" y="3945765"/>
            <a:ext cx="8562895" cy="0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5F0F68D-7196-4546-AABD-4E299E8FD4D4}"/>
              </a:ext>
            </a:extLst>
          </p:cNvPr>
          <p:cNvCxnSpPr>
            <a:cxnSpLocks/>
          </p:cNvCxnSpPr>
          <p:nvPr/>
        </p:nvCxnSpPr>
        <p:spPr>
          <a:xfrm>
            <a:off x="8820472" y="1059582"/>
            <a:ext cx="0" cy="2886183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E770318-2B10-4DCC-85B7-0A6DBF0FD511}"/>
              </a:ext>
            </a:extLst>
          </p:cNvPr>
          <p:cNvCxnSpPr>
            <a:cxnSpLocks/>
          </p:cNvCxnSpPr>
          <p:nvPr/>
        </p:nvCxnSpPr>
        <p:spPr>
          <a:xfrm>
            <a:off x="245449" y="1059582"/>
            <a:ext cx="20670" cy="2886858"/>
          </a:xfrm>
          <a:prstGeom prst="line">
            <a:avLst/>
          </a:prstGeom>
          <a:ln w="19050">
            <a:solidFill>
              <a:srgbClr val="8B3C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445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8BAA80-5974-43B7-BB24-6EAC84744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" y="0"/>
            <a:ext cx="9134455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A8330-6ECB-44B3-AAEA-67984A83DB2C}"/>
              </a:ext>
            </a:extLst>
          </p:cNvPr>
          <p:cNvSpPr txBox="1"/>
          <p:nvPr/>
        </p:nvSpPr>
        <p:spPr>
          <a:xfrm>
            <a:off x="539552" y="1275606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WNIIJR+Montserrat ExtraBold"/>
              </a:rPr>
              <a:t>Специфика реализации коррекционной направленности предметных курсов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4DFBFA-B552-4C0B-95F6-DF207F1ECFA9}"/>
              </a:ext>
            </a:extLst>
          </p:cNvPr>
          <p:cNvSpPr txBox="1"/>
          <p:nvPr/>
        </p:nvSpPr>
        <p:spPr>
          <a:xfrm>
            <a:off x="10368136" y="4043836"/>
            <a:ext cx="898087" cy="22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8CA7FBD9-D980-47EC-9823-129C85A1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95051"/>
            <a:ext cx="3563888" cy="19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76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BB6516-82AB-4496-A2C3-034CA24B5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8A1EC-3748-BB5B-DA9C-F53D15D90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1137067"/>
            <a:ext cx="7886700" cy="994172"/>
          </a:xfrm>
        </p:spPr>
        <p:txBody>
          <a:bodyPr>
            <a:normAutofit/>
          </a:bodyPr>
          <a:lstStyle/>
          <a:p>
            <a:br>
              <a:rPr lang="ru-RU" sz="24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>
            <a:extLst>
              <a:ext uri="{FF2B5EF4-FFF2-40B4-BE49-F238E27FC236}">
                <a16:creationId xmlns:a16="http://schemas.microsoft.com/office/drawing/2014/main" id="{B5705AF3-27F1-B82D-4662-2070A5AE0A32}"/>
              </a:ext>
            </a:extLst>
          </p:cNvPr>
          <p:cNvSpPr/>
          <p:nvPr/>
        </p:nvSpPr>
        <p:spPr>
          <a:xfrm>
            <a:off x="3885348" y="3468965"/>
            <a:ext cx="526550" cy="40367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b="1"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F52C873F-7E71-43D0-A27B-C2347F0DE928}"/>
              </a:ext>
            </a:extLst>
          </p:cNvPr>
          <p:cNvGraphicFramePr/>
          <p:nvPr/>
        </p:nvGraphicFramePr>
        <p:xfrm>
          <a:off x="239432" y="789552"/>
          <a:ext cx="7291831" cy="367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89666CD0-9475-48C3-BA2B-C4C6FF3D5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98" y="4704427"/>
            <a:ext cx="7480832" cy="392415"/>
          </a:xfrm>
          <a:prstGeom prst="rect">
            <a:avLst/>
          </a:prstGeom>
          <a:solidFill>
            <a:srgbClr val="8B3C67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schemeClr val="bg1"/>
                </a:solidFill>
              </a:rPr>
              <a:t>Формирование метапредметных результатов</a:t>
            </a:r>
            <a:endParaRPr lang="ru-RU" sz="2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24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A21CB-4517-46D7-9C82-ABC90B68D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DBC0-14D9-4CAE-A7BB-9562990A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6769100" cy="857250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</a:rPr>
              <a:t>Учет «речевой» специфики обучающихся с ТНР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C00FC7-C7C9-4031-A7D1-A5A58797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1280491"/>
            <a:ext cx="8370930" cy="1038746"/>
          </a:xfrm>
        </p:spPr>
        <p:txBody>
          <a:bodyPr>
            <a:noAutofit/>
          </a:bodyPr>
          <a:lstStyle/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2100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Недостаточный уровень понимания текстов (в том числе текстов заданий):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endParaRPr lang="ru-RU" sz="2100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</a:endParaRP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1. Давать больше заданий на анализ текста, выбор материала по заданию.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2. Учить перекодировать текст.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3. Не фиксироваться на незнакомых словах. Попытаться толковать слова на основе контекста или словообразовательного анализа.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4. Избегать спонтанных ответов.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5. Использовать различные методы моделирования и конструирования содержания текстов.</a:t>
            </a:r>
          </a:p>
        </p:txBody>
      </p:sp>
    </p:spTree>
    <p:extLst>
      <p:ext uri="{BB962C8B-B14F-4D97-AF65-F5344CB8AC3E}">
        <p14:creationId xmlns:p14="http://schemas.microsoft.com/office/powerpoint/2010/main" val="260104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09828" y="157901"/>
            <a:ext cx="5440434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Контингент:</a:t>
            </a:r>
            <a:r>
              <a:rPr sz="3200" b="1" spc="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начальная</a:t>
            </a:r>
            <a:r>
              <a:rPr sz="32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200" b="1" spc="-25" dirty="0">
                <a:solidFill>
                  <a:srgbClr val="8B3C67"/>
                </a:solidFill>
                <a:latin typeface="IBNUAO+Calibri Bold"/>
                <a:cs typeface="IBNUAO+Calibri Bold"/>
              </a:rPr>
              <a:t>школа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0652" y="1360789"/>
            <a:ext cx="2333833" cy="488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48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3200" b="1" spc="-2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51348" y="1360789"/>
            <a:ext cx="2333834" cy="488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48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3200" b="1" spc="-2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71346" y="2284753"/>
            <a:ext cx="2381503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Фонетическое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недоразвитие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39461" y="2342121"/>
            <a:ext cx="2561076" cy="256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Общее недоразвитие</a:t>
            </a:r>
            <a:r>
              <a:rPr sz="1400" b="1" spc="-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 </a:t>
            </a:r>
            <a:r>
              <a:rPr sz="14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(I-III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5573" y="2537193"/>
            <a:ext cx="769695" cy="256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уровни)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26210" y="2702329"/>
            <a:ext cx="2284173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Фонетико</a:t>
            </a:r>
            <a:r>
              <a:rPr sz="14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-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фонематическое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741297" y="2897401"/>
            <a:ext cx="1244797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недоразвитие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1702" y="3217441"/>
            <a:ext cx="2781934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Общее недоразвитие</a:t>
            </a:r>
            <a:r>
              <a:rPr sz="14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 (</a:t>
            </a:r>
            <a:r>
              <a:rPr sz="14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III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– </a:t>
            </a:r>
            <a:r>
              <a:rPr sz="1400" b="1" dirty="0">
                <a:solidFill>
                  <a:srgbClr val="8B3C67"/>
                </a:solidFill>
                <a:latin typeface="KJNQTD+Calibri Bold"/>
                <a:cs typeface="KJNQTD+Calibri Bold"/>
              </a:rPr>
              <a:t>IV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074285" y="3217441"/>
            <a:ext cx="3090210" cy="45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чтения</a:t>
            </a:r>
            <a:r>
              <a:rPr sz="14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письма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(средняя</a:t>
            </a:r>
          </a:p>
          <a:p>
            <a:pPr marL="728472" marR="0">
              <a:lnSpc>
                <a:spcPts val="1535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тяжелая</a:t>
            </a:r>
            <a:r>
              <a:rPr sz="14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степень)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979041" y="3412513"/>
            <a:ext cx="768904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уровни)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80262" y="3732578"/>
            <a:ext cx="2964682" cy="450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</a:t>
            </a:r>
            <a:r>
              <a:rPr sz="14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чтения</a:t>
            </a:r>
            <a:r>
              <a:rPr sz="1400" b="1" spc="-2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письма</a:t>
            </a:r>
            <a:r>
              <a:rPr sz="14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(легкая</a:t>
            </a:r>
          </a:p>
          <a:p>
            <a:pPr marL="1075918" marR="0">
              <a:lnSpc>
                <a:spcPts val="153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степень)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046853" y="4190083"/>
            <a:ext cx="3145392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Заикание</a:t>
            </a:r>
            <a:r>
              <a:rPr sz="14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(средняя и тяжелая</a:t>
            </a:r>
            <a:r>
              <a:rPr sz="1400" b="1" spc="-2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степени)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268882" y="4345531"/>
            <a:ext cx="2186809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Заикание</a:t>
            </a:r>
            <a:r>
              <a:rPr sz="1400" b="1" spc="-2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(легкая</a:t>
            </a:r>
            <a:r>
              <a:rPr sz="1400" b="1" spc="-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степень)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703FFE-D451-46AB-8FBF-170BD94AB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99B5C-ABF5-4899-BC44-03AAC6EF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6" y="242386"/>
            <a:ext cx="7886700" cy="99417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8B3C67"/>
                </a:solidFill>
                <a:latin typeface="+mn-lt"/>
                <a:ea typeface="+mn-ea"/>
                <a:cs typeface="+mn-cs"/>
              </a:rPr>
              <a:t>РЕКОМЕНДАЦИИ К ПРЕДЪЯВЛЯЕМЫМ ТЕКСТОВЫМ МАТЕРИАЛАМ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0B410-9001-41E1-BA52-6BD258752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5889"/>
            <a:ext cx="7886700" cy="3556835"/>
          </a:xfrm>
        </p:spPr>
        <p:txBody>
          <a:bodyPr>
            <a:normAutofit fontScale="25000" lnSpcReduction="20000"/>
          </a:bodyPr>
          <a:lstStyle/>
          <a:p>
            <a:pPr indent="337652" algn="just">
              <a:lnSpc>
                <a:spcPct val="150000"/>
              </a:lnSpc>
              <a:spcAft>
                <a:spcPts val="75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750"/>
              </a:spcAft>
            </a:pPr>
            <a:r>
              <a:rPr lang="ru-RU" sz="5400" b="1" u="sng" dirty="0">
                <a:solidFill>
                  <a:srgbClr val="8B3C67"/>
                </a:solidFill>
              </a:rPr>
              <a:t>Требования к материалам для аудирования: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текст небольшой протяженности (в соответствии с уровнем сформированности слухового внимания) 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Предъявляется не менее двух раз в темпе, соответствующем в среднем темпу говорения учащихся класса. 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перед прослушиванием текста учащимся должно быть предъявлено задание, который нацеливает их на глубину восприятия текста (О чем рассказ? Какие герои действуют в рассказе? Что о них можно рассказать? Что понравилось в рассказе? Почему так назван рассказ? Прослушать и запомнить рассказ для подробного пересказа и т.д.).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текст рассказа не должен содержать незнакомых учащимся слов и грамматических конструкций, влияющих на понимание содержания текста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иметь внешнюю структуру (части рассказа четко выделены за счет союзных слов, наречий, вводных слов и других лингвистических средств, указывающих на начало новой части рассказа, например: сначала, потом, после этого, наконец или однажды, вскоре, затем, в конце концов). 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в рассказе не должно быть много действующих лиц, </a:t>
            </a:r>
          </a:p>
          <a:p>
            <a:pPr indent="337652" algn="just">
              <a:lnSpc>
                <a:spcPts val="1050"/>
              </a:lnSpc>
            </a:pPr>
            <a:r>
              <a:rPr lang="ru-RU" sz="4200" b="1" dirty="0">
                <a:solidFill>
                  <a:srgbClr val="8B3C67"/>
                </a:solidFill>
              </a:rPr>
              <a:t>содержание может быть приближено к тому жизненному опыту, который имеется у детей,</a:t>
            </a:r>
          </a:p>
          <a:p>
            <a:pPr indent="337652" algn="just">
              <a:lnSpc>
                <a:spcPts val="1050"/>
              </a:lnSpc>
              <a:spcAft>
                <a:spcPts val="750"/>
              </a:spcAft>
            </a:pPr>
            <a:r>
              <a:rPr lang="ru-RU" sz="4200" b="1" dirty="0">
                <a:solidFill>
                  <a:srgbClr val="8B3C67"/>
                </a:solidFill>
              </a:rPr>
              <a:t> желательно, чтобы рассказ имел коннотативную окраску.</a:t>
            </a:r>
          </a:p>
          <a:p>
            <a:pPr algn="just">
              <a:lnSpc>
                <a:spcPts val="1050"/>
              </a:lnSpc>
              <a:spcAft>
                <a:spcPts val="750"/>
              </a:spcAft>
            </a:pPr>
            <a:endParaRPr lang="ru-RU" sz="5400" b="1" u="sng" dirty="0">
              <a:solidFill>
                <a:srgbClr val="8B3C67"/>
              </a:solidFill>
            </a:endParaRPr>
          </a:p>
          <a:p>
            <a:pPr algn="just">
              <a:lnSpc>
                <a:spcPts val="1050"/>
              </a:lnSpc>
              <a:spcAft>
                <a:spcPts val="750"/>
              </a:spcAft>
            </a:pPr>
            <a:r>
              <a:rPr lang="ru-RU" sz="5400" b="1" u="sng" dirty="0">
                <a:solidFill>
                  <a:srgbClr val="8B3C67"/>
                </a:solidFill>
              </a:rPr>
              <a:t>Требования к письменным текстам:</a:t>
            </a:r>
            <a:r>
              <a:rPr lang="ru-RU" sz="4200" b="1" dirty="0">
                <a:solidFill>
                  <a:srgbClr val="8B3C67"/>
                </a:solidFill>
              </a:rPr>
              <a:t> </a:t>
            </a:r>
          </a:p>
          <a:p>
            <a:pPr marL="814368" indent="-642922" algn="just">
              <a:lnSpc>
                <a:spcPts val="1050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ru-RU" sz="4200" b="1" dirty="0">
                <a:solidFill>
                  <a:srgbClr val="8B3C67"/>
                </a:solidFill>
              </a:rPr>
              <a:t>должны быть небольшого объема, </a:t>
            </a:r>
          </a:p>
          <a:p>
            <a:pPr marL="814368" indent="-642922" algn="just">
              <a:lnSpc>
                <a:spcPts val="1050"/>
              </a:lnSpc>
              <a:spcAft>
                <a:spcPts val="750"/>
              </a:spcAft>
              <a:buFont typeface="Wingdings" panose="05000000000000000000" pitchFamily="2" charset="2"/>
              <a:buChar char="§"/>
            </a:pPr>
            <a:r>
              <a:rPr lang="ru-RU" sz="4200" b="1" dirty="0">
                <a:solidFill>
                  <a:srgbClr val="8B3C67"/>
                </a:solidFill>
              </a:rPr>
              <a:t>не содержать слов сложной слоговой структуры, чтобы не затруднять процесс чтения.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349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AA60CF-A2EE-4AB1-909F-07C55CC3B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9896A-E30C-471E-93F8-9DD3FB41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rgbClr val="8B3C67"/>
                </a:solidFill>
                <a:latin typeface="Montserrat ExtraBold" pitchFamily="2" charset="-52"/>
              </a:rPr>
              <a:t>Учет специфики обучающихся с ТНР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F6D482-BBD4-47B4-8DD3-3543188E6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9" y="1844612"/>
            <a:ext cx="7907153" cy="1038746"/>
          </a:xfrm>
        </p:spPr>
        <p:txBody>
          <a:bodyPr>
            <a:noAutofit/>
          </a:bodyPr>
          <a:lstStyle/>
          <a:p>
            <a:pPr algn="l" rtl="0">
              <a:lnSpc>
                <a:spcPct val="115000"/>
              </a:lnSpc>
              <a:spcAft>
                <a:spcPts val="750"/>
              </a:spcAft>
              <a:buSzPts val="1000"/>
              <a:tabLst>
                <a:tab pos="342892" algn="l"/>
              </a:tabLst>
            </a:pPr>
            <a:r>
              <a:rPr lang="ru-RU" sz="2100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Работа с инструкцией.</a:t>
            </a:r>
          </a:p>
          <a:p>
            <a:pPr algn="l" rtl="0">
              <a:lnSpc>
                <a:spcPct val="115000"/>
              </a:lnSpc>
              <a:spcAft>
                <a:spcPts val="750"/>
              </a:spcAft>
              <a:buSzPts val="1000"/>
              <a:tabLst>
                <a:tab pos="342892" algn="l"/>
              </a:tabLst>
            </a:pPr>
            <a:r>
              <a:rPr lang="ru-RU" sz="2100" b="1" kern="1200" dirty="0">
                <a:solidFill>
                  <a:srgbClr val="8B3C67"/>
                </a:solidFill>
              </a:rPr>
              <a:t>1</a:t>
            </a: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. Понимание инструкции (</a:t>
            </a:r>
            <a:r>
              <a:rPr lang="ru-RU" sz="1725" kern="1200" dirty="0" err="1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переформулировка</a:t>
            </a: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, квантование инструкции).</a:t>
            </a:r>
          </a:p>
          <a:p>
            <a:pPr algn="l" rtl="0">
              <a:lnSpc>
                <a:spcPct val="115000"/>
              </a:lnSpc>
              <a:spcAft>
                <a:spcPts val="75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2. Выполнение инструкции пошагово (алгоритмизация деятельности)</a:t>
            </a:r>
          </a:p>
          <a:p>
            <a:pPr algn="l" rtl="0">
              <a:lnSpc>
                <a:spcPct val="115000"/>
              </a:lnSpc>
              <a:spcAft>
                <a:spcPts val="75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3. Контроль за правильностью выполнения.</a:t>
            </a:r>
          </a:p>
        </p:txBody>
      </p:sp>
    </p:spTree>
    <p:extLst>
      <p:ext uri="{BB962C8B-B14F-4D97-AF65-F5344CB8AC3E}">
        <p14:creationId xmlns:p14="http://schemas.microsoft.com/office/powerpoint/2010/main" val="1756825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3C9EC-983F-4CB0-BDC0-BAE76A299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40396-BD22-46AC-8B80-73035157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7" y="427736"/>
            <a:ext cx="6797992" cy="369332"/>
          </a:xfrm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</a:rPr>
              <a:t>Учет специфики обучающихся с ТНР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61425-BFDF-45F3-958B-B25EE47AA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0619"/>
            <a:ext cx="7886700" cy="3263504"/>
          </a:xfrm>
        </p:spPr>
        <p:txBody>
          <a:bodyPr>
            <a:noAutofit/>
          </a:bodyPr>
          <a:lstStyle/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2100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Работа с геометрическим материалом (несформированность оптико-пространственных представлений)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endParaRPr lang="ru-RU" sz="1725" kern="12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</a:endParaRP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1. Комплексная и систематичная коррекция. В том числе, на занятиях с психологом. 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2. Развитие пространственного воображения. Работа с конструктором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3. Работа с геометрическим материалом на уроках ИЗО и Технологии.</a:t>
            </a:r>
          </a:p>
          <a:p>
            <a:pPr algn="l" rtl="0">
              <a:lnSpc>
                <a:spcPct val="87000"/>
              </a:lnSpc>
              <a:spcAft>
                <a:spcPts val="600"/>
              </a:spcAft>
              <a:buSzPts val="1000"/>
              <a:tabLst>
                <a:tab pos="342892" algn="l"/>
              </a:tabLst>
            </a:pPr>
            <a:r>
              <a:rPr lang="ru-RU" sz="1725" kern="12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4. Работа с линейкой в различных условиях. </a:t>
            </a:r>
          </a:p>
        </p:txBody>
      </p:sp>
    </p:spTree>
    <p:extLst>
      <p:ext uri="{BB962C8B-B14F-4D97-AF65-F5344CB8AC3E}">
        <p14:creationId xmlns:p14="http://schemas.microsoft.com/office/powerpoint/2010/main" val="950578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2AC63-5047-40CC-8EBD-6099E9087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01288" y="1283186"/>
            <a:ext cx="844772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Ограничение работоспособности по времени</a:t>
            </a:r>
          </a:p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Уменьшение количества видов работ</a:t>
            </a:r>
          </a:p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Ограничение объемов работы</a:t>
            </a:r>
          </a:p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Несформированность регулирующей функции слова</a:t>
            </a:r>
          </a:p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Проблемы планирования собственной деятельности</a:t>
            </a:r>
          </a:p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Действия по алгоритму</a:t>
            </a:r>
          </a:p>
          <a:p>
            <a:pPr indent="-214313">
              <a:spcBef>
                <a:spcPts val="0"/>
              </a:spcBef>
              <a:buFontTx/>
              <a:buChar char="-"/>
            </a:pPr>
            <a:r>
              <a:rPr lang="ru-RU" alt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Несформированность самоконтроля</a:t>
            </a:r>
          </a:p>
          <a:p>
            <a:pPr marL="214313" indent="-214313">
              <a:spcBef>
                <a:spcPts val="0"/>
              </a:spcBef>
              <a:buFontTx/>
              <a:buChar char="-"/>
            </a:pPr>
            <a:endParaRPr kumimoji="1" lang="ru-RU" altLang="ru-RU" sz="3000" b="1" dirty="0">
              <a:latin typeface="+mn-lt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66899" y="4248778"/>
            <a:ext cx="4676601" cy="715581"/>
          </a:xfrm>
          <a:prstGeom prst="rect">
            <a:avLst/>
          </a:prstGeom>
          <a:solidFill>
            <a:srgbClr val="8B3C67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schemeClr val="bg1"/>
                </a:solidFill>
              </a:rPr>
              <a:t>Одна из задач – формирование познавательной активности</a:t>
            </a:r>
            <a:endParaRPr lang="ru-RU" sz="2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991" y="206536"/>
            <a:ext cx="629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Специфика организации учебной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465989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43D3E-99C4-471C-99EC-9434AFF99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41313"/>
            <a:ext cx="7516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Самостоятельная работа учащихся</a:t>
            </a:r>
            <a:endParaRPr lang="ru-RU" altLang="ru-RU" sz="2400" dirty="0">
              <a:solidFill>
                <a:srgbClr val="8B3C67"/>
              </a:solidFill>
              <a:latin typeface="Montserrat ExtraBold" pitchFamily="2" charset="-52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" y="1099663"/>
            <a:ext cx="3752850" cy="2404248"/>
          </a:xfrm>
          <a:prstGeom prst="rect">
            <a:avLst/>
          </a:prstGeom>
          <a:solidFill>
            <a:srgbClr val="FFFFFF"/>
          </a:solidFill>
          <a:ln>
            <a:solidFill>
              <a:srgbClr val="8B3C6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953"/>
              </a:lnSpc>
              <a:buClr>
                <a:srgbClr val="A20000"/>
              </a:buClr>
            </a:pPr>
            <a:r>
              <a:rPr 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Контрольные и проверочные работы:</a:t>
            </a:r>
          </a:p>
          <a:p>
            <a:pPr marL="214313" indent="-214313">
              <a:lnSpc>
                <a:spcPts val="1953"/>
              </a:lnSpc>
              <a:buClr>
                <a:srgbClr val="A20000"/>
              </a:buClr>
              <a:buFontTx/>
              <a:buChar char="-"/>
            </a:pPr>
            <a:r>
              <a:rPr lang="ru-RU" sz="2000" dirty="0">
                <a:solidFill>
                  <a:srgbClr val="8B3C67"/>
                </a:solidFill>
                <a:latin typeface="IBNUAO+Calibri Bold"/>
                <a:cs typeface="IBNUAO+Calibri Bold"/>
              </a:rPr>
              <a:t>Печатные формы</a:t>
            </a:r>
          </a:p>
          <a:p>
            <a:pPr marL="214313" indent="-214313">
              <a:lnSpc>
                <a:spcPts val="1953"/>
              </a:lnSpc>
              <a:buClr>
                <a:srgbClr val="A20000"/>
              </a:buClr>
              <a:buFontTx/>
              <a:buChar char="-"/>
            </a:pPr>
            <a:r>
              <a:rPr lang="ru-RU" sz="2000" dirty="0">
                <a:solidFill>
                  <a:srgbClr val="8B3C67"/>
                </a:solidFill>
                <a:latin typeface="IBNUAO+Calibri Bold"/>
                <a:cs typeface="IBNUAO+Calibri Bold"/>
              </a:rPr>
              <a:t>Шаблоны</a:t>
            </a:r>
          </a:p>
          <a:p>
            <a:pPr marL="214313" indent="-214313">
              <a:lnSpc>
                <a:spcPts val="1953"/>
              </a:lnSpc>
              <a:buClr>
                <a:srgbClr val="A20000"/>
              </a:buClr>
              <a:buFontTx/>
              <a:buChar char="-"/>
            </a:pPr>
            <a:r>
              <a:rPr lang="ru-RU" sz="2000" dirty="0">
                <a:solidFill>
                  <a:srgbClr val="8B3C67"/>
                </a:solidFill>
                <a:latin typeface="IBNUAO+Calibri Bold"/>
                <a:cs typeface="IBNUAO+Calibri Bold"/>
              </a:rPr>
              <a:t>Самопроверка</a:t>
            </a:r>
          </a:p>
          <a:p>
            <a:pPr marL="214313" indent="-214313">
              <a:lnSpc>
                <a:spcPts val="1953"/>
              </a:lnSpc>
              <a:buClr>
                <a:srgbClr val="A20000"/>
              </a:buClr>
              <a:buFontTx/>
              <a:buChar char="-"/>
            </a:pPr>
            <a:r>
              <a:rPr lang="ru-RU" sz="2000" dirty="0">
                <a:solidFill>
                  <a:srgbClr val="8B3C67"/>
                </a:solidFill>
                <a:latin typeface="IBNUAO+Calibri Bold"/>
                <a:cs typeface="IBNUAO+Calibri Bold"/>
              </a:rPr>
              <a:t>Обсуждение проблем адресация к ранее пройденному материалу</a:t>
            </a:r>
          </a:p>
          <a:p>
            <a:pPr marL="214313" indent="-214313">
              <a:lnSpc>
                <a:spcPts val="1953"/>
              </a:lnSpc>
              <a:buClr>
                <a:srgbClr val="A20000"/>
              </a:buClr>
              <a:buFontTx/>
              <a:buChar char="-"/>
            </a:pPr>
            <a:r>
              <a:rPr lang="ru-RU" sz="2000" dirty="0">
                <a:solidFill>
                  <a:srgbClr val="8B3C67"/>
                </a:solidFill>
                <a:latin typeface="IBNUAO+Calibri Bold"/>
                <a:cs typeface="IBNUAO+Calibri Bold"/>
              </a:rPr>
              <a:t>Работа над ошибками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5205" y="1071339"/>
            <a:ext cx="3752850" cy="3000821"/>
          </a:xfrm>
          <a:prstGeom prst="rect">
            <a:avLst/>
          </a:prstGeom>
          <a:solidFill>
            <a:srgbClr val="8B3C67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A20000"/>
              </a:buClr>
            </a:pPr>
            <a:r>
              <a:rPr lang="ru-RU" sz="2100" b="1" dirty="0">
                <a:solidFill>
                  <a:srgbClr val="FFFFFF"/>
                </a:solidFill>
              </a:rPr>
              <a:t>Домашняя работа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rgbClr val="FFFFFF"/>
                </a:solidFill>
              </a:rPr>
              <a:t>Самостоятельность выполнения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rgbClr val="FFFFFF"/>
                </a:solidFill>
              </a:rPr>
              <a:t>Отсутствие механической работы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rgbClr val="FFFFFF"/>
                </a:solidFill>
              </a:rPr>
              <a:t>Творческий характер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rgbClr val="FFFFFF"/>
                </a:solidFill>
              </a:rPr>
              <a:t>Небольшая по объему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rgbClr val="FFFFFF"/>
                </a:solidFill>
              </a:rPr>
              <a:t>Печатные формы, рабочие тетради.</a:t>
            </a:r>
          </a:p>
        </p:txBody>
      </p:sp>
    </p:spTree>
    <p:extLst>
      <p:ext uri="{BB962C8B-B14F-4D97-AF65-F5344CB8AC3E}">
        <p14:creationId xmlns:p14="http://schemas.microsoft.com/office/powerpoint/2010/main" val="4152037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-4532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7030A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48640" y="359795"/>
            <a:ext cx="6140934" cy="56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Взаимосвязь</a:t>
            </a:r>
            <a:r>
              <a:rPr sz="1600" spc="7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учебных</a:t>
            </a:r>
            <a:r>
              <a:rPr sz="1600" spc="102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курсов</a:t>
            </a:r>
            <a:r>
              <a:rPr sz="1600" spc="7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и</a:t>
            </a:r>
            <a:r>
              <a:rPr sz="1600" spc="6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коррекционно</a:t>
            </a:r>
            <a:r>
              <a:rPr sz="1600" dirty="0">
                <a:solidFill>
                  <a:srgbClr val="8B3C67"/>
                </a:solidFill>
                <a:latin typeface="GMGGHM+Montserrat ExtraBold"/>
                <a:cs typeface="GMGGHM+Montserrat ExtraBold"/>
              </a:rPr>
              <a:t>-</a:t>
            </a:r>
          </a:p>
          <a:p>
            <a:pPr marL="0" marR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развивающих</a:t>
            </a:r>
            <a:r>
              <a:rPr sz="1600" spc="9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курсов</a:t>
            </a:r>
            <a:r>
              <a:rPr sz="1600" spc="5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(вариант</a:t>
            </a:r>
            <a:r>
              <a:rPr sz="1600" spc="77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5.2.</a:t>
            </a:r>
            <a:r>
              <a:rPr sz="1600" spc="6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начальная</a:t>
            </a:r>
            <a:r>
              <a:rPr sz="1600" spc="9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школа)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76882" y="1527378"/>
            <a:ext cx="1485331" cy="13474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8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Окружающий</a:t>
            </a:r>
            <a:r>
              <a:rPr sz="1350" spc="-26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мир</a:t>
            </a:r>
          </a:p>
          <a:p>
            <a:pPr marL="168020" marR="0">
              <a:lnSpc>
                <a:spcPts val="1655"/>
              </a:lnSpc>
              <a:spcBef>
                <a:spcPts val="6946"/>
              </a:spcBef>
              <a:spcAft>
                <a:spcPts val="0"/>
              </a:spcAft>
            </a:pP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Развитие</a:t>
            </a:r>
            <a:r>
              <a:rPr sz="1350" spc="-19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речи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247134" y="1527378"/>
            <a:ext cx="1498645" cy="126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8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Обучение грамоте</a:t>
            </a:r>
          </a:p>
          <a:p>
            <a:pPr marL="114300" marR="0">
              <a:lnSpc>
                <a:spcPts val="1655"/>
              </a:lnSpc>
              <a:spcBef>
                <a:spcPts val="6312"/>
              </a:spcBef>
              <a:spcAft>
                <a:spcPts val="0"/>
              </a:spcAft>
            </a:pP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Произношение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97701" y="2278111"/>
            <a:ext cx="1120924" cy="248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5"/>
              </a:lnSpc>
              <a:spcBef>
                <a:spcPts val="0"/>
              </a:spcBef>
              <a:spcAft>
                <a:spcPts val="0"/>
              </a:spcAft>
            </a:pP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Логоритмика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46046" y="3912728"/>
            <a:ext cx="5376473" cy="248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55"/>
              </a:lnSpc>
              <a:spcBef>
                <a:spcPts val="0"/>
              </a:spcBef>
              <a:spcAft>
                <a:spcPts val="0"/>
              </a:spcAft>
            </a:pPr>
            <a:r>
              <a:rPr sz="1350" spc="-10" dirty="0">
                <a:solidFill>
                  <a:srgbClr val="FFFFFF"/>
                </a:solidFill>
                <a:latin typeface="WRWCLA+Calibri"/>
                <a:cs typeface="WRWCLA+Calibri"/>
              </a:rPr>
              <a:t>Групповые</a:t>
            </a:r>
            <a:r>
              <a:rPr sz="1350" spc="-19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(подгрупповые)</a:t>
            </a:r>
            <a:r>
              <a:rPr sz="1350" spc="-33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и</a:t>
            </a:r>
            <a:r>
              <a:rPr sz="1350" spc="-15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индивидуальные</a:t>
            </a:r>
            <a:r>
              <a:rPr sz="1350" spc="-33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логопедические</a:t>
            </a:r>
            <a:r>
              <a:rPr sz="1350" spc="-42" dirty="0">
                <a:solidFill>
                  <a:srgbClr val="FFFFFF"/>
                </a:solidFill>
                <a:latin typeface="WRWCLA+Calibri"/>
                <a:cs typeface="WRWCLA+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WRWCLA+Calibri"/>
                <a:cs typeface="WRWCLA+Calibri"/>
              </a:rPr>
              <a:t>занятия</a:t>
            </a:r>
          </a:p>
        </p:txBody>
      </p:sp>
    </p:spTree>
    <p:extLst>
      <p:ext uri="{BB962C8B-B14F-4D97-AF65-F5344CB8AC3E}">
        <p14:creationId xmlns:p14="http://schemas.microsoft.com/office/powerpoint/2010/main" val="4215668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0451" y="181787"/>
            <a:ext cx="7487978" cy="732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Специфика</a:t>
            </a:r>
            <a:r>
              <a:rPr sz="2400" b="1" spc="4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реализация</a:t>
            </a:r>
            <a:r>
              <a:rPr sz="2400" b="1" spc="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коррекционной</a:t>
            </a:r>
          </a:p>
          <a:p>
            <a:pPr marL="0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направленности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2400" b="1" dirty="0" err="1">
                <a:solidFill>
                  <a:srgbClr val="8B3C67"/>
                </a:solidFill>
                <a:latin typeface="IBNUAO+Calibri Bold"/>
                <a:cs typeface="IBNUAO+Calibri Bold"/>
              </a:rPr>
              <a:t>обучения</a:t>
            </a:r>
            <a:r>
              <a:rPr lang="ru-RU"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в основной школе</a:t>
            </a:r>
            <a:r>
              <a:rPr sz="24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3584" y="1397434"/>
            <a:ext cx="1490231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Общение</a:t>
            </a:r>
            <a:r>
              <a:rPr sz="1200" b="1" spc="-2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 социуме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83934" y="2398194"/>
            <a:ext cx="1922015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Другие предметные</a:t>
            </a:r>
            <a:r>
              <a:rPr sz="1200" b="1" spc="-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уроки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9138" y="2632219"/>
            <a:ext cx="1793237" cy="5905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79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Другие коррекционные</a:t>
            </a:r>
          </a:p>
          <a:p>
            <a:pPr marL="0" marR="0">
              <a:lnSpc>
                <a:spcPts val="144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курсы, направленные</a:t>
            </a:r>
            <a:r>
              <a:rPr sz="1200" b="1" spc="-3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</a:t>
            </a:r>
          </a:p>
          <a:p>
            <a:pPr marL="260604" marR="0">
              <a:lnSpc>
                <a:spcPts val="1439"/>
              </a:lnSpc>
              <a:spcBef>
                <a:spcPts val="5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«развитие</a:t>
            </a:r>
            <a:r>
              <a:rPr sz="1200" b="1" spc="-2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речи»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34100" y="3342439"/>
            <a:ext cx="1752696" cy="407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Уроки</a:t>
            </a:r>
            <a:r>
              <a:rPr sz="1200" b="1" spc="17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«Русский язык» и</a:t>
            </a:r>
          </a:p>
          <a:p>
            <a:pPr marL="338328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«Литература»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79271" y="3886786"/>
            <a:ext cx="1273975" cy="407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Уроки</a:t>
            </a:r>
            <a:r>
              <a:rPr sz="1200" b="1" spc="1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«Развитие</a:t>
            </a:r>
          </a:p>
          <a:p>
            <a:pPr marL="361492" marR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речи»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585460" y="4353131"/>
            <a:ext cx="1975014" cy="589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Индивидуальные</a:t>
            </a:r>
            <a:r>
              <a:rPr sz="1200" b="1" spc="-3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</a:t>
            </a:r>
          </a:p>
          <a:p>
            <a:pPr marL="0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групповые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логопедические</a:t>
            </a:r>
          </a:p>
          <a:p>
            <a:pPr marL="650748" marR="0">
              <a:lnSpc>
                <a:spcPts val="143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занятия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hlinkClick r:id="rId2"/>
          </p:cNvPr>
          <p:cNvSpPr/>
          <p:nvPr/>
        </p:nvSpPr>
        <p:spPr>
          <a:xfrm>
            <a:off x="-17656" y="-92546"/>
            <a:ext cx="9144000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70069" y="671271"/>
            <a:ext cx="2601376" cy="454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47"/>
              </a:lnSpc>
              <a:spcBef>
                <a:spcPts val="0"/>
              </a:spcBef>
              <a:spcAft>
                <a:spcPts val="0"/>
              </a:spcAft>
            </a:pPr>
            <a:r>
              <a:rPr sz="1350" b="1" u="sng" dirty="0">
                <a:solidFill>
                  <a:srgbClr val="0000FF"/>
                </a:solidFill>
                <a:latin typeface="KJNQTD+Calibri Bold"/>
                <a:cs typeface="KJNQTD+Calibri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https://ikp-rao.ru/metodicheskie-</a:t>
            </a:r>
          </a:p>
          <a:p>
            <a:pPr marL="0" marR="0">
              <a:lnSpc>
                <a:spcPts val="1620"/>
              </a:lnSpc>
              <a:spcBef>
                <a:spcPts val="50"/>
              </a:spcBef>
              <a:spcAft>
                <a:spcPts val="0"/>
              </a:spcAft>
            </a:pPr>
            <a:r>
              <a:rPr sz="1350" b="1" u="sng" dirty="0">
                <a:solidFill>
                  <a:srgbClr val="0000FF"/>
                </a:solidFill>
                <a:latin typeface="KJNQTD+Calibri Bold"/>
                <a:cs typeface="KJNQTD+Calibri 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rekomendacii/soderzhanie-8/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7097" y="733282"/>
            <a:ext cx="2602637" cy="436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08"/>
              </a:lnSpc>
              <a:spcBef>
                <a:spcPts val="0"/>
              </a:spcBef>
              <a:spcAft>
                <a:spcPts val="0"/>
              </a:spcAft>
            </a:pPr>
            <a:r>
              <a:rPr sz="1350" u="sng" dirty="0">
                <a:solidFill>
                  <a:srgbClr val="0000FF"/>
                </a:solidFill>
                <a:latin typeface="BPNOJJ+Arial"/>
                <a:cs typeface="BPNOJJ+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https://ikp-rao.ru/metodicheskie-</a:t>
            </a:r>
          </a:p>
          <a:p>
            <a:pPr marL="0" marR="0">
              <a:lnSpc>
                <a:spcPts val="1508"/>
              </a:lnSpc>
              <a:spcBef>
                <a:spcPts val="105"/>
              </a:spcBef>
              <a:spcAft>
                <a:spcPts val="0"/>
              </a:spcAft>
            </a:pPr>
            <a:r>
              <a:rPr sz="1350" u="sng" dirty="0">
                <a:solidFill>
                  <a:srgbClr val="0000FF"/>
                </a:solidFill>
                <a:latin typeface="BPNOJJ+Arial"/>
                <a:cs typeface="BPNOJJ+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rekomendacii/soderzhanie-35/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15868" y="4252536"/>
            <a:ext cx="3108126" cy="31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sz="1800" u="sng" dirty="0">
                <a:solidFill>
                  <a:srgbClr val="0000FF"/>
                </a:solidFill>
                <a:latin typeface="FFJDQP+Calibri"/>
                <a:cs typeface="FFJDQP+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https://ikp-rao.ru/specialistam/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E23EFB-D3E6-4625-94C5-DBFC0372D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12" t="40200" r="28583" b="27600"/>
          <a:stretch/>
        </p:blipFill>
        <p:spPr>
          <a:xfrm>
            <a:off x="6537547" y="3291830"/>
            <a:ext cx="2606453" cy="1656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25A6F-647E-43BD-92C7-59659C3AC1E9}"/>
              </a:ext>
            </a:extLst>
          </p:cNvPr>
          <p:cNvSpPr txBox="1"/>
          <p:nvPr/>
        </p:nvSpPr>
        <p:spPr>
          <a:xfrm>
            <a:off x="2179247" y="4593785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https://ikp-rao.ru/wp-content/uploads/2024/08/Metodika_razrabotki_otbora_i_strukturirovaniya_testovyh_zadanij.pdf</a:t>
            </a:r>
            <a:endParaRPr lang="ru-RU" sz="1200" dirty="0"/>
          </a:p>
          <a:p>
            <a:endParaRPr lang="ru-RU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E28756-258D-46CB-9CEA-2A280D73F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305764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C42978-98E2-438F-B045-ECBB2D7B51AB}"/>
              </a:ext>
            </a:extLst>
          </p:cNvPr>
          <p:cNvSpPr txBox="1"/>
          <p:nvPr/>
        </p:nvSpPr>
        <p:spPr>
          <a:xfrm>
            <a:off x="251520" y="104130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8B3C67"/>
                </a:solidFill>
                <a:latin typeface="Montserrat ExtraBold" pitchFamily="2" charset="-52"/>
                <a:ea typeface="+mj-ea"/>
                <a:cs typeface="+mj-cs"/>
              </a:rPr>
              <a:t>Приглашаем к сотрудничеству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6141A5-8D1E-4432-B244-3722D913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22002" r="19288" b="5200"/>
          <a:stretch/>
        </p:blipFill>
        <p:spPr>
          <a:xfrm>
            <a:off x="3635896" y="1491630"/>
            <a:ext cx="5040560" cy="3317837"/>
          </a:xfrm>
          <a:prstGeom prst="rect">
            <a:avLst/>
          </a:prstGeom>
          <a:ln w="38100">
            <a:solidFill>
              <a:srgbClr val="993366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65D31-FEC4-4421-9FDD-6595C55C7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1" t="11000" r="73625" b="3801"/>
          <a:stretch/>
        </p:blipFill>
        <p:spPr>
          <a:xfrm>
            <a:off x="251520" y="669925"/>
            <a:ext cx="2160240" cy="4382219"/>
          </a:xfrm>
          <a:prstGeom prst="rect">
            <a:avLst/>
          </a:prstGeom>
          <a:solidFill>
            <a:srgbClr val="993366"/>
          </a:solidFill>
          <a:ln w="38100">
            <a:solidFill>
              <a:srgbClr val="993366"/>
            </a:solidFill>
          </a:ln>
        </p:spPr>
      </p:pic>
    </p:spTree>
    <p:extLst>
      <p:ext uri="{BB962C8B-B14F-4D97-AF65-F5344CB8AC3E}">
        <p14:creationId xmlns:p14="http://schemas.microsoft.com/office/powerpoint/2010/main" val="162684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9295" y="211749"/>
            <a:ext cx="5122640" cy="5348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Контингент основная</a:t>
            </a:r>
            <a:r>
              <a:rPr sz="3200" b="1" spc="-1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3200" b="1" spc="-25" dirty="0">
                <a:solidFill>
                  <a:srgbClr val="8B3C67"/>
                </a:solidFill>
                <a:latin typeface="IBNUAO+Calibri Bold"/>
                <a:cs typeface="IBNUAO+Calibri Bold"/>
              </a:rPr>
              <a:t>школа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5555" y="1160128"/>
            <a:ext cx="2333834" cy="488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48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3200" b="1" spc="-2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56148" y="1173845"/>
            <a:ext cx="2333834" cy="488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48"/>
              </a:lnSpc>
              <a:spcBef>
                <a:spcPts val="0"/>
              </a:spcBef>
              <a:spcAft>
                <a:spcPts val="0"/>
              </a:spcAft>
            </a:pP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3200" b="1" spc="-2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3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73396" y="1786145"/>
            <a:ext cx="3817110" cy="727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Резистентная к коррекционному воздействию форма</a:t>
            </a:r>
          </a:p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общего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недоразвития речи, 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как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правило,</a:t>
            </a:r>
          </a:p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осложненная</a:t>
            </a:r>
            <a:r>
              <a:rPr sz="1200" b="1" spc="-2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органическим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поражением центральной</a:t>
            </a:r>
          </a:p>
          <a:p>
            <a:pPr marL="0" marR="0">
              <a:lnSpc>
                <a:spcPts val="132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нервной системы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0118" y="1985444"/>
            <a:ext cx="3496636" cy="559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Негрубое</a:t>
            </a:r>
            <a:r>
              <a:rPr sz="1200" b="1" spc="15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недоразвитие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устной речи, 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как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правило,</a:t>
            </a:r>
          </a:p>
          <a:p>
            <a:pPr marL="0" marR="0">
              <a:lnSpc>
                <a:spcPts val="132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осложненное</a:t>
            </a:r>
            <a:r>
              <a:rPr sz="1200" b="1" spc="-3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органическим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поражением</a:t>
            </a:r>
          </a:p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центральной нервной</a:t>
            </a:r>
            <a:r>
              <a:rPr sz="1200" b="1" spc="-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системы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193157" y="2538402"/>
            <a:ext cx="3579974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 чтения и нарушения письма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(средняя 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301486" y="2702710"/>
            <a:ext cx="1357081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13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тяжелая</a:t>
            </a:r>
            <a:r>
              <a:rPr sz="1200" b="1" spc="14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степени)</a:t>
            </a:r>
            <a:r>
              <a:rPr sz="1400" dirty="0">
                <a:solidFill>
                  <a:srgbClr val="FFFFFF"/>
                </a:solidFill>
                <a:latin typeface="FFJDQP+Calibri"/>
                <a:cs typeface="FFJDQP+Calibri"/>
              </a:rPr>
              <a:t>;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0118" y="2811198"/>
            <a:ext cx="3340158" cy="39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 чтения и нарушения письма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(легкая</a:t>
            </a:r>
          </a:p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степень)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69713" y="3057451"/>
            <a:ext cx="3680921" cy="39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Темпоритмические нарушения речи (заикание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др.)</a:t>
            </a:r>
          </a:p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(тяжелая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степень)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90118" y="3553386"/>
            <a:ext cx="3386477" cy="39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Темпоритмические нарушения речи (заикание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</a:t>
            </a:r>
          </a:p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др.)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(легкая</a:t>
            </a:r>
            <a:r>
              <a:rPr sz="1200" b="1" spc="2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средняя степени)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066411" y="3578278"/>
            <a:ext cx="3814789" cy="727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 (распад)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речи (афазия) и/или</a:t>
            </a:r>
            <a:r>
              <a:rPr sz="1200" b="1" spc="-19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выраженные</a:t>
            </a:r>
          </a:p>
          <a:p>
            <a:pPr marL="0" marR="0">
              <a:lnSpc>
                <a:spcPts val="132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расстройства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артикуляции (дизартрия,</a:t>
            </a:r>
            <a:r>
              <a:rPr sz="1200" b="1" spc="-1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механическая</a:t>
            </a:r>
          </a:p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дислалия),</a:t>
            </a:r>
            <a:r>
              <a:rPr sz="1200" b="1" spc="-18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возникшие в </a:t>
            </a:r>
            <a:r>
              <a:rPr sz="1200" b="1" spc="-10" dirty="0">
                <a:solidFill>
                  <a:srgbClr val="8B3C67"/>
                </a:solidFill>
                <a:latin typeface="IBNUAO+Calibri Bold"/>
                <a:cs typeface="IBNUAO+Calibri Bold"/>
              </a:rPr>
              <a:t>результате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 заболеваний,</a:t>
            </a:r>
          </a:p>
          <a:p>
            <a:pPr marL="0" marR="0">
              <a:lnSpc>
                <a:spcPts val="132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оперативного вмешательства,</a:t>
            </a:r>
            <a:r>
              <a:rPr sz="1200" b="1" spc="36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травм</a:t>
            </a:r>
            <a:r>
              <a:rPr sz="1200" b="1" spc="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и др.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90118" y="4379039"/>
            <a:ext cx="2795995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 голоса (дисфония,</a:t>
            </a:r>
            <a:r>
              <a:rPr sz="1200" b="1" spc="-32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афония).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243449" y="4413481"/>
            <a:ext cx="3480063" cy="22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Комбинированные</a:t>
            </a:r>
            <a:r>
              <a:rPr sz="1200" b="1" spc="-13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нарушения речевого</a:t>
            </a:r>
            <a:r>
              <a:rPr sz="1200" b="1" spc="10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развития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031738" y="4585352"/>
            <a:ext cx="1905710" cy="238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(сочетанные</a:t>
            </a:r>
            <a:r>
              <a:rPr sz="1200" b="1" spc="-11" dirty="0">
                <a:solidFill>
                  <a:srgbClr val="8B3C67"/>
                </a:solidFill>
                <a:latin typeface="IBNUAO+Calibri Bold"/>
                <a:cs typeface="IBNUAO+Calibri Bold"/>
              </a:rPr>
              <a:t> </a:t>
            </a:r>
            <a:r>
              <a:rPr sz="12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проявления)</a:t>
            </a:r>
            <a:r>
              <a:rPr sz="1400" dirty="0">
                <a:solidFill>
                  <a:srgbClr val="FFFFFF"/>
                </a:solidFill>
                <a:latin typeface="JGIWMU+Times New Roman"/>
                <a:cs typeface="JGIWMU+Times New Roman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2666" y="73456"/>
            <a:ext cx="5697017" cy="4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0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Учет</a:t>
            </a:r>
            <a:r>
              <a:rPr sz="2400" spc="10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факторов</a:t>
            </a:r>
            <a:r>
              <a:rPr sz="2400" spc="10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при</a:t>
            </a:r>
            <a:r>
              <a:rPr sz="2400" spc="105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организации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2666" y="404164"/>
            <a:ext cx="4953051" cy="4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0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психолого</a:t>
            </a:r>
            <a:r>
              <a:rPr sz="2400" dirty="0">
                <a:solidFill>
                  <a:srgbClr val="8B3C67"/>
                </a:solidFill>
                <a:latin typeface="GMGGHM+Montserrat ExtraBold"/>
                <a:cs typeface="GMGGHM+Montserrat ExtraBold"/>
              </a:rPr>
              <a:t>-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педагогического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2666" y="735126"/>
            <a:ext cx="5016703" cy="4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09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сопровождения</a:t>
            </a:r>
            <a:r>
              <a:rPr sz="2400" spc="86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детей</a:t>
            </a:r>
            <a:r>
              <a:rPr sz="2400" spc="96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</a:t>
            </a:r>
            <a:r>
              <a:rPr sz="2400" spc="98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ТНР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8711" y="1430532"/>
            <a:ext cx="5462322" cy="56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НАЛИЧИЕ</a:t>
            </a:r>
            <a:r>
              <a:rPr sz="1600" spc="57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СПЕЦИФИЧЕСКОГО</a:t>
            </a:r>
            <a:r>
              <a:rPr sz="1600" spc="98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НЕДОРАЗВИТИЯ</a:t>
            </a:r>
          </a:p>
          <a:p>
            <a:pPr marL="2349042" marR="0">
              <a:lnSpc>
                <a:spcPts val="1919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РЕЧИ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06703" y="2355092"/>
            <a:ext cx="5266319" cy="317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ПРОБЛЕМЫ</a:t>
            </a:r>
            <a:r>
              <a:rPr sz="1600" spc="57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СОЦИАЛЬНОЙ</a:t>
            </a:r>
            <a:r>
              <a:rPr sz="1600" spc="52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КОММУНИКАЦИИ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367661" y="3181100"/>
            <a:ext cx="4879987" cy="56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ПАРЦИАЛЬНАЯ</a:t>
            </a:r>
            <a:r>
              <a:rPr sz="1600" spc="43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НЕСФОРМИРОВАННОСТЬ</a:t>
            </a:r>
          </a:p>
          <a:p>
            <a:pPr marL="893445" marR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ПСИХИЧЕСКИХ</a:t>
            </a:r>
            <a:r>
              <a:rPr sz="1600" spc="122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ФУНКЦИЙ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86251" y="4042414"/>
            <a:ext cx="4197320" cy="561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НЕСФОРМИРОВАННОСТЬ</a:t>
            </a:r>
            <a:r>
              <a:rPr sz="1600" spc="44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УЧЕБНОЙ</a:t>
            </a:r>
          </a:p>
          <a:p>
            <a:pPr marL="19811" marR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(ПРОИЗВОЛЬНОЙ)</a:t>
            </a:r>
            <a:r>
              <a:rPr sz="1600" spc="519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16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ДЕЯТЕЛЬНОСТИ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3E1DA-450A-4110-A5B5-A709DB59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C5077-C8AE-425E-9231-D29F0EFE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51A3171-9781-4DB6-B1BC-F6D021106E9E}"/>
              </a:ext>
            </a:extLst>
          </p:cNvPr>
          <p:cNvGraphicFramePr/>
          <p:nvPr/>
        </p:nvGraphicFramePr>
        <p:xfrm>
          <a:off x="-633983" y="1275370"/>
          <a:ext cx="5396179" cy="3477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1FC62AE-80A2-4BFF-A7C8-6E933BC7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17" y="1553475"/>
            <a:ext cx="3323662" cy="2492746"/>
          </a:xfrm>
          <a:prstGeom prst="rect">
            <a:avLst/>
          </a:prstGeom>
          <a:noFill/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D0F5BEC-A48F-4F57-9C9E-EBBFA2F9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854" y="4054579"/>
            <a:ext cx="4009462" cy="1810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8B3C67"/>
                </a:solidFill>
                <a:latin typeface="IBNUAO+Calibri Bold"/>
                <a:cs typeface="IBNUAO+Calibri Bold"/>
              </a:rPr>
              <a:t>Уровень сформированности предметных компетенций</a:t>
            </a:r>
          </a:p>
        </p:txBody>
      </p:sp>
      <p:sp>
        <p:nvSpPr>
          <p:cNvPr id="5" name="Стрелка: изогнутая вниз 4">
            <a:extLst>
              <a:ext uri="{FF2B5EF4-FFF2-40B4-BE49-F238E27FC236}">
                <a16:creationId xmlns:a16="http://schemas.microsoft.com/office/drawing/2014/main" id="{D8A45430-33A0-4485-9399-A7E35550A41B}"/>
              </a:ext>
            </a:extLst>
          </p:cNvPr>
          <p:cNvSpPr/>
          <p:nvPr/>
        </p:nvSpPr>
        <p:spPr>
          <a:xfrm>
            <a:off x="2640785" y="416478"/>
            <a:ext cx="4264763" cy="1211366"/>
          </a:xfrm>
          <a:prstGeom prst="curved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1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4020" y="247886"/>
            <a:ext cx="3810292" cy="441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177"/>
              </a:lnSpc>
              <a:spcBef>
                <a:spcPts val="0"/>
              </a:spcBef>
              <a:spcAft>
                <a:spcPts val="0"/>
              </a:spcAft>
            </a:pPr>
            <a:r>
              <a:rPr sz="23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Специальные</a:t>
            </a:r>
            <a:r>
              <a:rPr sz="2300" spc="55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 </a:t>
            </a:r>
            <a:r>
              <a:rPr sz="2300" dirty="0">
                <a:solidFill>
                  <a:srgbClr val="FFFFFF"/>
                </a:solidFill>
                <a:latin typeface="WNIIJR+Montserrat ExtraBold"/>
                <a:cs typeface="WNIIJR+Montserrat ExtraBold"/>
              </a:rPr>
              <a:t>условия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71877" y="757826"/>
            <a:ext cx="6019916" cy="911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Логопедическая</a:t>
            </a:r>
            <a:r>
              <a:rPr sz="1800" spc="106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коррекция:</a:t>
            </a:r>
            <a:r>
              <a:rPr sz="1800" spc="57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интенсивность</a:t>
            </a:r>
            <a:r>
              <a:rPr sz="1800" spc="75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и</a:t>
            </a:r>
          </a:p>
          <a:p>
            <a:pPr marL="286512" marR="0">
              <a:lnSpc>
                <a:spcPts val="2198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содержание</a:t>
            </a:r>
            <a:r>
              <a:rPr sz="1800" spc="7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определяется</a:t>
            </a:r>
            <a:r>
              <a:rPr sz="1800" spc="8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структурой</a:t>
            </a:r>
          </a:p>
          <a:p>
            <a:pPr marL="286512" marR="0">
              <a:lnSpc>
                <a:spcPts val="219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речевого</a:t>
            </a:r>
            <a:r>
              <a:rPr sz="1800" spc="7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дефекта.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62377" y="1984646"/>
            <a:ext cx="6054022" cy="986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Применение</a:t>
            </a:r>
            <a:r>
              <a:rPr sz="1800" spc="65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специальных</a:t>
            </a:r>
            <a:r>
              <a:rPr sz="1800" spc="8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методов</a:t>
            </a:r>
            <a:r>
              <a:rPr sz="1800" spc="85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обучения.</a:t>
            </a:r>
          </a:p>
          <a:p>
            <a:pPr marL="582168" marR="0">
              <a:lnSpc>
                <a:spcPts val="2482"/>
              </a:lnSpc>
              <a:spcBef>
                <a:spcPts val="2497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Комплексный</a:t>
            </a:r>
            <a:r>
              <a:rPr sz="1800" spc="78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подход</a:t>
            </a:r>
            <a:r>
              <a:rPr sz="1800" spc="8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</a:t>
            </a:r>
            <a:r>
              <a:rPr sz="1800" spc="7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организации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716657" y="2869158"/>
            <a:ext cx="6145835" cy="353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коррекционного</a:t>
            </a:r>
            <a:r>
              <a:rPr sz="1800" spc="85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сопровождения,</a:t>
            </a:r>
            <a:r>
              <a:rPr sz="1800" spc="85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соблюдение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85462" y="3119094"/>
            <a:ext cx="2407995" cy="353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речевого</a:t>
            </a:r>
            <a:r>
              <a:rPr sz="1800" spc="7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режима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90749" y="3414496"/>
            <a:ext cx="6198183" cy="353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Наличие</a:t>
            </a:r>
            <a:r>
              <a:rPr sz="1800" spc="7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специальных</a:t>
            </a:r>
            <a:r>
              <a:rPr sz="1800" spc="8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коррекционных</a:t>
            </a:r>
            <a:r>
              <a:rPr sz="1800" spc="7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курсов,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693797" y="3665567"/>
            <a:ext cx="6192051" cy="353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направленных</a:t>
            </a:r>
            <a:r>
              <a:rPr sz="1800" spc="82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на</a:t>
            </a:r>
            <a:r>
              <a:rPr sz="1800" spc="7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формирование</a:t>
            </a:r>
            <a:r>
              <a:rPr sz="1800" spc="6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предпосылок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591689" y="3916146"/>
            <a:ext cx="6393408" cy="604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успешного</a:t>
            </a:r>
            <a:r>
              <a:rPr sz="1800" spc="8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усвоения</a:t>
            </a:r>
            <a:r>
              <a:rPr sz="1800" spc="78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программного</a:t>
            </a:r>
            <a:r>
              <a:rPr sz="1800" spc="73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материала</a:t>
            </a:r>
            <a:r>
              <a:rPr sz="1800" spc="66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и</a:t>
            </a:r>
          </a:p>
          <a:p>
            <a:pPr marL="2178176" marR="0">
              <a:lnSpc>
                <a:spcPts val="1979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социализацию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3487" y="25290"/>
            <a:ext cx="4838539" cy="84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Требования</a:t>
            </a:r>
            <a:r>
              <a:rPr sz="1800" spc="7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</a:t>
            </a:r>
            <a:r>
              <a:rPr sz="1800" spc="6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структуре</a:t>
            </a:r>
            <a:r>
              <a:rPr sz="1800" spc="46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ФАООП</a:t>
            </a:r>
            <a:r>
              <a:rPr sz="1800" spc="74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для</a:t>
            </a:r>
          </a:p>
          <a:p>
            <a:pPr marL="0" marR="0">
              <a:lnSpc>
                <a:spcPts val="194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детей</a:t>
            </a:r>
            <a:r>
              <a:rPr sz="1800" spc="68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с</a:t>
            </a:r>
            <a:r>
              <a:rPr sz="1800" spc="78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ТНР</a:t>
            </a:r>
          </a:p>
          <a:p>
            <a:pPr marL="0" marR="0">
              <a:lnSpc>
                <a:spcPts val="1944"/>
              </a:lnSpc>
              <a:spcBef>
                <a:spcPts val="50"/>
              </a:spcBef>
              <a:spcAft>
                <a:spcPts val="0"/>
              </a:spcAft>
            </a:pP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(уровень</a:t>
            </a:r>
            <a:r>
              <a:rPr sz="1800" spc="61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школьного</a:t>
            </a:r>
            <a:r>
              <a:rPr sz="1800" spc="69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18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образования)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55268" y="1041426"/>
            <a:ext cx="1581717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2000" b="1" spc="487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96535" y="1047522"/>
            <a:ext cx="1516563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2000" b="1" spc="-2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6103" y="1414356"/>
            <a:ext cx="2731610" cy="938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Образование</a:t>
            </a:r>
            <a:r>
              <a:rPr sz="1200" b="1" spc="-1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ПОЛНОСТЬЮ</a:t>
            </a:r>
          </a:p>
          <a:p>
            <a:pPr marL="0" marR="0">
              <a:lnSpc>
                <a:spcPts val="1328"/>
              </a:lnSpc>
              <a:spcBef>
                <a:spcPts val="16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соответствует по</a:t>
            </a:r>
            <a:r>
              <a:rPr sz="1200" b="1" spc="-15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итоговым</a:t>
            </a:r>
          </a:p>
          <a:p>
            <a:pPr marL="0" marR="0">
              <a:lnSpc>
                <a:spcPts val="1328"/>
              </a:lnSpc>
              <a:spcBef>
                <a:spcPts val="11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достижениям к</a:t>
            </a:r>
            <a:r>
              <a:rPr sz="1200" b="1" spc="-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моменту</a:t>
            </a:r>
            <a:r>
              <a:rPr sz="1200" b="1" spc="-1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завершения</a:t>
            </a:r>
          </a:p>
          <a:p>
            <a:pPr marL="0" marR="0">
              <a:lnSpc>
                <a:spcPts val="1331"/>
              </a:lnSpc>
              <a:spcBef>
                <a:spcPts val="108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обучения требованиям</a:t>
            </a:r>
            <a:r>
              <a:rPr sz="1200" b="1" spc="-3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ФГОС</a:t>
            </a:r>
            <a:r>
              <a:rPr sz="1200" b="1" spc="-1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НОО и</a:t>
            </a:r>
          </a:p>
          <a:p>
            <a:pPr marL="0" marR="0">
              <a:lnSpc>
                <a:spcPts val="1328"/>
              </a:lnSpc>
              <a:spcBef>
                <a:spcPts val="163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ФГОС</a:t>
            </a:r>
            <a:r>
              <a:rPr sz="1200" b="1" spc="-1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ООО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05328" y="1414356"/>
            <a:ext cx="6068214" cy="572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Образование</a:t>
            </a:r>
            <a:r>
              <a:rPr sz="1200" b="1" spc="-1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соответствует по</a:t>
            </a:r>
            <a:r>
              <a:rPr sz="1200" b="1" spc="-15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конечным</a:t>
            </a:r>
            <a:r>
              <a:rPr sz="1200" b="1" spc="-2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достижениям</a:t>
            </a:r>
            <a:r>
              <a:rPr sz="1200" b="1" spc="30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ФГОС</a:t>
            </a:r>
            <a:r>
              <a:rPr sz="1200" b="1" spc="-1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НОО и ФГОС</a:t>
            </a:r>
            <a:r>
              <a:rPr sz="1200" b="1" spc="-25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ООО.</a:t>
            </a:r>
          </a:p>
          <a:p>
            <a:pPr marL="0" marR="0">
              <a:lnSpc>
                <a:spcPts val="1328"/>
              </a:lnSpc>
              <a:spcBef>
                <a:spcPts val="16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Обучающиеся</a:t>
            </a:r>
            <a:r>
              <a:rPr sz="1200" b="1" spc="5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могут </a:t>
            </a:r>
            <a:r>
              <a:rPr sz="1200" b="1" spc="-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обучаться</a:t>
            </a:r>
            <a:r>
              <a:rPr sz="1200" b="1" spc="2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по индивидуальным</a:t>
            </a:r>
            <a:r>
              <a:rPr sz="1200" b="1" spc="-4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планам</a:t>
            </a:r>
            <a:r>
              <a:rPr sz="1200" b="1" spc="-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(основание</a:t>
            </a:r>
            <a:r>
              <a:rPr sz="1200" b="1" spc="1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– заключение</a:t>
            </a:r>
          </a:p>
          <a:p>
            <a:pPr marL="0" marR="0">
              <a:lnSpc>
                <a:spcPts val="1328"/>
              </a:lnSpc>
              <a:spcBef>
                <a:spcPts val="11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консилиума).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50441" y="2397717"/>
            <a:ext cx="5816778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4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ФАОП</a:t>
            </a:r>
            <a:r>
              <a:rPr sz="1200" b="1" spc="3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НОО</a:t>
            </a:r>
            <a:r>
              <a:rPr sz="1200" b="1" spc="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ДЛЯ</a:t>
            </a:r>
            <a:r>
              <a:rPr sz="1200" b="1" spc="-1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ОБУЧАЮЩИХСЯ</a:t>
            </a:r>
            <a:r>
              <a:rPr sz="1200" b="1" spc="-3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С ТЯЖЭЕЛЫМИ НАРУШЕНИЯМИ РЕЧИ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16103" y="2832057"/>
            <a:ext cx="1790371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Начальное</a:t>
            </a:r>
            <a:r>
              <a:rPr sz="1200" b="1" u="sng" spc="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образование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05328" y="2832057"/>
            <a:ext cx="1790372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Начальное</a:t>
            </a:r>
            <a:r>
              <a:rPr sz="1200" b="1" u="sng" spc="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образование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16103" y="3014937"/>
            <a:ext cx="557631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4 </a:t>
            </a:r>
            <a:r>
              <a:rPr sz="1200" b="1" spc="-2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года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005328" y="3014937"/>
            <a:ext cx="493960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 лет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005328" y="3197545"/>
            <a:ext cx="3401194" cy="390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1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Исключен</a:t>
            </a:r>
            <a:r>
              <a:rPr sz="1200" b="1" spc="2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учебный курс</a:t>
            </a:r>
            <a:r>
              <a:rPr sz="1200" b="1" spc="-1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«Иностранный</a:t>
            </a:r>
            <a:r>
              <a:rPr sz="1200" b="1" spc="-4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язык»</a:t>
            </a:r>
          </a:p>
          <a:p>
            <a:pPr marL="0" marR="0">
              <a:lnSpc>
                <a:spcPts val="1328"/>
              </a:lnSpc>
              <a:spcBef>
                <a:spcPts val="162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Разработан </a:t>
            </a:r>
            <a:r>
              <a:rPr sz="1200" b="1" spc="-4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ФАОП</a:t>
            </a:r>
            <a:r>
              <a:rPr sz="1200" b="1" spc="3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«Обучение</a:t>
            </a:r>
            <a:r>
              <a:rPr sz="1200" b="1" spc="1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грамоте»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825117" y="3632411"/>
            <a:ext cx="5668951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4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ФАОП</a:t>
            </a:r>
            <a:r>
              <a:rPr sz="1200" b="1" spc="3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ОООДЛЯ ОБУЧАЮЩИХСЯ</a:t>
            </a:r>
            <a:r>
              <a:rPr sz="1200" b="1" spc="-3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С ТЯЖЕЛЫМИ НАРУШЕНИЯМИ</a:t>
            </a:r>
            <a:r>
              <a:rPr sz="1200" b="1" spc="17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РЕЧИ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6103" y="3883896"/>
            <a:ext cx="1700760" cy="3897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Основное образование</a:t>
            </a:r>
          </a:p>
          <a:p>
            <a:pPr marL="0" marR="0">
              <a:lnSpc>
                <a:spcPts val="1328"/>
              </a:lnSpc>
              <a:spcBef>
                <a:spcPts val="16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 лет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005328" y="3883896"/>
            <a:ext cx="3727478" cy="572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Основное образование</a:t>
            </a:r>
          </a:p>
          <a:p>
            <a:pPr marL="0" marR="0">
              <a:lnSpc>
                <a:spcPts val="1328"/>
              </a:lnSpc>
              <a:spcBef>
                <a:spcPts val="16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вариативное</a:t>
            </a:r>
            <a:r>
              <a:rPr sz="1200" b="1" spc="27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</a:t>
            </a:r>
            <a:r>
              <a:rPr sz="1200" b="1" dirty="0">
                <a:solidFill>
                  <a:srgbClr val="FFFFFF"/>
                </a:solidFill>
                <a:latin typeface="QNUJMF+Times New Roman Bold"/>
                <a:cs typeface="QNUJMF+Times New Roman Bold"/>
              </a:rPr>
              <a:t>-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6 </a:t>
            </a:r>
            <a:r>
              <a:rPr sz="1200" b="1" spc="-2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лет,</a:t>
            </a:r>
            <a:r>
              <a:rPr sz="1200" b="1" spc="1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м.б. дополнительный</a:t>
            </a:r>
            <a:r>
              <a:rPr sz="1200" b="1" spc="-3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10 класс</a:t>
            </a:r>
          </a:p>
          <a:p>
            <a:pPr marL="0" marR="0">
              <a:lnSpc>
                <a:spcPts val="1328"/>
              </a:lnSpc>
              <a:spcBef>
                <a:spcPts val="11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Иностранный</a:t>
            </a:r>
            <a:r>
              <a:rPr sz="1200" b="1" spc="-3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язык с 6 класса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005328" y="4432841"/>
            <a:ext cx="5492216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Исключен</a:t>
            </a:r>
            <a:r>
              <a:rPr sz="1200" b="1" spc="23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учебный курс</a:t>
            </a:r>
            <a:r>
              <a:rPr sz="1200" b="1" spc="-1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spc="-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«Родной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язык»,</a:t>
            </a:r>
            <a:r>
              <a:rPr sz="1200" b="1" spc="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spc="-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«Родная</a:t>
            </a:r>
            <a:r>
              <a:rPr sz="1200" b="1" spc="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литература»</a:t>
            </a:r>
            <a:r>
              <a:rPr sz="1200" b="1" spc="-3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(</a:t>
            </a:r>
            <a:r>
              <a:rPr lang="ru-RU" sz="1200" b="1" dirty="0" err="1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м.б</a:t>
            </a:r>
            <a:r>
              <a:rPr lang="ru-RU"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. включен </a:t>
            </a:r>
            <a:r>
              <a:rPr sz="1200" b="1" dirty="0" err="1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по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 err="1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заявлению</a:t>
            </a:r>
            <a:r>
              <a:rPr lang="ru-RU"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 err="1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родителей</a:t>
            </a:r>
            <a:r>
              <a:rPr lang="ru-RU"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)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.</a:t>
            </a:r>
          </a:p>
          <a:p>
            <a:pPr marL="0" marR="0">
              <a:lnSpc>
                <a:spcPts val="1328"/>
              </a:lnSpc>
              <a:spcBef>
                <a:spcPts val="111"/>
              </a:spcBef>
              <a:spcAft>
                <a:spcPts val="0"/>
              </a:spcAft>
            </a:pP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Введен учебный курс</a:t>
            </a:r>
            <a:r>
              <a:rPr sz="1200" b="1" spc="-1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«Развитие речи»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8510" y="294987"/>
            <a:ext cx="6559755" cy="458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12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Коррекционно</a:t>
            </a:r>
            <a:r>
              <a:rPr sz="2400" dirty="0">
                <a:solidFill>
                  <a:srgbClr val="8B3C67"/>
                </a:solidFill>
                <a:latin typeface="GMGGHM+Montserrat ExtraBold"/>
                <a:cs typeface="GMGGHM+Montserrat ExtraBold"/>
              </a:rPr>
              <a:t>-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развивающая</a:t>
            </a:r>
            <a:r>
              <a:rPr sz="2400" spc="132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 </a:t>
            </a:r>
            <a:r>
              <a:rPr sz="2400" dirty="0">
                <a:solidFill>
                  <a:srgbClr val="8B3C67"/>
                </a:solidFill>
                <a:latin typeface="WNIIJR+Montserrat ExtraBold"/>
                <a:cs typeface="WNIIJR+Montserrat ExtraBold"/>
              </a:rPr>
              <a:t>область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00302" y="997230"/>
            <a:ext cx="1581717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2000" b="1" spc="487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401945" y="1003326"/>
            <a:ext cx="1516564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Вариант</a:t>
            </a:r>
            <a:r>
              <a:rPr sz="2000" b="1" spc="-2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5.2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333" y="1387332"/>
            <a:ext cx="2673525" cy="448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Является обязательной</a:t>
            </a:r>
            <a:r>
              <a:rPr sz="1400" b="1" spc="-2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частью</a:t>
            </a:r>
          </a:p>
          <a:p>
            <a:pPr marL="0" marR="0">
              <a:lnSpc>
                <a:spcPts val="1557"/>
              </a:lnSpc>
              <a:spcBef>
                <a:spcPts val="73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внеурочной</a:t>
            </a:r>
            <a:r>
              <a:rPr sz="1400" b="1" spc="-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деятельности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54653" y="1387332"/>
            <a:ext cx="478968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Является обязательной</a:t>
            </a:r>
            <a:r>
              <a:rPr sz="1400" b="1" spc="-2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частью</a:t>
            </a:r>
            <a:r>
              <a:rPr sz="1400" b="1" spc="-1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внеурочной</a:t>
            </a:r>
            <a:r>
              <a:rPr sz="1400" b="1" spc="-1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деятельности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9333" y="1970334"/>
            <a:ext cx="206383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Начальное</a:t>
            </a:r>
            <a:r>
              <a:rPr sz="1400" b="1" u="sng" spc="-19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образование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454653" y="1970334"/>
            <a:ext cx="206383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Начальное</a:t>
            </a:r>
            <a:r>
              <a:rPr sz="1400" b="1" u="sng" spc="-19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образование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9333" y="2183241"/>
            <a:ext cx="2584345" cy="66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Индивидуальная</a:t>
            </a:r>
            <a:r>
              <a:rPr sz="1400" b="1" spc="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 (или)</a:t>
            </a:r>
          </a:p>
          <a:p>
            <a:pPr marL="0" marR="0">
              <a:lnSpc>
                <a:spcPts val="1554"/>
              </a:lnSpc>
              <a:spcBef>
                <a:spcPts val="75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подгрупповая</a:t>
            </a:r>
            <a:r>
              <a:rPr sz="1400" b="1" spc="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логопедическая</a:t>
            </a:r>
          </a:p>
          <a:p>
            <a:pPr marL="0" marR="0">
              <a:lnSpc>
                <a:spcPts val="1557"/>
              </a:lnSpc>
              <a:spcBef>
                <a:spcPts val="123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работа</a:t>
            </a:r>
            <a:r>
              <a:rPr sz="1400" b="1" spc="-19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(обязательный)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454653" y="2183241"/>
            <a:ext cx="3249789" cy="6623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Обязательные</a:t>
            </a:r>
            <a:r>
              <a:rPr sz="1400" b="1" spc="-2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коррекционные</a:t>
            </a:r>
            <a:r>
              <a:rPr sz="1400" b="1" spc="2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курсы:</a:t>
            </a:r>
          </a:p>
          <a:p>
            <a:pPr marL="0" marR="0">
              <a:lnSpc>
                <a:spcPts val="1554"/>
              </a:lnSpc>
              <a:spcBef>
                <a:spcPts val="75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Логопедическая</a:t>
            </a:r>
            <a:r>
              <a:rPr sz="1400" b="1" spc="25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ритмика</a:t>
            </a:r>
          </a:p>
          <a:p>
            <a:pPr marL="0" marR="0">
              <a:lnSpc>
                <a:spcPts val="1557"/>
              </a:lnSpc>
              <a:spcBef>
                <a:spcPts val="123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Развитие</a:t>
            </a:r>
            <a:r>
              <a:rPr sz="1400" b="1" spc="-1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речи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9333" y="2823575"/>
            <a:ext cx="260569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Другие</a:t>
            </a:r>
            <a:r>
              <a:rPr sz="1400" b="1" spc="1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коррекционные</a:t>
            </a:r>
            <a:r>
              <a:rPr sz="1400" b="1" spc="2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курсы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454653" y="2823575"/>
            <a:ext cx="135998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Произношение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454653" y="3036935"/>
            <a:ext cx="5214921" cy="448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Индивидуальная</a:t>
            </a:r>
            <a:r>
              <a:rPr sz="1400" b="1" spc="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 (или) подгрупповая</a:t>
            </a:r>
            <a:r>
              <a:rPr sz="1400" b="1" spc="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логопедическая</a:t>
            </a:r>
            <a:r>
              <a:rPr sz="1400" b="1" spc="2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работа</a:t>
            </a:r>
          </a:p>
          <a:p>
            <a:pPr marL="0" marR="0">
              <a:lnSpc>
                <a:spcPts val="1554"/>
              </a:lnSpc>
              <a:spcBef>
                <a:spcPts val="75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Другие</a:t>
            </a:r>
            <a:r>
              <a:rPr sz="1400" b="1" spc="16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коррекционные</a:t>
            </a:r>
            <a:r>
              <a:rPr sz="1400" b="1" spc="24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курсы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59333" y="3677468"/>
            <a:ext cx="2566354" cy="10888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Основное образование</a:t>
            </a:r>
          </a:p>
          <a:p>
            <a:pPr marL="0" marR="0">
              <a:lnSpc>
                <a:spcPts val="1557"/>
              </a:lnSpc>
              <a:spcBef>
                <a:spcPts val="69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Индивидуальная и групповая</a:t>
            </a:r>
          </a:p>
          <a:p>
            <a:pPr marL="0" marR="0">
              <a:lnSpc>
                <a:spcPts val="1554"/>
              </a:lnSpc>
              <a:spcBef>
                <a:spcPts val="127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работа</a:t>
            </a:r>
            <a:r>
              <a:rPr sz="1400" b="1" spc="-18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(обязательный)</a:t>
            </a:r>
          </a:p>
          <a:p>
            <a:pPr marL="0" marR="0">
              <a:lnSpc>
                <a:spcPts val="1554"/>
              </a:lnSpc>
              <a:spcBef>
                <a:spcPts val="125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Коррекционно</a:t>
            </a:r>
            <a:r>
              <a:rPr sz="1400" b="1" dirty="0">
                <a:solidFill>
                  <a:srgbClr val="FFFFFF"/>
                </a:solidFill>
                <a:latin typeface="QNUJMF+Times New Roman Bold"/>
                <a:cs typeface="QNUJMF+Times New Roman Bold"/>
              </a:rPr>
              <a:t>-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развивающие</a:t>
            </a:r>
          </a:p>
          <a:p>
            <a:pPr marL="0" marR="0">
              <a:lnSpc>
                <a:spcPts val="1554"/>
              </a:lnSpc>
              <a:spcBef>
                <a:spcPts val="125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курсы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454653" y="3677468"/>
            <a:ext cx="196077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u="sng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Основное образование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454653" y="3890103"/>
            <a:ext cx="4469594" cy="662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7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Коррекционно</a:t>
            </a:r>
            <a:r>
              <a:rPr sz="1400" b="1" dirty="0">
                <a:solidFill>
                  <a:srgbClr val="FFFFFF"/>
                </a:solidFill>
                <a:latin typeface="QNUJMF+Times New Roman Bold"/>
                <a:cs typeface="QNUJMF+Times New Roman Bold"/>
              </a:rPr>
              <a:t>-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развивающие курсы</a:t>
            </a:r>
          </a:p>
          <a:p>
            <a:pPr marL="0" marR="0">
              <a:lnSpc>
                <a:spcPts val="1554"/>
              </a:lnSpc>
              <a:spcBef>
                <a:spcPts val="77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Индивидуальная</a:t>
            </a:r>
            <a:r>
              <a:rPr sz="1400" b="1" spc="10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и групповая логопедическая</a:t>
            </a:r>
            <a:r>
              <a:rPr sz="1400" b="1" spc="22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работа</a:t>
            </a:r>
          </a:p>
          <a:p>
            <a:pPr marL="0" marR="0">
              <a:lnSpc>
                <a:spcPts val="1554"/>
              </a:lnSpc>
              <a:spcBef>
                <a:spcPts val="125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OJQSSK+Times New Roman Bold"/>
                <a:cs typeface="OJQSSK+Times New Roman Bold"/>
              </a:rPr>
              <a:t>(обязательный)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2581</Words>
  <Application>Microsoft Office PowerPoint</Application>
  <PresentationFormat>Экран (16:9)</PresentationFormat>
  <Paragraphs>449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8" baseType="lpstr">
      <vt:lpstr>QNUJMF+Times New Roman Bold</vt:lpstr>
      <vt:lpstr>Lucida Sans Unicode</vt:lpstr>
      <vt:lpstr>Wingdings</vt:lpstr>
      <vt:lpstr>WRWCLA+Calibri</vt:lpstr>
      <vt:lpstr>BPNOJJ+Arial</vt:lpstr>
      <vt:lpstr>DengXian Light</vt:lpstr>
      <vt:lpstr>OJQSSK+Times New Roman Bold</vt:lpstr>
      <vt:lpstr>KJNQTD+Calibri Bold</vt:lpstr>
      <vt:lpstr>Times New Roman</vt:lpstr>
      <vt:lpstr>FFJDQP+Calibri</vt:lpstr>
      <vt:lpstr>WNIIJR+Montserrat ExtraBold</vt:lpstr>
      <vt:lpstr>JGIWMU+Times New Roman</vt:lpstr>
      <vt:lpstr>FOWKNM+Arial</vt:lpstr>
      <vt:lpstr>IBNUAO+Calibri Bold</vt:lpstr>
      <vt:lpstr>Calibri</vt:lpstr>
      <vt:lpstr>Arial</vt:lpstr>
      <vt:lpstr>Montserrat ExtraBold</vt:lpstr>
      <vt:lpstr>GMGGHM+Montserrat ExtraBold</vt:lpstr>
      <vt:lpstr>Theme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Эсперимент</vt:lpstr>
      <vt:lpstr>Число учеников, правильно выполнивших задания по русскому языку</vt:lpstr>
      <vt:lpstr>Структура ошибок в изложении</vt:lpstr>
      <vt:lpstr>Презентация PowerPoint</vt:lpstr>
      <vt:lpstr>Промежуточные итоги Проблемы по Русскому языку</vt:lpstr>
      <vt:lpstr>Основные проблемы по математике:</vt:lpstr>
      <vt:lpstr>Выявленные специальные потребности:</vt:lpstr>
      <vt:lpstr>Причины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Учет «речевой» специфики обучающихся с ТНР</vt:lpstr>
      <vt:lpstr>РЕКОМЕНДАЦИИ К ПРЕДЪЯВЛЯЕМЫМ ТЕКСТОВЫМ МАТЕРИАЛАМ</vt:lpstr>
      <vt:lpstr>Учет специфики обучающихся с ТНР</vt:lpstr>
      <vt:lpstr>Учет специфики обучающихся с ТНР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Olga</cp:lastModifiedBy>
  <cp:revision>11</cp:revision>
  <dcterms:modified xsi:type="dcterms:W3CDTF">2024-10-26T08:17:28Z</dcterms:modified>
</cp:coreProperties>
</file>