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7" r:id="rId14"/>
  </p:sldIdLst>
  <p:sldSz cx="8640763" cy="10080625"/>
  <p:notesSz cx="6858000" cy="9144000"/>
  <p:defaultTextStyle>
    <a:defPPr>
      <a:defRPr lang="ru-RU"/>
    </a:defPPr>
    <a:lvl1pPr marL="0" algn="l" defTabSz="106960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34803" algn="l" defTabSz="106960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69607" algn="l" defTabSz="106960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04410" algn="l" defTabSz="106960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39214" algn="l" defTabSz="106960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74016" algn="l" defTabSz="106960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08821" algn="l" defTabSz="106960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743624" algn="l" defTabSz="106960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278427" algn="l" defTabSz="106960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9" d="100"/>
          <a:sy n="69" d="100"/>
        </p:scale>
        <p:origin x="-1440" y="1458"/>
      </p:cViewPr>
      <p:guideLst>
        <p:guide orient="horz" pos="3175"/>
        <p:guide pos="272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8059" y="3131528"/>
            <a:ext cx="7344649" cy="216080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96115" y="5712356"/>
            <a:ext cx="6048534" cy="257616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348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696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044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392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740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088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436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2784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534E6-F2CC-43AE-BF0B-D034C55524D5}" type="datetimeFigureOut">
              <a:rPr lang="ru-RU" smtClean="0"/>
              <a:t>16.01.2023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9C61D-5B4C-4469-8401-F7CA67EF1C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33554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534E6-F2CC-43AE-BF0B-D034C55524D5}" type="datetimeFigureOut">
              <a:rPr lang="ru-RU" smtClean="0"/>
              <a:t>16.01.2023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9C61D-5B4C-4469-8401-F7CA67EF1C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45937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633265" y="508700"/>
            <a:ext cx="2679237" cy="1083667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95554" y="508700"/>
            <a:ext cx="7893697" cy="1083667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534E6-F2CC-43AE-BF0B-D034C55524D5}" type="datetimeFigureOut">
              <a:rPr lang="ru-RU" smtClean="0"/>
              <a:t>16.01.2023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9C61D-5B4C-4469-8401-F7CA67EF1C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8964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534E6-F2CC-43AE-BF0B-D034C55524D5}" type="datetimeFigureOut">
              <a:rPr lang="ru-RU" smtClean="0"/>
              <a:t>16.01.2023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9C61D-5B4C-4469-8401-F7CA67EF1C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838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2562" y="6477737"/>
            <a:ext cx="7344649" cy="2002125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2562" y="4272602"/>
            <a:ext cx="7344649" cy="2205135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3480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696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6044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1392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7401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20882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7436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2784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534E6-F2CC-43AE-BF0B-D034C55524D5}" type="datetimeFigureOut">
              <a:rPr lang="ru-RU" smtClean="0"/>
              <a:t>16.01.2023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9C61D-5B4C-4469-8401-F7CA67EF1C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4701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95554" y="2963520"/>
            <a:ext cx="5286467" cy="838185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26033" y="2963520"/>
            <a:ext cx="5286467" cy="838185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534E6-F2CC-43AE-BF0B-D034C55524D5}" type="datetimeFigureOut">
              <a:rPr lang="ru-RU" smtClean="0"/>
              <a:t>16.01.2023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9C61D-5B4C-4469-8401-F7CA67EF1C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7421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2038" y="403694"/>
            <a:ext cx="7776687" cy="1680105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32039" y="2256475"/>
            <a:ext cx="3817839" cy="940391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34803" indent="0">
              <a:buNone/>
              <a:defRPr sz="2400" b="1"/>
            </a:lvl2pPr>
            <a:lvl3pPr marL="1069607" indent="0">
              <a:buNone/>
              <a:defRPr sz="2100" b="1"/>
            </a:lvl3pPr>
            <a:lvl4pPr marL="1604410" indent="0">
              <a:buNone/>
              <a:defRPr sz="1800" b="1"/>
            </a:lvl4pPr>
            <a:lvl5pPr marL="2139214" indent="0">
              <a:buNone/>
              <a:defRPr sz="1800" b="1"/>
            </a:lvl5pPr>
            <a:lvl6pPr marL="2674016" indent="0">
              <a:buNone/>
              <a:defRPr sz="1800" b="1"/>
            </a:lvl6pPr>
            <a:lvl7pPr marL="3208821" indent="0">
              <a:buNone/>
              <a:defRPr sz="1800" b="1"/>
            </a:lvl7pPr>
            <a:lvl8pPr marL="3743624" indent="0">
              <a:buNone/>
              <a:defRPr sz="1800" b="1"/>
            </a:lvl8pPr>
            <a:lvl9pPr marL="4278427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32039" y="3196866"/>
            <a:ext cx="3817839" cy="580802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389390" y="2256475"/>
            <a:ext cx="3819337" cy="940391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34803" indent="0">
              <a:buNone/>
              <a:defRPr sz="2400" b="1"/>
            </a:lvl2pPr>
            <a:lvl3pPr marL="1069607" indent="0">
              <a:buNone/>
              <a:defRPr sz="2100" b="1"/>
            </a:lvl3pPr>
            <a:lvl4pPr marL="1604410" indent="0">
              <a:buNone/>
              <a:defRPr sz="1800" b="1"/>
            </a:lvl4pPr>
            <a:lvl5pPr marL="2139214" indent="0">
              <a:buNone/>
              <a:defRPr sz="1800" b="1"/>
            </a:lvl5pPr>
            <a:lvl6pPr marL="2674016" indent="0">
              <a:buNone/>
              <a:defRPr sz="1800" b="1"/>
            </a:lvl6pPr>
            <a:lvl7pPr marL="3208821" indent="0">
              <a:buNone/>
              <a:defRPr sz="1800" b="1"/>
            </a:lvl7pPr>
            <a:lvl8pPr marL="3743624" indent="0">
              <a:buNone/>
              <a:defRPr sz="1800" b="1"/>
            </a:lvl8pPr>
            <a:lvl9pPr marL="4278427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389390" y="3196866"/>
            <a:ext cx="3819337" cy="580802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534E6-F2CC-43AE-BF0B-D034C55524D5}" type="datetimeFigureOut">
              <a:rPr lang="ru-RU" smtClean="0"/>
              <a:t>16.01.2023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9C61D-5B4C-4469-8401-F7CA67EF1C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0196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534E6-F2CC-43AE-BF0B-D034C55524D5}" type="datetimeFigureOut">
              <a:rPr lang="ru-RU" smtClean="0"/>
              <a:t>16.01.2023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9C61D-5B4C-4469-8401-F7CA67EF1C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3078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534E6-F2CC-43AE-BF0B-D034C55524D5}" type="datetimeFigureOut">
              <a:rPr lang="ru-RU" smtClean="0"/>
              <a:t>16.01.2023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9C61D-5B4C-4469-8401-F7CA67EF1C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7152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2041" y="401360"/>
            <a:ext cx="2842751" cy="1708105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78300" y="401361"/>
            <a:ext cx="4830426" cy="8603534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32041" y="2109467"/>
            <a:ext cx="2842751" cy="6895429"/>
          </a:xfrm>
        </p:spPr>
        <p:txBody>
          <a:bodyPr/>
          <a:lstStyle>
            <a:lvl1pPr marL="0" indent="0">
              <a:buNone/>
              <a:defRPr sz="1600"/>
            </a:lvl1pPr>
            <a:lvl2pPr marL="534803" indent="0">
              <a:buNone/>
              <a:defRPr sz="1400"/>
            </a:lvl2pPr>
            <a:lvl3pPr marL="1069607" indent="0">
              <a:buNone/>
              <a:defRPr sz="1200"/>
            </a:lvl3pPr>
            <a:lvl4pPr marL="1604410" indent="0">
              <a:buNone/>
              <a:defRPr sz="1000"/>
            </a:lvl4pPr>
            <a:lvl5pPr marL="2139214" indent="0">
              <a:buNone/>
              <a:defRPr sz="1000"/>
            </a:lvl5pPr>
            <a:lvl6pPr marL="2674016" indent="0">
              <a:buNone/>
              <a:defRPr sz="1000"/>
            </a:lvl6pPr>
            <a:lvl7pPr marL="3208821" indent="0">
              <a:buNone/>
              <a:defRPr sz="1000"/>
            </a:lvl7pPr>
            <a:lvl8pPr marL="3743624" indent="0">
              <a:buNone/>
              <a:defRPr sz="1000"/>
            </a:lvl8pPr>
            <a:lvl9pPr marL="4278427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534E6-F2CC-43AE-BF0B-D034C55524D5}" type="datetimeFigureOut">
              <a:rPr lang="ru-RU" smtClean="0"/>
              <a:t>16.01.2023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9C61D-5B4C-4469-8401-F7CA67EF1C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64335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3651" y="7056438"/>
            <a:ext cx="5184458" cy="833053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693651" y="900724"/>
            <a:ext cx="5184458" cy="6048375"/>
          </a:xfrm>
        </p:spPr>
        <p:txBody>
          <a:bodyPr/>
          <a:lstStyle>
            <a:lvl1pPr marL="0" indent="0">
              <a:buNone/>
              <a:defRPr sz="3700"/>
            </a:lvl1pPr>
            <a:lvl2pPr marL="534803" indent="0">
              <a:buNone/>
              <a:defRPr sz="3200"/>
            </a:lvl2pPr>
            <a:lvl3pPr marL="1069607" indent="0">
              <a:buNone/>
              <a:defRPr sz="2800"/>
            </a:lvl3pPr>
            <a:lvl4pPr marL="1604410" indent="0">
              <a:buNone/>
              <a:defRPr sz="2400"/>
            </a:lvl4pPr>
            <a:lvl5pPr marL="2139214" indent="0">
              <a:buNone/>
              <a:defRPr sz="2400"/>
            </a:lvl5pPr>
            <a:lvl6pPr marL="2674016" indent="0">
              <a:buNone/>
              <a:defRPr sz="2400"/>
            </a:lvl6pPr>
            <a:lvl7pPr marL="3208821" indent="0">
              <a:buNone/>
              <a:defRPr sz="2400"/>
            </a:lvl7pPr>
            <a:lvl8pPr marL="3743624" indent="0">
              <a:buNone/>
              <a:defRPr sz="2400"/>
            </a:lvl8pPr>
            <a:lvl9pPr marL="4278427" indent="0">
              <a:buNone/>
              <a:defRPr sz="24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93651" y="7889493"/>
            <a:ext cx="5184458" cy="1183072"/>
          </a:xfrm>
        </p:spPr>
        <p:txBody>
          <a:bodyPr/>
          <a:lstStyle>
            <a:lvl1pPr marL="0" indent="0">
              <a:buNone/>
              <a:defRPr sz="1600"/>
            </a:lvl1pPr>
            <a:lvl2pPr marL="534803" indent="0">
              <a:buNone/>
              <a:defRPr sz="1400"/>
            </a:lvl2pPr>
            <a:lvl3pPr marL="1069607" indent="0">
              <a:buNone/>
              <a:defRPr sz="1200"/>
            </a:lvl3pPr>
            <a:lvl4pPr marL="1604410" indent="0">
              <a:buNone/>
              <a:defRPr sz="1000"/>
            </a:lvl4pPr>
            <a:lvl5pPr marL="2139214" indent="0">
              <a:buNone/>
              <a:defRPr sz="1000"/>
            </a:lvl5pPr>
            <a:lvl6pPr marL="2674016" indent="0">
              <a:buNone/>
              <a:defRPr sz="1000"/>
            </a:lvl6pPr>
            <a:lvl7pPr marL="3208821" indent="0">
              <a:buNone/>
              <a:defRPr sz="1000"/>
            </a:lvl7pPr>
            <a:lvl8pPr marL="3743624" indent="0">
              <a:buNone/>
              <a:defRPr sz="1000"/>
            </a:lvl8pPr>
            <a:lvl9pPr marL="4278427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534E6-F2CC-43AE-BF0B-D034C55524D5}" type="datetimeFigureOut">
              <a:rPr lang="ru-RU" smtClean="0"/>
              <a:t>16.01.2023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9C61D-5B4C-4469-8401-F7CA67EF1C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6963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2038" y="403694"/>
            <a:ext cx="7776687" cy="1680105"/>
          </a:xfrm>
          <a:prstGeom prst="rect">
            <a:avLst/>
          </a:prstGeom>
        </p:spPr>
        <p:txBody>
          <a:bodyPr vert="horz" lIns="106960" tIns="53481" rIns="106960" bIns="53481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32038" y="2352149"/>
            <a:ext cx="7776687" cy="6652746"/>
          </a:xfrm>
          <a:prstGeom prst="rect">
            <a:avLst/>
          </a:prstGeom>
        </p:spPr>
        <p:txBody>
          <a:bodyPr vert="horz" lIns="106960" tIns="53481" rIns="106960" bIns="53481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32039" y="9343248"/>
            <a:ext cx="2016178" cy="536702"/>
          </a:xfrm>
          <a:prstGeom prst="rect">
            <a:avLst/>
          </a:prstGeom>
        </p:spPr>
        <p:txBody>
          <a:bodyPr vert="horz" lIns="106960" tIns="53481" rIns="106960" bIns="53481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6534E6-F2CC-43AE-BF0B-D034C55524D5}" type="datetimeFigureOut">
              <a:rPr lang="ru-RU" smtClean="0"/>
              <a:t>16.01.2023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952263" y="9343248"/>
            <a:ext cx="2736242" cy="536702"/>
          </a:xfrm>
          <a:prstGeom prst="rect">
            <a:avLst/>
          </a:prstGeom>
        </p:spPr>
        <p:txBody>
          <a:bodyPr vert="horz" lIns="106960" tIns="53481" rIns="106960" bIns="53481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192547" y="9343248"/>
            <a:ext cx="2016178" cy="536702"/>
          </a:xfrm>
          <a:prstGeom prst="rect">
            <a:avLst/>
          </a:prstGeom>
        </p:spPr>
        <p:txBody>
          <a:bodyPr vert="horz" lIns="106960" tIns="53481" rIns="106960" bIns="53481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99C61D-5B4C-4469-8401-F7CA67EF1C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22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69607" rtl="0" eaLnBrk="1" latinLnBrk="0" hangingPunct="1">
        <a:spcBef>
          <a:spcPct val="0"/>
        </a:spcBef>
        <a:buNone/>
        <a:defRPr sz="5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1102" indent="-401102" algn="l" defTabSz="1069607" rtl="0" eaLnBrk="1" latinLnBrk="0" hangingPunct="1">
        <a:spcBef>
          <a:spcPct val="20000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869056" indent="-334253" algn="l" defTabSz="1069607" rtl="0" eaLnBrk="1" latinLnBrk="0" hangingPunct="1">
        <a:spcBef>
          <a:spcPct val="20000"/>
        </a:spcBef>
        <a:buFont typeface="Arial" panose="020B0604020202020204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37008" indent="-267402" algn="l" defTabSz="1069607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871812" indent="-267402" algn="l" defTabSz="1069607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06615" indent="-267402" algn="l" defTabSz="1069607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41418" indent="-267402" algn="l" defTabSz="1069607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476222" indent="-267402" algn="l" defTabSz="1069607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11025" indent="-267402" algn="l" defTabSz="1069607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545829" indent="-267402" algn="l" defTabSz="1069607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6960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4803" algn="l" defTabSz="106960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69607" algn="l" defTabSz="106960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410" algn="l" defTabSz="106960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39214" algn="l" defTabSz="106960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74016" algn="l" defTabSz="106960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08821" algn="l" defTabSz="106960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43624" algn="l" defTabSz="106960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78427" algn="l" defTabSz="106960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8640763" cy="10080625"/>
          </a:xfrm>
          <a:prstGeom prst="rect">
            <a:avLst/>
          </a:prstGeom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16250"/>
            <a:ext cx="8676291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600" dirty="0" smtClean="0"/>
              <a:t>Древнегреческая сказка</a:t>
            </a:r>
            <a:endParaRPr lang="ru-RU" sz="3600" b="0" i="0" dirty="0" smtClean="0">
              <a:effectLst/>
            </a:endParaRPr>
          </a:p>
          <a:p>
            <a:pPr algn="ctr">
              <a:lnSpc>
                <a:spcPct val="150000"/>
              </a:lnSpc>
            </a:pPr>
            <a:r>
              <a:rPr lang="ru-RU" sz="8000" b="0" i="0" dirty="0" smtClean="0">
                <a:effectLst/>
              </a:rPr>
              <a:t>Храбрый Персей</a:t>
            </a:r>
            <a:endParaRPr lang="ru-RU" sz="8000" dirty="0" smtClean="0"/>
          </a:p>
          <a:p>
            <a:pPr algn="ctr"/>
            <a:endParaRPr lang="ru-RU" sz="8000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600" y="3024088"/>
            <a:ext cx="4629150" cy="69072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C:\Documents and Settings\Admin\Рабочий стол\ЛОГО\test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10" r="22713" b="7866"/>
          <a:stretch/>
        </p:blipFill>
        <p:spPr bwMode="auto">
          <a:xfrm>
            <a:off x="8058172" y="143768"/>
            <a:ext cx="497326" cy="631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0925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068" t="13241" r="14662" b="32281"/>
          <a:stretch/>
        </p:blipFill>
        <p:spPr bwMode="auto">
          <a:xfrm>
            <a:off x="919972" y="719832"/>
            <a:ext cx="6800817" cy="3985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35529" y="0"/>
            <a:ext cx="86762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0" i="0" dirty="0" smtClean="0">
                <a:effectLst/>
              </a:rPr>
              <a:t>Персей ответил девушке:</a:t>
            </a:r>
            <a:endParaRPr lang="ru-RU" sz="2000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5040312"/>
            <a:ext cx="8640763" cy="0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-35532" y="5113618"/>
            <a:ext cx="86762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0" i="0" dirty="0" smtClean="0">
                <a:effectLst/>
              </a:rPr>
              <a:t>Дракон подплыл близко. Дракон увидел девушку и раскрыл зубастую пасть. Но храбрый Персей поднялся в воздух, вытащил голову Медузы Горгоны и показал её дракону. </a:t>
            </a:r>
            <a:endParaRPr lang="ru-RU" sz="2000" dirty="0"/>
          </a:p>
        </p:txBody>
      </p:sp>
      <p:sp>
        <p:nvSpPr>
          <p:cNvPr id="9" name="Прямоугольная выноска 8"/>
          <p:cNvSpPr/>
          <p:nvPr/>
        </p:nvSpPr>
        <p:spPr>
          <a:xfrm>
            <a:off x="6048573" y="194979"/>
            <a:ext cx="2232248" cy="1004922"/>
          </a:xfrm>
          <a:prstGeom prst="wedgeRectCallout">
            <a:avLst>
              <a:gd name="adj1" fmla="val -112599"/>
              <a:gd name="adj2" fmla="val 114242"/>
            </a:avLst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6048573" y="276571"/>
            <a:ext cx="22322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 smtClean="0">
                <a:solidFill>
                  <a:prstClr val="black"/>
                </a:solidFill>
              </a:rPr>
              <a:t>Не бойся. Я останусь и спасу тебя от злого дракона. </a:t>
            </a:r>
            <a:endParaRPr lang="ru-RU" sz="2000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1" t="13538" r="14775" b="38632"/>
          <a:stretch/>
        </p:blipFill>
        <p:spPr bwMode="auto">
          <a:xfrm>
            <a:off x="623509" y="6130184"/>
            <a:ext cx="7358207" cy="3778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50" y="9269413"/>
            <a:ext cx="304800" cy="811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612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35529" y="0"/>
            <a:ext cx="86762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0" i="0" dirty="0" smtClean="0">
                <a:effectLst/>
              </a:rPr>
              <a:t>Дракон взглянул на голову Медузы и сразу превратился в камень.  Так Персей спас девушку. </a:t>
            </a:r>
            <a:endParaRPr lang="ru-RU" sz="2000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5040312"/>
            <a:ext cx="8640763" cy="0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-35532" y="5113618"/>
            <a:ext cx="86762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0" i="0" dirty="0" smtClean="0">
                <a:effectLst/>
              </a:rPr>
              <a:t>В городе все были рады и счастливы. Люди обнимали и целовали Персея и кричали ему:</a:t>
            </a:r>
            <a:endParaRPr lang="ru-RU" sz="20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069" t="13241" r="14494" b="31997"/>
          <a:stretch/>
        </p:blipFill>
        <p:spPr bwMode="auto">
          <a:xfrm>
            <a:off x="811055" y="799392"/>
            <a:ext cx="6822588" cy="4005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85" t="13241" r="14104" b="32585"/>
          <a:stretch/>
        </p:blipFill>
        <p:spPr bwMode="auto">
          <a:xfrm>
            <a:off x="811055" y="5821504"/>
            <a:ext cx="6923314" cy="396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ая выноска 11"/>
          <p:cNvSpPr/>
          <p:nvPr/>
        </p:nvSpPr>
        <p:spPr>
          <a:xfrm>
            <a:off x="1368053" y="6038840"/>
            <a:ext cx="2232248" cy="1004922"/>
          </a:xfrm>
          <a:prstGeom prst="wedgeRectCallout">
            <a:avLst>
              <a:gd name="adj1" fmla="val 70760"/>
              <a:gd name="adj2" fmla="val 153239"/>
            </a:avLst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368053" y="6120432"/>
            <a:ext cx="22322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 smtClean="0">
                <a:solidFill>
                  <a:prstClr val="black"/>
                </a:solidFill>
              </a:rPr>
              <a:t>Да </a:t>
            </a:r>
            <a:r>
              <a:rPr lang="ru-RU" sz="1800" dirty="0" smtClean="0">
                <a:solidFill>
                  <a:prstClr val="black"/>
                </a:solidFill>
              </a:rPr>
              <a:t>здравствует храбрый Персей. Он спас наш город!</a:t>
            </a:r>
            <a:endParaRPr lang="ru-RU" sz="2000" dirty="0"/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50" y="9269413"/>
            <a:ext cx="304800" cy="811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9488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35529" y="0"/>
            <a:ext cx="86762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0" i="0" dirty="0" smtClean="0">
                <a:effectLst/>
              </a:rPr>
              <a:t>Очень обрадовались жители города. Надели на голову храброму Персею лавровый венок. </a:t>
            </a:r>
            <a:endParaRPr lang="ru-RU" sz="2000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5040312"/>
            <a:ext cx="8640763" cy="0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-35532" y="5113618"/>
            <a:ext cx="86762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0" i="0" dirty="0" smtClean="0">
                <a:effectLst/>
              </a:rPr>
              <a:t>А голову Медузы Горгоны Персей выбросил в море. И стал он жить вместе со своей женой Андромедой. </a:t>
            </a:r>
            <a:endParaRPr lang="ru-RU" sz="200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64" t="13538" r="14327" b="33372"/>
          <a:stretch/>
        </p:blipFill>
        <p:spPr bwMode="auto">
          <a:xfrm>
            <a:off x="859968" y="935856"/>
            <a:ext cx="6858001" cy="3883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5" t="14432" r="14327" b="29283"/>
          <a:stretch/>
        </p:blipFill>
        <p:spPr bwMode="auto">
          <a:xfrm>
            <a:off x="907085" y="5821504"/>
            <a:ext cx="6826591" cy="4117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50" y="9269413"/>
            <a:ext cx="304800" cy="811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9965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5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454" y="1583928"/>
            <a:ext cx="6669088" cy="396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0" y="215776"/>
            <a:ext cx="86762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0" i="0" dirty="0" smtClean="0">
                <a:effectLst/>
              </a:rPr>
              <a:t>Если ночью посмотреть на небо, то можно увидеть созвездие Персея. В руке у Персея голова Медузы. </a:t>
            </a:r>
            <a:r>
              <a:rPr lang="ru-RU" sz="2000" dirty="0" smtClean="0"/>
              <a:t>Рядом с Персеем можно увидеть Андромеду.</a:t>
            </a:r>
          </a:p>
          <a:p>
            <a:pPr algn="just"/>
            <a:endParaRPr lang="ru-RU" sz="20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-28834" y="6912520"/>
            <a:ext cx="867629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0" i="1" dirty="0" smtClean="0">
                <a:effectLst/>
              </a:rPr>
              <a:t>Прекрасная волшебная сказка. </a:t>
            </a:r>
            <a:endParaRPr lang="ru-RU" sz="2800" i="1" dirty="0" smtClean="0"/>
          </a:p>
          <a:p>
            <a:pPr algn="ctr"/>
            <a:endParaRPr lang="ru-RU" sz="2800" i="1" dirty="0"/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50" y="9269413"/>
            <a:ext cx="304800" cy="811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2637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75" t="26665" r="14519" b="19660"/>
          <a:stretch/>
        </p:blipFill>
        <p:spPr bwMode="auto">
          <a:xfrm>
            <a:off x="1224038" y="1289747"/>
            <a:ext cx="5721410" cy="3571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35529" y="0"/>
            <a:ext cx="867629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0" i="0" dirty="0" smtClean="0">
                <a:effectLst/>
              </a:rPr>
              <a:t>В одном городе случилась беда. Прилетела в город крылатая женщина Медуза Горгона. </a:t>
            </a:r>
          </a:p>
          <a:p>
            <a:pPr algn="just"/>
            <a:r>
              <a:rPr lang="ru-RU" sz="2000" dirty="0" smtClean="0"/>
              <a:t>Она медленно ходила по улицам. Когда она смотрела на людей, они сразу становились камнем. </a:t>
            </a:r>
            <a:endParaRPr lang="ru-RU" sz="2000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5040312"/>
            <a:ext cx="8640763" cy="0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85" t="12944" r="14104" b="36162"/>
          <a:stretch/>
        </p:blipFill>
        <p:spPr bwMode="auto">
          <a:xfrm>
            <a:off x="815857" y="6378992"/>
            <a:ext cx="6883472" cy="3701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-35531" y="5055552"/>
            <a:ext cx="867629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0" i="0" dirty="0" smtClean="0">
                <a:effectLst/>
              </a:rPr>
              <a:t>Вместо волос у Медузы Горгоны были длинные чёрные змеи. </a:t>
            </a:r>
            <a:r>
              <a:rPr lang="ru-RU" sz="2000" dirty="0" smtClean="0"/>
              <a:t>Змеи всё время шевелились и шипели. </a:t>
            </a:r>
          </a:p>
          <a:p>
            <a:pPr algn="just"/>
            <a:r>
              <a:rPr lang="ru-RU" sz="2000" dirty="0" smtClean="0"/>
              <a:t>Медуза Горгона грустно смотрела людям в глаза. И тотчас человек превращался в каменную статую.  </a:t>
            </a:r>
            <a:endParaRPr lang="ru-RU" sz="2000" b="1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50" y="9269413"/>
            <a:ext cx="304800" cy="811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5362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35529" y="0"/>
            <a:ext cx="86762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0" i="0" dirty="0" smtClean="0">
                <a:effectLst/>
              </a:rPr>
              <a:t>В этом же городе  в красивом дворце жил царь Попидект. Царь был трусливый и глупый. Он испугался Медузы Горгоны и спрятался вместе со слугами глубоко под землёй. И там пил, ел и отдыхал. </a:t>
            </a:r>
            <a:endParaRPr lang="ru-RU" sz="2000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5040312"/>
            <a:ext cx="8640763" cy="0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-35531" y="5055552"/>
            <a:ext cx="86762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0" i="0" dirty="0" smtClean="0">
                <a:effectLst/>
              </a:rPr>
              <a:t>И </a:t>
            </a:r>
            <a:r>
              <a:rPr lang="ru-RU" sz="2000" b="0" i="0" dirty="0" smtClean="0">
                <a:effectLst/>
              </a:rPr>
              <a:t>жил </a:t>
            </a:r>
            <a:r>
              <a:rPr lang="ru-RU" sz="2000" b="0" i="0" dirty="0" smtClean="0">
                <a:effectLst/>
              </a:rPr>
              <a:t>в этом городе храбрый Персей. Все его очень любили. Персей никого не боялся. Однажды Персею рассказали о Медузе Горгоне. Он закричал:</a:t>
            </a:r>
            <a:endParaRPr lang="ru-RU" sz="20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205" t="13836" r="14327" b="37349"/>
          <a:stretch/>
        </p:blipFill>
        <p:spPr bwMode="auto">
          <a:xfrm>
            <a:off x="639223" y="1015664"/>
            <a:ext cx="7362316" cy="3851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92" t="14432" r="14161" b="32922"/>
          <a:stretch/>
        </p:blipFill>
        <p:spPr bwMode="auto">
          <a:xfrm>
            <a:off x="979565" y="6071215"/>
            <a:ext cx="7053943" cy="3851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ая выноска 1"/>
          <p:cNvSpPr/>
          <p:nvPr/>
        </p:nvSpPr>
        <p:spPr>
          <a:xfrm>
            <a:off x="1692345" y="5844594"/>
            <a:ext cx="2808312" cy="789479"/>
          </a:xfrm>
          <a:prstGeom prst="wedgeRectCallout">
            <a:avLst>
              <a:gd name="adj1" fmla="val 58940"/>
              <a:gd name="adj2" fmla="val 140681"/>
            </a:avLst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692345" y="5926187"/>
            <a:ext cx="28083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 smtClean="0">
                <a:solidFill>
                  <a:prstClr val="black"/>
                </a:solidFill>
              </a:rPr>
              <a:t>Злая колдунья! Я пойду и убью её.</a:t>
            </a:r>
            <a:endParaRPr lang="ru-RU" sz="2000" dirty="0"/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50" y="9269413"/>
            <a:ext cx="304800" cy="811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9580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35529" y="0"/>
            <a:ext cx="86762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0" i="0" dirty="0" smtClean="0">
                <a:effectLst/>
              </a:rPr>
              <a:t>Персей ходил по улицам города. Он спрашивал всех, где живёт Медуза Горгона. Но никто не отвечал ему. Люди на улицах плакали. </a:t>
            </a:r>
            <a:endParaRPr lang="ru-RU" sz="2000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5040312"/>
            <a:ext cx="8640763" cy="0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-35531" y="5055552"/>
            <a:ext cx="86762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0" i="0" dirty="0" smtClean="0">
                <a:effectLst/>
              </a:rPr>
              <a:t>Всю ночь до утра ходил Персей по улицам города. Он искал Медузу Горгону. Только утром он узнал, что живёт Медуза Горгона под высокой горой у ручья. </a:t>
            </a:r>
            <a:endParaRPr lang="ru-RU" sz="20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68" t="13538" r="14662" b="28213"/>
          <a:stretch/>
        </p:blipFill>
        <p:spPr bwMode="auto">
          <a:xfrm>
            <a:off x="1172001" y="863848"/>
            <a:ext cx="6296759" cy="3945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19" t="14134" r="14440" b="34725"/>
          <a:stretch/>
        </p:blipFill>
        <p:spPr bwMode="auto">
          <a:xfrm>
            <a:off x="486470" y="5903871"/>
            <a:ext cx="7632287" cy="4176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50" y="9269413"/>
            <a:ext cx="304800" cy="811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6015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35529" y="0"/>
            <a:ext cx="86762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0" i="0" dirty="0" smtClean="0">
                <a:effectLst/>
              </a:rPr>
              <a:t>Персей взял свой меч и побежал вниз по горе. Но вдруг он остановился и подумал:</a:t>
            </a:r>
            <a:endParaRPr lang="ru-RU" sz="2000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5040312"/>
            <a:ext cx="8640763" cy="0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-35531" y="5055552"/>
            <a:ext cx="867629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0" i="0" dirty="0" smtClean="0">
                <a:effectLst/>
              </a:rPr>
              <a:t>На склоне горы под деревьями спала Медуза.  </a:t>
            </a:r>
            <a:r>
              <a:rPr lang="ru-RU" sz="2000" dirty="0" smtClean="0"/>
              <a:t>Рядом с ней спали её сёстры. У Медузы было прекрасное лицо. Персею стало жалко убивать её. </a:t>
            </a:r>
          </a:p>
          <a:p>
            <a:pPr algn="just"/>
            <a:r>
              <a:rPr lang="ru-RU" sz="2000" dirty="0" smtClean="0"/>
              <a:t>Вдруг у Медузы зашевелились чёрные ядовитые змеи. Персей вспомнил, сколько  людей она превратила в </a:t>
            </a:r>
            <a:r>
              <a:rPr lang="ru-RU" sz="2000" dirty="0" smtClean="0"/>
              <a:t>камень</a:t>
            </a:r>
            <a:r>
              <a:rPr lang="en-US" sz="2000" dirty="0"/>
              <a:t>.</a:t>
            </a:r>
            <a:r>
              <a:rPr lang="ru-RU" sz="2000" dirty="0" smtClean="0"/>
              <a:t> </a:t>
            </a:r>
            <a:endParaRPr lang="ru-RU" sz="2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069" t="13241" r="14494" b="35568"/>
          <a:stretch/>
        </p:blipFill>
        <p:spPr bwMode="auto">
          <a:xfrm>
            <a:off x="909088" y="956022"/>
            <a:ext cx="6822586" cy="37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Выноска-облако 1"/>
          <p:cNvSpPr/>
          <p:nvPr/>
        </p:nvSpPr>
        <p:spPr>
          <a:xfrm>
            <a:off x="287933" y="614292"/>
            <a:ext cx="3816424" cy="1656184"/>
          </a:xfrm>
          <a:prstGeom prst="cloudCallout">
            <a:avLst>
              <a:gd name="adj1" fmla="val 81281"/>
              <a:gd name="adj2" fmla="val 4660"/>
            </a:avLst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666975" y="842219"/>
            <a:ext cx="34373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 smtClean="0">
                <a:solidFill>
                  <a:prstClr val="black"/>
                </a:solidFill>
              </a:rPr>
              <a:t>Чтобы отрубить голову колдунье, я должен посмотреть на неё.</a:t>
            </a:r>
          </a:p>
          <a:p>
            <a:r>
              <a:rPr lang="ru-RU" sz="1800" dirty="0" smtClean="0">
                <a:solidFill>
                  <a:prstClr val="black"/>
                </a:solidFill>
              </a:rPr>
              <a:t>А если я посмотрю на неё, то она превратит меня в камень.</a:t>
            </a:r>
            <a:endParaRPr lang="ru-RU" sz="20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68" t="14729" r="14829" b="37742"/>
          <a:stretch/>
        </p:blipFill>
        <p:spPr bwMode="auto">
          <a:xfrm>
            <a:off x="929717" y="6378992"/>
            <a:ext cx="7217379" cy="3701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50" y="9269413"/>
            <a:ext cx="304800" cy="811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0841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35529" y="0"/>
            <a:ext cx="86762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0" i="0" dirty="0" smtClean="0">
                <a:effectLst/>
              </a:rPr>
              <a:t>Персей поднял свой щит. В нём отражалась Медуза. Персей подбежал к ней и сразу одним ударом отрубил её голову. </a:t>
            </a:r>
            <a:endParaRPr lang="ru-RU" sz="2000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5040312"/>
            <a:ext cx="8640763" cy="0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-35531" y="5055552"/>
            <a:ext cx="86762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0" i="0" dirty="0" smtClean="0">
                <a:effectLst/>
              </a:rPr>
              <a:t>Персей аккуратно положил голову Медузы Горгоны в мешок и побежал по горам. </a:t>
            </a:r>
            <a:endParaRPr lang="ru-RU" sz="2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068" t="13836" r="13993" b="29015"/>
          <a:stretch/>
        </p:blipFill>
        <p:spPr bwMode="auto">
          <a:xfrm>
            <a:off x="911124" y="707886"/>
            <a:ext cx="6818514" cy="4138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85" t="13538" r="14272" b="31700"/>
          <a:stretch/>
        </p:blipFill>
        <p:spPr bwMode="auto">
          <a:xfrm>
            <a:off x="944156" y="5763438"/>
            <a:ext cx="6901543" cy="4005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50" y="9269413"/>
            <a:ext cx="304800" cy="811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4888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35529" y="0"/>
            <a:ext cx="86762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0" i="0" dirty="0" smtClean="0">
                <a:effectLst/>
              </a:rPr>
              <a:t>По дороге Персей встретил добрую Богиню Афину Паллада. Она сказала: </a:t>
            </a:r>
          </a:p>
          <a:p>
            <a:pPr algn="just"/>
            <a:r>
              <a:rPr lang="ru-RU" sz="2000" dirty="0" smtClean="0"/>
              <a:t>Слава герою! За то, что ты не испугался Медузы и спас от неё город, я дарю тебе волшебные сандалии. Надень их на ноги, и ты полетишь, как птица. </a:t>
            </a:r>
            <a:endParaRPr lang="ru-RU" sz="2000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5040312"/>
            <a:ext cx="8640763" cy="0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-35531" y="5055552"/>
            <a:ext cx="8676291" cy="1031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0" i="0" dirty="0" smtClean="0">
                <a:effectLst/>
              </a:rPr>
              <a:t>Персей надел сандалии, крылышки на сандалиях затрепетали, и Персей, как птица,  полетел над пустыней. Вдруг у высокой скалы он увидел девушку. Девушка была прикована цепями к скале</a:t>
            </a:r>
            <a:r>
              <a:rPr lang="ru-RU" sz="2000" b="0" i="0" dirty="0" smtClean="0">
                <a:effectLst/>
              </a:rPr>
              <a:t>. </a:t>
            </a:r>
            <a:r>
              <a:rPr lang="ru-RU" sz="2000" b="0" i="0" smtClean="0">
                <a:effectLst/>
              </a:rPr>
              <a:t>Это была </a:t>
            </a:r>
            <a:r>
              <a:rPr lang="ru-RU" sz="2000" smtClean="0"/>
              <a:t>Андромеда.</a:t>
            </a:r>
            <a:endParaRPr lang="ru-RU" sz="20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0" t="14039" r="13917" b="36556"/>
          <a:stretch/>
        </p:blipFill>
        <p:spPr bwMode="auto">
          <a:xfrm>
            <a:off x="869609" y="1289614"/>
            <a:ext cx="6901544" cy="3614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924" t="13484" r="14367" b="33049"/>
          <a:stretch/>
        </p:blipFill>
        <p:spPr bwMode="auto">
          <a:xfrm>
            <a:off x="1152029" y="6130501"/>
            <a:ext cx="6858000" cy="3911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50" y="9269413"/>
            <a:ext cx="304800" cy="811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4882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35529" y="0"/>
            <a:ext cx="86762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0" i="0" dirty="0" smtClean="0">
                <a:effectLst/>
              </a:rPr>
              <a:t>Персей подлетел к девушке и спросил:</a:t>
            </a:r>
            <a:endParaRPr lang="ru-RU" sz="2000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5040312"/>
            <a:ext cx="8640763" cy="0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-35532" y="5290183"/>
            <a:ext cx="86762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0" i="0" dirty="0" smtClean="0">
                <a:effectLst/>
              </a:rPr>
              <a:t>Девушка закричала Персею:</a:t>
            </a:r>
            <a:endParaRPr lang="ru-RU" sz="20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33" t="13982" r="13942" b="31852"/>
          <a:stretch/>
        </p:blipFill>
        <p:spPr bwMode="auto">
          <a:xfrm>
            <a:off x="707469" y="869892"/>
            <a:ext cx="692528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ая выноска 8"/>
          <p:cNvSpPr/>
          <p:nvPr/>
        </p:nvSpPr>
        <p:spPr>
          <a:xfrm>
            <a:off x="4824437" y="188135"/>
            <a:ext cx="3600400" cy="1004923"/>
          </a:xfrm>
          <a:prstGeom prst="wedgeRectCallout">
            <a:avLst>
              <a:gd name="adj1" fmla="val -76512"/>
              <a:gd name="adj2" fmla="val 82186"/>
            </a:avLst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824437" y="269728"/>
            <a:ext cx="3600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 smtClean="0">
                <a:solidFill>
                  <a:prstClr val="black"/>
                </a:solidFill>
              </a:rPr>
              <a:t>Скажи мне, прекрасная девушка, кто тебя приковал к этой скале? Я убью его!</a:t>
            </a:r>
            <a:endParaRPr lang="ru-RU" sz="2000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5" t="13836" r="14327" b="39325"/>
          <a:stretch/>
        </p:blipFill>
        <p:spPr bwMode="auto">
          <a:xfrm>
            <a:off x="1577594" y="6386425"/>
            <a:ext cx="6826591" cy="3426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ая выноска 11"/>
          <p:cNvSpPr/>
          <p:nvPr/>
        </p:nvSpPr>
        <p:spPr>
          <a:xfrm>
            <a:off x="-15244" y="8018011"/>
            <a:ext cx="3399521" cy="1004923"/>
          </a:xfrm>
          <a:prstGeom prst="wedgeRectCallout">
            <a:avLst>
              <a:gd name="adj1" fmla="val 80104"/>
              <a:gd name="adj2" fmla="val -104131"/>
            </a:avLst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-15244" y="8099604"/>
            <a:ext cx="3600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 smtClean="0">
                <a:solidFill>
                  <a:prstClr val="black"/>
                </a:solidFill>
              </a:rPr>
              <a:t>Уходи, уходи! Скоро появится из моря дракон. Меня оставили здесь для дракона. </a:t>
            </a:r>
            <a:endParaRPr lang="ru-RU" sz="2000" dirty="0"/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50" y="9269413"/>
            <a:ext cx="304800" cy="811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310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69" t="12944" r="14494" b="32295"/>
          <a:stretch/>
        </p:blipFill>
        <p:spPr bwMode="auto">
          <a:xfrm>
            <a:off x="1296045" y="5849402"/>
            <a:ext cx="6822588" cy="4005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069" t="13836" r="14160" b="32777"/>
          <a:stretch/>
        </p:blipFill>
        <p:spPr bwMode="auto">
          <a:xfrm>
            <a:off x="887316" y="940693"/>
            <a:ext cx="6866130" cy="390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35529" y="0"/>
            <a:ext cx="86762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0" i="0" dirty="0" smtClean="0">
                <a:effectLst/>
              </a:rPr>
              <a:t>Персей разрубил мечом цепи и ответил девушке:</a:t>
            </a:r>
            <a:endParaRPr lang="ru-RU" sz="2000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5040312"/>
            <a:ext cx="8640763" cy="0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-35532" y="5113618"/>
            <a:ext cx="86762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0" i="0" dirty="0" smtClean="0">
                <a:effectLst/>
              </a:rPr>
              <a:t>Девушка обрадовалась и поблагодарила Персея. Но вдруг оглянулась и крикнула:</a:t>
            </a:r>
            <a:endParaRPr lang="ru-RU" sz="2000" dirty="0"/>
          </a:p>
        </p:txBody>
      </p:sp>
      <p:sp>
        <p:nvSpPr>
          <p:cNvPr id="9" name="Прямоугольная выноска 8"/>
          <p:cNvSpPr/>
          <p:nvPr/>
        </p:nvSpPr>
        <p:spPr>
          <a:xfrm>
            <a:off x="3384277" y="430353"/>
            <a:ext cx="2232248" cy="727924"/>
          </a:xfrm>
          <a:prstGeom prst="wedgeRectCallout">
            <a:avLst>
              <a:gd name="adj1" fmla="val -70660"/>
              <a:gd name="adj2" fmla="val 174904"/>
            </a:avLst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384277" y="511945"/>
            <a:ext cx="3600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 smtClean="0">
                <a:solidFill>
                  <a:prstClr val="black"/>
                </a:solidFill>
              </a:rPr>
              <a:t>Не боюсь я дракона!</a:t>
            </a:r>
          </a:p>
          <a:p>
            <a:r>
              <a:rPr lang="ru-RU" sz="1800" dirty="0" smtClean="0">
                <a:solidFill>
                  <a:prstClr val="black"/>
                </a:solidFill>
              </a:rPr>
              <a:t>Ты свободна!</a:t>
            </a:r>
            <a:endParaRPr lang="ru-RU" sz="2000" dirty="0"/>
          </a:p>
        </p:txBody>
      </p:sp>
      <p:sp>
        <p:nvSpPr>
          <p:cNvPr id="12" name="Прямоугольная выноска 11"/>
          <p:cNvSpPr/>
          <p:nvPr/>
        </p:nvSpPr>
        <p:spPr>
          <a:xfrm>
            <a:off x="50119" y="6336456"/>
            <a:ext cx="2535425" cy="923330"/>
          </a:xfrm>
          <a:prstGeom prst="wedgeRectCallout">
            <a:avLst>
              <a:gd name="adj1" fmla="val 83539"/>
              <a:gd name="adj2" fmla="val 114051"/>
            </a:avLst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8332" y="6336456"/>
            <a:ext cx="25790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 smtClean="0">
                <a:solidFill>
                  <a:prstClr val="black"/>
                </a:solidFill>
              </a:rPr>
              <a:t>Чудовище близко! Оно плывёт сюда. Что делать?</a:t>
            </a:r>
            <a:endParaRPr lang="ru-RU" sz="2000" dirty="0"/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50" y="9269413"/>
            <a:ext cx="304800" cy="811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4045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637</Words>
  <Application>Microsoft Office PowerPoint</Application>
  <PresentationFormat>Произвольный</PresentationFormat>
  <Paragraphs>40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Victoria</dc:creator>
  <cp:lastModifiedBy>Victoria</cp:lastModifiedBy>
  <cp:revision>25</cp:revision>
  <dcterms:created xsi:type="dcterms:W3CDTF">2020-11-19T17:20:01Z</dcterms:created>
  <dcterms:modified xsi:type="dcterms:W3CDTF">2023-01-16T15:56:34Z</dcterms:modified>
</cp:coreProperties>
</file>