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266" r:id="rId4"/>
    <p:sldId id="258" r:id="rId5"/>
    <p:sldId id="259" r:id="rId6"/>
    <p:sldId id="261" r:id="rId7"/>
    <p:sldId id="263" r:id="rId8"/>
    <p:sldId id="268" r:id="rId9"/>
    <p:sldId id="262" r:id="rId11"/>
    <p:sldId id="269" r:id="rId12"/>
    <p:sldId id="270" r:id="rId13"/>
    <p:sldId id="271" r:id="rId14"/>
    <p:sldId id="272" r:id="rId15"/>
    <p:sldId id="265" r:id="rId16"/>
    <p:sldId id="275" r:id="rId17"/>
    <p:sldId id="267" r:id="rId18"/>
    <p:sldId id="276" r:id="rId19"/>
    <p:sldId id="274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BFC"/>
    <a:srgbClr val="F01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1" d="100"/>
          <a:sy n="81" d="100"/>
        </p:scale>
        <p:origin x="1498" y="53"/>
      </p:cViewPr>
      <p:guideLst>
        <p:guide orient="horz" pos="2160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themeOverride" Target="../theme/themeOverrid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package" Target="../embeddings/Workbook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/>
          <c:explosion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Lbls>
            <c:dLbl>
              <c:idx val="1"/>
              <c:layout>
                <c:manualLayout>
                  <c:x val="0.0933393796979566"/>
                  <c:y val="-0.24712957854790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4828903759684"/>
                  <c:y val="0.08354207082810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08537924046357"/>
                  <c:y val="0.12916143634219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ТНР</c:v>
                </c:pt>
                <c:pt idx="1">
                  <c:v>ЗПР</c:v>
                </c:pt>
                <c:pt idx="2">
                  <c:v>ИН (УО)</c:v>
                </c:pt>
                <c:pt idx="3">
                  <c:v>ЗПР+РАС</c:v>
                </c:pt>
                <c:pt idx="4">
                  <c:v>РАС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</c:v>
                </c:pt>
                <c:pt idx="1">
                  <c:v>27</c:v>
                </c:pt>
                <c:pt idx="2">
                  <c:v>1</c:v>
                </c:pt>
                <c:pt idx="3">
                  <c:v>3</c:v>
                </c:pt>
                <c:pt idx="4">
                  <c:v>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15:tx>
              </c15:filteredSeriesTitle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197089639934418"/>
          <c:y val="0.741460306592111"/>
          <c:w val="0.965049995426175"/>
          <c:h val="0.2223078093499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c5b75f60-c769-4b0c-80d7-432c368f38ed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/>
          <c:explosion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09131648017682"/>
                  <c:y val="0.140382317801673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ru-RU"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1578947368421"/>
                      <c:h val="0.094384707287933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33714256112723"/>
                  <c:y val="-0.324843601539055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ru-RU"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1578947368421"/>
                      <c:h val="0.16009557945041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ОВЗ</c:v>
                </c:pt>
                <c:pt idx="1">
                  <c:v>Нормотипичные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2"/>
                <c:pt idx="0">
                  <c:v>50</c:v>
                </c:pt>
                <c:pt idx="1">
                  <c:v>451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Столбец2</c:v>
                      </c:pt>
                    </c:strCache>
                  </c:strRef>
                </c15:tx>
              </c15:filteredSeriesTitle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327a722d-da4e-4c99-9115-3814ac4cf94c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2274076053809"/>
          <c:y val="0.0578703703703704"/>
          <c:w val="0.546748970347375"/>
          <c:h val="0.727100193205016"/>
        </c:manualLayout>
      </c:layout>
      <c:pieChart>
        <c:varyColors val="1"/>
        <c:ser>
          <c:idx val="0"/>
          <c:order val="0"/>
          <c:spPr/>
          <c:explosion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82700293990666"/>
                  <c:y val="-0.0968861639690873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ru-RU"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1578947368421"/>
                      <c:h val="0.094384707287933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81581895931416"/>
                  <c:y val="0.112665864683581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ru-RU" sz="12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1578947368421"/>
                      <c:h val="0.16009557945041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ОВЗ</c:v>
                </c:pt>
                <c:pt idx="1">
                  <c:v>Нормотипичные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2"/>
                <c:pt idx="0">
                  <c:v>7</c:v>
                </c:pt>
                <c:pt idx="1">
                  <c:v>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Столбец2</c:v>
                      </c:pt>
                    </c:strCache>
                  </c:strRef>
                </c15:tx>
              </c15:filteredSeriesTitle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8b356d1e-fc21-4f07-8867-8646a863678f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8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</a:t>
            </a:r>
            <a:r>
              <a:rPr lang="ru-RU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педагоги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начала практики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удовлетворенность</c:v>
                </c:pt>
                <c:pt idx="1">
                  <c:v>тревожность</c:v>
                </c:pt>
                <c:pt idx="2">
                  <c:v>пед комп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</c:v>
                </c:pt>
                <c:pt idx="1">
                  <c:v>74</c:v>
                </c:pt>
                <c:pt idx="2">
                  <c:v>43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 Этап (диагностика)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2"/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удовлетворенность</c:v>
                </c:pt>
                <c:pt idx="1">
                  <c:v>тревожность</c:v>
                </c:pt>
                <c:pt idx="2">
                  <c:v>пед комп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</c:v>
                </c:pt>
                <c:pt idx="1">
                  <c:v>67</c:v>
                </c:pt>
                <c:pt idx="2">
                  <c:v>43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2Этап (парный)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</c:dPt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3"/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удовлетворенность</c:v>
                </c:pt>
                <c:pt idx="1">
                  <c:v>тревожность</c:v>
                </c:pt>
                <c:pt idx="2">
                  <c:v>пед комп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25</c:v>
                </c:pt>
                <c:pt idx="1">
                  <c:v>41</c:v>
                </c:pt>
                <c:pt idx="2">
                  <c:v>58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3 Этап (групповой)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Лист1!$A$2:$A$4</c:f>
              <c:strCache>
                <c:ptCount val="3"/>
                <c:pt idx="0">
                  <c:v>удовлетворенность</c:v>
                </c:pt>
                <c:pt idx="1">
                  <c:v>тревожность</c:v>
                </c:pt>
                <c:pt idx="2">
                  <c:v>пед комп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45</c:v>
                </c:pt>
                <c:pt idx="1">
                  <c:v>27</c:v>
                </c:pt>
                <c:pt idx="2">
                  <c:v>78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4 Этап (полное включение)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Лист1!$A$2:$A$4</c:f>
              <c:strCache>
                <c:ptCount val="3"/>
                <c:pt idx="0">
                  <c:v>удовлетворенность</c:v>
                </c:pt>
                <c:pt idx="1">
                  <c:v>тревожность</c:v>
                </c:pt>
                <c:pt idx="2">
                  <c:v>пед комп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76</c:v>
                </c:pt>
                <c:pt idx="1">
                  <c:v>17</c:v>
                </c:pt>
                <c:pt idx="2">
                  <c:v>100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1616983743"/>
        <c:axId val="1197791567"/>
      </c:lineChart>
      <c:catAx>
        <c:axId val="161698374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</a:p>
        </c:txPr>
        <c:crossAx val="1197791567"/>
        <c:crosses val="autoZero"/>
        <c:auto val="1"/>
        <c:lblAlgn val="ctr"/>
        <c:lblOffset val="100"/>
        <c:noMultiLvlLbl val="0"/>
      </c:catAx>
      <c:valAx>
        <c:axId val="1197791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616983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5378303375844"/>
          <c:y val="0.626931887760488"/>
          <c:w val="0.814621696624156"/>
          <c:h val="0.3730681122395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5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30e18845-0c9c-4477-bdd3-f7304adecd10}"/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860" b="1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ru-RU" sz="16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21631878557875"/>
          <c:y val="0.00365463734630739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3972567945136"/>
          <c:y val="0.143809979577196"/>
          <c:w val="0.695609974749361"/>
          <c:h val="0.312920984726206"/>
        </c:manualLayout>
      </c:layout>
      <c:lineChart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начала практики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Толерантность</c:v>
                </c:pt>
                <c:pt idx="1">
                  <c:v>Когнитивный компонент эмпатии</c:v>
                </c:pt>
                <c:pt idx="2">
                  <c:v>Поведенческий компонент эмпатии</c:v>
                </c:pt>
                <c:pt idx="3">
                  <c:v>Эмоциональный компонент эмпатии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</c:v>
                </c:pt>
                <c:pt idx="1">
                  <c:v>12</c:v>
                </c:pt>
                <c:pt idx="2">
                  <c:v>5</c:v>
                </c:pt>
                <c:pt idx="3">
                  <c:v>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 Этап (диагностика)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Толерантность</c:v>
                </c:pt>
                <c:pt idx="1">
                  <c:v>Когнитивный компонент эмпатии</c:v>
                </c:pt>
                <c:pt idx="2">
                  <c:v>Поведенческий компонент эмпатии</c:v>
                </c:pt>
                <c:pt idx="3">
                  <c:v>Эмоциональный компонент эмпатии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25</c:v>
                </c:pt>
                <c:pt idx="1">
                  <c:v>12</c:v>
                </c:pt>
                <c:pt idx="2">
                  <c:v>5</c:v>
                </c:pt>
                <c:pt idx="3">
                  <c:v>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 Этап (парный)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Толерантность</c:v>
                </c:pt>
                <c:pt idx="1">
                  <c:v>Когнитивный компонент эмпатии</c:v>
                </c:pt>
                <c:pt idx="2">
                  <c:v>Поведенческий компонент эмпатии</c:v>
                </c:pt>
                <c:pt idx="3">
                  <c:v>Эмоциональный компонент эмпатии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44</c:v>
                </c:pt>
                <c:pt idx="1">
                  <c:v>37</c:v>
                </c:pt>
                <c:pt idx="2">
                  <c:v>28</c:v>
                </c:pt>
                <c:pt idx="3">
                  <c:v>67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3 Этап (групповой)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Толерантность</c:v>
                </c:pt>
                <c:pt idx="1">
                  <c:v>Когнитивный компонент эмпатии</c:v>
                </c:pt>
                <c:pt idx="2">
                  <c:v>Поведенческий компонент эмпатии</c:v>
                </c:pt>
                <c:pt idx="3">
                  <c:v>Эмоциональный компонент эмпатии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65</c:v>
                </c:pt>
                <c:pt idx="1">
                  <c:v>79</c:v>
                </c:pt>
                <c:pt idx="2">
                  <c:v>56</c:v>
                </c:pt>
                <c:pt idx="3">
                  <c:v>87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4 Этап полное включение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Толерантность</c:v>
                </c:pt>
                <c:pt idx="1">
                  <c:v>Когнитивный компонент эмпатии</c:v>
                </c:pt>
                <c:pt idx="2">
                  <c:v>Поведенческий компонент эмпатии</c:v>
                </c:pt>
                <c:pt idx="3">
                  <c:v>Эмоциональный компонент эмпатии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88</c:v>
                </c:pt>
                <c:pt idx="1">
                  <c:v>97</c:v>
                </c:pt>
                <c:pt idx="2">
                  <c:v>92</c:v>
                </c:pt>
                <c:pt idx="3">
                  <c:v>98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564285855"/>
        <c:axId val="1377110687"/>
      </c:lineChart>
      <c:catAx>
        <c:axId val="1564285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</a:p>
        </c:txPr>
        <c:crossAx val="1377110687"/>
        <c:crosses val="autoZero"/>
        <c:auto val="1"/>
        <c:lblAlgn val="ctr"/>
        <c:lblOffset val="100"/>
        <c:noMultiLvlLbl val="0"/>
      </c:catAx>
      <c:valAx>
        <c:axId val="137711068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564285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26835ee7-4253-4c55-8083-14eefed1ac43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860" b="1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ru-RU" sz="1600" b="1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адаптации ребенка с РАС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4516720364404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3972567945136"/>
          <c:y val="0.143809979577196"/>
          <c:w val="0.695609974749361"/>
          <c:h val="0.312920984726206"/>
        </c:manualLayout>
      </c:layout>
      <c:lineChart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 начала практики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время в группе</c:v>
                </c:pt>
                <c:pt idx="1">
                  <c:v>поведенческие срывы</c:v>
                </c:pt>
                <c:pt idx="2">
                  <c:v>время на балансире</c:v>
                </c:pt>
                <c:pt idx="3">
                  <c:v>контакт с детьми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5</c:v>
                </c:pt>
                <c:pt idx="3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 Этап (диагностика)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время в группе</c:v>
                </c:pt>
                <c:pt idx="1">
                  <c:v>поведенческие срывы</c:v>
                </c:pt>
                <c:pt idx="2">
                  <c:v>время на балансире</c:v>
                </c:pt>
                <c:pt idx="3">
                  <c:v>контакт с детьми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15</c:v>
                </c:pt>
                <c:pt idx="1">
                  <c:v>12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 Этап (парный)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время в группе</c:v>
                </c:pt>
                <c:pt idx="1">
                  <c:v>поведенческие срывы</c:v>
                </c:pt>
                <c:pt idx="2">
                  <c:v>время на балансире</c:v>
                </c:pt>
                <c:pt idx="3">
                  <c:v>контакт с детьми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20</c:v>
                </c:pt>
                <c:pt idx="1">
                  <c:v>6</c:v>
                </c:pt>
                <c:pt idx="2">
                  <c:v>15</c:v>
                </c:pt>
                <c:pt idx="3">
                  <c:v>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3 Этап (групповой)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время в группе</c:v>
                </c:pt>
                <c:pt idx="1">
                  <c:v>поведенческие срывы</c:v>
                </c:pt>
                <c:pt idx="2">
                  <c:v>время на балансире</c:v>
                </c:pt>
                <c:pt idx="3">
                  <c:v>контакт с детьми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80</c:v>
                </c:pt>
                <c:pt idx="1">
                  <c:v>4</c:v>
                </c:pt>
                <c:pt idx="2">
                  <c:v>15</c:v>
                </c:pt>
                <c:pt idx="3">
                  <c:v>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4 Этап полное включение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время в группе</c:v>
                </c:pt>
                <c:pt idx="1">
                  <c:v>поведенческие срывы</c:v>
                </c:pt>
                <c:pt idx="2">
                  <c:v>время на балансире</c:v>
                </c:pt>
                <c:pt idx="3">
                  <c:v>контакт с детьми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15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1564285855"/>
        <c:axId val="1377110687"/>
      </c:lineChart>
      <c:catAx>
        <c:axId val="1564285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</a:p>
        </c:txPr>
        <c:crossAx val="1377110687"/>
        <c:crosses val="autoZero"/>
        <c:auto val="1"/>
        <c:lblAlgn val="ctr"/>
        <c:lblOffset val="100"/>
        <c:noMultiLvlLbl val="0"/>
      </c:catAx>
      <c:valAx>
        <c:axId val="137711068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564285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uri="{0b15fc19-7d7d-44ad-8c2d-2c3a37ce22c3}">
        <chartProps xmlns="https://web.wps.cn/et/2018/main" chartId="{83fa5374-2afb-4090-b0de-86bd6c3bb7f0}"/>
      </c:ext>
    </c:extLst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48DD0-E149-499A-A24A-8873630D9C4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1EA19-5DDE-422F-A24F-7B39EE0FBE3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1EA19-5DDE-422F-A24F-7B39EE0FBE38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34A6-20F0-42DD-973B-464F51DF09F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EE2C-F06A-4C37-8001-D0CE851B29D7}" type="slidenum">
              <a:rPr lang="ru-RU" smtClean="0"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34A6-20F0-42DD-973B-464F51DF09F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EE2C-F06A-4C37-8001-D0CE851B29D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34A6-20F0-42DD-973B-464F51DF09F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EE2C-F06A-4C37-8001-D0CE851B29D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34A6-20F0-42DD-973B-464F51DF09F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EE2C-F06A-4C37-8001-D0CE851B29D7}" type="slidenum">
              <a:rPr lang="ru-RU" smtClean="0"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34A6-20F0-42DD-973B-464F51DF09F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EE2C-F06A-4C37-8001-D0CE851B29D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34A6-20F0-42DD-973B-464F51DF09F1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EE2C-F06A-4C37-8001-D0CE851B29D7}" type="slidenum">
              <a:rPr lang="ru-RU" smtClean="0"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34A6-20F0-42DD-973B-464F51DF09F1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EE2C-F06A-4C37-8001-D0CE851B29D7}" type="slidenum">
              <a:rPr lang="ru-RU" smtClean="0"/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34A6-20F0-42DD-973B-464F51DF09F1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EE2C-F06A-4C37-8001-D0CE851B29D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34A6-20F0-42DD-973B-464F51DF09F1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EE2C-F06A-4C37-8001-D0CE851B29D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34A6-20F0-42DD-973B-464F51DF09F1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EE2C-F06A-4C37-8001-D0CE851B29D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34A6-20F0-42DD-973B-464F51DF09F1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EE2C-F06A-4C37-8001-D0CE851B29D7}" type="slidenum">
              <a:rPr lang="ru-RU" smtClean="0"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0FE34A6-20F0-42DD-973B-464F51DF09F1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41EE2C-F06A-4C37-8001-D0CE851B29D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hyperlink" Target="https://disk.yandex.ru/d/VtWoNAlrPUZBvw" TargetMode="External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jpeg"/><Relationship Id="rId8" Type="http://schemas.microsoft.com/office/2007/relationships/hdphoto" Target="../media/image65.wdp"/><Relationship Id="rId7" Type="http://schemas.openxmlformats.org/officeDocument/2006/relationships/image" Target="../media/image64.png"/><Relationship Id="rId6" Type="http://schemas.microsoft.com/office/2007/relationships/hdphoto" Target="../media/image63.wdp"/><Relationship Id="rId5" Type="http://schemas.openxmlformats.org/officeDocument/2006/relationships/image" Target="../media/image62.png"/><Relationship Id="rId4" Type="http://schemas.microsoft.com/office/2007/relationships/hdphoto" Target="../media/image61.wdp"/><Relationship Id="rId3" Type="http://schemas.openxmlformats.org/officeDocument/2006/relationships/image" Target="../media/image60.png"/><Relationship Id="rId2" Type="http://schemas.microsoft.com/office/2007/relationships/hdphoto" Target="../media/image59.wdp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67.png"/><Relationship Id="rId1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hdphoto" Target="../media/image75.wdp"/><Relationship Id="rId7" Type="http://schemas.openxmlformats.org/officeDocument/2006/relationships/image" Target="../media/image74.png"/><Relationship Id="rId6" Type="http://schemas.microsoft.com/office/2007/relationships/hdphoto" Target="../media/image73.wdp"/><Relationship Id="rId5" Type="http://schemas.openxmlformats.org/officeDocument/2006/relationships/image" Target="../media/image72.png"/><Relationship Id="rId4" Type="http://schemas.microsoft.com/office/2007/relationships/hdphoto" Target="../media/image71.wdp"/><Relationship Id="rId3" Type="http://schemas.openxmlformats.org/officeDocument/2006/relationships/image" Target="../media/image70.png"/><Relationship Id="rId2" Type="http://schemas.microsoft.com/office/2007/relationships/hdphoto" Target="../media/image69.wdp"/><Relationship Id="rId1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png"/><Relationship Id="rId8" Type="http://schemas.microsoft.com/office/2007/relationships/hdphoto" Target="../media/image83.wdp"/><Relationship Id="rId7" Type="http://schemas.openxmlformats.org/officeDocument/2006/relationships/image" Target="../media/image82.png"/><Relationship Id="rId6" Type="http://schemas.microsoft.com/office/2007/relationships/hdphoto" Target="../media/image81.wdp"/><Relationship Id="rId5" Type="http://schemas.openxmlformats.org/officeDocument/2006/relationships/image" Target="../media/image80.png"/><Relationship Id="rId4" Type="http://schemas.microsoft.com/office/2007/relationships/hdphoto" Target="../media/image79.wdp"/><Relationship Id="rId3" Type="http://schemas.openxmlformats.org/officeDocument/2006/relationships/image" Target="../media/image78.png"/><Relationship Id="rId2" Type="http://schemas.microsoft.com/office/2007/relationships/hdphoto" Target="../media/image77.wdp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86.png"/><Relationship Id="rId10" Type="http://schemas.microsoft.com/office/2007/relationships/hdphoto" Target="../media/image85.wdp"/><Relationship Id="rId1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png"/><Relationship Id="rId8" Type="http://schemas.microsoft.com/office/2007/relationships/hdphoto" Target="../media/image94.wdp"/><Relationship Id="rId7" Type="http://schemas.openxmlformats.org/officeDocument/2006/relationships/image" Target="../media/image93.png"/><Relationship Id="rId6" Type="http://schemas.microsoft.com/office/2007/relationships/hdphoto" Target="../media/image92.wdp"/><Relationship Id="rId5" Type="http://schemas.openxmlformats.org/officeDocument/2006/relationships/image" Target="../media/image91.png"/><Relationship Id="rId4" Type="http://schemas.microsoft.com/office/2007/relationships/hdphoto" Target="../media/image90.wdp"/><Relationship Id="rId3" Type="http://schemas.openxmlformats.org/officeDocument/2006/relationships/image" Target="../media/image89.png"/><Relationship Id="rId2" Type="http://schemas.microsoft.com/office/2007/relationships/hdphoto" Target="../media/image88.wdp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102.png"/><Relationship Id="rId15" Type="http://schemas.microsoft.com/office/2007/relationships/hdphoto" Target="../media/image101.wdp"/><Relationship Id="rId14" Type="http://schemas.openxmlformats.org/officeDocument/2006/relationships/image" Target="../media/image100.png"/><Relationship Id="rId13" Type="http://schemas.microsoft.com/office/2007/relationships/hdphoto" Target="../media/image99.wdp"/><Relationship Id="rId12" Type="http://schemas.openxmlformats.org/officeDocument/2006/relationships/image" Target="../media/image98.png"/><Relationship Id="rId11" Type="http://schemas.openxmlformats.org/officeDocument/2006/relationships/image" Target="../media/image97.png"/><Relationship Id="rId10" Type="http://schemas.microsoft.com/office/2007/relationships/hdphoto" Target="../media/image96.wdp"/><Relationship Id="rId1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5" Type="http://schemas.microsoft.com/office/2007/relationships/hdphoto" Target="../media/image107.wdp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12.png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5.png"/><Relationship Id="rId1" Type="http://schemas.openxmlformats.org/officeDocument/2006/relationships/image" Target="../media/image10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microsoft.com/office/2007/relationships/hdphoto" Target="../media/image9.wdp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1" Type="http://schemas.openxmlformats.org/officeDocument/2006/relationships/slideLayout" Target="../slideLayouts/slideLayout6.xml"/><Relationship Id="rId10" Type="http://schemas.microsoft.com/office/2007/relationships/hdphoto" Target="../media/image17.wdp"/><Relationship Id="rId1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28.wdp"/><Relationship Id="rId8" Type="http://schemas.openxmlformats.org/officeDocument/2006/relationships/image" Target="../media/image27.png"/><Relationship Id="rId7" Type="http://schemas.openxmlformats.org/officeDocument/2006/relationships/image" Target="../media/image26.jpeg"/><Relationship Id="rId6" Type="http://schemas.openxmlformats.org/officeDocument/2006/relationships/image" Target="../media/image25.jpeg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hyperlink" Target="https://vk.com/wall-217686858_8" TargetMode="External"/><Relationship Id="rId8" Type="http://schemas.openxmlformats.org/officeDocument/2006/relationships/image" Target="../media/image38.jpeg"/><Relationship Id="rId7" Type="http://schemas.openxmlformats.org/officeDocument/2006/relationships/image" Target="../media/image37.jpe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19" Type="http://schemas.openxmlformats.org/officeDocument/2006/relationships/image" Target="../media/image42.jpeg"/><Relationship Id="rId18" Type="http://schemas.openxmlformats.org/officeDocument/2006/relationships/hyperlink" Target="https://rutube.ru/video/9ffe1d433147058b5895291e81b7778d/?r=a/" TargetMode="External"/><Relationship Id="rId17" Type="http://schemas.openxmlformats.org/officeDocument/2006/relationships/hyperlink" Target="https://vk.com/away.php?to=https://youtu.be/QB31qUtR5hU?feature%3Dshared&amp;utf=1" TargetMode="External"/><Relationship Id="rId16" Type="http://schemas.openxmlformats.org/officeDocument/2006/relationships/image" Target="../media/image41.jpeg"/><Relationship Id="rId15" Type="http://schemas.openxmlformats.org/officeDocument/2006/relationships/hyperlink" Target="https://disk.yandex.ru/i/DfbLmnjWNnMsnA" TargetMode="External"/><Relationship Id="rId14" Type="http://schemas.openxmlformats.org/officeDocument/2006/relationships/hyperlink" Target="https://disk.yandex.ru/d/oKQAG3FeU1HQYg" TargetMode="External"/><Relationship Id="rId13" Type="http://schemas.openxmlformats.org/officeDocument/2006/relationships/hyperlink" Target="https://disk.yandex.ru/i/3Aq8ZY1X-g0KMg" TargetMode="External"/><Relationship Id="rId12" Type="http://schemas.openxmlformats.org/officeDocument/2006/relationships/hyperlink" Target="https://disk.yandex.ru/i/LpcB-54OEzj8fA" TargetMode="External"/><Relationship Id="rId11" Type="http://schemas.openxmlformats.org/officeDocument/2006/relationships/image" Target="../media/image40.png"/><Relationship Id="rId10" Type="http://schemas.openxmlformats.org/officeDocument/2006/relationships/image" Target="../media/image39.png"/><Relationship Id="rId1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microsoft.com/office/2007/relationships/hdphoto" Target="../media/image49.wdp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hdphoto" Target="../media/image57.wdp"/><Relationship Id="rId7" Type="http://schemas.openxmlformats.org/officeDocument/2006/relationships/image" Target="../media/image56.png"/><Relationship Id="rId6" Type="http://schemas.microsoft.com/office/2007/relationships/hdphoto" Target="../media/image55.wdp"/><Relationship Id="rId5" Type="http://schemas.openxmlformats.org/officeDocument/2006/relationships/image" Target="../media/image54.png"/><Relationship Id="rId4" Type="http://schemas.microsoft.com/office/2007/relationships/hdphoto" Target="../media/image53.wdp"/><Relationship Id="rId3" Type="http://schemas.openxmlformats.org/officeDocument/2006/relationships/image" Target="../media/image52.png"/><Relationship Id="rId2" Type="http://schemas.microsoft.com/office/2007/relationships/hdphoto" Target="../media/image51.wdp"/><Relationship Id="rId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61639"/>
            <a:ext cx="727621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Муниципальное бюджетное дошкольное 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образовательное учреждение 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Полевского муниципального округа 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Свердловской области  «Детский сад № 69»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216304"/>
            <a:ext cx="8424936" cy="211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реализации инновационного проекта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«Лучики успеха»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</a:pP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4505" y="93357"/>
            <a:ext cx="1165558" cy="11033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415" y="3079464"/>
            <a:ext cx="4102738" cy="3077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39" y="2987547"/>
            <a:ext cx="4571726" cy="3442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860032" y="6429787"/>
            <a:ext cx="4427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https://disk.yandex.ru/d/VtWoNAlrPUZBvw</a:t>
            </a:r>
            <a:r>
              <a:rPr lang="ru-RU" dirty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n>
                <a:solidFill>
                  <a:schemeClr val="accent4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/>
          <p:nvPr/>
        </p:nvSpPr>
        <p:spPr>
          <a:xfrm>
            <a:off x="158821" y="2781321"/>
            <a:ext cx="8754292" cy="38776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с детьми встречи родительского клуба «Игры нашего двора» 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sun9-42.userapi.com/impg/2wMHHOJoCpVkFXL-V09iamB1bwnFRP9ifm_epg/0lMrTfI9Yws.jpg?size=1600x1201&amp;quality=96&amp;sign=2a515b0dbe6d2fa258e24ae9d64f6f11&amp;type=album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9" t="35768" r="-2204" b="3495"/>
          <a:stretch>
            <a:fillRect/>
          </a:stretch>
        </p:blipFill>
        <p:spPr bwMode="auto">
          <a:xfrm>
            <a:off x="467544" y="747191"/>
            <a:ext cx="3914085" cy="205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3-18.userapi.com/impg/6cpce8GkoHGHkc7NS167tKVz-UkRcyhueHsd1g/ODIFxrA4Rb4.jpg?size=1280x960&amp;quality=96&amp;sign=155ff181ef7604a5750475b94eec283a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" t="14258" r="-932" b="20754"/>
          <a:stretch>
            <a:fillRect/>
          </a:stretch>
        </p:blipFill>
        <p:spPr bwMode="auto">
          <a:xfrm>
            <a:off x="4569748" y="738661"/>
            <a:ext cx="4138354" cy="203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/>
          <p:nvPr/>
        </p:nvSpPr>
        <p:spPr>
          <a:xfrm>
            <a:off x="4234139" y="6376703"/>
            <a:ext cx="4759017" cy="38776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городской онлайн-семинар 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«Опыт и перспективы образования детей с ОВЗ»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https://sun9-68.userapi.com/impg/AQnPB1hKWXHLoHIu58rU8-XC4hL0bu5sUbtTjg/8oayzj946Sg.jpg?size=1280x960&amp;quality=95&amp;sign=aa8ed010325c9f2be84ca3862d20e4b6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7" t="35786" r="5662" b="23889"/>
          <a:stretch>
            <a:fillRect/>
          </a:stretch>
        </p:blipFill>
        <p:spPr bwMode="auto">
          <a:xfrm>
            <a:off x="4234140" y="4721415"/>
            <a:ext cx="4677604" cy="16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sun9-78.userapi.com/impg/6JM9GdJPFdWaTCdbcMcA6miua5d1wWnNUMOnlg/AT7iNPxVAWU.jpg?size=591x483&amp;quality=95&amp;sign=89fc4e48d30524e5b92fc0e7fb9bbe5e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568" b="20032"/>
          <a:stretch>
            <a:fillRect/>
          </a:stretch>
        </p:blipFill>
        <p:spPr bwMode="auto">
          <a:xfrm>
            <a:off x="5824193" y="3192627"/>
            <a:ext cx="2276185" cy="146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8125" y="113554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инклюзивной культуры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86.userapi.com/s/v1/if2/ZuiKsZEJzSkFBqzTjs9B9JuvN8Sm9fTVofxx7GfzHhrK6dvxr4d1s-6tL9gTMlwXL4QQ0mYlHooGm1PQnGieeMU9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9"/>
          <a:stretch>
            <a:fillRect/>
          </a:stretch>
        </p:blipFill>
        <p:spPr bwMode="auto">
          <a:xfrm>
            <a:off x="323528" y="3488730"/>
            <a:ext cx="360629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/>
          <p:nvPr/>
        </p:nvSpPr>
        <p:spPr>
          <a:xfrm>
            <a:off x="323527" y="5695590"/>
            <a:ext cx="3606294" cy="67117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ежегодном открытом профессиональном конкурсе 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«Особые технологии»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object 29"/>
          <p:cNvPicPr/>
          <p:nvPr/>
        </p:nvPicPr>
        <p:blipFill rotWithShape="1">
          <a:blip r:embed="rId10" cstate="print"/>
          <a:srcRect l="20865" r="20789"/>
          <a:stretch>
            <a:fillRect/>
          </a:stretch>
        </p:blipFill>
        <p:spPr>
          <a:xfrm>
            <a:off x="4381629" y="3316565"/>
            <a:ext cx="1255783" cy="13406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928" y="568562"/>
            <a:ext cx="4034009" cy="2678834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819" y="638057"/>
            <a:ext cx="3900655" cy="259027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928" y="3789040"/>
            <a:ext cx="3872437" cy="257154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2131624" y="56822"/>
            <a:ext cx="5024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единой команды педагогов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/>
          <p:nvPr/>
        </p:nvSpPr>
        <p:spPr>
          <a:xfrm>
            <a:off x="684348" y="3312348"/>
            <a:ext cx="3168352" cy="38776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КВИЗ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/>
          <p:nvPr/>
        </p:nvSpPr>
        <p:spPr>
          <a:xfrm>
            <a:off x="5230345" y="3307454"/>
            <a:ext cx="3168352" cy="38776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Семинары, тренинги, 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творческих группах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/>
          <p:nvPr/>
        </p:nvSpPr>
        <p:spPr>
          <a:xfrm>
            <a:off x="664334" y="6367097"/>
            <a:ext cx="3168352" cy="38776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гостиная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7"/>
          <a:stretch>
            <a:fillRect/>
          </a:stretch>
        </p:blipFill>
        <p:spPr>
          <a:xfrm>
            <a:off x="4644008" y="3796301"/>
            <a:ext cx="4240279" cy="2571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Заголовок 1"/>
          <p:cNvSpPr txBox="1"/>
          <p:nvPr/>
        </p:nvSpPr>
        <p:spPr>
          <a:xfrm>
            <a:off x="5242244" y="6336882"/>
            <a:ext cx="3168352" cy="38776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«Круглый стол»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077"/>
          <a:stretch>
            <a:fillRect/>
          </a:stretch>
        </p:blipFill>
        <p:spPr>
          <a:xfrm>
            <a:off x="3044413" y="608677"/>
            <a:ext cx="3140280" cy="246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20694"/>
          <a:stretch>
            <a:fillRect/>
          </a:stretch>
        </p:blipFill>
        <p:spPr>
          <a:xfrm>
            <a:off x="6115930" y="682586"/>
            <a:ext cx="2932535" cy="23623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269" y="3605051"/>
            <a:ext cx="2411242" cy="30901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8046" y="3640973"/>
            <a:ext cx="2411243" cy="30901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2286"/>
          <a:stretch>
            <a:fillRect/>
          </a:stretch>
        </p:blipFill>
        <p:spPr>
          <a:xfrm>
            <a:off x="331767" y="3902098"/>
            <a:ext cx="3013883" cy="2183830"/>
          </a:xfrm>
          <a:prstGeom prst="rect">
            <a:avLst/>
          </a:prstGeom>
        </p:spPr>
      </p:pic>
      <p:sp>
        <p:nvSpPr>
          <p:cNvPr id="14" name="Заголовок 1"/>
          <p:cNvSpPr txBox="1"/>
          <p:nvPr/>
        </p:nvSpPr>
        <p:spPr>
          <a:xfrm>
            <a:off x="3677569" y="3146616"/>
            <a:ext cx="4202143" cy="4066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«СЧАСТЛИВЫЕ РОДИТЕЛИ»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/>
          <p:nvPr/>
        </p:nvSpPr>
        <p:spPr>
          <a:xfrm>
            <a:off x="159580" y="6132479"/>
            <a:ext cx="3327016" cy="4066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КОНСУЛЬТАЦИОННЫЙ ЦЕНТР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53172" y="4219"/>
            <a:ext cx="6780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единой команды педагогов и родителей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/>
          <p:nvPr/>
        </p:nvSpPr>
        <p:spPr>
          <a:xfrm>
            <a:off x="140057" y="3437623"/>
            <a:ext cx="3327016" cy="4066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ПОДДЕРЖКИ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1"/>
          <p:cNvSpPr txBox="1"/>
          <p:nvPr/>
        </p:nvSpPr>
        <p:spPr>
          <a:xfrm>
            <a:off x="3677569" y="6369019"/>
            <a:ext cx="5083942" cy="406699"/>
          </a:xfrm>
          <a:prstGeom prst="rect">
            <a:avLst/>
          </a:prstGeom>
          <a:solidFill>
            <a:srgbClr val="D4EBFC"/>
          </a:solidFill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СЕМИНАРЫ-ТРЕНИНГИ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2"/>
          <a:stretch>
            <a:fillRect/>
          </a:stretch>
        </p:blipFill>
        <p:spPr>
          <a:xfrm>
            <a:off x="86657" y="608677"/>
            <a:ext cx="3031417" cy="2436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Заголовок 1"/>
          <p:cNvSpPr txBox="1"/>
          <p:nvPr/>
        </p:nvSpPr>
        <p:spPr>
          <a:xfrm>
            <a:off x="52305" y="2953070"/>
            <a:ext cx="3327016" cy="4066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ГОСТЬ ГРУППЫ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783" y="614389"/>
            <a:ext cx="2608381" cy="19562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795" y="560148"/>
            <a:ext cx="2708114" cy="20284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3879" y="586738"/>
            <a:ext cx="2684275" cy="2011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860" y="2734963"/>
            <a:ext cx="2946623" cy="1960666"/>
          </a:xfrm>
          <a:prstGeom prst="rect">
            <a:avLst/>
          </a:prstGeom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0352" y="2666335"/>
            <a:ext cx="2702149" cy="2026613"/>
          </a:xfrm>
          <a:prstGeom prst="rect">
            <a:avLst/>
          </a:prstGeom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125" y="4859917"/>
            <a:ext cx="2781699" cy="18472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3483" y="2714401"/>
            <a:ext cx="3056677" cy="2034461"/>
          </a:xfrm>
          <a:prstGeom prst="rect">
            <a:avLst/>
          </a:prstGeom>
          <a:effectLst/>
        </p:spPr>
      </p:pic>
      <p:sp>
        <p:nvSpPr>
          <p:cNvPr id="18" name="Заголовок 1"/>
          <p:cNvSpPr txBox="1"/>
          <p:nvPr/>
        </p:nvSpPr>
        <p:spPr>
          <a:xfrm>
            <a:off x="997916" y="2504179"/>
            <a:ext cx="7236200" cy="37440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«Образовательный туризм»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518" y="4898796"/>
            <a:ext cx="2664606" cy="1769465"/>
          </a:xfrm>
          <a:prstGeom prst="rect">
            <a:avLst/>
          </a:prstGeom>
        </p:spPr>
      </p:pic>
      <p:sp>
        <p:nvSpPr>
          <p:cNvPr id="15" name="Заголовок 1"/>
          <p:cNvSpPr txBox="1"/>
          <p:nvPr/>
        </p:nvSpPr>
        <p:spPr>
          <a:xfrm>
            <a:off x="1091176" y="4557185"/>
            <a:ext cx="7215849" cy="38650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открытых дверей «Особенности сопровождения детей с ОВЗ»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71800" y="31427"/>
            <a:ext cx="3642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Транслирование опыта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52" y="4940492"/>
            <a:ext cx="2642558" cy="1743321"/>
          </a:xfrm>
          <a:prstGeom prst="rect">
            <a:avLst/>
          </a:prstGeom>
        </p:spPr>
      </p:pic>
      <p:sp>
        <p:nvSpPr>
          <p:cNvPr id="19" name="Заголовок 1"/>
          <p:cNvSpPr txBox="1"/>
          <p:nvPr/>
        </p:nvSpPr>
        <p:spPr>
          <a:xfrm>
            <a:off x="201124" y="6411993"/>
            <a:ext cx="8751785" cy="446007"/>
          </a:xfrm>
          <a:prstGeom prst="rect">
            <a:avLst/>
          </a:prstGeom>
          <a:solidFill>
            <a:srgbClr val="D4EBFC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Областные и городские методические объединения педагогов-психологов,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учителей-логопедов, воспитателей комбинированных групп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831" y="116632"/>
            <a:ext cx="8424935" cy="936104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Инклюзивная практика: </a:t>
            </a:r>
            <a:br>
              <a:rPr lang="ru-RU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«Поэтапная инклюзивная модель социализации детей с РАС на основе метода мозжечковой стимуляции «</a:t>
            </a:r>
            <a:r>
              <a:rPr lang="ru-RU" sz="1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НейроБаланс</a:t>
            </a:r>
            <a:r>
              <a:rPr lang="ru-RU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br>
              <a:rPr lang="ru-RU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052736"/>
            <a:ext cx="9144000" cy="1152128"/>
          </a:xfrm>
        </p:spPr>
        <p:txBody>
          <a:bodyPr>
            <a:normAutofit fontScale="85000" lnSpcReduction="20000"/>
          </a:bodyPr>
          <a:lstStyle/>
          <a:p>
            <a:pPr marL="45720" indent="0" algn="ctr">
              <a:buNone/>
            </a:pPr>
            <a:r>
              <a:rPr lang="ru-RU" sz="1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практики: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успешная социализация и адаптация детей с РАС к групповой среде дошкольной организации через метод мозжечковой стимуляции на основе поэтапной инклюзивной модели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1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применяется: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дошкольного обучения и воспитания детей 4–7 лет в рамках психолого-педагогического сопровождения в группах общеразвивающей, комбинированной и компенсирующей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107504" y="2060848"/>
            <a:ext cx="9036496" cy="4536505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1.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-мотивационный (4-8 недель) Индивидуальная работа с ребенком с целью установления доверительного контакта, выявления интереса к оборудованию и проведения комплексной диагностики.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2. Парное взаимодействие (2-3 недели). Целью этапа является формирование толерантности к присутствию сверстника и отработка навыков параллельной деятельности. Педагог-психолог организует короткие сессии с включением заранее подготовленного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нормотипичного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сверстника («ребенка- помощника»)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3. Групповая интеграция (4-8 недель) Включение ребенка в малую группу (3-5 детей) в рамках режимных моментов. Воспитатель совместно с дефектологом проводят «Минутки здоровья» с группой детей. Педагог-психолог сопровождает ребенка с РАС, помогает ему включиться в деятельность. Тьютор использует визуальные подсказки (карточки с последовательностью действий). Команда специалистов корректирует ИОМ. Родители участвуют в итоговых занятиях (открытые просмотры), организуют дома игры на балансире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4. Полное включение (постоянно) направлен на закрепление навыков и генерализацию их в условиях компенсирующей группы. Воспитатель включает балансир в ежедневные ритуалы (утренняя зарядка, игры). Учитель-дефектолог интегрирует упражнения в коррекционные занятия. Команда специалистов проводит ежемесячный мониторинг динамики социализации. Тьютор постепенно уменьшает поддержку, переходя к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дистантному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сопровождению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831" y="116632"/>
            <a:ext cx="8424935" cy="1080120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Инклюзивная практика: </a:t>
            </a:r>
            <a:b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«Поэтапная инклюзивная модель социализации детей с РАС на основе метода мозжечковой стимуляции «</a:t>
            </a:r>
            <a:r>
              <a:rPr lang="ru-RU" sz="20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НейроБаланс</a:t>
            </a:r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b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195550"/>
            <a:ext cx="7848872" cy="1584176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  <a:endParaRPr lang="ru-RU" sz="1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 РАС на домашнем обучении были исключены из социальной среды детского сада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Прямое включение в группу приводило к срывам и усилению тревожности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39552" y="3284983"/>
            <a:ext cx="8099232" cy="3312369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 решение:</a:t>
            </a:r>
            <a:endParaRPr lang="ru-RU" sz="1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Уникальная модель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НейроБаланс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-это не просто упражнения, а поэтапный инклюзивный процесс, где: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(балансир) становится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инструментом мотивации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Постепенное усложнение социальной нагрузки: от индивидуальных занятий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парным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групповым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полному включению в группу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усилий команды специалистов, детей (дети-помощники)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родителей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620" y="1047196"/>
            <a:ext cx="905640" cy="905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52227"/>
            <a:ext cx="1018076" cy="960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3093" t="9237" r="21483" b="7618"/>
          <a:stretch>
            <a:fillRect/>
          </a:stretch>
        </p:blipFill>
        <p:spPr>
          <a:xfrm>
            <a:off x="539552" y="2803643"/>
            <a:ext cx="674570" cy="674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40533" r="-1799"/>
          <a:stretch>
            <a:fillRect/>
          </a:stretch>
        </p:blipFill>
        <p:spPr>
          <a:xfrm>
            <a:off x="7248908" y="5244935"/>
            <a:ext cx="1736352" cy="1352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15270" r="1000" b="5900"/>
          <a:stretch>
            <a:fillRect/>
          </a:stretch>
        </p:blipFill>
        <p:spPr>
          <a:xfrm>
            <a:off x="7875727" y="1951633"/>
            <a:ext cx="1220835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831" y="116632"/>
            <a:ext cx="8424935" cy="432048"/>
          </a:xfrm>
        </p:spPr>
        <p:txBody>
          <a:bodyPr/>
          <a:lstStyle/>
          <a:p>
            <a:pPr marL="45720" lvl="0" indent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Условия и ресурсное обеспечение практики «</a:t>
            </a:r>
            <a:r>
              <a:rPr lang="ru-RU" sz="20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НейроБаланс</a:t>
            </a:r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br>
              <a:rPr lang="ru-RU" sz="1400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476672"/>
            <a:ext cx="8856984" cy="1584176"/>
          </a:xfrm>
        </p:spPr>
        <p:txBody>
          <a:bodyPr>
            <a:normAutofit fontScale="40000" lnSpcReduction="20000"/>
          </a:bodyPr>
          <a:lstStyle/>
          <a:p>
            <a:pPr marL="45720" indent="0" algn="ctr">
              <a:buNone/>
            </a:pP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Организационно-управленческие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marR="110490" indent="0" algn="just">
              <a:spcAft>
                <a:spcPts val="0"/>
              </a:spcAft>
              <a:buNone/>
            </a:pPr>
            <a:r>
              <a:rPr lang="ru-RU" sz="35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Приказ заведующего ДО о реализации практики, положение об организации инклюзивного образования</a:t>
            </a:r>
            <a:endParaRPr lang="ru-RU" sz="35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" marR="110490" indent="0" algn="just">
              <a:spcAft>
                <a:spcPts val="0"/>
              </a:spcAft>
              <a:buNone/>
            </a:pPr>
            <a:r>
              <a:rPr lang="ru-RU" sz="35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кадровое обеспечение (формирование междисциплинарной команды специалистов с распределением зон ответственности)</a:t>
            </a:r>
            <a:endParaRPr lang="ru-RU" sz="35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" marR="110490" indent="0" algn="just">
              <a:spcAft>
                <a:spcPts val="0"/>
              </a:spcAft>
              <a:buNone/>
            </a:pPr>
            <a:r>
              <a:rPr lang="ru-RU" sz="3500" b="1" dirty="0">
                <a:latin typeface="Times New Roman" panose="02020603050405020304" pitchFamily="18" charset="0"/>
                <a:ea typeface="Calibri" panose="020F0502020204030204" pitchFamily="34" charset="0"/>
              </a:rPr>
              <a:t>гибкий график работы специалистов</a:t>
            </a:r>
            <a:endParaRPr lang="ru-RU" sz="35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" marR="110490" indent="0" algn="just">
              <a:spcAft>
                <a:spcPts val="0"/>
              </a:spcAft>
              <a:buNone/>
            </a:pPr>
            <a:r>
              <a:rPr lang="ru-RU" sz="35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взаимодействие с внешними организациями (ЦППМСП «Ресурс», ИРО СО)</a:t>
            </a:r>
            <a:endParaRPr lang="ru-RU" sz="35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107504" y="3068960"/>
            <a:ext cx="8928992" cy="1203953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Программно-методические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рабочей программы «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НейроБаланс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» с пояснительной запиской, комплексами упражнений и критериями оценки, диагностический инструментарий (карты наблюдений, опросники), методические материалы для педагогов (конспекты занятий, алгоритмы действий)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 txBox="1"/>
          <p:nvPr/>
        </p:nvSpPr>
        <p:spPr>
          <a:xfrm>
            <a:off x="107504" y="1772817"/>
            <a:ext cx="9036496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9001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33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62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anose="02040502050405020303" pitchFamily="18" charset="0"/>
              <a:buNone/>
            </a:pP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Предметно-пространственные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marR="110490" indent="0" algn="just">
              <a:spcAft>
                <a:spcPts val="0"/>
              </a:spcAft>
              <a:buNone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Наличие специализированного оборудования (балансировочный комплекс, сенсорное оборудование для снятия напряжения), организацию специальных зон (отдельный кабинет для индивидуальных занятий, зона для групповых занятий в групповой комнате), визуальную поддержку (схемы упражнений, карточки правил поведения, индивидуальное расписание)</a:t>
            </a: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Объект 3"/>
          <p:cNvSpPr txBox="1"/>
          <p:nvPr/>
        </p:nvSpPr>
        <p:spPr>
          <a:xfrm>
            <a:off x="106072" y="4251452"/>
            <a:ext cx="8928992" cy="1697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9001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33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62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anose="02040502050405020303" pitchFamily="18" charset="0"/>
              <a:buNone/>
            </a:pP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условия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marR="110490" indent="0" algn="just">
              <a:spcAft>
                <a:spcPts val="0"/>
              </a:spcAft>
              <a:buNone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Подготовка детского коллектива (беседы, выбор и подготовка «детей-помощников»), формирование инклюзивной культуры среди родителей (собрания с специалистами, совместные мероприятия), профилактику профессионального выгорания педагогов (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супервизии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рефлексивные сессии)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540" y="5328592"/>
            <a:ext cx="1412776" cy="1412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2201" t="1000" r="9051"/>
          <a:stretch>
            <a:fillRect/>
          </a:stretch>
        </p:blipFill>
        <p:spPr>
          <a:xfrm>
            <a:off x="2233282" y="5455405"/>
            <a:ext cx="1834661" cy="1297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115" y="5393754"/>
            <a:ext cx="2395758" cy="1347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17610" t="22479" r="17845" b="15728"/>
          <a:stretch>
            <a:fillRect/>
          </a:stretch>
        </p:blipFill>
        <p:spPr>
          <a:xfrm>
            <a:off x="7486587" y="5405167"/>
            <a:ext cx="1055737" cy="1347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831" y="116632"/>
            <a:ext cx="8424935" cy="1080120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«Поэтапная инклюзивная модель социализации детей с РАС на основе метода мозжечковой стимуляции «</a:t>
            </a:r>
            <a:r>
              <a:rPr lang="ru-RU" sz="20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НейроБаланс</a:t>
            </a:r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b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195550"/>
            <a:ext cx="7848872" cy="10801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проработанность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 оформленная программа с конспектами, алгоритмами, диагностикой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Интегрирована в Индивидуальные образовательные маршруты (ИОМ)</a:t>
            </a:r>
            <a:endParaRPr lang="ru-RU" sz="1600" b="1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39552" y="4797152"/>
            <a:ext cx="8099232" cy="1944216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эффект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устойчивая инклюзивная среда в ДОО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негативных эффектов подтверждено мониторингом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69" y="1946439"/>
            <a:ext cx="1018076" cy="960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23093" t="9237" r="21483" b="7618"/>
          <a:stretch>
            <a:fillRect/>
          </a:stretch>
        </p:blipFill>
        <p:spPr>
          <a:xfrm>
            <a:off x="7780121" y="5569058"/>
            <a:ext cx="1079985" cy="1048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Объект 2"/>
          <p:cNvSpPr txBox="1"/>
          <p:nvPr/>
        </p:nvSpPr>
        <p:spPr>
          <a:xfrm>
            <a:off x="576359" y="2524540"/>
            <a:ext cx="7848872" cy="1840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9001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33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62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anose="02040502050405020303" pitchFamily="18" charset="0"/>
              <a:buNone/>
            </a:pP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Внешнее признание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II степени на Зимней школе-2025 в ГБУ СО «ЦППМСП «Ресурс»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в сборнике методических материалов ГАОУ ДПО СО «ИРО»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на городских методических объединениях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 оформленная программа с конспектами, алгоритмами, диагностикой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Font typeface="Georgia" panose="02040502050405020303" pitchFamily="18" charset="0"/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Интегрирована в Индивидуальные образовательные маршруты (ИОМ)</a:t>
            </a:r>
            <a:endParaRPr lang="ru-RU" sz="16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831" y="116632"/>
            <a:ext cx="8424935" cy="797769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результаты и эффекты</a:t>
            </a:r>
            <a:br>
              <a:rPr lang="ru-RU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Объект 6"/>
          <p:cNvGraphicFramePr/>
          <p:nvPr/>
        </p:nvGraphicFramePr>
        <p:xfrm>
          <a:off x="2640842" y="3068960"/>
          <a:ext cx="3041699" cy="378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2" name="Объект 11"/>
          <p:cNvGraphicFramePr>
            <a:graphicFrameLocks noGrp="1"/>
          </p:cNvGraphicFramePr>
          <p:nvPr>
            <p:ph sz="quarter" idx="14"/>
          </p:nvPr>
        </p:nvGraphicFramePr>
        <p:xfrm>
          <a:off x="5933517" y="1464702"/>
          <a:ext cx="3346450" cy="3475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Объект 11"/>
          <p:cNvGraphicFramePr/>
          <p:nvPr/>
        </p:nvGraphicFramePr>
        <p:xfrm>
          <a:off x="107504" y="927899"/>
          <a:ext cx="3024336" cy="3188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953742" y="1196253"/>
            <a:ext cx="32744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НейроБаланс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является актуальной, так как решает конкретную проблему дезадаптации детей с РАС и другими сходными сенсорными нарушениями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140930"/>
            <a:ext cx="253333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14935" algn="just">
              <a:spcAft>
                <a:spcPts val="0"/>
              </a:spcAft>
            </a:pP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Важная практика,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поскольку реализует принципы настоящей, а не формальной инклюзии, ставя в центр интересы и возможности ребенка, адаптацию в социум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85893" y="5057601"/>
            <a:ext cx="304169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Полезная и эффективная практика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так как использует научно-обоснованный метод мозжечковой стимуляции, который комплексно развивает нервную систему и служит мостиком для интеграции ребенка в социальную среду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257" y="3742437"/>
            <a:ext cx="25705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прибывания в группе выросло в 18 раз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(с 10 до 180 мин.)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срывов снизилось на 80%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(с 10 до 2 в неделю)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04664"/>
            <a:ext cx="8496944" cy="289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" marR="71755"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Региональная инновационная площадка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marL="71755" marR="71755" algn="ctr">
              <a:spcAft>
                <a:spcPts val="0"/>
              </a:spcAft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marL="71755" marR="71755"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Реализации проекта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marL="71755" marR="71755"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«Создание системы раннего выявления, сопровождения и психолого-педагогической поддержки семей детей с особыми образовательными потребностями,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marL="71755" marR="71755"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в том числе одаренных детей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Courier New" panose="02070309020205020404" pitchFamily="49" charset="0"/>
            </a:endParaRPr>
          </a:p>
          <a:p>
            <a:pPr marL="71755" marR="71755"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«ЛУЧИКИ УСПЕХА» 2024 – 2028 гг</a:t>
            </a:r>
            <a:endParaRPr lang="ru-RU" sz="3600" b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930" y="110408"/>
            <a:ext cx="1165558" cy="115835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r="18449"/>
          <a:stretch>
            <a:fillRect/>
          </a:stretch>
        </p:blipFill>
        <p:spPr bwMode="auto">
          <a:xfrm>
            <a:off x="6421766" y="4905844"/>
            <a:ext cx="2513176" cy="195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30" y="3473450"/>
            <a:ext cx="3740150" cy="2665095"/>
          </a:xfrm>
          <a:prstGeom prst="rect">
            <a:avLst/>
          </a:prstGeom>
        </p:spPr>
      </p:pic>
      <p:pic>
        <p:nvPicPr>
          <p:cNvPr id="9" name="Picture 3" descr="D:\Присяжнюк Полина\2021-2022\19.05.22\IMG_20220519_1148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5" y="3429000"/>
            <a:ext cx="2646567" cy="2092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116632"/>
            <a:ext cx="4206605" cy="640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908720"/>
            <a:ext cx="3926164" cy="4938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544" y="908719"/>
            <a:ext cx="3779848" cy="493819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/>
        </p:nvGraphicFramePr>
        <p:xfrm>
          <a:off x="5484048" y="1268760"/>
          <a:ext cx="2910840" cy="2392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755372" y="1367820"/>
          <a:ext cx="291846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5515249" y="4509120"/>
          <a:ext cx="291846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054163" y="4139788"/>
            <a:ext cx="1840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Дети-инвалиды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4508558"/>
            <a:ext cx="2952328" cy="22178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0510" y="3616246"/>
            <a:ext cx="2734347" cy="2267269"/>
          </a:xfrm>
          <a:prstGeom prst="rect">
            <a:avLst/>
          </a:prstGeom>
        </p:spPr>
      </p:pic>
      <p:pic>
        <p:nvPicPr>
          <p:cNvPr id="15" name="Рисунок 14" descr="Picture background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926" y="1904665"/>
            <a:ext cx="1753870" cy="8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16632"/>
            <a:ext cx="8712968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Нормативно-правовые документы и локальные акты организации, регламентирующие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инклюзивное образование обучающихся </a:t>
            </a:r>
            <a:endParaRPr lang="ru-RU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7611"/>
            <a:ext cx="1077033" cy="107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9552" y="2705137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Формы организации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инклюзивного образовательного процесса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3602692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- 11 групп общеразвивающей направленности с включением детей с ОВЗ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3925578"/>
            <a:ext cx="4708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- 5 групп оздоровительной направленности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62408" y="4273022"/>
            <a:ext cx="4947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- 13 групп комбинированной направленности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2408" y="4624001"/>
            <a:ext cx="627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- 1 группа компенсирующей направленности (дети с РАС)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64766" y="4882859"/>
            <a:ext cx="8479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обучение по индивидуальному учебному плану (гостевая группа) 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ребёнка-инвалида с ОВЗ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 с психофизическими особенностями ребенка с ИН)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6510" y="5697169"/>
            <a:ext cx="3085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консультационный пункт 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46510" y="6027165"/>
            <a:ext cx="3561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Клуб «Счастливые родители»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46510" y="5417916"/>
            <a:ext cx="2798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13665">
              <a:spcAft>
                <a:spcPts val="0"/>
              </a:spcAft>
              <a:tabLst>
                <a:tab pos="2638425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логопедический пункт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6510" y="6309689"/>
            <a:ext cx="4997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дополнительного образования </a:t>
            </a:r>
            <a:endParaRPr lang="ru-RU" b="1" dirty="0"/>
          </a:p>
        </p:txBody>
      </p: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17270"/>
            <a:ext cx="1656184" cy="114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188640"/>
            <a:ext cx="8064896" cy="1137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Доступность образовательной среды организации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инклюзивного образования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69pol.tvoysadik.ru/upload/ts69pol_new/images/big/a9/3d/a93d99dd7e8d41c3f64b55109d0093b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5" y="4221088"/>
            <a:ext cx="1608113" cy="214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69pol.tvoysadik.ru/upload/ts69pol_new/images/big/ba/e7/bae74fe4bddbf214f4dc11be2f952a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5" y="1668931"/>
            <a:ext cx="1608113" cy="214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69pol.tvoysadik.ru/upload/ts69pol_new/images/big/31/44/31449f4688ab13188152d786f4c23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52608"/>
            <a:ext cx="1632599" cy="217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69pol.tvoysadik.ru/upload/ts69pol_new/images/big/e5/ae/e5ae835192626c2e8fc841857cf9ff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8"/>
          <a:stretch>
            <a:fillRect/>
          </a:stretch>
        </p:blipFill>
        <p:spPr bwMode="auto">
          <a:xfrm>
            <a:off x="4319876" y="4221087"/>
            <a:ext cx="2220552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69pol.tvoysadik.ru/upload/ts69pol_new/images/big/9f/81/9f8127e70f887b55de21857bfc441ca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1" r="33118"/>
          <a:stretch>
            <a:fillRect/>
          </a:stretch>
        </p:blipFill>
        <p:spPr bwMode="auto">
          <a:xfrm>
            <a:off x="6732240" y="1655812"/>
            <a:ext cx="1752129" cy="287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69pol.tvoysadik.ru/upload/ts69pol_new/images/big/2d/fb/2dfb7548fa3226aa929b9582b35749b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5"/>
          <a:stretch>
            <a:fillRect/>
          </a:stretch>
        </p:blipFill>
        <p:spPr bwMode="auto">
          <a:xfrm>
            <a:off x="2243533" y="4221087"/>
            <a:ext cx="1746178" cy="214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69pol.tvoysadik.ru/upload/ts69pol_new/images/big/a0/0c/a00cbee5a0292a395223c9360db40b7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03" r="11874" b="19660"/>
          <a:stretch>
            <a:fillRect/>
          </a:stretch>
        </p:blipFill>
        <p:spPr bwMode="auto">
          <a:xfrm>
            <a:off x="2164498" y="1652608"/>
            <a:ext cx="2174708" cy="217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logo\Desktop\Логопед\ОКРУЖНОЙ семинар ЗУО\Семинар ЗУО\Рисунок3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79" r="78400"/>
          <a:stretch>
            <a:fillRect/>
          </a:stretch>
        </p:blipFill>
        <p:spPr bwMode="auto">
          <a:xfrm>
            <a:off x="0" y="2780644"/>
            <a:ext cx="1777582" cy="387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0570" y="539069"/>
            <a:ext cx="694823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/>
            <a:r>
              <a:rPr lang="ru-RU" sz="2100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Модель </a:t>
            </a:r>
            <a:endParaRPr lang="ru-RU" sz="2100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algn="ctr" defTabSz="514350"/>
            <a:r>
              <a:rPr lang="ru-RU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раннего выявления и сопровождения детей  </a:t>
            </a:r>
            <a:endParaRPr lang="ru-RU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algn="ctr" defTabSz="514350"/>
            <a:r>
              <a:rPr lang="ru-RU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с особыми образовательными потребностями</a:t>
            </a:r>
            <a:endParaRPr lang="ru-RU" b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algn="ctr" defTabSz="514350"/>
            <a:r>
              <a:rPr lang="ru-RU" b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МБДОУ ПМО СО </a:t>
            </a:r>
            <a:r>
              <a:rPr lang="ru-RU" b="1" i="1" dirty="0">
                <a:ln w="18000">
                  <a:noFill/>
                  <a:prstDash val="solid"/>
                  <a:miter lim="800000"/>
                </a:ln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«Детский сад № 69 комбинированного вида»</a:t>
            </a:r>
            <a:endParaRPr lang="ru-RU" b="1" i="1" dirty="0">
              <a:ln w="18000">
                <a:noFill/>
                <a:prstDash val="solid"/>
                <a:miter lim="800000"/>
              </a:ln>
              <a:solidFill>
                <a:srgbClr val="00206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s://ds04.infourok.ru/uploads/ex/051f/000ed22e-2393d322/img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6"/>
          <a:stretch>
            <a:fillRect/>
          </a:stretch>
        </p:blipFill>
        <p:spPr bwMode="auto">
          <a:xfrm>
            <a:off x="4249976" y="2742772"/>
            <a:ext cx="1872208" cy="932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152500" y="4006343"/>
            <a:ext cx="2117898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 и ребенок с ООП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ru-RU" sz="4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146048" y="4666911"/>
            <a:ext cx="2088232" cy="19851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AFDA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Направления </a:t>
            </a:r>
            <a:r>
              <a:rPr lang="ru-RU" sz="79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работы</a:t>
            </a:r>
            <a:endParaRPr lang="ru-RU" sz="825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90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психолого-педагогическая диагностика;</a:t>
            </a:r>
            <a:endParaRPr lang="ru-RU" sz="825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90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сопровождение ребенка и семьи;</a:t>
            </a:r>
            <a:endParaRPr lang="ru-RU" sz="825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90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мониторинг развития;</a:t>
            </a:r>
            <a:endParaRPr lang="ru-RU" sz="825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90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 и реализация АОП или ИОМ;</a:t>
            </a:r>
            <a:endParaRPr lang="ru-RU" sz="825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90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развивающей</a:t>
            </a:r>
            <a:r>
              <a:rPr lang="ru-RU" sz="82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среды;</a:t>
            </a:r>
            <a:endParaRPr lang="ru-RU" sz="825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90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  дополнительного образования;</a:t>
            </a:r>
            <a:endParaRPr lang="ru-RU" sz="825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90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родительский клуб;</a:t>
            </a:r>
            <a:endParaRPr lang="ru-RU" sz="825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90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Групп поддержки  «Мы вместе»; </a:t>
            </a:r>
            <a:endParaRPr lang="ru-RU" sz="825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90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консультационный центр</a:t>
            </a:r>
            <a:endParaRPr lang="ru-RU" sz="825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8905" algn="ctr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82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участие в конкурсном  движении и др. </a:t>
            </a:r>
            <a:endParaRPr lang="ru-RU" sz="825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718332" y="2780644"/>
            <a:ext cx="2089178" cy="427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Администрация ДОО</a:t>
            </a:r>
            <a:endParaRPr lang="ru-RU" sz="4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заведующий,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старший воспитатель</a:t>
            </a:r>
            <a:endPara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766484" y="3483059"/>
            <a:ext cx="2018454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AFDA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675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специальных образовательных условий </a:t>
            </a:r>
            <a:endParaRPr lang="ru-RU" sz="675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675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67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нормативно-правовая основа  деятельности;</a:t>
            </a:r>
            <a:endParaRPr lang="ru-RU" sz="675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67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программно-методическое  сопровождение;</a:t>
            </a:r>
            <a:endParaRPr lang="ru-RU" sz="67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67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профессиональной компетентности  педагогов;</a:t>
            </a:r>
            <a:endParaRPr lang="ru-RU" sz="67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67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современными техническими средствами.</a:t>
            </a:r>
            <a:endParaRPr lang="ru-RU" sz="67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67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толерантного отношения социума</a:t>
            </a:r>
            <a:endParaRPr lang="ru-RU" sz="79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20959" y="4938559"/>
            <a:ext cx="2088232" cy="6694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Специалисты</a:t>
            </a:r>
            <a:endParaRPr lang="ru-RU" sz="825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коррекционного профиля</a:t>
            </a:r>
            <a:endParaRPr lang="ru-RU" sz="4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учитель-логопед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педагог-психолог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учитель-дефектолог</a:t>
            </a:r>
            <a:endPara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684864" y="5890323"/>
            <a:ext cx="2088232" cy="7617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AFDA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развитие и коррекция речи;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развитие и коррекция эмоционально волевой и личностной сферы;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развитие и коррекция ВПФ и познавательной деятельности;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просветительская работа 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598575" y="2674692"/>
            <a:ext cx="2088232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ru-RU" sz="4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585891" y="3372967"/>
            <a:ext cx="2088232" cy="133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Анкеты для родителей;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75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Диагностика (комплексная оценка развития детей </a:t>
            </a:r>
            <a:r>
              <a:rPr lang="en-US" sz="75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KID </a:t>
            </a:r>
            <a:r>
              <a:rPr lang="ru-RU" sz="75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sz="75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RCDI)</a:t>
            </a:r>
            <a:r>
              <a:rPr lang="ru-RU" sz="75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75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75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Консультационный центр;</a:t>
            </a:r>
            <a:endParaRPr lang="ru-RU" sz="75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75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Заседания Родительского Клуба;</a:t>
            </a:r>
            <a:endParaRPr lang="ru-RU" sz="75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75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Участники групп поддержки;</a:t>
            </a:r>
            <a:endParaRPr lang="ru-RU" sz="75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Тематические родительские собрания;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Участие в региональных и федеральных проектах  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Группы в социальных сетях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Работа сайта детского сада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6585891" y="5093679"/>
            <a:ext cx="2088232" cy="65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825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Педагоги:</a:t>
            </a:r>
            <a:endParaRPr lang="ru-RU" sz="4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воспитатели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музыкальный руководитель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инструктор по ФИЗО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инструктор по плаванию</a:t>
            </a:r>
            <a:endParaRPr lang="ru-RU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6585891" y="6139732"/>
            <a:ext cx="2088232" cy="53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AFDA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Повышение профессиональной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компетенции;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взаимодействие с семьей;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75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кураторы групп поддержки.</a:t>
            </a:r>
            <a:endParaRPr lang="ru-RU" sz="75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2752032" y="2712548"/>
            <a:ext cx="0" cy="216024"/>
          </a:xfrm>
          <a:prstGeom prst="straightConnector1">
            <a:avLst/>
          </a:prstGeom>
          <a:ln w="19050">
            <a:solidFill>
              <a:srgbClr val="85DBD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899592" y="196101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Служба психолого-педагогического сопровождения 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517329" y="679490"/>
            <a:ext cx="2100218" cy="15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5" name="Заголовок 1"/>
          <p:cNvSpPr txBox="1"/>
          <p:nvPr/>
        </p:nvSpPr>
        <p:spPr>
          <a:xfrm>
            <a:off x="262981" y="2188748"/>
            <a:ext cx="2035474" cy="325297"/>
          </a:xfrm>
          <a:prstGeom prst="rect">
            <a:avLst/>
          </a:prstGeom>
          <a:solidFill>
            <a:srgbClr val="D4EBFC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МУЛЬТСТУДИЯ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Заголовок 1"/>
          <p:cNvSpPr txBox="1"/>
          <p:nvPr/>
        </p:nvSpPr>
        <p:spPr>
          <a:xfrm>
            <a:off x="2460845" y="2149900"/>
            <a:ext cx="2171387" cy="32396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РОБОТОТЕХНИКА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2530" name="Picture 2" descr="https://sun9-23.userapi.com/s/v1/ig2/G5l360By9To_FOs4iqiPqPB--SH6O-oRiAkQ2NDCxjuho75xUvoq8TgClWqeE_L-jLT5iSHgn49K8lAzAk9Fo9US.jpg?size=1280x958&amp;quality=9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7894" y="687303"/>
            <a:ext cx="2014346" cy="157514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8" name="Заголовок 1"/>
          <p:cNvSpPr txBox="1"/>
          <p:nvPr/>
        </p:nvSpPr>
        <p:spPr>
          <a:xfrm>
            <a:off x="4717894" y="2193452"/>
            <a:ext cx="2048567" cy="28635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ДЕТСКИЙ ФИТНЕС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2533" name="Picture 5" descr="C:\Users\Пользователь\Desktop\фото ночь\Детский сад интерьер\психолог\DSC07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4424" y="2861117"/>
            <a:ext cx="2160927" cy="143598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2" name="Заголовок 1"/>
          <p:cNvSpPr txBox="1"/>
          <p:nvPr/>
        </p:nvSpPr>
        <p:spPr>
          <a:xfrm>
            <a:off x="2480173" y="4213270"/>
            <a:ext cx="2105335" cy="40562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ОЗДОРОВИТЕЛЬНОЕ ПЛАВАНИЕ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873" y="636527"/>
            <a:ext cx="2238583" cy="171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Заголовок 1"/>
          <p:cNvSpPr txBox="1"/>
          <p:nvPr/>
        </p:nvSpPr>
        <p:spPr>
          <a:xfrm>
            <a:off x="6793480" y="2149899"/>
            <a:ext cx="2101887" cy="323745"/>
          </a:xfrm>
          <a:prstGeom prst="rect">
            <a:avLst/>
          </a:prstGeom>
          <a:solidFill>
            <a:srgbClr val="D4EBFC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ЗДОРОВЯЧОК ЛФК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03" y="2834238"/>
            <a:ext cx="2138102" cy="1419807"/>
          </a:xfrm>
          <a:prstGeom prst="rect">
            <a:avLst/>
          </a:prstGeom>
        </p:spPr>
      </p:pic>
      <p:sp>
        <p:nvSpPr>
          <p:cNvPr id="19" name="Заголовок 1"/>
          <p:cNvSpPr txBox="1"/>
          <p:nvPr/>
        </p:nvSpPr>
        <p:spPr>
          <a:xfrm>
            <a:off x="161205" y="4215934"/>
            <a:ext cx="2133600" cy="25915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ТИКО-МАСТЕРА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135" y="2805585"/>
            <a:ext cx="2134363" cy="14484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6" name="Заголовок 1"/>
          <p:cNvSpPr txBox="1"/>
          <p:nvPr/>
        </p:nvSpPr>
        <p:spPr>
          <a:xfrm>
            <a:off x="6866609" y="4227298"/>
            <a:ext cx="2105335" cy="40562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ТЕАТРАЛЬНАЯ СТУДИЯ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8" name="Заголовок 1"/>
          <p:cNvSpPr txBox="1"/>
          <p:nvPr/>
        </p:nvSpPr>
        <p:spPr>
          <a:xfrm>
            <a:off x="4642451" y="6068301"/>
            <a:ext cx="2256606" cy="4760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ИЗО-СТУДИЯ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28.userapi.com/impg/tlAfUGMvzGke-8hA3KXL2HSO6sG6AMO3iEpyrA/wBgVbMhhXpc.jpg?size=1600x1200&amp;quality=95&amp;sign=593d8dfebb3cfc6f0925f323c12d7764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0" r="285" b="7973"/>
          <a:stretch>
            <a:fillRect/>
          </a:stretch>
        </p:blipFill>
        <p:spPr bwMode="auto">
          <a:xfrm>
            <a:off x="6950311" y="4906087"/>
            <a:ext cx="2151167" cy="133333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un9-53.userapi.com/impg/_sXyURsaTRdkgynHVGhhDw3SCjqvpJygVbWe5g/AFCeummNRs0.jpg?size=1600x1200&amp;quality=95&amp;sign=0b568fb0e894b30e2e895741cd488649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0" r="1484" b="11114"/>
          <a:stretch>
            <a:fillRect/>
          </a:stretch>
        </p:blipFill>
        <p:spPr bwMode="auto">
          <a:xfrm>
            <a:off x="4710271" y="4873620"/>
            <a:ext cx="2172220" cy="128329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18084" y="173652"/>
            <a:ext cx="699499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общеразвивающие программы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20963" y="4535066"/>
            <a:ext cx="29251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https://vk.com/wall-17686858_8</a:t>
            </a:r>
            <a:r>
              <a:rPr lang="ru-RU" sz="1600" u="sng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ln>
                <a:solidFill>
                  <a:schemeClr val="accent4">
                    <a:lumMod val="50000"/>
                  </a:schemeClr>
                </a:solidFill>
              </a:ln>
            </a:endParaRPr>
          </a:p>
        </p:txBody>
      </p:sp>
      <p:sp>
        <p:nvSpPr>
          <p:cNvPr id="20" name="AutoShape 2" descr="https://2.downloader.disk.yandex.ru/preview/da10e9d2c7fdca845f53cdfe0b6ac1f6c2dfa7a7e9e6817125a78d8bc9a9925d/inf/fffd3r424qc2PcjZkMdEFhWA-QWv8pjY3QJeP2WtWw7o_M8XwQnNLTsVnqpGiiGaFtr9KUwrc255wBj98z5NcA%3D%3D?uid=2236554443&amp;filename=DSC07142.JPG&amp;disposition=inline&amp;hash=&amp;limit=0&amp;content_type=image%2Fjpeg&amp;owner_uid=2236554443&amp;tknv=v3&amp;size=1785x8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0"/>
          <a:srcRect l="13025" t="22750" r="18512"/>
          <a:stretch>
            <a:fillRect/>
          </a:stretch>
        </p:blipFill>
        <p:spPr>
          <a:xfrm>
            <a:off x="2467854" y="4810739"/>
            <a:ext cx="2094066" cy="1484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Заголовок 1"/>
          <p:cNvSpPr txBox="1"/>
          <p:nvPr/>
        </p:nvSpPr>
        <p:spPr>
          <a:xfrm>
            <a:off x="2455541" y="6154774"/>
            <a:ext cx="2077560" cy="46767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УЧИМСЯ ГОВОРИТЬ ПРАВИЛЬНО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6880" y="2775910"/>
            <a:ext cx="2167370" cy="1625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Заголовок 1"/>
          <p:cNvSpPr txBox="1"/>
          <p:nvPr/>
        </p:nvSpPr>
        <p:spPr>
          <a:xfrm>
            <a:off x="4657037" y="4227298"/>
            <a:ext cx="2105335" cy="40562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ВОЛШЕБНАЯ СТРАНА ЗДОРОВЬЯ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5463" y="6468538"/>
            <a:ext cx="36518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u="sng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https://disk.yandex.ru/i/LpcB-54OEzj8fA</a:t>
            </a:r>
            <a:r>
              <a:rPr lang="ru-RU" sz="1600" dirty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600" dirty="0">
              <a:ln>
                <a:solidFill>
                  <a:schemeClr val="accent4">
                    <a:lumMod val="50000"/>
                  </a:schemeClr>
                </a:solidFill>
              </a:ln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40647" y="4535066"/>
            <a:ext cx="38621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https://disk.yandex.ru/i/3Aq8ZY1X-g0KMg</a:t>
            </a:r>
            <a:r>
              <a:rPr lang="ru-RU" sz="1600" dirty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600" dirty="0">
              <a:ln>
                <a:solidFill>
                  <a:schemeClr val="accent4">
                    <a:lumMod val="50000"/>
                  </a:schemeClr>
                </a:solidFill>
              </a:ln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593617" y="2407640"/>
            <a:ext cx="4052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ht</a:t>
            </a:r>
            <a:r>
              <a:rPr lang="ru-RU" sz="1600" u="sng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/>
              </a:rPr>
              <a:t>tps://disk.yandex.ru/d/oKQAG3FeU1HQYg</a:t>
            </a:r>
            <a:r>
              <a:rPr lang="ru-RU" sz="1600" dirty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600" dirty="0">
              <a:ln>
                <a:solidFill>
                  <a:schemeClr val="accent4">
                    <a:lumMod val="50000"/>
                  </a:schemeClr>
                </a:solidFill>
              </a:ln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09752" y="2320803"/>
            <a:ext cx="21419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u="sng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5"/>
              </a:rPr>
              <a:t>https://disk.yandex.ru/i/</a:t>
            </a:r>
            <a:endParaRPr lang="ru-RU" sz="1600" u="sng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0563C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600" u="sng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5"/>
              </a:rPr>
              <a:t>DfbLmnjWNnMsnA</a:t>
            </a:r>
            <a:r>
              <a:rPr lang="ru-RU" sz="1600" dirty="0">
                <a:ln>
                  <a:solidFill>
                    <a:schemeClr val="accent4">
                      <a:lumMod val="50000"/>
                    </a:schemeClr>
                  </a:solidFill>
                </a:ln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600" dirty="0">
              <a:ln>
                <a:solidFill>
                  <a:schemeClr val="accent4">
                    <a:lumMod val="50000"/>
                  </a:schemeClr>
                </a:solidFill>
              </a:ln>
            </a:endParaRPr>
          </a:p>
        </p:txBody>
      </p:sp>
      <p:pic>
        <p:nvPicPr>
          <p:cNvPr id="47" name="Picture 6" descr="https://sun9-9.userapi.com/impg/ok3GG611shHj5peyqmCZYqArKsAdAcqd5o_Ecg/VvrwG-mAKVc.jpg?size=890x492&amp;quality=95&amp;sign=26f4cced45ce8fbdf1ea30199eda3381&amp;type=albu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26" y="4830466"/>
            <a:ext cx="2180963" cy="134643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Заголовок 1"/>
          <p:cNvSpPr txBox="1"/>
          <p:nvPr/>
        </p:nvSpPr>
        <p:spPr>
          <a:xfrm>
            <a:off x="165271" y="6071191"/>
            <a:ext cx="2175518" cy="46767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ДОШКОЛЬНОЕ ТЕЛЕВИДЕНИЕ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9" name="Заголовок 1"/>
          <p:cNvSpPr txBox="1"/>
          <p:nvPr/>
        </p:nvSpPr>
        <p:spPr>
          <a:xfrm>
            <a:off x="6948178" y="6084228"/>
            <a:ext cx="2097644" cy="46767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ЛОГОРИТМИКА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761680" y="2297151"/>
            <a:ext cx="2315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spc="-5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2A5885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7"/>
              </a:rPr>
              <a:t>https://youtu.be/QB31</a:t>
            </a:r>
            <a:endParaRPr lang="ru-RU" sz="1600" u="sng" spc="-5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2A588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600" u="sng" spc="-5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2A5885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7"/>
              </a:rPr>
              <a:t>qUtR5hU?feature=</a:t>
            </a:r>
            <a:r>
              <a:rPr lang="ru-RU" sz="1600" u="sng" spc="-5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2A5885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17"/>
              </a:rPr>
              <a:t>shared</a:t>
            </a:r>
            <a:endParaRPr lang="ru-RU" sz="1600" dirty="0">
              <a:ln>
                <a:solidFill>
                  <a:schemeClr val="accent4">
                    <a:lumMod val="50000"/>
                  </a:schemeClr>
                </a:solidFill>
              </a:ln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82617" y="6345427"/>
            <a:ext cx="4394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8"/>
              </a:rPr>
              <a:t>https://rutube.ru/video/9ffe1d433147058b5895291</a:t>
            </a:r>
            <a:endParaRPr lang="ru-RU" sz="1600" u="sng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0563C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u="sng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8"/>
              </a:rPr>
              <a:t>e81b7778d/?r=a/</a:t>
            </a:r>
            <a:endParaRPr lang="ru-RU" sz="1600" dirty="0">
              <a:ln>
                <a:solidFill>
                  <a:schemeClr val="accent4">
                    <a:lumMod val="50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Содержимое 4" descr="IMG-20201210-WA0024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23431" y="705348"/>
            <a:ext cx="2071374" cy="1553531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softEdge rad="63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987824" y="59788"/>
            <a:ext cx="3576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1307" y="804682"/>
            <a:ext cx="6120680" cy="3189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t="7662" b="9747"/>
          <a:stretch>
            <a:fillRect/>
          </a:stretch>
        </p:blipFill>
        <p:spPr>
          <a:xfrm>
            <a:off x="1721347" y="2500001"/>
            <a:ext cx="5400600" cy="20015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8" y="4596351"/>
            <a:ext cx="1872208" cy="22706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767" y="4479127"/>
            <a:ext cx="3102110" cy="238784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10704">
            <a:off x="7172736" y="4638730"/>
            <a:ext cx="1613982" cy="2093133"/>
          </a:xfrm>
          <a:prstGeom prst="rect">
            <a:avLst/>
          </a:prstGeom>
        </p:spPr>
      </p:pic>
      <p:sp>
        <p:nvSpPr>
          <p:cNvPr id="18" name="Заголовок 1"/>
          <p:cNvSpPr txBox="1"/>
          <p:nvPr/>
        </p:nvSpPr>
        <p:spPr>
          <a:xfrm>
            <a:off x="894182" y="4403494"/>
            <a:ext cx="6349378" cy="3546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Спортивно-адаптивная школа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4013">
            <a:off x="5303644" y="4795522"/>
            <a:ext cx="1561859" cy="2034049"/>
          </a:xfrm>
          <a:prstGeom prst="rect">
            <a:avLst/>
          </a:prstGeom>
        </p:spPr>
      </p:pic>
      <p:sp>
        <p:nvSpPr>
          <p:cNvPr id="12" name="Заголовок 1"/>
          <p:cNvSpPr txBox="1"/>
          <p:nvPr/>
        </p:nvSpPr>
        <p:spPr>
          <a:xfrm>
            <a:off x="332656" y="2252434"/>
            <a:ext cx="8406680" cy="5284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70C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психолого-педагогической медицинской и социальной помощи «Ладо»,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супервизии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совместные консилиумы, консультации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/>
          <p:cNvSpPr txBox="1"/>
          <p:nvPr/>
        </p:nvSpPr>
        <p:spPr>
          <a:xfrm>
            <a:off x="401246" y="5944365"/>
            <a:ext cx="3751704" cy="71793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городская зимняя спартакиада «СМОЖЕМ ВМЕСТЕ» 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дошкольников  с ОВЗ  и их родителей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news-service.uralschool.ru/upload/org4473/t168430/images/big/k990whEtX3UcqtKWNrfB1684306529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6" y="783657"/>
            <a:ext cx="3769365" cy="169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7.userapi.com/impg/1uwYXqaLiWAny_3rbJXtoltq_sxkPnnsney8EQ/Hd-oRurIdb0.jpg?size=1280x961&amp;quality=95&amp;sign=d684a19c7f470f3fc4cb7e488396924e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7" t="20661" r="12921" b="12705"/>
          <a:stretch>
            <a:fillRect/>
          </a:stretch>
        </p:blipFill>
        <p:spPr bwMode="auto">
          <a:xfrm>
            <a:off x="4861799" y="750285"/>
            <a:ext cx="3947482" cy="25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20.userapi.com/impg/k0pDakA1cxYwyaa1Axwg9lTmqNc5n1VK0W7sUg/5l1bGWZARB4.jpg?size=975x1080&amp;quality=96&amp;sign=7d39fc857458c303a0772d4fe451adcc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2" t="4510" r="4713" b="5280"/>
          <a:stretch>
            <a:fillRect/>
          </a:stretch>
        </p:blipFill>
        <p:spPr bwMode="auto">
          <a:xfrm>
            <a:off x="1034807" y="3046852"/>
            <a:ext cx="2484582" cy="289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79.userapi.com/impg/Ipldo6X560K_hzdmTzZWBcntn9bKOw9LYjBg2A/GpSrmKUWRz0.jpg?size=1024x768&amp;quality=96&amp;sign=96154e66239d662be0e8a0360248e2bf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74" t="11785" r="-886" b="7526"/>
          <a:stretch>
            <a:fillRect/>
          </a:stretch>
        </p:blipFill>
        <p:spPr bwMode="auto">
          <a:xfrm>
            <a:off x="4861799" y="3953473"/>
            <a:ext cx="3920560" cy="233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Заголовок 1"/>
          <p:cNvSpPr txBox="1"/>
          <p:nvPr/>
        </p:nvSpPr>
        <p:spPr>
          <a:xfrm>
            <a:off x="5035404" y="6274322"/>
            <a:ext cx="3573350" cy="51431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Всероссийского фестиваля 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ОВЗ «НАШИ ДЕТИ!» 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83666"/>
            <a:ext cx="5796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инклюзивной культуры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/>
          <p:nvPr/>
        </p:nvSpPr>
        <p:spPr>
          <a:xfrm>
            <a:off x="701752" y="2521120"/>
            <a:ext cx="3168352" cy="38776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детская 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конференция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/>
          <p:nvPr/>
        </p:nvSpPr>
        <p:spPr>
          <a:xfrm>
            <a:off x="4861799" y="3158498"/>
            <a:ext cx="3920560" cy="66661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Ежегодные городские соревнования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«Малые зимние олимпийские игры»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9842</Words>
  <Application>WPS Presentation</Application>
  <PresentationFormat>Экран (4:3)</PresentationFormat>
  <Paragraphs>299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SimSun</vt:lpstr>
      <vt:lpstr>Wingdings</vt:lpstr>
      <vt:lpstr>Georgia</vt:lpstr>
      <vt:lpstr>Times New Roman</vt:lpstr>
      <vt:lpstr>Courier New</vt:lpstr>
      <vt:lpstr>Arial Unicode MS</vt:lpstr>
      <vt:lpstr>Calibri</vt:lpstr>
      <vt:lpstr>Trebuchet MS</vt:lpstr>
      <vt:lpstr>Microsoft YaHei</vt:lpstr>
      <vt:lpstr>Arial Unicode MS</vt:lpstr>
      <vt:lpstr>Воздушный поток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Инклюзивная практика:  «Поэтапная инклюзивная модель социализации детей с РАС на основе метода мозжечковой стимуляции «НейроБаланс» </vt:lpstr>
      <vt:lpstr>Инклюзивная практика:  «Поэтапная инклюзивная модель социализации детей с РАС на основе метода мозжечковой стимуляции «НейроБаланс» </vt:lpstr>
      <vt:lpstr>  Условия и ресурсное обеспечение практики «НейроБаланс»  </vt:lpstr>
      <vt:lpstr> «Поэтапная инклюзивная модель социализации детей с РАС на основе метода мозжечковой стимуляции «НейроБаланс» </vt:lpstr>
      <vt:lpstr>Ключевые результаты и эффекты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</dc:creator>
  <cp:lastModifiedBy>Lenovo</cp:lastModifiedBy>
  <cp:revision>101</cp:revision>
  <dcterms:created xsi:type="dcterms:W3CDTF">2014-08-06T05:41:00Z</dcterms:created>
  <dcterms:modified xsi:type="dcterms:W3CDTF">2025-10-19T17:54:10Z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78441971AF364515B2D4FD4C79C1B597_12</vt:lpwstr>
  </property>
  <property fmtid="{D5CDD505-2E9C-101B-9397-08002B2CF9AE}" pid="3" name="KSOProductBuildVer">
    <vt:lpwstr>1049-12.2.0.22222</vt:lpwstr>
  </property>
</Properties>
</file>