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1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7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2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90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7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6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5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467A5-4C1E-4D7C-B1B5-44085E564966}" type="datetimeFigureOut">
              <a:rPr lang="ru-RU" smtClean="0"/>
              <a:t>08.03.2022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CD234-A3E1-42E7-B539-555397607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46.png"/><Relationship Id="rId4" Type="http://schemas.microsoft.com/office/2007/relationships/hdphoto" Target="../media/hdphoto4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microsoft.com/office/2007/relationships/hdphoto" Target="../media/hdphoto45.wdp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6.wdp"/><Relationship Id="rId10" Type="http://schemas.microsoft.com/office/2007/relationships/hdphoto" Target="../media/hdphoto48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49.wdp"/><Relationship Id="rId7" Type="http://schemas.microsoft.com/office/2007/relationships/hdphoto" Target="../media/hdphoto5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50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5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10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6.png"/><Relationship Id="rId3" Type="http://schemas.microsoft.com/office/2007/relationships/hdphoto" Target="../media/hdphoto18.wdp"/><Relationship Id="rId7" Type="http://schemas.openxmlformats.org/officeDocument/2006/relationships/image" Target="../media/image23.png"/><Relationship Id="rId12" Type="http://schemas.microsoft.com/office/2007/relationships/hdphoto" Target="../media/hdphoto2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microsoft.com/office/2007/relationships/hdphoto" Target="../media/hdphoto2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25.wdp"/><Relationship Id="rId10" Type="http://schemas.microsoft.com/office/2007/relationships/hdphoto" Target="../media/hdphoto27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3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36.png"/><Relationship Id="rId14" Type="http://schemas.microsoft.com/office/2007/relationships/hdphoto" Target="../media/hdphoto3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3.png"/><Relationship Id="rId3" Type="http://schemas.microsoft.com/office/2007/relationships/hdphoto" Target="../media/hdphoto36.wdp"/><Relationship Id="rId7" Type="http://schemas.openxmlformats.org/officeDocument/2006/relationships/image" Target="../media/image23.png"/><Relationship Id="rId12" Type="http://schemas.microsoft.com/office/2007/relationships/hdphoto" Target="../media/hdphoto39.wdp"/><Relationship Id="rId2" Type="http://schemas.openxmlformats.org/officeDocument/2006/relationships/image" Target="../media/image39.png"/><Relationship Id="rId16" Type="http://schemas.microsoft.com/office/2007/relationships/hdphoto" Target="../media/hdphoto4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microsoft.com/office/2007/relationships/hdphoto" Target="../media/hdphoto37.wdp"/><Relationship Id="rId15" Type="http://schemas.openxmlformats.org/officeDocument/2006/relationships/image" Target="../media/image44.png"/><Relationship Id="rId10" Type="http://schemas.microsoft.com/office/2007/relationships/hdphoto" Target="../media/hdphoto38.wdp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microsoft.com/office/2007/relationships/hdphoto" Target="../media/hdphoto4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962" y="908720"/>
            <a:ext cx="91340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Альф Прёйсен</a:t>
            </a:r>
          </a:p>
          <a:p>
            <a:pPr algn="ctr"/>
            <a:r>
              <a:rPr lang="ru-RU" sz="1400" dirty="0" smtClean="0"/>
              <a:t>(по </a:t>
            </a:r>
            <a:r>
              <a:rPr lang="ru-RU" sz="1400" dirty="0" smtClean="0"/>
              <a:t>мотивам </a:t>
            </a:r>
            <a:r>
              <a:rPr lang="ru-RU" sz="1400" dirty="0" smtClean="0"/>
              <a:t>рассказа</a:t>
            </a:r>
            <a:r>
              <a:rPr lang="ru-RU" sz="1400" dirty="0" smtClean="0"/>
              <a:t>)</a:t>
            </a:r>
            <a:endParaRPr lang="ru-RU" sz="1400" dirty="0" smtClean="0"/>
          </a:p>
          <a:p>
            <a:pPr algn="ctr">
              <a:lnSpc>
                <a:spcPct val="150000"/>
              </a:lnSpc>
            </a:pPr>
            <a:r>
              <a:rPr lang="ru-RU" sz="5400" dirty="0" smtClean="0"/>
              <a:t>Козлёнок, который умел считать до десяти</a:t>
            </a:r>
            <a:endParaRPr lang="ru-RU" sz="5400" dirty="0" smtClean="0"/>
          </a:p>
        </p:txBody>
      </p:sp>
      <p:pic>
        <p:nvPicPr>
          <p:cNvPr id="6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8638773" y="116632"/>
            <a:ext cx="460129" cy="5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57192"/>
            <a:ext cx="2065809" cy="145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2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1285048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1" y="4835"/>
            <a:ext cx="5818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Добежали они до речки. А у причала стоял небольшой парусник. На борту парусника они увидели гуся, пса, барана и кота.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096740"/>
            <a:ext cx="302382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Капитаном парусника был гусь. 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8269" y="4904224"/>
            <a:ext cx="6334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Все животные: козлёнок, свинья, конь, бык, корова и телёнок забежали на парусник. Парусник закачался и отплыл от берега. 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3221" r="12786" b="4964"/>
          <a:stretch/>
        </p:blipFill>
        <p:spPr bwMode="auto">
          <a:xfrm>
            <a:off x="6326680" y="70845"/>
            <a:ext cx="2769471" cy="19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3125" r="12902" b="3125"/>
          <a:stretch/>
        </p:blipFill>
        <p:spPr bwMode="auto">
          <a:xfrm>
            <a:off x="6326680" y="2348880"/>
            <a:ext cx="2790805" cy="19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125" r="12787" b="3125"/>
          <a:stretch/>
        </p:blipFill>
        <p:spPr bwMode="auto">
          <a:xfrm>
            <a:off x="6326679" y="4799570"/>
            <a:ext cx="2790805" cy="206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7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126" r="13893" b="4866"/>
          <a:stretch/>
        </p:blipFill>
        <p:spPr bwMode="auto">
          <a:xfrm>
            <a:off x="5917286" y="3054119"/>
            <a:ext cx="2912342" cy="206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800" r="12785" b="6548"/>
          <a:stretch/>
        </p:blipFill>
        <p:spPr bwMode="auto">
          <a:xfrm>
            <a:off x="976230" y="372712"/>
            <a:ext cx="2631407" cy="18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1285048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1" y="4835"/>
            <a:ext cx="4306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Гусь вдруг как закричит</a:t>
            </a:r>
            <a:r>
              <a:rPr lang="ru-RU" sz="1600" dirty="0" smtClean="0"/>
              <a:t>:</a:t>
            </a:r>
            <a:endParaRPr lang="ru-RU" sz="16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91734" y="592575"/>
            <a:ext cx="1266833" cy="842382"/>
          </a:xfrm>
          <a:prstGeom prst="wedgeRectCallout">
            <a:avLst>
              <a:gd name="adj1" fmla="val 105154"/>
              <a:gd name="adj2" fmla="val -6764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603959"/>
            <a:ext cx="1270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На помощь!</a:t>
            </a:r>
          </a:p>
          <a:p>
            <a:r>
              <a:rPr lang="ru-RU" sz="1200" dirty="0" smtClean="0"/>
              <a:t>Парусник тонет!</a:t>
            </a:r>
          </a:p>
          <a:p>
            <a:r>
              <a:rPr lang="ru-RU" sz="1200" dirty="0" smtClean="0"/>
              <a:t>Кто из вас умеет считать?</a:t>
            </a:r>
            <a:endParaRPr lang="ru-RU" sz="1200" dirty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718558" y="3480506"/>
            <a:ext cx="1941674" cy="2470720"/>
          </a:xfrm>
          <a:prstGeom prst="wedgeRectCallout">
            <a:avLst>
              <a:gd name="adj1" fmla="val 107145"/>
              <a:gd name="adj2" fmla="val -3305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718558" y="3458236"/>
            <a:ext cx="19416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Один – это я.</a:t>
            </a:r>
          </a:p>
          <a:p>
            <a:r>
              <a:rPr lang="ru-RU" sz="1200" dirty="0" smtClean="0"/>
              <a:t>Два – это телёнок.</a:t>
            </a:r>
          </a:p>
          <a:p>
            <a:r>
              <a:rPr lang="ru-RU" sz="1200" dirty="0" smtClean="0"/>
              <a:t>Три – это корова.</a:t>
            </a:r>
          </a:p>
          <a:p>
            <a:r>
              <a:rPr lang="ru-RU" sz="1200" dirty="0" smtClean="0"/>
              <a:t>Четыре – это бык.</a:t>
            </a:r>
          </a:p>
          <a:p>
            <a:r>
              <a:rPr lang="ru-RU" sz="1200" dirty="0" smtClean="0"/>
              <a:t>Пять – это конь.</a:t>
            </a:r>
          </a:p>
          <a:p>
            <a:r>
              <a:rPr lang="ru-RU" sz="1200" dirty="0" smtClean="0"/>
              <a:t>Шесть – это свинья.</a:t>
            </a:r>
          </a:p>
          <a:p>
            <a:r>
              <a:rPr lang="ru-RU" sz="1200" dirty="0" smtClean="0"/>
              <a:t>Семь – это кот.</a:t>
            </a:r>
          </a:p>
          <a:p>
            <a:r>
              <a:rPr lang="ru-RU" sz="1200" dirty="0" smtClean="0"/>
              <a:t>Восемь – это пёс.</a:t>
            </a:r>
          </a:p>
          <a:p>
            <a:r>
              <a:rPr lang="ru-RU" sz="1200" dirty="0" smtClean="0"/>
              <a:t>Девять – это баран. </a:t>
            </a:r>
          </a:p>
          <a:p>
            <a:r>
              <a:rPr lang="ru-RU" sz="1200" dirty="0" smtClean="0"/>
              <a:t>Десять – это капитан гусь.   </a:t>
            </a:r>
          </a:p>
          <a:p>
            <a:r>
              <a:rPr lang="ru-RU" sz="1200" dirty="0" smtClean="0"/>
              <a:t>Один, два, три, четыре, пять, шесть, семь, восемь, девять, десять. </a:t>
            </a:r>
            <a:endParaRPr lang="ru-RU" sz="12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2960" r="12902" b="3688"/>
          <a:stretch/>
        </p:blipFill>
        <p:spPr bwMode="auto">
          <a:xfrm>
            <a:off x="5724128" y="428284"/>
            <a:ext cx="2640936" cy="187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220072" y="0"/>
            <a:ext cx="430677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ответил:</a:t>
            </a:r>
            <a:endParaRPr lang="ru-RU" sz="1600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5090711" y="662318"/>
            <a:ext cx="1266833" cy="288383"/>
          </a:xfrm>
          <a:prstGeom prst="wedgeRectCallout">
            <a:avLst>
              <a:gd name="adj1" fmla="val 96871"/>
              <a:gd name="adj2" fmla="val 7120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66521" y="673702"/>
            <a:ext cx="1270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умею считать. </a:t>
            </a:r>
            <a:endParaRPr lang="ru-RU" sz="12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5" r="12903" b="3125"/>
          <a:stretch/>
        </p:blipFill>
        <p:spPr bwMode="auto">
          <a:xfrm>
            <a:off x="559466" y="2769853"/>
            <a:ext cx="2666593" cy="189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ая выноска 29"/>
          <p:cNvSpPr/>
          <p:nvPr/>
        </p:nvSpPr>
        <p:spPr>
          <a:xfrm>
            <a:off x="203702" y="2874650"/>
            <a:ext cx="1266833" cy="1211713"/>
          </a:xfrm>
          <a:prstGeom prst="wedgeRectCallout">
            <a:avLst>
              <a:gd name="adj1" fmla="val 93321"/>
              <a:gd name="adj2" fmla="val 439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2886035"/>
            <a:ext cx="1270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Пересчитай нас скорее. Парусник может выдержать только десять пассажиров.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169748" y="2558128"/>
            <a:ext cx="430677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И козлёнок начал считать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548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44" r="12671" b="6250"/>
          <a:stretch/>
        </p:blipFill>
        <p:spPr bwMode="auto">
          <a:xfrm>
            <a:off x="1187624" y="464080"/>
            <a:ext cx="2769470" cy="19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3125" r="12902" b="1374"/>
          <a:stretch/>
        </p:blipFill>
        <p:spPr bwMode="auto">
          <a:xfrm>
            <a:off x="5508104" y="354906"/>
            <a:ext cx="2808312" cy="202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203701" y="701773"/>
            <a:ext cx="1266833" cy="288384"/>
          </a:xfrm>
          <a:prstGeom prst="wedgeRectCallout">
            <a:avLst>
              <a:gd name="adj1" fmla="val 113944"/>
              <a:gd name="adj2" fmla="val 17709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1" y="713157"/>
            <a:ext cx="1270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Ура, козлёнку!!!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843"/>
            <a:ext cx="302382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Все дружно закричали:</a:t>
            </a:r>
            <a:endParaRPr lang="ru-RU" sz="1600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61551" y="1411112"/>
            <a:ext cx="1266833" cy="288384"/>
          </a:xfrm>
          <a:prstGeom prst="wedgeRectCallout">
            <a:avLst>
              <a:gd name="adj1" fmla="val 63418"/>
              <a:gd name="adj2" fmla="val 240512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7361" y="1422496"/>
            <a:ext cx="1270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Ура, козлёнку!!!</a:t>
            </a:r>
            <a:endParaRPr lang="ru-RU" sz="12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710585" y="135909"/>
            <a:ext cx="1266833" cy="288384"/>
          </a:xfrm>
          <a:prstGeom prst="wedgeRectCallout">
            <a:avLst>
              <a:gd name="adj1" fmla="val -58257"/>
              <a:gd name="adj2" fmla="val 17256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86395" y="147293"/>
            <a:ext cx="1270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Ура, козлёнку!!!</a:t>
            </a:r>
            <a:endParaRPr lang="ru-RU" sz="1200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660086" y="577174"/>
            <a:ext cx="1266833" cy="288384"/>
          </a:xfrm>
          <a:prstGeom prst="wedgeRectCallout">
            <a:avLst>
              <a:gd name="adj1" fmla="val -66506"/>
              <a:gd name="adj2" fmla="val 290338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635896" y="588558"/>
            <a:ext cx="1270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Ура, козлёнку!!!</a:t>
            </a:r>
            <a:endParaRPr lang="ru-RU" sz="12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905" r="12856" b="4020"/>
          <a:stretch/>
        </p:blipFill>
        <p:spPr bwMode="auto">
          <a:xfrm>
            <a:off x="1043608" y="3645024"/>
            <a:ext cx="2784293" cy="195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281402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Потом пассажиры переправились через реку и сошли с берега. А козлёнок так и остался на паруснике. Он теперь работает контролёром и считает пассажиров.  </a:t>
            </a:r>
            <a:endParaRPr lang="ru-RU" sz="1600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3126" r="12653" b="5038"/>
          <a:stretch/>
        </p:blipFill>
        <p:spPr bwMode="auto">
          <a:xfrm>
            <a:off x="5508104" y="3655775"/>
            <a:ext cx="2821802" cy="195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01" y="6106153"/>
            <a:ext cx="1825377" cy="73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3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680" y="394579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Жил-был маленький козлёнок.  Он научился считать до десяти. </a:t>
            </a:r>
            <a:endParaRPr lang="ru-RU" sz="16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5680" y="2942970"/>
            <a:ext cx="6306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Как-то раз подошёл козлёнок к луже, увидел своё отражение в воде и сказал: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839" y="4448058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Гулял рядом телёнок. Услышал  козлёнка. И спросил козлёнка: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6399" r="18375" b="11160"/>
          <a:stretch/>
        </p:blipFill>
        <p:spPr bwMode="auto">
          <a:xfrm>
            <a:off x="6301069" y="-12450"/>
            <a:ext cx="2833538" cy="196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12480" r="13958" b="5481"/>
          <a:stretch/>
        </p:blipFill>
        <p:spPr bwMode="auto">
          <a:xfrm>
            <a:off x="6301069" y="2518348"/>
            <a:ext cx="2842931" cy="18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7948600" y="2755120"/>
            <a:ext cx="1008112" cy="375699"/>
          </a:xfrm>
          <a:prstGeom prst="wedgeRectCallout">
            <a:avLst>
              <a:gd name="adj1" fmla="val -79111"/>
              <a:gd name="adj2" fmla="val 19565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948600" y="2804470"/>
            <a:ext cx="1116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– это один!</a:t>
            </a:r>
            <a:endParaRPr lang="ru-RU" sz="1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3894" r="13016" b="3689"/>
          <a:stretch/>
        </p:blipFill>
        <p:spPr bwMode="auto">
          <a:xfrm>
            <a:off x="3466859" y="4871507"/>
            <a:ext cx="2808043" cy="19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1691680" y="5442322"/>
            <a:ext cx="1584176" cy="415499"/>
          </a:xfrm>
          <a:prstGeom prst="wedgeRectCallout">
            <a:avLst>
              <a:gd name="adj1" fmla="val 108245"/>
              <a:gd name="adj2" fmla="val -384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63688" y="5511571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Что тут делаешь?</a:t>
            </a:r>
            <a:endParaRPr lang="ru-RU" sz="1200" dirty="0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436432" y="5209456"/>
            <a:ext cx="1584176" cy="579114"/>
          </a:xfrm>
          <a:prstGeom prst="wedgeRectCallout">
            <a:avLst>
              <a:gd name="adj1" fmla="val -110337"/>
              <a:gd name="adj2" fmla="val 84072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508440" y="5278705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считаю. Хочешь, я и тебя посчитаю?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59975" y="4871507"/>
            <a:ext cx="1789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Козлёнок ответил: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24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14976" r="13690" b="3125"/>
          <a:stretch/>
        </p:blipFill>
        <p:spPr bwMode="auto">
          <a:xfrm>
            <a:off x="1323219" y="5131505"/>
            <a:ext cx="2818213" cy="17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13787" y="484272"/>
            <a:ext cx="172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ответил:</a:t>
            </a:r>
            <a:endParaRPr lang="ru-RU" sz="1600" dirty="0" smtClean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46787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2" y="2056198"/>
            <a:ext cx="913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замахал хвостиком и смотрел на козлёнка. А козлёнок начал считать:</a:t>
            </a:r>
            <a:endParaRPr lang="ru-RU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2870" r="12901" b="2894"/>
          <a:stretch/>
        </p:blipFill>
        <p:spPr bwMode="auto">
          <a:xfrm>
            <a:off x="3147861" y="3601"/>
            <a:ext cx="2833203" cy="202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1650683" y="945937"/>
            <a:ext cx="1584176" cy="415499"/>
          </a:xfrm>
          <a:prstGeom prst="wedgeRectCallout">
            <a:avLst>
              <a:gd name="adj1" fmla="val 108245"/>
              <a:gd name="adj2" fmla="val -384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22691" y="1015186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 это не больно?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981064" y="498173"/>
            <a:ext cx="2109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сказал:</a:t>
            </a:r>
            <a:endParaRPr lang="ru-RU" sz="1600" dirty="0" smtClean="0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71166" y="999917"/>
            <a:ext cx="1584176" cy="415499"/>
          </a:xfrm>
          <a:prstGeom prst="wedgeRectCallout">
            <a:avLst>
              <a:gd name="adj1" fmla="val -119800"/>
              <a:gd name="adj2" fmla="val -1105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71166" y="1029087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Это совсем не больно!</a:t>
            </a:r>
            <a:endParaRPr lang="ru-RU" sz="1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2664" r="12901" b="4429"/>
          <a:stretch/>
        </p:blipFill>
        <p:spPr bwMode="auto">
          <a:xfrm>
            <a:off x="1323220" y="2539267"/>
            <a:ext cx="2818213" cy="197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ая выноска 22"/>
          <p:cNvSpPr/>
          <p:nvPr/>
        </p:nvSpPr>
        <p:spPr>
          <a:xfrm>
            <a:off x="103867" y="5839038"/>
            <a:ext cx="1584176" cy="415499"/>
          </a:xfrm>
          <a:prstGeom prst="wedgeRectCallout">
            <a:avLst>
              <a:gd name="adj1" fmla="val 108245"/>
              <a:gd name="adj2" fmla="val -384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5875" y="5908287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Мама!!!</a:t>
            </a:r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2663" r="13016" b="3357"/>
          <a:stretch/>
        </p:blipFill>
        <p:spPr bwMode="auto">
          <a:xfrm>
            <a:off x="4953834" y="2484687"/>
            <a:ext cx="2781736" cy="197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ая выноска 24"/>
          <p:cNvSpPr/>
          <p:nvPr/>
        </p:nvSpPr>
        <p:spPr>
          <a:xfrm>
            <a:off x="7216860" y="3039710"/>
            <a:ext cx="1584176" cy="415499"/>
          </a:xfrm>
          <a:prstGeom prst="wedgeRectCallout">
            <a:avLst>
              <a:gd name="adj1" fmla="val -107499"/>
              <a:gd name="adj2" fmla="val 15129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216860" y="3052504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– это один.</a:t>
            </a:r>
          </a:p>
          <a:p>
            <a:r>
              <a:rPr lang="ru-RU" sz="1200" dirty="0" smtClean="0"/>
              <a:t>Ты</a:t>
            </a:r>
            <a:r>
              <a:rPr lang="ru-RU" sz="1200" dirty="0" smtClean="0"/>
              <a:t> – это два.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-5182" y="4708056"/>
            <a:ext cx="913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Вдруг телёнок как заревёт: 		</a:t>
            </a:r>
            <a:r>
              <a:rPr lang="ru-RU" sz="1600" dirty="0"/>
              <a:t> </a:t>
            </a:r>
            <a:r>
              <a:rPr lang="ru-RU" sz="1600" dirty="0" smtClean="0"/>
              <a:t>                          </a:t>
            </a:r>
            <a:r>
              <a:rPr lang="ru-RU" sz="1600" dirty="0" smtClean="0"/>
              <a:t>Вдруг появилась корова и спросила:</a:t>
            </a:r>
            <a:endParaRPr lang="ru-RU" sz="1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14975" r="13690" b="2637"/>
          <a:stretch/>
        </p:blipFill>
        <p:spPr bwMode="auto">
          <a:xfrm>
            <a:off x="4959063" y="5131504"/>
            <a:ext cx="2801508" cy="17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ая выноска 29"/>
          <p:cNvSpPr/>
          <p:nvPr/>
        </p:nvSpPr>
        <p:spPr>
          <a:xfrm>
            <a:off x="7144852" y="5231959"/>
            <a:ext cx="1584176" cy="415499"/>
          </a:xfrm>
          <a:prstGeom prst="wedgeRectCallout">
            <a:avLst>
              <a:gd name="adj1" fmla="val -72488"/>
              <a:gd name="adj2" fmla="val 89960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216860" y="5301208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Ты чего ревёшь?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583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9080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679" y="0"/>
            <a:ext cx="313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жалобно ответил корове:</a:t>
            </a:r>
            <a:endParaRPr lang="ru-RU" sz="16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0041" y="2484854"/>
            <a:ext cx="4224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ответил корове:</a:t>
            </a:r>
            <a:endParaRPr lang="ru-R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125" r="12673" b="3125"/>
          <a:stretch/>
        </p:blipFill>
        <p:spPr bwMode="auto">
          <a:xfrm>
            <a:off x="5605311" y="461665"/>
            <a:ext cx="2808312" cy="202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6" r="13018" b="4662"/>
          <a:stretch/>
        </p:blipFill>
        <p:spPr bwMode="auto">
          <a:xfrm>
            <a:off x="1436525" y="483851"/>
            <a:ext cx="2818213" cy="197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54230" y="1217972"/>
            <a:ext cx="1584176" cy="415499"/>
          </a:xfrm>
          <a:prstGeom prst="wedgeRectCallout">
            <a:avLst>
              <a:gd name="adj1" fmla="val 123385"/>
              <a:gd name="adj2" fmla="val 115214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040" y="1287221"/>
            <a:ext cx="173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Телёнок меня сосчитал.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431453" y="-33462"/>
            <a:ext cx="36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Корова удивилась и спросила козлёнка:</a:t>
            </a:r>
            <a:endParaRPr lang="ru-RU" sz="1600" dirty="0" smtClean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260870" y="1127011"/>
            <a:ext cx="1217489" cy="415499"/>
          </a:xfrm>
          <a:prstGeom prst="wedgeRectCallout">
            <a:avLst>
              <a:gd name="adj1" fmla="val 88842"/>
              <a:gd name="adj2" fmla="val 111607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236681" y="1196260"/>
            <a:ext cx="1488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 что это такое?</a:t>
            </a:r>
            <a:endParaRPr lang="ru-RU" sz="12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2698" r="13246" b="3148"/>
          <a:stretch/>
        </p:blipFill>
        <p:spPr bwMode="auto">
          <a:xfrm>
            <a:off x="1430085" y="2944069"/>
            <a:ext cx="282465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ая выноска 24"/>
          <p:cNvSpPr/>
          <p:nvPr/>
        </p:nvSpPr>
        <p:spPr>
          <a:xfrm>
            <a:off x="124329" y="3350688"/>
            <a:ext cx="1584176" cy="1203998"/>
          </a:xfrm>
          <a:prstGeom prst="wedgeRectCallout">
            <a:avLst>
              <a:gd name="adj1" fmla="val 127170"/>
              <a:gd name="adj2" fmla="val 682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0139" y="3362072"/>
            <a:ext cx="1731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научился считать до десяти. Послушайте.</a:t>
            </a:r>
          </a:p>
          <a:p>
            <a:r>
              <a:rPr lang="ru-RU" sz="1200" dirty="0" smtClean="0"/>
              <a:t>Один – это я.</a:t>
            </a:r>
          </a:p>
          <a:p>
            <a:r>
              <a:rPr lang="ru-RU" sz="1200" dirty="0" smtClean="0"/>
              <a:t>Два – это телёнок.</a:t>
            </a:r>
          </a:p>
          <a:p>
            <a:r>
              <a:rPr lang="ru-RU" sz="1200" dirty="0" smtClean="0"/>
              <a:t>Три – это корова.</a:t>
            </a:r>
          </a:p>
          <a:p>
            <a:r>
              <a:rPr lang="ru-RU" sz="1200" dirty="0" smtClean="0"/>
              <a:t>Один, два, три.</a:t>
            </a:r>
            <a:endParaRPr lang="ru-RU" sz="12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2667" r="12902" b="3125"/>
          <a:stretch/>
        </p:blipFill>
        <p:spPr bwMode="auto">
          <a:xfrm>
            <a:off x="5640159" y="2971134"/>
            <a:ext cx="2773464" cy="198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260870" y="2521397"/>
            <a:ext cx="3883130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удивился и заревел корове:</a:t>
            </a:r>
            <a:endParaRPr lang="ru-RU" sz="1600" dirty="0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5139350" y="3605933"/>
            <a:ext cx="1584176" cy="415499"/>
          </a:xfrm>
          <a:prstGeom prst="wedgeRectCallout">
            <a:avLst>
              <a:gd name="adj1" fmla="val 85535"/>
              <a:gd name="adj2" fmla="val 43059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115160" y="3605933"/>
            <a:ext cx="1731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Ой, теперь он и тебя посчитал, мама.</a:t>
            </a:r>
            <a:endParaRPr lang="ru-RU" sz="1200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10035" r="12767" b="9534"/>
          <a:stretch/>
        </p:blipFill>
        <p:spPr bwMode="auto">
          <a:xfrm>
            <a:off x="5605311" y="5126707"/>
            <a:ext cx="2818205" cy="173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-5680" y="5301208"/>
            <a:ext cx="3569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Когда корова услышала это, она очень рассердилась и заревела</a:t>
            </a:r>
            <a:endParaRPr lang="ru-RU" sz="1600" dirty="0" smtClean="0"/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4273435" y="5984752"/>
            <a:ext cx="1584176" cy="657715"/>
          </a:xfrm>
          <a:prstGeom prst="wedgeRectCallout">
            <a:avLst>
              <a:gd name="adj1" fmla="val 127170"/>
              <a:gd name="adj2" fmla="val 682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249245" y="5996136"/>
            <a:ext cx="1731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тебе покажу, как смеяться над взрослыми!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1652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3125" r="12672" b="5072"/>
          <a:stretch/>
        </p:blipFill>
        <p:spPr bwMode="auto">
          <a:xfrm>
            <a:off x="1210585" y="3877947"/>
            <a:ext cx="2801692" cy="193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07" y="4370021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2" y="4835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испугался и побежал. Телёнок и корова побежали за козлёнком. 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679" y="2942970"/>
            <a:ext cx="4289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Неподалёку гулял бык. Бык увидел козлёнка,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телёнка и корову. Бык пошёл к ним навстречу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и спросил:</a:t>
            </a:r>
            <a:endParaRPr lang="ru-RU" sz="1600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51520" y="4472231"/>
            <a:ext cx="1116124" cy="695681"/>
          </a:xfrm>
          <a:prstGeom prst="wedgeRectCallout">
            <a:avLst>
              <a:gd name="adj1" fmla="val 143746"/>
              <a:gd name="adj2" fmla="val -2698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4472231"/>
            <a:ext cx="111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Почему вы гонитесь за телёнком?</a:t>
            </a:r>
            <a:endParaRPr lang="ru-RU" sz="1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5951" r="13762" b="5891"/>
          <a:stretch/>
        </p:blipFill>
        <p:spPr bwMode="auto">
          <a:xfrm>
            <a:off x="1187624" y="446791"/>
            <a:ext cx="2824653" cy="190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8211" r="13761" b="3125"/>
          <a:stretch/>
        </p:blipFill>
        <p:spPr bwMode="auto">
          <a:xfrm>
            <a:off x="4992414" y="445757"/>
            <a:ext cx="2797798" cy="18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5" r="13762" b="3125"/>
          <a:stretch/>
        </p:blipFill>
        <p:spPr bwMode="auto">
          <a:xfrm>
            <a:off x="4992414" y="3881741"/>
            <a:ext cx="2693882" cy="19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896659" y="3350717"/>
            <a:ext cx="428964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Корова заревела:</a:t>
            </a:r>
            <a:endParaRPr lang="ru-RU" sz="1600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232150" y="4391334"/>
            <a:ext cx="1116124" cy="461665"/>
          </a:xfrm>
          <a:prstGeom prst="wedgeRectCallout">
            <a:avLst>
              <a:gd name="adj1" fmla="val -89946"/>
              <a:gd name="adj2" fmla="val 85647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232150" y="4391334"/>
            <a:ext cx="111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Козлёнок нас считает.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4903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3125" r="12902" b="3125"/>
          <a:stretch/>
        </p:blipFill>
        <p:spPr bwMode="auto">
          <a:xfrm>
            <a:off x="5508104" y="2473540"/>
            <a:ext cx="2619727" cy="18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283" r="13239" b="3166"/>
          <a:stretch/>
        </p:blipFill>
        <p:spPr bwMode="auto">
          <a:xfrm>
            <a:off x="251520" y="2426208"/>
            <a:ext cx="2619727" cy="190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1285048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2" y="4835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Бык посмотрел на козлёнка, а козлёнок сказал: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14774"/>
            <a:ext cx="3023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жалобно сказал:</a:t>
            </a:r>
            <a:endParaRPr lang="ru-RU" sz="1600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907704" y="2401390"/>
            <a:ext cx="1116124" cy="695681"/>
          </a:xfrm>
          <a:prstGeom prst="wedgeRectCallout">
            <a:avLst>
              <a:gd name="adj1" fmla="val -63084"/>
              <a:gd name="adj2" fmla="val 145979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2401390"/>
            <a:ext cx="111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Ой, теперь он и тебя посчитал.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808989" y="2071219"/>
            <a:ext cx="428964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Бык разозлился, да как заревёт:</a:t>
            </a:r>
            <a:endParaRPr lang="ru-RU" sz="1600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569769" y="2632507"/>
            <a:ext cx="1395316" cy="646331"/>
          </a:xfrm>
          <a:prstGeom prst="wedgeRectCallout">
            <a:avLst>
              <a:gd name="adj1" fmla="val -79203"/>
              <a:gd name="adj2" fmla="val 46219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569769" y="2632507"/>
            <a:ext cx="1395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Ах, так! </a:t>
            </a:r>
          </a:p>
          <a:p>
            <a:r>
              <a:rPr lang="ru-RU" sz="1200" dirty="0" smtClean="0"/>
              <a:t>Сейчас я его догоню и накажу. </a:t>
            </a:r>
            <a:endParaRPr lang="ru-RU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2960" r="12930" b="2841"/>
          <a:stretch/>
        </p:blipFill>
        <p:spPr bwMode="auto">
          <a:xfrm>
            <a:off x="5687552" y="93923"/>
            <a:ext cx="2707861" cy="19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ая выноска 17"/>
          <p:cNvSpPr/>
          <p:nvPr/>
        </p:nvSpPr>
        <p:spPr>
          <a:xfrm>
            <a:off x="4224901" y="449184"/>
            <a:ext cx="1584176" cy="1396379"/>
          </a:xfrm>
          <a:prstGeom prst="wedgeRectCallout">
            <a:avLst>
              <a:gd name="adj1" fmla="val 144202"/>
              <a:gd name="adj2" fmla="val -4988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200711" y="460569"/>
            <a:ext cx="17318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научился считать до десяти. Послушайте.</a:t>
            </a:r>
          </a:p>
          <a:p>
            <a:r>
              <a:rPr lang="ru-RU" sz="1200" dirty="0" smtClean="0"/>
              <a:t>Один – это я.</a:t>
            </a:r>
          </a:p>
          <a:p>
            <a:r>
              <a:rPr lang="ru-RU" sz="1200" dirty="0" smtClean="0"/>
              <a:t>Два – это телёнок.</a:t>
            </a:r>
          </a:p>
          <a:p>
            <a:r>
              <a:rPr lang="ru-RU" sz="1200" dirty="0" smtClean="0"/>
              <a:t>Три – это корова.</a:t>
            </a:r>
          </a:p>
          <a:p>
            <a:r>
              <a:rPr lang="ru-RU" sz="1200" dirty="0" smtClean="0"/>
              <a:t>Четыре – это бык.</a:t>
            </a:r>
          </a:p>
          <a:p>
            <a:r>
              <a:rPr lang="ru-RU" sz="1200" dirty="0" smtClean="0"/>
              <a:t>Один, два, три, четыре.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8269" y="4488912"/>
            <a:ext cx="9140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испугался и побежал. Телёнок , корова и бык побежали за козлёнком.  </a:t>
            </a:r>
            <a:endParaRPr lang="ru-RU" sz="16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2960" r="13157" b="3176"/>
          <a:stretch/>
        </p:blipFill>
        <p:spPr bwMode="auto">
          <a:xfrm>
            <a:off x="3121941" y="4937126"/>
            <a:ext cx="2687136" cy="192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5" r="13894" b="3125"/>
          <a:stretch/>
        </p:blipFill>
        <p:spPr bwMode="auto">
          <a:xfrm>
            <a:off x="6201537" y="4950577"/>
            <a:ext cx="2649120" cy="190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91" r="13894" b="3125"/>
          <a:stretch/>
        </p:blipFill>
        <p:spPr bwMode="auto">
          <a:xfrm>
            <a:off x="237363" y="4950577"/>
            <a:ext cx="2650988" cy="190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48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3027" r="13395" b="3667"/>
          <a:stretch/>
        </p:blipFill>
        <p:spPr bwMode="auto">
          <a:xfrm>
            <a:off x="6237927" y="3069037"/>
            <a:ext cx="2663683" cy="188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3191" r="13894" b="3213"/>
          <a:stretch/>
        </p:blipFill>
        <p:spPr bwMode="auto">
          <a:xfrm>
            <a:off x="5884844" y="620688"/>
            <a:ext cx="2667254" cy="190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3125" r="13017" b="3213"/>
          <a:stretch/>
        </p:blipFill>
        <p:spPr bwMode="auto">
          <a:xfrm>
            <a:off x="1115616" y="761316"/>
            <a:ext cx="2667254" cy="188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4077072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1" y="4835"/>
            <a:ext cx="4594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А в это время на поляне гулял конь и жевал траву. Услышал конь топот, поднял голову и закричал:</a:t>
            </a:r>
            <a:endParaRPr lang="ru-RU" sz="1600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67544" y="870717"/>
            <a:ext cx="1116124" cy="414332"/>
          </a:xfrm>
          <a:prstGeom prst="wedgeRectCallout">
            <a:avLst>
              <a:gd name="adj1" fmla="val 120915"/>
              <a:gd name="adj2" fmla="val 17492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870716"/>
            <a:ext cx="111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Иго-</a:t>
            </a:r>
            <a:r>
              <a:rPr lang="ru-RU" sz="1200" dirty="0" err="1" smtClean="0"/>
              <a:t>го</a:t>
            </a:r>
            <a:r>
              <a:rPr lang="ru-RU" sz="1200" dirty="0" smtClean="0"/>
              <a:t>, а что это за спешка. 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301482" y="4835"/>
            <a:ext cx="4289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Бык заревела в ответ:</a:t>
            </a:r>
            <a:endParaRPr lang="ru-RU" sz="1600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4932040" y="860050"/>
            <a:ext cx="1603558" cy="646331"/>
          </a:xfrm>
          <a:prstGeom prst="wedgeRectCallout">
            <a:avLst>
              <a:gd name="adj1" fmla="val 74425"/>
              <a:gd name="adj2" fmla="val 11811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932040" y="860050"/>
            <a:ext cx="160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Козлёнок</a:t>
            </a:r>
            <a:r>
              <a:rPr lang="ru-RU" sz="1200" dirty="0" smtClean="0"/>
              <a:t> нас считает. А ему никто не разрешал это делать.</a:t>
            </a:r>
            <a:endParaRPr lang="ru-RU" sz="1200" dirty="0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634372" y="3153273"/>
            <a:ext cx="1707639" cy="1735012"/>
          </a:xfrm>
          <a:prstGeom prst="wedgeRectCallout">
            <a:avLst>
              <a:gd name="adj1" fmla="val 124480"/>
              <a:gd name="adj2" fmla="val 781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10183" y="3164658"/>
            <a:ext cx="17318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научился считать до десяти. Послушайте.</a:t>
            </a:r>
          </a:p>
          <a:p>
            <a:r>
              <a:rPr lang="ru-RU" sz="1200" dirty="0" smtClean="0"/>
              <a:t>Один – это я.</a:t>
            </a:r>
          </a:p>
          <a:p>
            <a:r>
              <a:rPr lang="ru-RU" sz="1200" dirty="0" smtClean="0"/>
              <a:t>Два – это телёнок.</a:t>
            </a:r>
          </a:p>
          <a:p>
            <a:r>
              <a:rPr lang="ru-RU" sz="1200" dirty="0" smtClean="0"/>
              <a:t>Три – это корова.</a:t>
            </a:r>
          </a:p>
          <a:p>
            <a:r>
              <a:rPr lang="ru-RU" sz="1200" dirty="0" smtClean="0"/>
              <a:t>Четыре – это бык.</a:t>
            </a:r>
          </a:p>
          <a:p>
            <a:r>
              <a:rPr lang="ru-RU" sz="1200" dirty="0" smtClean="0"/>
              <a:t>Пять – это конь.</a:t>
            </a:r>
          </a:p>
          <a:p>
            <a:r>
              <a:rPr lang="ru-RU" sz="1200" dirty="0" smtClean="0"/>
              <a:t>Один, два, три, четыре, пять.</a:t>
            </a:r>
            <a:endParaRPr lang="ru-RU" sz="1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3125" r="13894" b="3213"/>
          <a:stretch/>
        </p:blipFill>
        <p:spPr bwMode="auto">
          <a:xfrm>
            <a:off x="721006" y="3107253"/>
            <a:ext cx="2660358" cy="19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61164" y="2645588"/>
            <a:ext cx="3844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Конь спросил:</a:t>
            </a:r>
            <a:endParaRPr lang="ru-RU" sz="1600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179512" y="3626324"/>
            <a:ext cx="1404156" cy="450747"/>
          </a:xfrm>
          <a:prstGeom prst="wedgeRectCallout">
            <a:avLst>
              <a:gd name="adj1" fmla="val 120915"/>
              <a:gd name="adj2" fmla="val 17492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3626324"/>
            <a:ext cx="1404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 как козлёнок это делает?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733819" y="2600829"/>
            <a:ext cx="3410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ответил коню:</a:t>
            </a:r>
            <a:endParaRPr lang="ru-RU" sz="1600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3221" r="12995" b="5005"/>
          <a:stretch/>
        </p:blipFill>
        <p:spPr bwMode="auto">
          <a:xfrm>
            <a:off x="5447679" y="5059799"/>
            <a:ext cx="2570435" cy="179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283" r="13239" b="3166"/>
          <a:stretch/>
        </p:blipFill>
        <p:spPr bwMode="auto">
          <a:xfrm>
            <a:off x="2319178" y="5219364"/>
            <a:ext cx="2252823" cy="1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0" y="5246873"/>
            <a:ext cx="2319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Телёнок   жалобно сказал:</a:t>
            </a:r>
            <a:endParaRPr lang="ru-RU" sz="1600" dirty="0"/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1716538" y="5754704"/>
            <a:ext cx="1116124" cy="695681"/>
          </a:xfrm>
          <a:prstGeom prst="wedgeRectCallout">
            <a:avLst>
              <a:gd name="adj1" fmla="val 106141"/>
              <a:gd name="adj2" fmla="val 4255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16538" y="5754704"/>
            <a:ext cx="111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Ой, теперь он и вас посчитал.</a:t>
            </a:r>
            <a:endParaRPr lang="ru-RU" sz="1200" dirty="0"/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7750629" y="5203546"/>
            <a:ext cx="1366855" cy="646331"/>
          </a:xfrm>
          <a:prstGeom prst="wedgeRectCallout">
            <a:avLst>
              <a:gd name="adj1" fmla="val -85916"/>
              <a:gd name="adj2" fmla="val 120122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750630" y="5203546"/>
            <a:ext cx="136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Ах, ты негодник. Ну, погоди у меня!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435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1285048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8269" y="10784"/>
            <a:ext cx="9140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испугался и побежал. Телёнок , корова, бык и конь побежали за козлёнком.  </a:t>
            </a:r>
            <a:endParaRPr lang="ru-RU" sz="16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5" r="13894" b="3125"/>
          <a:stretch/>
        </p:blipFill>
        <p:spPr bwMode="auto">
          <a:xfrm>
            <a:off x="6144571" y="472449"/>
            <a:ext cx="2706085" cy="19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91" r="13894" b="3125"/>
          <a:stretch/>
        </p:blipFill>
        <p:spPr bwMode="auto">
          <a:xfrm>
            <a:off x="237363" y="472449"/>
            <a:ext cx="2707993" cy="19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6458" r="23731" b="2096"/>
          <a:stretch/>
        </p:blipFill>
        <p:spPr bwMode="auto">
          <a:xfrm>
            <a:off x="3359777" y="460080"/>
            <a:ext cx="2404193" cy="194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3303" r="13412" b="3554"/>
          <a:stretch/>
        </p:blipFill>
        <p:spPr bwMode="auto">
          <a:xfrm>
            <a:off x="5763970" y="2840154"/>
            <a:ext cx="2726261" cy="194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4764" r="13892" b="3125"/>
          <a:stretch/>
        </p:blipFill>
        <p:spPr bwMode="auto">
          <a:xfrm>
            <a:off x="633942" y="2840154"/>
            <a:ext cx="2725835" cy="194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8269" y="2425786"/>
            <a:ext cx="428964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У самой дороги гуляла большая свинья. </a:t>
            </a:r>
            <a:endParaRPr lang="ru-RU" sz="1600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75880" y="3350307"/>
            <a:ext cx="1116124" cy="646330"/>
          </a:xfrm>
          <a:prstGeom prst="wedgeRectCallout">
            <a:avLst>
              <a:gd name="adj1" fmla="val 98083"/>
              <a:gd name="adj2" fmla="val 9783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880" y="3350306"/>
            <a:ext cx="111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Что это? Куда вы все бежите?</a:t>
            </a:r>
            <a:endParaRPr lang="ru-RU" sz="1200" dirty="0"/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5220072" y="2703976"/>
            <a:ext cx="1332148" cy="646330"/>
          </a:xfrm>
          <a:prstGeom prst="wedgeRectCallout">
            <a:avLst>
              <a:gd name="adj1" fmla="val 152567"/>
              <a:gd name="adj2" fmla="val 9551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220072" y="2703975"/>
            <a:ext cx="1332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Мы бежим за козлёнком. Он нас считает.</a:t>
            </a:r>
            <a:endParaRPr lang="ru-RU" sz="12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3125" r="12902" b="3125"/>
          <a:stretch/>
        </p:blipFill>
        <p:spPr bwMode="auto">
          <a:xfrm>
            <a:off x="3563888" y="4938269"/>
            <a:ext cx="2666594" cy="190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ая выноска 29"/>
          <p:cNvSpPr/>
          <p:nvPr/>
        </p:nvSpPr>
        <p:spPr>
          <a:xfrm>
            <a:off x="2339752" y="5301208"/>
            <a:ext cx="1404156" cy="450747"/>
          </a:xfrm>
          <a:prstGeom prst="wedgeRectCallout">
            <a:avLst>
              <a:gd name="adj1" fmla="val 120915"/>
              <a:gd name="adj2" fmla="val 17492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339752" y="5301208"/>
            <a:ext cx="1404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Как это считает?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631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3125" r="13894" b="3125"/>
          <a:stretch/>
        </p:blipFill>
        <p:spPr bwMode="auto">
          <a:xfrm>
            <a:off x="5792154" y="2425920"/>
            <a:ext cx="2722308" cy="195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3221" r="13016" b="4213"/>
          <a:stretch/>
        </p:blipFill>
        <p:spPr bwMode="auto">
          <a:xfrm>
            <a:off x="150760" y="2461453"/>
            <a:ext cx="2722308" cy="191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85" y="1285048"/>
            <a:ext cx="304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2802" y="4835"/>
            <a:ext cx="9140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/>
              <a:t>К</a:t>
            </a:r>
            <a:r>
              <a:rPr lang="ru-RU" sz="1600" dirty="0" smtClean="0"/>
              <a:t>озлёнок жалобно ответил: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14774"/>
            <a:ext cx="3023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Телёнок жалобно сказал:</a:t>
            </a:r>
            <a:endParaRPr lang="ru-RU" sz="1600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907704" y="2401390"/>
            <a:ext cx="1116124" cy="695681"/>
          </a:xfrm>
          <a:prstGeom prst="wedgeRectCallout">
            <a:avLst>
              <a:gd name="adj1" fmla="val -63084"/>
              <a:gd name="adj2" fmla="val 145979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2401390"/>
            <a:ext cx="111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Ой, теперь он и тебя посчитал.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808989" y="2071219"/>
            <a:ext cx="428964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Свинья</a:t>
            </a:r>
            <a:r>
              <a:rPr lang="ru-RU" sz="1600" dirty="0" smtClean="0"/>
              <a:t> разозлилась, да как завизжит:</a:t>
            </a:r>
            <a:endParaRPr lang="ru-RU" sz="1600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703321" y="2749231"/>
            <a:ext cx="1395316" cy="464564"/>
          </a:xfrm>
          <a:prstGeom prst="wedgeRectCallout">
            <a:avLst>
              <a:gd name="adj1" fmla="val -71683"/>
              <a:gd name="adj2" fmla="val 143021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703321" y="2749230"/>
            <a:ext cx="1395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Ну, за это он у меня поплатится. </a:t>
            </a:r>
            <a:endParaRPr lang="ru-RU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2960" r="12930" b="2841"/>
          <a:stretch/>
        </p:blipFill>
        <p:spPr bwMode="auto">
          <a:xfrm>
            <a:off x="5687552" y="93923"/>
            <a:ext cx="2707861" cy="193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ая выноска 17"/>
          <p:cNvSpPr/>
          <p:nvPr/>
        </p:nvSpPr>
        <p:spPr>
          <a:xfrm>
            <a:off x="4189587" y="120321"/>
            <a:ext cx="1584176" cy="1894453"/>
          </a:xfrm>
          <a:prstGeom prst="wedgeRectCallout">
            <a:avLst>
              <a:gd name="adj1" fmla="val 144202"/>
              <a:gd name="adj2" fmla="val 2133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65397" y="131706"/>
            <a:ext cx="1731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Я научился считать до десяти. Послушайте.</a:t>
            </a:r>
          </a:p>
          <a:p>
            <a:r>
              <a:rPr lang="ru-RU" sz="1200" dirty="0" smtClean="0"/>
              <a:t>Один – это я.</a:t>
            </a:r>
          </a:p>
          <a:p>
            <a:r>
              <a:rPr lang="ru-RU" sz="1200" dirty="0" smtClean="0"/>
              <a:t>Два – это телёнок.</a:t>
            </a:r>
          </a:p>
          <a:p>
            <a:r>
              <a:rPr lang="ru-RU" sz="1200" dirty="0" smtClean="0"/>
              <a:t>Три – это корова.</a:t>
            </a:r>
          </a:p>
          <a:p>
            <a:r>
              <a:rPr lang="ru-RU" sz="1200" dirty="0" smtClean="0"/>
              <a:t>Четыре – это бык.</a:t>
            </a:r>
          </a:p>
          <a:p>
            <a:r>
              <a:rPr lang="ru-RU" sz="1200" dirty="0" smtClean="0"/>
              <a:t>Пять – это конь.</a:t>
            </a:r>
          </a:p>
          <a:p>
            <a:r>
              <a:rPr lang="ru-RU" sz="1200" dirty="0" smtClean="0"/>
              <a:t>Шесть – это свинья.  </a:t>
            </a:r>
          </a:p>
          <a:p>
            <a:r>
              <a:rPr lang="ru-RU" sz="1200" dirty="0" smtClean="0"/>
              <a:t>Один, два, три, четыре, пять, шесть.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8269" y="4904224"/>
            <a:ext cx="9140287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Козлёнок испугался и побежал. Телёнок , корова, бык, конь и свинья побежали за козлёнком.  </a:t>
            </a:r>
            <a:endParaRPr lang="ru-RU" sz="16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25" r="13894" b="3125"/>
          <a:stretch/>
        </p:blipFill>
        <p:spPr bwMode="auto">
          <a:xfrm>
            <a:off x="6828427" y="5400934"/>
            <a:ext cx="2023643" cy="14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191" r="13894" b="3125"/>
          <a:stretch/>
        </p:blipFill>
        <p:spPr bwMode="auto">
          <a:xfrm>
            <a:off x="76959" y="5397112"/>
            <a:ext cx="2030381" cy="14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2204" r="13133" b="5329"/>
          <a:stretch/>
        </p:blipFill>
        <p:spPr bwMode="auto">
          <a:xfrm>
            <a:off x="2316075" y="5400935"/>
            <a:ext cx="2085977" cy="14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3125" r="13893" b="5431"/>
          <a:stretch/>
        </p:blipFill>
        <p:spPr bwMode="auto">
          <a:xfrm>
            <a:off x="4648585" y="5400934"/>
            <a:ext cx="2077934" cy="14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92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824</Words>
  <Application>Microsoft Office PowerPoint</Application>
  <PresentationFormat>Экран (4:3)</PresentationFormat>
  <Paragraphs>118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76</cp:revision>
  <dcterms:created xsi:type="dcterms:W3CDTF">2021-07-06T09:34:53Z</dcterms:created>
  <dcterms:modified xsi:type="dcterms:W3CDTF">2022-03-08T13:40:40Z</dcterms:modified>
</cp:coreProperties>
</file>