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74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442C"/>
    <a:srgbClr val="A99888"/>
    <a:srgbClr val="977D6F"/>
    <a:srgbClr val="CACFD5"/>
    <a:srgbClr val="000000"/>
    <a:srgbClr val="68563F"/>
    <a:srgbClr val="D6CABE"/>
    <a:srgbClr val="D1D6DC"/>
    <a:srgbClr val="893111"/>
    <a:srgbClr val="341F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4C606C-CAD7-4CBC-A4C9-BD4C4B312B3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D24F19-D5E8-4C53-BD67-7ABE27A5D5D1}">
      <dgm:prSet phldrT="[Текст]" custT="1"/>
      <dgm:spPr>
        <a:solidFill>
          <a:srgbClr val="A99888"/>
        </a:solidFill>
        <a:ln>
          <a:solidFill>
            <a:srgbClr val="A99888"/>
          </a:solidFill>
        </a:ln>
      </dgm:spPr>
      <dgm:t>
        <a:bodyPr/>
        <a:lstStyle/>
        <a:p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Прием обучающегося в образовательную  организацию </a:t>
          </a:r>
        </a:p>
      </dgm:t>
    </dgm:pt>
    <dgm:pt modelId="{3C23FBE3-80F8-4B8D-8F4B-A324BD480640}" type="parTrans" cxnId="{B429966C-23E2-45FA-88D1-7B1190E93F14}">
      <dgm:prSet/>
      <dgm:spPr/>
      <dgm:t>
        <a:bodyPr/>
        <a:lstStyle/>
        <a:p>
          <a:endParaRPr lang="ru-RU"/>
        </a:p>
      </dgm:t>
    </dgm:pt>
    <dgm:pt modelId="{FFEA17A0-2566-44C0-B6E1-16585D27DAC5}" type="sibTrans" cxnId="{B429966C-23E2-45FA-88D1-7B1190E93F14}">
      <dgm:prSet/>
      <dgm:spPr/>
      <dgm:t>
        <a:bodyPr/>
        <a:lstStyle/>
        <a:p>
          <a:endParaRPr lang="ru-RU"/>
        </a:p>
      </dgm:t>
    </dgm:pt>
    <dgm:pt modelId="{5AABD4AE-3F73-4C8D-BEF8-57D40556ABF1}">
      <dgm:prSet phldrT="[Текст]" custT="1"/>
      <dgm:spPr>
        <a:effectLst>
          <a:outerShdw blurRad="330200" dist="38100" dir="2700000" sx="105000" sy="105000" algn="tl" rotWithShape="0">
            <a:prstClr val="black">
              <a:alpha val="30000"/>
            </a:prstClr>
          </a:outerShdw>
        </a:effectLst>
      </dgm:spPr>
      <dgm:t>
        <a:bodyPr anchor="ctr"/>
        <a:lstStyle/>
        <a:p>
          <a:pPr algn="just"/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заявление родителей (законных представителей);</a:t>
          </a:r>
        </a:p>
      </dgm:t>
    </dgm:pt>
    <dgm:pt modelId="{606BEB55-8805-4592-BCCF-E580DA4BE4FE}" type="parTrans" cxnId="{6636E79D-7D54-4AAE-A1B4-8A85BECF7165}">
      <dgm:prSet/>
      <dgm:spPr/>
      <dgm:t>
        <a:bodyPr/>
        <a:lstStyle/>
        <a:p>
          <a:endParaRPr lang="ru-RU"/>
        </a:p>
      </dgm:t>
    </dgm:pt>
    <dgm:pt modelId="{26B8DD98-F77E-4394-B278-DEB6A809396D}" type="sibTrans" cxnId="{6636E79D-7D54-4AAE-A1B4-8A85BECF7165}">
      <dgm:prSet/>
      <dgm:spPr/>
      <dgm:t>
        <a:bodyPr/>
        <a:lstStyle/>
        <a:p>
          <a:endParaRPr lang="ru-RU"/>
        </a:p>
      </dgm:t>
    </dgm:pt>
    <dgm:pt modelId="{4455829B-FC45-4BDB-974D-6C302377BE31}">
      <dgm:prSet phldrT="[Текст]" custT="1"/>
      <dgm:spPr>
        <a:solidFill>
          <a:srgbClr val="977D6F"/>
        </a:solidFill>
        <a:ln>
          <a:solidFill>
            <a:srgbClr val="977D6F"/>
          </a:solidFill>
        </a:ln>
      </dgm:spPr>
      <dgm:t>
        <a:bodyPr/>
        <a:lstStyle/>
        <a:p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Оценка развития </a:t>
          </a:r>
        </a:p>
      </dgm:t>
    </dgm:pt>
    <dgm:pt modelId="{276FC0BB-6A0A-4EE5-AE6B-E39E7A0C99D8}" type="parTrans" cxnId="{C4AB90E0-82C5-4EA7-ADFB-FA0E8E30FAF3}">
      <dgm:prSet/>
      <dgm:spPr/>
      <dgm:t>
        <a:bodyPr/>
        <a:lstStyle/>
        <a:p>
          <a:endParaRPr lang="ru-RU"/>
        </a:p>
      </dgm:t>
    </dgm:pt>
    <dgm:pt modelId="{78B29F34-C35A-4530-9118-FF927B81FABB}" type="sibTrans" cxnId="{C4AB90E0-82C5-4EA7-ADFB-FA0E8E30FAF3}">
      <dgm:prSet/>
      <dgm:spPr/>
      <dgm:t>
        <a:bodyPr/>
        <a:lstStyle/>
        <a:p>
          <a:endParaRPr lang="ru-RU"/>
        </a:p>
      </dgm:t>
    </dgm:pt>
    <dgm:pt modelId="{1DAAA7FF-CEC7-4957-A9AA-CD2D38B8D107}">
      <dgm:prSet phldrT="[Текст]" custT="1"/>
      <dgm:spPr>
        <a:effectLst>
          <a:outerShdw blurRad="330200" dist="38100" dir="2700000" sx="105000" sy="105000" algn="tl" rotWithShape="0">
            <a:prstClr val="black">
              <a:alpha val="30000"/>
            </a:prstClr>
          </a:outerShdw>
        </a:effectLst>
      </dgm:spPr>
      <dgm:t>
        <a:bodyPr anchor="ctr"/>
        <a:lstStyle/>
        <a:p>
          <a:pPr algn="just"/>
          <a: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  <a:t>Основные</a:t>
          </a:r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  <a:t>задачи экспертной группы:</a:t>
          </a:r>
        </a:p>
      </dgm:t>
    </dgm:pt>
    <dgm:pt modelId="{4717A412-FAA7-4115-8BA1-F777CCCC6B6D}" type="parTrans" cxnId="{05C7B621-6778-4ECC-8401-CC9CDD178C62}">
      <dgm:prSet/>
      <dgm:spPr/>
      <dgm:t>
        <a:bodyPr/>
        <a:lstStyle/>
        <a:p>
          <a:endParaRPr lang="ru-RU"/>
        </a:p>
      </dgm:t>
    </dgm:pt>
    <dgm:pt modelId="{394D238E-8A86-4955-B269-16E0DEFB59C4}" type="sibTrans" cxnId="{05C7B621-6778-4ECC-8401-CC9CDD178C62}">
      <dgm:prSet/>
      <dgm:spPr/>
      <dgm:t>
        <a:bodyPr/>
        <a:lstStyle/>
        <a:p>
          <a:endParaRPr lang="ru-RU"/>
        </a:p>
      </dgm:t>
    </dgm:pt>
    <dgm:pt modelId="{3E7BDFC8-656B-4B04-8380-0817DB5D1982}">
      <dgm:prSet phldrT="[Текст]" custT="1"/>
      <dgm:spPr>
        <a:effectLst>
          <a:outerShdw blurRad="330200" dist="38100" dir="2700000" sx="105000" sy="105000" algn="tl" rotWithShape="0">
            <a:prstClr val="black">
              <a:alpha val="30000"/>
            </a:prstClr>
          </a:outerShdw>
        </a:effectLst>
      </dgm:spPr>
      <dgm:t>
        <a:bodyPr anchor="ctr"/>
        <a:lstStyle/>
        <a:p>
          <a:pPr algn="just"/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рекомендации ПМПК;</a:t>
          </a:r>
        </a:p>
      </dgm:t>
    </dgm:pt>
    <dgm:pt modelId="{9D4B7756-B25A-443D-9934-54028B442D2F}" type="parTrans" cxnId="{3E6E7D29-6DA6-488F-9062-672511B32893}">
      <dgm:prSet/>
      <dgm:spPr/>
      <dgm:t>
        <a:bodyPr/>
        <a:lstStyle/>
        <a:p>
          <a:endParaRPr lang="ru-RU"/>
        </a:p>
      </dgm:t>
    </dgm:pt>
    <dgm:pt modelId="{75EEC22F-03E5-4E0A-A4B2-B2A39A099B00}" type="sibTrans" cxnId="{3E6E7D29-6DA6-488F-9062-672511B32893}">
      <dgm:prSet/>
      <dgm:spPr/>
      <dgm:t>
        <a:bodyPr/>
        <a:lstStyle/>
        <a:p>
          <a:endParaRPr lang="ru-RU"/>
        </a:p>
      </dgm:t>
    </dgm:pt>
    <dgm:pt modelId="{CD83433E-9E14-4377-8043-A8FB8EB9E180}">
      <dgm:prSet phldrT="[Текст]" custT="1"/>
      <dgm:spPr>
        <a:effectLst>
          <a:outerShdw blurRad="330200" dist="38100" dir="2700000" sx="105000" sy="105000" algn="tl" rotWithShape="0">
            <a:prstClr val="black">
              <a:alpha val="30000"/>
            </a:prstClr>
          </a:outerShdw>
        </a:effectLst>
      </dgm:spPr>
      <dgm:t>
        <a:bodyPr anchor="ctr"/>
        <a:lstStyle/>
        <a:p>
          <a:pPr algn="just"/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индивидуальная программа реабилитации, </a:t>
          </a:r>
          <a:r>
            <a:rPr lang="ru-RU" sz="2000" dirty="0" err="1">
              <a:latin typeface="Arial" panose="020B0604020202020204" pitchFamily="34" charset="0"/>
              <a:cs typeface="Arial" panose="020B0604020202020204" pitchFamily="34" charset="0"/>
            </a:rPr>
            <a:t>абилитации</a:t>
          </a:r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 (для детей с инвалидностью).</a:t>
          </a:r>
        </a:p>
      </dgm:t>
    </dgm:pt>
    <dgm:pt modelId="{140D38D3-A926-46B5-9276-D8216D1FF01A}" type="parTrans" cxnId="{FDB871EC-ED91-4481-9E8B-BE469B7BEBF3}">
      <dgm:prSet/>
      <dgm:spPr/>
      <dgm:t>
        <a:bodyPr/>
        <a:lstStyle/>
        <a:p>
          <a:endParaRPr lang="ru-RU"/>
        </a:p>
      </dgm:t>
    </dgm:pt>
    <dgm:pt modelId="{FF58BE32-BE53-47CD-8644-778899AF26DC}" type="sibTrans" cxnId="{FDB871EC-ED91-4481-9E8B-BE469B7BEBF3}">
      <dgm:prSet/>
      <dgm:spPr/>
      <dgm:t>
        <a:bodyPr/>
        <a:lstStyle/>
        <a:p>
          <a:endParaRPr lang="ru-RU"/>
        </a:p>
      </dgm:t>
    </dgm:pt>
    <dgm:pt modelId="{87CDC34C-7201-4469-9B7E-EF3DDC5F7516}">
      <dgm:prSet phldrT="[Текст]" custT="1"/>
      <dgm:spPr>
        <a:effectLst>
          <a:outerShdw blurRad="330200" dist="38100" dir="2700000" sx="105000" sy="105000" algn="tl" rotWithShape="0">
            <a:prstClr val="black">
              <a:alpha val="30000"/>
            </a:prstClr>
          </a:outerShdw>
        </a:effectLst>
      </dgm:spPr>
      <dgm:t>
        <a:bodyPr anchor="ctr"/>
        <a:lstStyle/>
        <a:p>
          <a:pPr algn="just"/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проведение психолого-педагогического обследования обучающегося с целью разработки СИПР; </a:t>
          </a:r>
        </a:p>
      </dgm:t>
    </dgm:pt>
    <dgm:pt modelId="{A04BCD9E-2AD6-4967-A532-B4560F532C00}" type="parTrans" cxnId="{2C823C46-53EB-4215-8157-5370A1BFE075}">
      <dgm:prSet/>
      <dgm:spPr/>
      <dgm:t>
        <a:bodyPr/>
        <a:lstStyle/>
        <a:p>
          <a:endParaRPr lang="ru-RU"/>
        </a:p>
      </dgm:t>
    </dgm:pt>
    <dgm:pt modelId="{5F03BEB1-3770-443D-B8CE-B9C6FCD2FC26}" type="sibTrans" cxnId="{2C823C46-53EB-4215-8157-5370A1BFE075}">
      <dgm:prSet/>
      <dgm:spPr/>
      <dgm:t>
        <a:bodyPr/>
        <a:lstStyle/>
        <a:p>
          <a:endParaRPr lang="ru-RU"/>
        </a:p>
      </dgm:t>
    </dgm:pt>
    <dgm:pt modelId="{27A3ACC7-9460-4A16-8691-7D387E994CF3}">
      <dgm:prSet phldrT="[Текст]" custT="1"/>
      <dgm:spPr>
        <a:effectLst>
          <a:outerShdw blurRad="330200" dist="38100" dir="2700000" sx="105000" sy="105000" algn="tl" rotWithShape="0">
            <a:prstClr val="black">
              <a:alpha val="30000"/>
            </a:prstClr>
          </a:outerShdw>
        </a:effectLst>
      </dgm:spPr>
      <dgm:t>
        <a:bodyPr anchor="ctr"/>
        <a:lstStyle/>
        <a:p>
          <a:pPr algn="just"/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составление и реализация СИПР; </a:t>
          </a:r>
        </a:p>
      </dgm:t>
    </dgm:pt>
    <dgm:pt modelId="{6E33341C-F885-47E2-83A3-0D4AE88430CC}" type="parTrans" cxnId="{E7C09701-EBA2-47CA-961E-9376C192B421}">
      <dgm:prSet/>
      <dgm:spPr/>
      <dgm:t>
        <a:bodyPr/>
        <a:lstStyle/>
        <a:p>
          <a:endParaRPr lang="ru-RU"/>
        </a:p>
      </dgm:t>
    </dgm:pt>
    <dgm:pt modelId="{011F00DB-A6F9-4D85-BCD7-2A9F62E65AA3}" type="sibTrans" cxnId="{E7C09701-EBA2-47CA-961E-9376C192B421}">
      <dgm:prSet/>
      <dgm:spPr/>
      <dgm:t>
        <a:bodyPr/>
        <a:lstStyle/>
        <a:p>
          <a:endParaRPr lang="ru-RU"/>
        </a:p>
      </dgm:t>
    </dgm:pt>
    <dgm:pt modelId="{909658A6-CA16-4B02-B615-C62CF5556C01}">
      <dgm:prSet phldrT="[Текст]" custT="1"/>
      <dgm:spPr>
        <a:effectLst>
          <a:outerShdw blurRad="330200" dist="38100" dir="2700000" sx="105000" sy="105000" algn="tl" rotWithShape="0">
            <a:prstClr val="black">
              <a:alpha val="30000"/>
            </a:prstClr>
          </a:outerShdw>
        </a:effectLst>
      </dgm:spPr>
      <dgm:t>
        <a:bodyPr anchor="ctr"/>
        <a:lstStyle/>
        <a:p>
          <a:pPr algn="just"/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оценка динамики освоения обучающимся СИПР.</a:t>
          </a:r>
        </a:p>
      </dgm:t>
    </dgm:pt>
    <dgm:pt modelId="{CC9136C5-30AF-4EC6-9C23-1B90FC10441B}" type="parTrans" cxnId="{37DEFE2F-DC40-41DB-97FA-8CA5AA4439CC}">
      <dgm:prSet/>
      <dgm:spPr/>
      <dgm:t>
        <a:bodyPr/>
        <a:lstStyle/>
        <a:p>
          <a:endParaRPr lang="ru-RU"/>
        </a:p>
      </dgm:t>
    </dgm:pt>
    <dgm:pt modelId="{88943E01-61FC-4D69-8087-3FECA7DB5E5C}" type="sibTrans" cxnId="{37DEFE2F-DC40-41DB-97FA-8CA5AA4439CC}">
      <dgm:prSet/>
      <dgm:spPr/>
      <dgm:t>
        <a:bodyPr/>
        <a:lstStyle/>
        <a:p>
          <a:endParaRPr lang="ru-RU"/>
        </a:p>
      </dgm:t>
    </dgm:pt>
    <dgm:pt modelId="{381CA02B-727D-4379-B37A-6F51BB1C5802}" type="pres">
      <dgm:prSet presAssocID="{654C606C-CAD7-4CBC-A4C9-BD4C4B312B3E}" presName="Name0" presStyleCnt="0">
        <dgm:presLayoutVars>
          <dgm:dir/>
          <dgm:animLvl val="lvl"/>
          <dgm:resizeHandles/>
        </dgm:presLayoutVars>
      </dgm:prSet>
      <dgm:spPr/>
    </dgm:pt>
    <dgm:pt modelId="{D6A13311-E4B7-46FE-9D32-F2B95733CB62}" type="pres">
      <dgm:prSet presAssocID="{1AD24F19-D5E8-4C53-BD67-7ABE27A5D5D1}" presName="linNode" presStyleCnt="0"/>
      <dgm:spPr/>
    </dgm:pt>
    <dgm:pt modelId="{D98AC991-2B74-4612-8A8F-45564EE7AB4B}" type="pres">
      <dgm:prSet presAssocID="{1AD24F19-D5E8-4C53-BD67-7ABE27A5D5D1}" presName="parentShp" presStyleLbl="node1" presStyleIdx="0" presStyleCnt="2" custScaleX="59700" custLinFactNeighborX="-394" custLinFactNeighborY="-29">
        <dgm:presLayoutVars>
          <dgm:bulletEnabled val="1"/>
        </dgm:presLayoutVars>
      </dgm:prSet>
      <dgm:spPr/>
    </dgm:pt>
    <dgm:pt modelId="{2787F0DD-FF54-4363-8AEE-2EF0A9CA89C7}" type="pres">
      <dgm:prSet presAssocID="{1AD24F19-D5E8-4C53-BD67-7ABE27A5D5D1}" presName="childShp" presStyleLbl="bgAccFollowNode1" presStyleIdx="0" presStyleCnt="2" custScaleX="121346">
        <dgm:presLayoutVars>
          <dgm:bulletEnabled val="1"/>
        </dgm:presLayoutVars>
      </dgm:prSet>
      <dgm:spPr/>
    </dgm:pt>
    <dgm:pt modelId="{DF03D8AC-A8A3-4881-A066-78B201C1E642}" type="pres">
      <dgm:prSet presAssocID="{FFEA17A0-2566-44C0-B6E1-16585D27DAC5}" presName="spacing" presStyleCnt="0"/>
      <dgm:spPr/>
    </dgm:pt>
    <dgm:pt modelId="{B3F4C1E7-E2AD-4FDB-964D-F2C94A56BB4B}" type="pres">
      <dgm:prSet presAssocID="{4455829B-FC45-4BDB-974D-6C302377BE31}" presName="linNode" presStyleCnt="0"/>
      <dgm:spPr/>
    </dgm:pt>
    <dgm:pt modelId="{40034BF3-4B0E-4F8C-8D8D-51D32BBC5D9A}" type="pres">
      <dgm:prSet presAssocID="{4455829B-FC45-4BDB-974D-6C302377BE31}" presName="parentShp" presStyleLbl="node1" presStyleIdx="1" presStyleCnt="2" custScaleX="58991">
        <dgm:presLayoutVars>
          <dgm:bulletEnabled val="1"/>
        </dgm:presLayoutVars>
      </dgm:prSet>
      <dgm:spPr/>
    </dgm:pt>
    <dgm:pt modelId="{EC9EB6F0-9127-473C-AAC2-F5BADA3802F6}" type="pres">
      <dgm:prSet presAssocID="{4455829B-FC45-4BDB-974D-6C302377BE31}" presName="childShp" presStyleLbl="bgAccFollowNode1" presStyleIdx="1" presStyleCnt="2" custScaleX="123449">
        <dgm:presLayoutVars>
          <dgm:bulletEnabled val="1"/>
        </dgm:presLayoutVars>
      </dgm:prSet>
      <dgm:spPr/>
    </dgm:pt>
  </dgm:ptLst>
  <dgm:cxnLst>
    <dgm:cxn modelId="{E7C09701-EBA2-47CA-961E-9376C192B421}" srcId="{4455829B-FC45-4BDB-974D-6C302377BE31}" destId="{27A3ACC7-9460-4A16-8691-7D387E994CF3}" srcOrd="2" destOrd="0" parTransId="{6E33341C-F885-47E2-83A3-0D4AE88430CC}" sibTransId="{011F00DB-A6F9-4D85-BCD7-2A9F62E65AA3}"/>
    <dgm:cxn modelId="{0CBFD016-7A75-4916-83F1-058A51E1B4FC}" type="presOf" srcId="{87CDC34C-7201-4469-9B7E-EF3DDC5F7516}" destId="{EC9EB6F0-9127-473C-AAC2-F5BADA3802F6}" srcOrd="0" destOrd="1" presId="urn:microsoft.com/office/officeart/2005/8/layout/vList6"/>
    <dgm:cxn modelId="{E904FD1A-C18A-4049-8109-E9D325E9EFFC}" type="presOf" srcId="{4455829B-FC45-4BDB-974D-6C302377BE31}" destId="{40034BF3-4B0E-4F8C-8D8D-51D32BBC5D9A}" srcOrd="0" destOrd="0" presId="urn:microsoft.com/office/officeart/2005/8/layout/vList6"/>
    <dgm:cxn modelId="{0A1A4A1E-097B-4CCF-847C-0FA62F194EF0}" type="presOf" srcId="{1DAAA7FF-CEC7-4957-A9AA-CD2D38B8D107}" destId="{EC9EB6F0-9127-473C-AAC2-F5BADA3802F6}" srcOrd="0" destOrd="0" presId="urn:microsoft.com/office/officeart/2005/8/layout/vList6"/>
    <dgm:cxn modelId="{05C7B621-6778-4ECC-8401-CC9CDD178C62}" srcId="{4455829B-FC45-4BDB-974D-6C302377BE31}" destId="{1DAAA7FF-CEC7-4957-A9AA-CD2D38B8D107}" srcOrd="0" destOrd="0" parTransId="{4717A412-FAA7-4115-8BA1-F777CCCC6B6D}" sibTransId="{394D238E-8A86-4955-B269-16E0DEFB59C4}"/>
    <dgm:cxn modelId="{3E6E7D29-6DA6-488F-9062-672511B32893}" srcId="{1AD24F19-D5E8-4C53-BD67-7ABE27A5D5D1}" destId="{3E7BDFC8-656B-4B04-8380-0817DB5D1982}" srcOrd="1" destOrd="0" parTransId="{9D4B7756-B25A-443D-9934-54028B442D2F}" sibTransId="{75EEC22F-03E5-4E0A-A4B2-B2A39A099B00}"/>
    <dgm:cxn modelId="{37DEFE2F-DC40-41DB-97FA-8CA5AA4439CC}" srcId="{4455829B-FC45-4BDB-974D-6C302377BE31}" destId="{909658A6-CA16-4B02-B615-C62CF5556C01}" srcOrd="3" destOrd="0" parTransId="{CC9136C5-30AF-4EC6-9C23-1B90FC10441B}" sibTransId="{88943E01-61FC-4D69-8087-3FECA7DB5E5C}"/>
    <dgm:cxn modelId="{CC0A673A-7144-4CFF-B103-9ECE3F83E722}" type="presOf" srcId="{5AABD4AE-3F73-4C8D-BEF8-57D40556ABF1}" destId="{2787F0DD-FF54-4363-8AEE-2EF0A9CA89C7}" srcOrd="0" destOrd="0" presId="urn:microsoft.com/office/officeart/2005/8/layout/vList6"/>
    <dgm:cxn modelId="{2C823C46-53EB-4215-8157-5370A1BFE075}" srcId="{4455829B-FC45-4BDB-974D-6C302377BE31}" destId="{87CDC34C-7201-4469-9B7E-EF3DDC5F7516}" srcOrd="1" destOrd="0" parTransId="{A04BCD9E-2AD6-4967-A532-B4560F532C00}" sibTransId="{5F03BEB1-3770-443D-B8CE-B9C6FCD2FC26}"/>
    <dgm:cxn modelId="{B429966C-23E2-45FA-88D1-7B1190E93F14}" srcId="{654C606C-CAD7-4CBC-A4C9-BD4C4B312B3E}" destId="{1AD24F19-D5E8-4C53-BD67-7ABE27A5D5D1}" srcOrd="0" destOrd="0" parTransId="{3C23FBE3-80F8-4B8D-8F4B-A324BD480640}" sibTransId="{FFEA17A0-2566-44C0-B6E1-16585D27DAC5}"/>
    <dgm:cxn modelId="{17C2E29D-9113-4060-B4EA-640A6B9DFFA3}" type="presOf" srcId="{1AD24F19-D5E8-4C53-BD67-7ABE27A5D5D1}" destId="{D98AC991-2B74-4612-8A8F-45564EE7AB4B}" srcOrd="0" destOrd="0" presId="urn:microsoft.com/office/officeart/2005/8/layout/vList6"/>
    <dgm:cxn modelId="{6636E79D-7D54-4AAE-A1B4-8A85BECF7165}" srcId="{1AD24F19-D5E8-4C53-BD67-7ABE27A5D5D1}" destId="{5AABD4AE-3F73-4C8D-BEF8-57D40556ABF1}" srcOrd="0" destOrd="0" parTransId="{606BEB55-8805-4592-BCCF-E580DA4BE4FE}" sibTransId="{26B8DD98-F77E-4394-B278-DEB6A809396D}"/>
    <dgm:cxn modelId="{E942B0BE-329B-418B-8331-69B5A2BA0BA7}" type="presOf" srcId="{654C606C-CAD7-4CBC-A4C9-BD4C4B312B3E}" destId="{381CA02B-727D-4379-B37A-6F51BB1C5802}" srcOrd="0" destOrd="0" presId="urn:microsoft.com/office/officeart/2005/8/layout/vList6"/>
    <dgm:cxn modelId="{486C2ED7-8CB3-4089-A162-C86C5E4CED1B}" type="presOf" srcId="{909658A6-CA16-4B02-B615-C62CF5556C01}" destId="{EC9EB6F0-9127-473C-AAC2-F5BADA3802F6}" srcOrd="0" destOrd="3" presId="urn:microsoft.com/office/officeart/2005/8/layout/vList6"/>
    <dgm:cxn modelId="{C4AB90E0-82C5-4EA7-ADFB-FA0E8E30FAF3}" srcId="{654C606C-CAD7-4CBC-A4C9-BD4C4B312B3E}" destId="{4455829B-FC45-4BDB-974D-6C302377BE31}" srcOrd="1" destOrd="0" parTransId="{276FC0BB-6A0A-4EE5-AE6B-E39E7A0C99D8}" sibTransId="{78B29F34-C35A-4530-9118-FF927B81FABB}"/>
    <dgm:cxn modelId="{EFD25FE1-4526-4360-8404-091B3863C1B2}" type="presOf" srcId="{CD83433E-9E14-4377-8043-A8FB8EB9E180}" destId="{2787F0DD-FF54-4363-8AEE-2EF0A9CA89C7}" srcOrd="0" destOrd="2" presId="urn:microsoft.com/office/officeart/2005/8/layout/vList6"/>
    <dgm:cxn modelId="{FDB871EC-ED91-4481-9E8B-BE469B7BEBF3}" srcId="{1AD24F19-D5E8-4C53-BD67-7ABE27A5D5D1}" destId="{CD83433E-9E14-4377-8043-A8FB8EB9E180}" srcOrd="2" destOrd="0" parTransId="{140D38D3-A926-46B5-9276-D8216D1FF01A}" sibTransId="{FF58BE32-BE53-47CD-8644-778899AF26DC}"/>
    <dgm:cxn modelId="{4F574CF0-58FB-46B2-8E22-D915B197B0C5}" type="presOf" srcId="{3E7BDFC8-656B-4B04-8380-0817DB5D1982}" destId="{2787F0DD-FF54-4363-8AEE-2EF0A9CA89C7}" srcOrd="0" destOrd="1" presId="urn:microsoft.com/office/officeart/2005/8/layout/vList6"/>
    <dgm:cxn modelId="{23E8F3FB-6EC5-401D-A55E-DBF83BE453E6}" type="presOf" srcId="{27A3ACC7-9460-4A16-8691-7D387E994CF3}" destId="{EC9EB6F0-9127-473C-AAC2-F5BADA3802F6}" srcOrd="0" destOrd="2" presId="urn:microsoft.com/office/officeart/2005/8/layout/vList6"/>
    <dgm:cxn modelId="{7D3ED63E-8E2F-4771-9A73-95185D42045C}" type="presParOf" srcId="{381CA02B-727D-4379-B37A-6F51BB1C5802}" destId="{D6A13311-E4B7-46FE-9D32-F2B95733CB62}" srcOrd="0" destOrd="0" presId="urn:microsoft.com/office/officeart/2005/8/layout/vList6"/>
    <dgm:cxn modelId="{5B00A64E-7364-4158-ABC4-0626D6F01A08}" type="presParOf" srcId="{D6A13311-E4B7-46FE-9D32-F2B95733CB62}" destId="{D98AC991-2B74-4612-8A8F-45564EE7AB4B}" srcOrd="0" destOrd="0" presId="urn:microsoft.com/office/officeart/2005/8/layout/vList6"/>
    <dgm:cxn modelId="{F7FCCC10-4E41-458C-9BB8-EC29FCC849FF}" type="presParOf" srcId="{D6A13311-E4B7-46FE-9D32-F2B95733CB62}" destId="{2787F0DD-FF54-4363-8AEE-2EF0A9CA89C7}" srcOrd="1" destOrd="0" presId="urn:microsoft.com/office/officeart/2005/8/layout/vList6"/>
    <dgm:cxn modelId="{3521F771-6AA0-4695-8924-FF5FDCB5070F}" type="presParOf" srcId="{381CA02B-727D-4379-B37A-6F51BB1C5802}" destId="{DF03D8AC-A8A3-4881-A066-78B201C1E642}" srcOrd="1" destOrd="0" presId="urn:microsoft.com/office/officeart/2005/8/layout/vList6"/>
    <dgm:cxn modelId="{21C8A4F9-71D1-49C4-99DA-68DF16EC64D2}" type="presParOf" srcId="{381CA02B-727D-4379-B37A-6F51BB1C5802}" destId="{B3F4C1E7-E2AD-4FDB-964D-F2C94A56BB4B}" srcOrd="2" destOrd="0" presId="urn:microsoft.com/office/officeart/2005/8/layout/vList6"/>
    <dgm:cxn modelId="{F71EFD7D-2568-450B-BA68-E0D3D7FB436A}" type="presParOf" srcId="{B3F4C1E7-E2AD-4FDB-964D-F2C94A56BB4B}" destId="{40034BF3-4B0E-4F8C-8D8D-51D32BBC5D9A}" srcOrd="0" destOrd="0" presId="urn:microsoft.com/office/officeart/2005/8/layout/vList6"/>
    <dgm:cxn modelId="{9FCB237C-487B-4730-AF32-680C2D9FE19C}" type="presParOf" srcId="{B3F4C1E7-E2AD-4FDB-964D-F2C94A56BB4B}" destId="{EC9EB6F0-9127-473C-AAC2-F5BADA3802F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C31F93-1AE9-4002-B982-A83CF2AC8A7F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3D4C4F-63AB-4E40-9F47-240E7B71D13A}">
      <dgm:prSet phldrT="[Текст]" custT="1"/>
      <dgm:spPr>
        <a:solidFill>
          <a:srgbClr val="68563F"/>
        </a:solidFill>
        <a:ln>
          <a:solidFill>
            <a:srgbClr val="68563F"/>
          </a:solidFill>
        </a:ln>
      </dgm:spPr>
      <dgm:t>
        <a:bodyPr/>
        <a:lstStyle/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7C8BA4-09CB-4B04-96B2-5CC079D88860}" type="parTrans" cxnId="{1AEDD5F0-6F41-4BB9-8947-132766D8E38F}">
      <dgm:prSet/>
      <dgm:spPr/>
      <dgm:t>
        <a:bodyPr/>
        <a:lstStyle/>
        <a:p>
          <a:endParaRPr lang="ru-RU"/>
        </a:p>
      </dgm:t>
    </dgm:pt>
    <dgm:pt modelId="{5F48C1DE-AA12-4EF7-95A6-00FB669D06E3}" type="sibTrans" cxnId="{1AEDD5F0-6F41-4BB9-8947-132766D8E38F}">
      <dgm:prSet/>
      <dgm:spPr>
        <a:solidFill>
          <a:srgbClr val="D6CABE"/>
        </a:solidFill>
        <a:ln>
          <a:solidFill>
            <a:srgbClr val="D6CABE"/>
          </a:solidFill>
        </a:ln>
      </dgm:spPr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агрессия</a:t>
          </a:r>
        </a:p>
      </dgm:t>
    </dgm:pt>
    <dgm:pt modelId="{61976921-4C23-489B-BD70-0CCCC80B1C7B}">
      <dgm:prSet phldrT="[Текст]" custT="1"/>
      <dgm:spPr>
        <a:solidFill>
          <a:srgbClr val="977D6F"/>
        </a:solidFill>
        <a:ln>
          <a:solidFill>
            <a:srgbClr val="977D6F"/>
          </a:solidFill>
        </a:ln>
      </dgm:spPr>
      <dgm:t>
        <a:bodyPr/>
        <a:lstStyle/>
        <a:p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2C697C-3FD5-4207-9D0E-C4EC7FEF0BEC}" type="parTrans" cxnId="{643FEC94-ABE9-4AB0-8B32-CE9B37367FAD}">
      <dgm:prSet/>
      <dgm:spPr/>
      <dgm:t>
        <a:bodyPr/>
        <a:lstStyle/>
        <a:p>
          <a:endParaRPr lang="ru-RU"/>
        </a:p>
      </dgm:t>
    </dgm:pt>
    <dgm:pt modelId="{B4E71545-DAC3-4411-ACA3-158D19138E1B}" type="sibTrans" cxnId="{643FEC94-ABE9-4AB0-8B32-CE9B37367FAD}">
      <dgm:prSet custT="1"/>
      <dgm:spPr>
        <a:solidFill>
          <a:srgbClr val="CACFD5"/>
        </a:solidFill>
        <a:ln>
          <a:solidFill>
            <a:srgbClr val="CACFD5"/>
          </a:solidFill>
        </a:ln>
      </dgm:spPr>
      <dgm:t>
        <a:bodyPr/>
        <a:lstStyle/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9CDA14-24D8-448C-BDFC-239977DB6505}">
      <dgm:prSet phldrT="[Текст]"/>
      <dgm:spPr>
        <a:solidFill>
          <a:srgbClr val="A99888"/>
        </a:solidFill>
        <a:ln>
          <a:solidFill>
            <a:srgbClr val="A99888"/>
          </a:solidFill>
        </a:ln>
      </dgm:spPr>
      <dgm:t>
        <a:bodyPr/>
        <a:lstStyle/>
        <a:p>
          <a:endParaRPr lang="ru-RU" dirty="0"/>
        </a:p>
      </dgm:t>
    </dgm:pt>
    <dgm:pt modelId="{A39FB6EF-0707-4CC2-896E-0C3EEBD73200}" type="parTrans" cxnId="{8114D923-EBE3-433C-8EDC-9E68127471D4}">
      <dgm:prSet/>
      <dgm:spPr/>
      <dgm:t>
        <a:bodyPr/>
        <a:lstStyle/>
        <a:p>
          <a:endParaRPr lang="ru-RU"/>
        </a:p>
      </dgm:t>
    </dgm:pt>
    <dgm:pt modelId="{A96471AA-5004-4A4A-A6EF-8BC61EDD6536}" type="sibTrans" cxnId="{8114D923-EBE3-433C-8EDC-9E68127471D4}">
      <dgm:prSet custT="1"/>
      <dgm:spPr>
        <a:solidFill>
          <a:srgbClr val="56442C"/>
        </a:solidFill>
        <a:ln>
          <a:solidFill>
            <a:srgbClr val="56442C"/>
          </a:solidFill>
        </a:ln>
      </dgm:spPr>
      <dgm:t>
        <a:bodyPr/>
        <a:lstStyle/>
        <a:p>
          <a:endParaRPr lang="ru-RU" sz="1600" dirty="0"/>
        </a:p>
      </dgm:t>
    </dgm:pt>
    <dgm:pt modelId="{D1DDC8AC-0302-40AE-9C4A-AA7F5BCA6255}" type="pres">
      <dgm:prSet presAssocID="{E0C31F93-1AE9-4002-B982-A83CF2AC8A7F}" presName="Name0" presStyleCnt="0">
        <dgm:presLayoutVars>
          <dgm:chMax/>
          <dgm:chPref/>
          <dgm:dir/>
          <dgm:animLvl val="lvl"/>
        </dgm:presLayoutVars>
      </dgm:prSet>
      <dgm:spPr/>
    </dgm:pt>
    <dgm:pt modelId="{A683AE03-5F29-45BE-AC2A-095AA01E6286}" type="pres">
      <dgm:prSet presAssocID="{7D3D4C4F-63AB-4E40-9F47-240E7B71D13A}" presName="composite" presStyleCnt="0"/>
      <dgm:spPr/>
    </dgm:pt>
    <dgm:pt modelId="{BA6A1C45-CE13-446B-85C2-6B59C7ABC6EE}" type="pres">
      <dgm:prSet presAssocID="{7D3D4C4F-63AB-4E40-9F47-240E7B71D13A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A75FF78A-326E-4C72-B5C4-84C7816DC073}" type="pres">
      <dgm:prSet presAssocID="{7D3D4C4F-63AB-4E40-9F47-240E7B71D13A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C53644AD-D476-4B0A-A818-4EA0487E9C3D}" type="pres">
      <dgm:prSet presAssocID="{7D3D4C4F-63AB-4E40-9F47-240E7B71D13A}" presName="BalanceSpacing" presStyleCnt="0"/>
      <dgm:spPr/>
    </dgm:pt>
    <dgm:pt modelId="{FA98F95C-CF66-4225-8509-44724DC22AEF}" type="pres">
      <dgm:prSet presAssocID="{7D3D4C4F-63AB-4E40-9F47-240E7B71D13A}" presName="BalanceSpacing1" presStyleCnt="0"/>
      <dgm:spPr/>
    </dgm:pt>
    <dgm:pt modelId="{D04CC0BB-B89A-4705-A5BC-4B08316C7D1A}" type="pres">
      <dgm:prSet presAssocID="{5F48C1DE-AA12-4EF7-95A6-00FB669D06E3}" presName="Accent1Text" presStyleLbl="node1" presStyleIdx="1" presStyleCnt="6"/>
      <dgm:spPr/>
    </dgm:pt>
    <dgm:pt modelId="{C17B63E9-D9FE-49CB-BDC0-169153E07694}" type="pres">
      <dgm:prSet presAssocID="{5F48C1DE-AA12-4EF7-95A6-00FB669D06E3}" presName="spaceBetweenRectangles" presStyleCnt="0"/>
      <dgm:spPr/>
    </dgm:pt>
    <dgm:pt modelId="{F0316D0B-2F4F-4CC3-BB80-FC3FA656E318}" type="pres">
      <dgm:prSet presAssocID="{61976921-4C23-489B-BD70-0CCCC80B1C7B}" presName="composite" presStyleCnt="0"/>
      <dgm:spPr/>
    </dgm:pt>
    <dgm:pt modelId="{B0CA426C-1DD9-4BEC-84C5-95EC0B1707D0}" type="pres">
      <dgm:prSet presAssocID="{61976921-4C23-489B-BD70-0CCCC80B1C7B}" presName="Parent1" presStyleLbl="node1" presStyleIdx="2" presStyleCnt="6" custScaleX="103819">
        <dgm:presLayoutVars>
          <dgm:chMax val="1"/>
          <dgm:chPref val="1"/>
          <dgm:bulletEnabled val="1"/>
        </dgm:presLayoutVars>
      </dgm:prSet>
      <dgm:spPr/>
    </dgm:pt>
    <dgm:pt modelId="{58261408-798D-4FC7-8E35-3166DB657982}" type="pres">
      <dgm:prSet presAssocID="{61976921-4C23-489B-BD70-0CCCC80B1C7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1486E779-BA4D-4F94-A4D3-DE0D7680D575}" type="pres">
      <dgm:prSet presAssocID="{61976921-4C23-489B-BD70-0CCCC80B1C7B}" presName="BalanceSpacing" presStyleCnt="0"/>
      <dgm:spPr/>
    </dgm:pt>
    <dgm:pt modelId="{BC9DEF6F-8C8F-4492-8D85-3FB218D277EA}" type="pres">
      <dgm:prSet presAssocID="{61976921-4C23-489B-BD70-0CCCC80B1C7B}" presName="BalanceSpacing1" presStyleCnt="0"/>
      <dgm:spPr/>
    </dgm:pt>
    <dgm:pt modelId="{AF47092B-9C7D-48A2-B8C9-3C7A1C17ECCB}" type="pres">
      <dgm:prSet presAssocID="{B4E71545-DAC3-4411-ACA3-158D19138E1B}" presName="Accent1Text" presStyleLbl="node1" presStyleIdx="3" presStyleCnt="6"/>
      <dgm:spPr/>
    </dgm:pt>
    <dgm:pt modelId="{08627C64-17BE-4EDB-8DEF-0808E385B614}" type="pres">
      <dgm:prSet presAssocID="{B4E71545-DAC3-4411-ACA3-158D19138E1B}" presName="spaceBetweenRectangles" presStyleCnt="0"/>
      <dgm:spPr/>
    </dgm:pt>
    <dgm:pt modelId="{ECE42381-3823-4098-9F71-1813BF4FDE89}" type="pres">
      <dgm:prSet presAssocID="{DE9CDA14-24D8-448C-BDFC-239977DB6505}" presName="composite" presStyleCnt="0"/>
      <dgm:spPr/>
    </dgm:pt>
    <dgm:pt modelId="{94131D72-0990-4079-A79A-5CB104CAF407}" type="pres">
      <dgm:prSet presAssocID="{DE9CDA14-24D8-448C-BDFC-239977DB6505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075A111C-DAA0-40FE-96FE-4750CF74B0EA}" type="pres">
      <dgm:prSet presAssocID="{DE9CDA14-24D8-448C-BDFC-239977DB6505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C6973153-5123-4027-B751-66C37C81EE80}" type="pres">
      <dgm:prSet presAssocID="{DE9CDA14-24D8-448C-BDFC-239977DB6505}" presName="BalanceSpacing" presStyleCnt="0"/>
      <dgm:spPr/>
    </dgm:pt>
    <dgm:pt modelId="{F21EAABA-7F57-4AA1-95E7-B14C64ACF704}" type="pres">
      <dgm:prSet presAssocID="{DE9CDA14-24D8-448C-BDFC-239977DB6505}" presName="BalanceSpacing1" presStyleCnt="0"/>
      <dgm:spPr/>
    </dgm:pt>
    <dgm:pt modelId="{0F83704F-B0B8-4692-A103-893F0AC0D299}" type="pres">
      <dgm:prSet presAssocID="{A96471AA-5004-4A4A-A6EF-8BC61EDD6536}" presName="Accent1Text" presStyleLbl="node1" presStyleIdx="5" presStyleCnt="6"/>
      <dgm:spPr/>
    </dgm:pt>
  </dgm:ptLst>
  <dgm:cxnLst>
    <dgm:cxn modelId="{7794E904-1116-430F-8C53-FBFDD32B4706}" type="presOf" srcId="{A96471AA-5004-4A4A-A6EF-8BC61EDD6536}" destId="{0F83704F-B0B8-4692-A103-893F0AC0D299}" srcOrd="0" destOrd="0" presId="urn:microsoft.com/office/officeart/2008/layout/AlternatingHexagons"/>
    <dgm:cxn modelId="{22666A18-ADF4-4C04-B2D6-DE6D3A5D7D27}" type="presOf" srcId="{7D3D4C4F-63AB-4E40-9F47-240E7B71D13A}" destId="{BA6A1C45-CE13-446B-85C2-6B59C7ABC6EE}" srcOrd="0" destOrd="0" presId="urn:microsoft.com/office/officeart/2008/layout/AlternatingHexagons"/>
    <dgm:cxn modelId="{8114D923-EBE3-433C-8EDC-9E68127471D4}" srcId="{E0C31F93-1AE9-4002-B982-A83CF2AC8A7F}" destId="{DE9CDA14-24D8-448C-BDFC-239977DB6505}" srcOrd="2" destOrd="0" parTransId="{A39FB6EF-0707-4CC2-896E-0C3EEBD73200}" sibTransId="{A96471AA-5004-4A4A-A6EF-8BC61EDD6536}"/>
    <dgm:cxn modelId="{CC52AB43-4EF2-41E5-B0CA-2328268C8679}" type="presOf" srcId="{E0C31F93-1AE9-4002-B982-A83CF2AC8A7F}" destId="{D1DDC8AC-0302-40AE-9C4A-AA7F5BCA6255}" srcOrd="0" destOrd="0" presId="urn:microsoft.com/office/officeart/2008/layout/AlternatingHexagons"/>
    <dgm:cxn modelId="{B5E1D94A-52FC-46CA-81C6-81A7AE272A90}" type="presOf" srcId="{B4E71545-DAC3-4411-ACA3-158D19138E1B}" destId="{AF47092B-9C7D-48A2-B8C9-3C7A1C17ECCB}" srcOrd="0" destOrd="0" presId="urn:microsoft.com/office/officeart/2008/layout/AlternatingHexagons"/>
    <dgm:cxn modelId="{F2F8BB6D-F4AA-4615-A8A7-47961DA1AD6C}" type="presOf" srcId="{5F48C1DE-AA12-4EF7-95A6-00FB669D06E3}" destId="{D04CC0BB-B89A-4705-A5BC-4B08316C7D1A}" srcOrd="0" destOrd="0" presId="urn:microsoft.com/office/officeart/2008/layout/AlternatingHexagons"/>
    <dgm:cxn modelId="{643FEC94-ABE9-4AB0-8B32-CE9B37367FAD}" srcId="{E0C31F93-1AE9-4002-B982-A83CF2AC8A7F}" destId="{61976921-4C23-489B-BD70-0CCCC80B1C7B}" srcOrd="1" destOrd="0" parTransId="{7A2C697C-3FD5-4207-9D0E-C4EC7FEF0BEC}" sibTransId="{B4E71545-DAC3-4411-ACA3-158D19138E1B}"/>
    <dgm:cxn modelId="{47E8F1A5-8DB3-49A6-815B-EC5E6BC70586}" type="presOf" srcId="{DE9CDA14-24D8-448C-BDFC-239977DB6505}" destId="{94131D72-0990-4079-A79A-5CB104CAF407}" srcOrd="0" destOrd="0" presId="urn:microsoft.com/office/officeart/2008/layout/AlternatingHexagons"/>
    <dgm:cxn modelId="{35CF1DE3-939C-4A67-9547-C54FE5960BBE}" type="presOf" srcId="{61976921-4C23-489B-BD70-0CCCC80B1C7B}" destId="{B0CA426C-1DD9-4BEC-84C5-95EC0B1707D0}" srcOrd="0" destOrd="0" presId="urn:microsoft.com/office/officeart/2008/layout/AlternatingHexagons"/>
    <dgm:cxn modelId="{1AEDD5F0-6F41-4BB9-8947-132766D8E38F}" srcId="{E0C31F93-1AE9-4002-B982-A83CF2AC8A7F}" destId="{7D3D4C4F-63AB-4E40-9F47-240E7B71D13A}" srcOrd="0" destOrd="0" parTransId="{8A7C8BA4-09CB-4B04-96B2-5CC079D88860}" sibTransId="{5F48C1DE-AA12-4EF7-95A6-00FB669D06E3}"/>
    <dgm:cxn modelId="{81EE84B9-932B-4D17-BBB5-3FFA89ABBD0C}" type="presParOf" srcId="{D1DDC8AC-0302-40AE-9C4A-AA7F5BCA6255}" destId="{A683AE03-5F29-45BE-AC2A-095AA01E6286}" srcOrd="0" destOrd="0" presId="urn:microsoft.com/office/officeart/2008/layout/AlternatingHexagons"/>
    <dgm:cxn modelId="{CDF8A817-7FEC-4589-A3D6-3782B105A9C5}" type="presParOf" srcId="{A683AE03-5F29-45BE-AC2A-095AA01E6286}" destId="{BA6A1C45-CE13-446B-85C2-6B59C7ABC6EE}" srcOrd="0" destOrd="0" presId="urn:microsoft.com/office/officeart/2008/layout/AlternatingHexagons"/>
    <dgm:cxn modelId="{304EE127-A8F6-4941-A629-A7B206809E77}" type="presParOf" srcId="{A683AE03-5F29-45BE-AC2A-095AA01E6286}" destId="{A75FF78A-326E-4C72-B5C4-84C7816DC073}" srcOrd="1" destOrd="0" presId="urn:microsoft.com/office/officeart/2008/layout/AlternatingHexagons"/>
    <dgm:cxn modelId="{B73DC5E8-DB75-4F31-9269-078D8251C0B5}" type="presParOf" srcId="{A683AE03-5F29-45BE-AC2A-095AA01E6286}" destId="{C53644AD-D476-4B0A-A818-4EA0487E9C3D}" srcOrd="2" destOrd="0" presId="urn:microsoft.com/office/officeart/2008/layout/AlternatingHexagons"/>
    <dgm:cxn modelId="{0BF151CA-6F83-4882-80AE-351EA5693C15}" type="presParOf" srcId="{A683AE03-5F29-45BE-AC2A-095AA01E6286}" destId="{FA98F95C-CF66-4225-8509-44724DC22AEF}" srcOrd="3" destOrd="0" presId="urn:microsoft.com/office/officeart/2008/layout/AlternatingHexagons"/>
    <dgm:cxn modelId="{BFBD7BB1-704E-4E7F-AD56-11FBF258A0FB}" type="presParOf" srcId="{A683AE03-5F29-45BE-AC2A-095AA01E6286}" destId="{D04CC0BB-B89A-4705-A5BC-4B08316C7D1A}" srcOrd="4" destOrd="0" presId="urn:microsoft.com/office/officeart/2008/layout/AlternatingHexagons"/>
    <dgm:cxn modelId="{9DC9689D-2A10-4078-AA77-32B3F8AA852A}" type="presParOf" srcId="{D1DDC8AC-0302-40AE-9C4A-AA7F5BCA6255}" destId="{C17B63E9-D9FE-49CB-BDC0-169153E07694}" srcOrd="1" destOrd="0" presId="urn:microsoft.com/office/officeart/2008/layout/AlternatingHexagons"/>
    <dgm:cxn modelId="{DCA4113D-3D93-413A-AC78-8F3450973EDE}" type="presParOf" srcId="{D1DDC8AC-0302-40AE-9C4A-AA7F5BCA6255}" destId="{F0316D0B-2F4F-4CC3-BB80-FC3FA656E318}" srcOrd="2" destOrd="0" presId="urn:microsoft.com/office/officeart/2008/layout/AlternatingHexagons"/>
    <dgm:cxn modelId="{A70AFF66-B2C2-4B5F-A6D1-F765BF54B718}" type="presParOf" srcId="{F0316D0B-2F4F-4CC3-BB80-FC3FA656E318}" destId="{B0CA426C-1DD9-4BEC-84C5-95EC0B1707D0}" srcOrd="0" destOrd="0" presId="urn:microsoft.com/office/officeart/2008/layout/AlternatingHexagons"/>
    <dgm:cxn modelId="{740614FF-9298-40C7-AFCB-036D46185848}" type="presParOf" srcId="{F0316D0B-2F4F-4CC3-BB80-FC3FA656E318}" destId="{58261408-798D-4FC7-8E35-3166DB657982}" srcOrd="1" destOrd="0" presId="urn:microsoft.com/office/officeart/2008/layout/AlternatingHexagons"/>
    <dgm:cxn modelId="{24094FB4-C4CC-4775-9D70-5DF819C94305}" type="presParOf" srcId="{F0316D0B-2F4F-4CC3-BB80-FC3FA656E318}" destId="{1486E779-BA4D-4F94-A4D3-DE0D7680D575}" srcOrd="2" destOrd="0" presId="urn:microsoft.com/office/officeart/2008/layout/AlternatingHexagons"/>
    <dgm:cxn modelId="{C604D2F0-25B0-4AF0-B788-7946F612EF4F}" type="presParOf" srcId="{F0316D0B-2F4F-4CC3-BB80-FC3FA656E318}" destId="{BC9DEF6F-8C8F-4492-8D85-3FB218D277EA}" srcOrd="3" destOrd="0" presId="urn:microsoft.com/office/officeart/2008/layout/AlternatingHexagons"/>
    <dgm:cxn modelId="{02660C7A-B52D-4C40-867E-006BE6FF69B3}" type="presParOf" srcId="{F0316D0B-2F4F-4CC3-BB80-FC3FA656E318}" destId="{AF47092B-9C7D-48A2-B8C9-3C7A1C17ECCB}" srcOrd="4" destOrd="0" presId="urn:microsoft.com/office/officeart/2008/layout/AlternatingHexagons"/>
    <dgm:cxn modelId="{2343FB76-F5BA-4867-B6E4-D701A941B03A}" type="presParOf" srcId="{D1DDC8AC-0302-40AE-9C4A-AA7F5BCA6255}" destId="{08627C64-17BE-4EDB-8DEF-0808E385B614}" srcOrd="3" destOrd="0" presId="urn:microsoft.com/office/officeart/2008/layout/AlternatingHexagons"/>
    <dgm:cxn modelId="{A1AA7D3D-315C-4741-8424-88EED0846B7C}" type="presParOf" srcId="{D1DDC8AC-0302-40AE-9C4A-AA7F5BCA6255}" destId="{ECE42381-3823-4098-9F71-1813BF4FDE89}" srcOrd="4" destOrd="0" presId="urn:microsoft.com/office/officeart/2008/layout/AlternatingHexagons"/>
    <dgm:cxn modelId="{4014C219-01E1-4471-8345-AF0454272FC1}" type="presParOf" srcId="{ECE42381-3823-4098-9F71-1813BF4FDE89}" destId="{94131D72-0990-4079-A79A-5CB104CAF407}" srcOrd="0" destOrd="0" presId="urn:microsoft.com/office/officeart/2008/layout/AlternatingHexagons"/>
    <dgm:cxn modelId="{45AFBF97-F394-4266-BF47-09540612DFF3}" type="presParOf" srcId="{ECE42381-3823-4098-9F71-1813BF4FDE89}" destId="{075A111C-DAA0-40FE-96FE-4750CF74B0EA}" srcOrd="1" destOrd="0" presId="urn:microsoft.com/office/officeart/2008/layout/AlternatingHexagons"/>
    <dgm:cxn modelId="{F9B94953-82E9-4442-A9D2-A04CD807D1BD}" type="presParOf" srcId="{ECE42381-3823-4098-9F71-1813BF4FDE89}" destId="{C6973153-5123-4027-B751-66C37C81EE80}" srcOrd="2" destOrd="0" presId="urn:microsoft.com/office/officeart/2008/layout/AlternatingHexagons"/>
    <dgm:cxn modelId="{FFAB54FE-9F5E-47EC-B161-6A10FFC46665}" type="presParOf" srcId="{ECE42381-3823-4098-9F71-1813BF4FDE89}" destId="{F21EAABA-7F57-4AA1-95E7-B14C64ACF704}" srcOrd="3" destOrd="0" presId="urn:microsoft.com/office/officeart/2008/layout/AlternatingHexagons"/>
    <dgm:cxn modelId="{0E39F389-86B2-4D76-A3C9-02CEF80AA1CD}" type="presParOf" srcId="{ECE42381-3823-4098-9F71-1813BF4FDE89}" destId="{0F83704F-B0B8-4692-A103-893F0AC0D29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87F0DD-FF54-4363-8AEE-2EF0A9CA89C7}">
      <dsp:nvSpPr>
        <dsp:cNvPr id="0" name=""/>
        <dsp:cNvSpPr/>
      </dsp:nvSpPr>
      <dsp:spPr>
        <a:xfrm>
          <a:off x="2741499" y="608"/>
          <a:ext cx="7816431" cy="23741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330200" dist="38100" dir="2700000" sx="105000" sy="105000" algn="tl" rotWithShape="0">
            <a:prstClr val="black">
              <a:alpha val="3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заявление родителей (законных представителей);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рекомендации ПМПК;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индивидуальная программа реабилитации, </a:t>
          </a:r>
          <a:r>
            <a:rPr lang="ru-RU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абилитации</a:t>
          </a: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 (для детей с инвалидностью).</a:t>
          </a:r>
        </a:p>
      </dsp:txBody>
      <dsp:txXfrm>
        <a:off x="2741499" y="297373"/>
        <a:ext cx="6926137" cy="1780588"/>
      </dsp:txXfrm>
    </dsp:sp>
    <dsp:sp modelId="{D98AC991-2B74-4612-8A8F-45564EE7AB4B}">
      <dsp:nvSpPr>
        <dsp:cNvPr id="0" name=""/>
        <dsp:cNvSpPr/>
      </dsp:nvSpPr>
      <dsp:spPr>
        <a:xfrm>
          <a:off x="152425" y="0"/>
          <a:ext cx="2563693" cy="2374118"/>
        </a:xfrm>
        <a:prstGeom prst="roundRect">
          <a:avLst/>
        </a:prstGeom>
        <a:solidFill>
          <a:srgbClr val="A99888"/>
        </a:solidFill>
        <a:ln w="19050" cap="flat" cmpd="sng" algn="ctr">
          <a:solidFill>
            <a:srgbClr val="A9988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Прием обучающегося в образовательную  организацию </a:t>
          </a:r>
        </a:p>
      </dsp:txBody>
      <dsp:txXfrm>
        <a:off x="268320" y="115895"/>
        <a:ext cx="2331903" cy="2142328"/>
      </dsp:txXfrm>
    </dsp:sp>
    <dsp:sp modelId="{EC9EB6F0-9127-473C-AAC2-F5BADA3802F6}">
      <dsp:nvSpPr>
        <dsp:cNvPr id="0" name=""/>
        <dsp:cNvSpPr/>
      </dsp:nvSpPr>
      <dsp:spPr>
        <a:xfrm>
          <a:off x="2658543" y="2612138"/>
          <a:ext cx="7951895" cy="23741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330200" dist="38100" dir="2700000" sx="105000" sy="105000" algn="tl" rotWithShape="0">
            <a:prstClr val="black">
              <a:alpha val="3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  <a:t>Основные</a:t>
          </a: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  <a:t>задачи экспертной группы: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проведение психолого-педагогического обследования обучающегося с целью разработки СИПР; 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составление и реализация СИПР; 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оценка динамики освоения обучающимся СИПР.</a:t>
          </a:r>
        </a:p>
      </dsp:txBody>
      <dsp:txXfrm>
        <a:off x="2658543" y="2908903"/>
        <a:ext cx="7061601" cy="1780588"/>
      </dsp:txXfrm>
    </dsp:sp>
    <dsp:sp modelId="{40034BF3-4B0E-4F8C-8D8D-51D32BBC5D9A}">
      <dsp:nvSpPr>
        <dsp:cNvPr id="0" name=""/>
        <dsp:cNvSpPr/>
      </dsp:nvSpPr>
      <dsp:spPr>
        <a:xfrm>
          <a:off x="125296" y="2612138"/>
          <a:ext cx="2533247" cy="2374118"/>
        </a:xfrm>
        <a:prstGeom prst="roundRect">
          <a:avLst/>
        </a:prstGeom>
        <a:solidFill>
          <a:srgbClr val="977D6F"/>
        </a:solidFill>
        <a:ln w="19050" cap="flat" cmpd="sng" algn="ctr">
          <a:solidFill>
            <a:srgbClr val="977D6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Оценка развития </a:t>
          </a:r>
        </a:p>
      </dsp:txBody>
      <dsp:txXfrm>
        <a:off x="241191" y="2728033"/>
        <a:ext cx="2301457" cy="21423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6A1C45-CE13-446B-85C2-6B59C7ABC6EE}">
      <dsp:nvSpPr>
        <dsp:cNvPr id="0" name=""/>
        <dsp:cNvSpPr/>
      </dsp:nvSpPr>
      <dsp:spPr>
        <a:xfrm rot="5400000">
          <a:off x="3177515" y="749837"/>
          <a:ext cx="2086900" cy="1815603"/>
        </a:xfrm>
        <a:prstGeom prst="hexagon">
          <a:avLst>
            <a:gd name="adj" fmla="val 25000"/>
            <a:gd name="vf" fmla="val 115470"/>
          </a:avLst>
        </a:prstGeom>
        <a:solidFill>
          <a:srgbClr val="68563F"/>
        </a:solidFill>
        <a:ln w="19050" cap="flat" cmpd="sng" algn="ctr">
          <a:solidFill>
            <a:srgbClr val="68563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596094" y="939398"/>
        <a:ext cx="1249741" cy="1436482"/>
      </dsp:txXfrm>
    </dsp:sp>
    <dsp:sp modelId="{A75FF78A-326E-4C72-B5C4-84C7816DC073}">
      <dsp:nvSpPr>
        <dsp:cNvPr id="0" name=""/>
        <dsp:cNvSpPr/>
      </dsp:nvSpPr>
      <dsp:spPr>
        <a:xfrm>
          <a:off x="5183861" y="1031568"/>
          <a:ext cx="2328981" cy="1252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4CC0BB-B89A-4705-A5BC-4B08316C7D1A}">
      <dsp:nvSpPr>
        <dsp:cNvPr id="0" name=""/>
        <dsp:cNvSpPr/>
      </dsp:nvSpPr>
      <dsp:spPr>
        <a:xfrm rot="5400000">
          <a:off x="1216663" y="749837"/>
          <a:ext cx="2086900" cy="1815603"/>
        </a:xfrm>
        <a:prstGeom prst="hexagon">
          <a:avLst>
            <a:gd name="adj" fmla="val 25000"/>
            <a:gd name="vf" fmla="val 115470"/>
          </a:avLst>
        </a:prstGeom>
        <a:solidFill>
          <a:srgbClr val="D6CABE"/>
        </a:solidFill>
        <a:ln w="19050" cap="flat" cmpd="sng" algn="ctr">
          <a:solidFill>
            <a:srgbClr val="D6CAB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latin typeface="Arial" panose="020B0604020202020204" pitchFamily="34" charset="0"/>
              <a:cs typeface="Arial" panose="020B0604020202020204" pitchFamily="34" charset="0"/>
            </a:rPr>
            <a:t>агрессия</a:t>
          </a:r>
        </a:p>
      </dsp:txBody>
      <dsp:txXfrm rot="-5400000">
        <a:off x="1635242" y="939398"/>
        <a:ext cx="1249741" cy="1436482"/>
      </dsp:txXfrm>
    </dsp:sp>
    <dsp:sp modelId="{B0CA426C-1DD9-4BEC-84C5-95EC0B1707D0}">
      <dsp:nvSpPr>
        <dsp:cNvPr id="0" name=""/>
        <dsp:cNvSpPr/>
      </dsp:nvSpPr>
      <dsp:spPr>
        <a:xfrm rot="5400000">
          <a:off x="2193332" y="2486529"/>
          <a:ext cx="2086900" cy="1884941"/>
        </a:xfrm>
        <a:prstGeom prst="hexagon">
          <a:avLst>
            <a:gd name="adj" fmla="val 25000"/>
            <a:gd name="vf" fmla="val 115470"/>
          </a:avLst>
        </a:prstGeom>
        <a:solidFill>
          <a:srgbClr val="977D6F"/>
        </a:solidFill>
        <a:ln w="19050" cap="flat" cmpd="sng" algn="ctr">
          <a:solidFill>
            <a:srgbClr val="977D6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593267" y="2716537"/>
        <a:ext cx="1287029" cy="1424926"/>
      </dsp:txXfrm>
    </dsp:sp>
    <dsp:sp modelId="{58261408-798D-4FC7-8E35-3166DB657982}">
      <dsp:nvSpPr>
        <dsp:cNvPr id="0" name=""/>
        <dsp:cNvSpPr/>
      </dsp:nvSpPr>
      <dsp:spPr>
        <a:xfrm>
          <a:off x="0" y="2802930"/>
          <a:ext cx="2253852" cy="1252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7092B-9C7D-48A2-B8C9-3C7A1C17ECCB}">
      <dsp:nvSpPr>
        <dsp:cNvPr id="0" name=""/>
        <dsp:cNvSpPr/>
      </dsp:nvSpPr>
      <dsp:spPr>
        <a:xfrm rot="5400000">
          <a:off x="4154184" y="2521198"/>
          <a:ext cx="2086900" cy="1815603"/>
        </a:xfrm>
        <a:prstGeom prst="hexagon">
          <a:avLst>
            <a:gd name="adj" fmla="val 25000"/>
            <a:gd name="vf" fmla="val 115470"/>
          </a:avLst>
        </a:prstGeom>
        <a:solidFill>
          <a:srgbClr val="CACFD5"/>
        </a:solidFill>
        <a:ln w="19050" cap="flat" cmpd="sng" algn="ctr">
          <a:solidFill>
            <a:srgbClr val="CACFD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4572763" y="2710759"/>
        <a:ext cx="1249741" cy="1436482"/>
      </dsp:txXfrm>
    </dsp:sp>
    <dsp:sp modelId="{94131D72-0990-4079-A79A-5CB104CAF407}">
      <dsp:nvSpPr>
        <dsp:cNvPr id="0" name=""/>
        <dsp:cNvSpPr/>
      </dsp:nvSpPr>
      <dsp:spPr>
        <a:xfrm rot="5400000">
          <a:off x="3177515" y="4292560"/>
          <a:ext cx="2086900" cy="1815603"/>
        </a:xfrm>
        <a:prstGeom prst="hexagon">
          <a:avLst>
            <a:gd name="adj" fmla="val 25000"/>
            <a:gd name="vf" fmla="val 115470"/>
          </a:avLst>
        </a:prstGeom>
        <a:solidFill>
          <a:srgbClr val="A99888"/>
        </a:solidFill>
        <a:ln w="19050" cap="flat" cmpd="sng" algn="ctr">
          <a:solidFill>
            <a:srgbClr val="A9988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 rot="-5400000">
        <a:off x="3596094" y="4482121"/>
        <a:ext cx="1249741" cy="1436482"/>
      </dsp:txXfrm>
    </dsp:sp>
    <dsp:sp modelId="{075A111C-DAA0-40FE-96FE-4750CF74B0EA}">
      <dsp:nvSpPr>
        <dsp:cNvPr id="0" name=""/>
        <dsp:cNvSpPr/>
      </dsp:nvSpPr>
      <dsp:spPr>
        <a:xfrm>
          <a:off x="5183861" y="4574291"/>
          <a:ext cx="2328981" cy="1252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83704F-B0B8-4692-A103-893F0AC0D299}">
      <dsp:nvSpPr>
        <dsp:cNvPr id="0" name=""/>
        <dsp:cNvSpPr/>
      </dsp:nvSpPr>
      <dsp:spPr>
        <a:xfrm rot="5400000">
          <a:off x="1216663" y="4292560"/>
          <a:ext cx="2086900" cy="1815603"/>
        </a:xfrm>
        <a:prstGeom prst="hexagon">
          <a:avLst>
            <a:gd name="adj" fmla="val 25000"/>
            <a:gd name="vf" fmla="val 115470"/>
          </a:avLst>
        </a:prstGeom>
        <a:solidFill>
          <a:srgbClr val="56442C"/>
        </a:solidFill>
        <a:ln w="19050" cap="flat" cmpd="sng" algn="ctr">
          <a:solidFill>
            <a:srgbClr val="56442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/>
        </a:p>
      </dsp:txBody>
      <dsp:txXfrm rot="-5400000">
        <a:off x="1635242" y="4482121"/>
        <a:ext cx="1249741" cy="1436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94E22-20DA-4733-B25C-C54D52D810CE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62BC9-6B5C-4E64-8603-51C84DC4E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424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62BC9-6B5C-4E64-8603-51C84DC4EF3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676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A0861-9A0F-6F15-93D5-82E8B3ED3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F5F8FB7-7388-267C-9E83-58629D9D4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F02AAE-A72E-52BE-FE8A-9FA72F93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8CB9-DEBE-4C23-AFC1-9570366F24E6}" type="datetime1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2F96B1-80CA-7AAA-0704-B7B29E23F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105281-48FB-80BF-EE7B-ED82B72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823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D45DFC-1203-7976-2DBA-15D237264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F53068-C476-FA63-C24C-F4979ECDD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CCE292-5042-0BDE-F897-7B34DE8C6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FE8A2-5107-4829-821D-3A08AA2E6143}" type="datetime1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6387D5-3A4D-31FB-664E-9F115B9CF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751F17-791B-3BDE-9AC1-1F9EFCE84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640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E28842-82E4-ACDB-BF23-8698CFBF1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283B81-9A5E-D435-F130-0037A4CD7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EBA028-5BDA-AC49-69BA-BB338D53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79588-FDE2-4C8B-A35C-738DB398CCD8}" type="datetime1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9327F7-C527-5706-00E5-79595D543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B34BEF-E51C-894C-B765-B7ED61EBE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054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590DD-9D61-D199-61B2-9BA0D64F0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CF9DEA-0E5F-2028-F5FF-6AB53E216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E6E2D-C6A2-B6ED-DABE-F42251BB5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C6AC-2B68-4D0C-BFBE-7E57DC2CEF6E}" type="datetime1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EC27CB-5D3E-D18C-1636-F8D17C513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920A0E-1B9D-B479-8C28-EDA6FE590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28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A9350-5CB1-B67C-6640-7E80AB152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2040E8-4CFE-1C53-988A-97580CC61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CFF663-F210-D8F4-F0F9-AF33C5FA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F509-6463-4D79-94F9-A79BB8628747}" type="datetime1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DEE39A-8806-1D7C-AFCF-0CA7B16E8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C1CAFC-4B1B-3B67-25D7-3C13E3D9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25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DEDC6-C2E8-D11D-81D2-2ED781B90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204297-1693-7938-DBC2-F18F2F54D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4CEEC4-B31F-9073-A4FD-D923E806B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D66D16-4CFA-C672-3BE7-CE15F425C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7840-62E8-4A4C-A38A-1F9E0412E644}" type="datetime1">
              <a:rPr lang="ru-RU" smtClean="0"/>
              <a:t>23.02.2025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04C3FA-C4AF-5038-AC75-5DED1D31D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4127F0-F5D2-7B17-E249-C0BD7A4D5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608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800D9-E54F-6346-6D48-0BC07B208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B455EE-E784-8C5D-3B4A-6222BA48A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E6471A-AE10-0D35-915B-D5AB3881E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A379228-F70F-EA5A-777F-2C3B27CBA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D346E41-9551-144F-BBB6-046B5C10E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5FF6FD6-F6EB-431B-9352-99E5B68E1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2728-F155-4117-9490-9ED09376EE19}" type="datetime1">
              <a:rPr lang="ru-RU" smtClean="0"/>
              <a:t>23.02.2025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9D0B1B7-2ABB-6FA7-F10D-BA0D8CF6E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D3A761-DDC3-8789-F513-B44A81EA2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569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BCB59-D452-0BF1-349F-EFC8130E1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D94F33-820E-6F1B-6255-1D704D19A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93916-3CC6-4F58-9C8C-CD50C32E2169}" type="datetime1">
              <a:rPr lang="ru-RU" smtClean="0"/>
              <a:t>23.02.2025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A7C5CAF-0C54-9006-9307-98C94D745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68B75-9658-CA6C-4305-E673E3A88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726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4D14720-8BF5-D02B-0328-5AEE766E3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AE34-CFBA-43E9-A6BB-B81FA4FE7955}" type="datetime1">
              <a:rPr lang="ru-RU" smtClean="0"/>
              <a:t>23.02.2025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93078C1-8155-2609-DF81-4267BF88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AB8BE3-BE3B-AFB5-E047-709BD8C0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57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F10995-84D3-5EB0-F6FE-CD0AB80A8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87C094-B1CD-F36F-5515-F63D76328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3FE1E8-3317-1639-1585-32731F707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C1B6A5-9399-90A5-9C17-D5C3AD361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7D9B-E9B6-4258-B201-B23AB606940B}" type="datetime1">
              <a:rPr lang="ru-RU" smtClean="0"/>
              <a:t>23.02.2025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58BE2A-AEE9-CBC8-3DF0-0D856228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80D4D1-0497-C805-4743-B049FDD02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041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B1BA3F-CF6F-CEA7-F21E-6064ED0D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775BE2-6C3D-29FE-EB86-5D61E3DD4F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55CA5A-0F8A-1D9F-CBE3-086D04F44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59D75F-A5C0-B259-DED6-21DFEFF41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4733C-A998-42B2-947C-773813227A4C}" type="datetime1">
              <a:rPr lang="ru-RU" smtClean="0"/>
              <a:t>23.02.2025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ADC1A1-766B-9E77-81B5-68FBBED43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DADBA4-B10D-A6FA-9123-CD8FD8CAC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551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66317-8E84-B7EA-EE75-0ADB051A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1D9955-D54D-580D-2B3A-EBFD44996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BB7589-B02A-7EDC-B224-33EB43FC2E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DE451C-FAF9-47F3-98EE-ADE46AB5C5F3}" type="datetime1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026BBB-DBB4-DC4A-E92C-075D5BD3B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3F0D16-C9A3-E4D1-FE56-89C350E6B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BB24B0-2DF3-4317-9DB0-875E76DDB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78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.svg"/><Relationship Id="rId7" Type="http://schemas.openxmlformats.org/officeDocument/2006/relationships/image" Target="../media/image7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svg"/><Relationship Id="rId20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19" Type="http://schemas.openxmlformats.org/officeDocument/2006/relationships/image" Target="../media/image28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1.svg"/><Relationship Id="rId5" Type="http://schemas.microsoft.com/office/2007/relationships/hdphoto" Target="../media/hdphoto3.wdp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84F876-5552-DD0A-5927-A69C43CEA176}"/>
              </a:ext>
            </a:extLst>
          </p:cNvPr>
          <p:cNvSpPr/>
          <p:nvPr/>
        </p:nvSpPr>
        <p:spPr>
          <a:xfrm>
            <a:off x="0" y="5323840"/>
            <a:ext cx="12192000" cy="1534160"/>
          </a:xfrm>
          <a:prstGeom prst="rect">
            <a:avLst/>
          </a:prstGeom>
          <a:solidFill>
            <a:srgbClr val="68563F"/>
          </a:solidFill>
          <a:ln>
            <a:solidFill>
              <a:srgbClr val="685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93111"/>
              </a:solidFill>
              <a:highlight>
                <a:srgbClr val="68563F"/>
              </a:highligh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7C374B9-4B9B-1694-45EC-F9F2C0223D1A}"/>
              </a:ext>
            </a:extLst>
          </p:cNvPr>
          <p:cNvSpPr/>
          <p:nvPr/>
        </p:nvSpPr>
        <p:spPr>
          <a:xfrm>
            <a:off x="663787" y="693696"/>
            <a:ext cx="10864427" cy="54706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r="258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529819-D6E9-A9FD-24E5-69240FD98E6E}"/>
              </a:ext>
            </a:extLst>
          </p:cNvPr>
          <p:cNvSpPr txBox="1"/>
          <p:nvPr/>
        </p:nvSpPr>
        <p:spPr>
          <a:xfrm>
            <a:off x="3966632" y="4259377"/>
            <a:ext cx="54203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Михалева Ксения Александровна,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учитель-дефектолог, учитель начальных классов 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ГБОУ СО «Екатеринбургская школа №3»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FE19E0-A4E1-E791-1F3C-34F57FE88E8B}"/>
              </a:ext>
            </a:extLst>
          </p:cNvPr>
          <p:cNvSpPr txBox="1"/>
          <p:nvPr/>
        </p:nvSpPr>
        <p:spPr>
          <a:xfrm>
            <a:off x="3966632" y="1675293"/>
            <a:ext cx="728641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300" b="1" dirty="0">
                <a:solidFill>
                  <a:srgbClr val="685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СОСТАВЛЕНИЯ И РЕАЛИЗАЦИИ СПЕЦИАЛЬНОЙ ИНДИВИДУАЛЬНОЙ ПРОГРАММЫ РАЗВИТИЯ (СИПР) ДЛЯ ОБУЧАЮЩИХСЯ С ИНТЕЛЛЕКТУАЛЬНЫМИ НАРУШЕНИЯМИ И РАССТРОЙСТВАМИ АУТИСТИЧЕСКОГО СПЕКТРА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9B9E57-9E1A-63A1-7F3D-2BFCB4ECA7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531"/>
          <a:stretch/>
        </p:blipFill>
        <p:spPr>
          <a:xfrm>
            <a:off x="663786" y="693696"/>
            <a:ext cx="3027680" cy="5470608"/>
          </a:xfrm>
          <a:prstGeom prst="rect">
            <a:avLst/>
          </a:prstGeom>
          <a:solidFill>
            <a:srgbClr val="56442C"/>
          </a:solidFill>
        </p:spPr>
      </p:pic>
    </p:spTree>
    <p:extLst>
      <p:ext uri="{BB962C8B-B14F-4D97-AF65-F5344CB8AC3E}">
        <p14:creationId xmlns:p14="http://schemas.microsoft.com/office/powerpoint/2010/main" val="210910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8170E-F762-0E4A-46A0-0131877F2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62A6DC-3DCC-916B-D43C-C9EBB7AB12E3}"/>
              </a:ext>
            </a:extLst>
          </p:cNvPr>
          <p:cNvSpPr txBox="1"/>
          <p:nvPr/>
        </p:nvSpPr>
        <p:spPr>
          <a:xfrm>
            <a:off x="342899" y="211626"/>
            <a:ext cx="45434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564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СОДЕРЖАНИЕ ОБРАЗОВАНИЯ </a:t>
            </a:r>
          </a:p>
        </p:txBody>
      </p:sp>
      <p:pic>
        <p:nvPicPr>
          <p:cNvPr id="7" name="Рисунок 6" descr="Изображение выглядит как текст, снимок экрана, число, Параллель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E35401-07F3-495A-151B-48EB1451B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0"/>
          <a:stretch/>
        </p:blipFill>
        <p:spPr>
          <a:xfrm>
            <a:off x="5038725" y="243959"/>
            <a:ext cx="6238875" cy="44969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F9F120-0186-3AB7-CE29-23367AF9A95F}"/>
              </a:ext>
            </a:extLst>
          </p:cNvPr>
          <p:cNvSpPr txBox="1"/>
          <p:nvPr/>
        </p:nvSpPr>
        <p:spPr>
          <a:xfrm>
            <a:off x="342900" y="814008"/>
            <a:ext cx="454342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Учебный предмет «Окружающий социальный мир»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Федеральная адаптированная основная общеобразовательная программа обучающихся с умственной отсталостью (интеллектуальными нарушениями): предметный результат «Узнавание (различение) предметов мебели: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стол, стул, диван, шкаф, полка, кресло, кровать, табурет, комод»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(9 представлений о предметах мебели). 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Специальная индивидуальная программа развития: предметный результат «Узнавание (различение) предметов мебели: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стол, стул, диван, шкаф, кровать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(5 представлений о предметах мебели).</a:t>
            </a:r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1964A59D-2A29-D731-D24D-6EA0A240F6BB}"/>
              </a:ext>
            </a:extLst>
          </p:cNvPr>
          <p:cNvSpPr/>
          <p:nvPr/>
        </p:nvSpPr>
        <p:spPr>
          <a:xfrm>
            <a:off x="2295525" y="4226529"/>
            <a:ext cx="495300" cy="514350"/>
          </a:xfrm>
          <a:prstGeom prst="downArrow">
            <a:avLst/>
          </a:prstGeom>
          <a:solidFill>
            <a:srgbClr val="56442C"/>
          </a:solidFill>
          <a:ln>
            <a:solidFill>
              <a:srgbClr val="5644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B4EC8A-EEF1-08EB-E784-593D33032455}"/>
              </a:ext>
            </a:extLst>
          </p:cNvPr>
          <p:cNvSpPr/>
          <p:nvPr/>
        </p:nvSpPr>
        <p:spPr>
          <a:xfrm>
            <a:off x="7884338" y="4476751"/>
            <a:ext cx="4024274" cy="2090154"/>
          </a:xfrm>
          <a:prstGeom prst="rect">
            <a:avLst/>
          </a:prstGeom>
          <a:solidFill>
            <a:srgbClr val="56442C"/>
          </a:solidFill>
          <a:ln>
            <a:solidFill>
              <a:srgbClr val="56442C"/>
            </a:solidFill>
          </a:ln>
          <a:effectLst>
            <a:outerShdw blurRad="292100" dist="38100" dir="2700000" sx="105000" sy="105000" algn="t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4E22FB-F7C5-1869-C03A-59CFDF1EBA70}"/>
              </a:ext>
            </a:extLst>
          </p:cNvPr>
          <p:cNvSpPr txBox="1"/>
          <p:nvPr/>
        </p:nvSpPr>
        <p:spPr>
          <a:xfrm>
            <a:off x="7958137" y="4740879"/>
            <a:ext cx="38766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возможные (ожидаемые) результаты обучения, которые доступны обучающемуся для освоения в предстоящем учебном году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195E6B-8C9F-2380-6705-A38F1195A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9650" y="6482335"/>
            <a:ext cx="2743200" cy="365125"/>
          </a:xfrm>
        </p:spPr>
        <p:txBody>
          <a:bodyPr/>
          <a:lstStyle/>
          <a:p>
            <a:fld id="{F9BB24B0-2DF3-4317-9DB0-875E76DDB927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9033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EC71D-364D-6CC2-C252-384E5128C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снимок экрана, Шрифт, док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16DAA4-5FDF-A13F-1639-B95030205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44"/>
          <a:stretch/>
        </p:blipFill>
        <p:spPr>
          <a:xfrm>
            <a:off x="259935" y="791553"/>
            <a:ext cx="3130864" cy="25545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792787-6A95-80BB-14DA-2DADB20D0892}"/>
              </a:ext>
            </a:extLst>
          </p:cNvPr>
          <p:cNvSpPr txBox="1"/>
          <p:nvPr/>
        </p:nvSpPr>
        <p:spPr>
          <a:xfrm>
            <a:off x="1257300" y="167759"/>
            <a:ext cx="10620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64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СОДЕРЖАНИЕ ОБРАЗОВАНИЯ. КОРРЕКЦИЯ ПРОБЛЕМНОГО ПОВЕДЕНИЯ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21E398-91A5-CE23-C6F9-80E07B51B1C9}"/>
              </a:ext>
            </a:extLst>
          </p:cNvPr>
          <p:cNvSpPr txBox="1"/>
          <p:nvPr/>
        </p:nvSpPr>
        <p:spPr>
          <a:xfrm>
            <a:off x="326634" y="4038755"/>
            <a:ext cx="65680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just">
              <a:buFont typeface="Wingdings" panose="05000000000000000000" pitchFamily="2" charset="2"/>
              <a:buChar char="v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причины проблемного поведения</a:t>
            </a:r>
          </a:p>
          <a:p>
            <a:pPr indent="342900" algn="just">
              <a:buFont typeface="Wingdings" panose="05000000000000000000" pitchFamily="2" charset="2"/>
              <a:buChar char="v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42900" algn="just">
              <a:buFont typeface="Wingdings" panose="05000000000000000000" pitchFamily="2" charset="2"/>
              <a:buChar char="v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выбор педагогических способов коррекции проблемного поведения</a:t>
            </a:r>
          </a:p>
          <a:p>
            <a:pPr indent="342900" algn="just">
              <a:buFont typeface="Wingdings" panose="05000000000000000000" pitchFamily="2" charset="2"/>
              <a:buChar char="v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42900" algn="just">
              <a:buFont typeface="Wingdings" panose="05000000000000000000" pitchFamily="2" charset="2"/>
              <a:buChar char="v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работа по коррекции поведения</a:t>
            </a:r>
          </a:p>
          <a:p>
            <a:pPr indent="342900" algn="just">
              <a:buFont typeface="Wingdings" panose="05000000000000000000" pitchFamily="2" charset="2"/>
              <a:buChar char="v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42900" algn="just">
              <a:buFont typeface="Wingdings" panose="05000000000000000000" pitchFamily="2" charset="2"/>
              <a:buChar char="v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оценка результатов коррекционной работы</a:t>
            </a:r>
          </a:p>
        </p:txBody>
      </p:sp>
      <p:graphicFrame>
        <p:nvGraphicFramePr>
          <p:cNvPr id="22" name="Схема 21">
            <a:extLst>
              <a:ext uri="{FF2B5EF4-FFF2-40B4-BE49-F238E27FC236}">
                <a16:creationId xmlns:a16="http://schemas.microsoft.com/office/drawing/2014/main" id="{3C3F4FD5-048A-32AB-2F0E-1F27118822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6806685"/>
              </p:ext>
            </p:extLst>
          </p:nvPr>
        </p:nvGraphicFramePr>
        <p:xfrm>
          <a:off x="5926932" y="291841"/>
          <a:ext cx="7512843" cy="685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9601CFE3-C58E-3178-56CF-33F00B87ED48}"/>
              </a:ext>
            </a:extLst>
          </p:cNvPr>
          <p:cNvSpPr txBox="1"/>
          <p:nvPr/>
        </p:nvSpPr>
        <p:spPr>
          <a:xfrm>
            <a:off x="9337963" y="1748043"/>
            <a:ext cx="1676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самоагрессия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EB74F4-3246-A7BF-D452-BB6CD7A8AF21}"/>
              </a:ext>
            </a:extLst>
          </p:cNvPr>
          <p:cNvSpPr txBox="1"/>
          <p:nvPr/>
        </p:nvSpPr>
        <p:spPr>
          <a:xfrm>
            <a:off x="8236527" y="3297549"/>
            <a:ext cx="18772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неадекватные крик, смех, плач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B96FD4-7B58-9525-56B6-B89633093B23}"/>
              </a:ext>
            </a:extLst>
          </p:cNvPr>
          <p:cNvSpPr txBox="1"/>
          <p:nvPr/>
        </p:nvSpPr>
        <p:spPr>
          <a:xfrm>
            <a:off x="10231582" y="3397675"/>
            <a:ext cx="1877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физическое сопротивление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3B1361-3EEC-0722-353C-88DC42520C4E}"/>
              </a:ext>
            </a:extLst>
          </p:cNvPr>
          <p:cNvSpPr txBox="1"/>
          <p:nvPr/>
        </p:nvSpPr>
        <p:spPr>
          <a:xfrm>
            <a:off x="7477991" y="5316028"/>
            <a:ext cx="1517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стереотипии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D50834-3445-1C61-BAE1-47FAC4535DFC}"/>
              </a:ext>
            </a:extLst>
          </p:cNvPr>
          <p:cNvSpPr txBox="1"/>
          <p:nvPr/>
        </p:nvSpPr>
        <p:spPr>
          <a:xfrm>
            <a:off x="9253539" y="5177528"/>
            <a:ext cx="17978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невыполнение инструкций</a:t>
            </a:r>
          </a:p>
        </p:txBody>
      </p:sp>
      <p:pic>
        <p:nvPicPr>
          <p:cNvPr id="34" name="Рисунок 33" descr="Изображение выглядит как текст, снимок экрана, Шрифт, док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B320C4B-AEAA-B1EA-EAE0-7863A6B44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52"/>
          <a:stretch/>
        </p:blipFill>
        <p:spPr>
          <a:xfrm>
            <a:off x="3508564" y="791553"/>
            <a:ext cx="3403986" cy="3067302"/>
          </a:xfrm>
          <a:prstGeom prst="rect">
            <a:avLst/>
          </a:prstGeom>
        </p:spPr>
      </p:pic>
      <p:sp>
        <p:nvSpPr>
          <p:cNvPr id="35" name="Номер слайда 34">
            <a:extLst>
              <a:ext uri="{FF2B5EF4-FFF2-40B4-BE49-F238E27FC236}">
                <a16:creationId xmlns:a16="http://schemas.microsoft.com/office/drawing/2014/main" id="{E0569936-ED30-7135-80B3-E66F1C55F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155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449E6FB-82B3-C6AC-37C7-0F57B62BF68C}"/>
              </a:ext>
            </a:extLst>
          </p:cNvPr>
          <p:cNvSpPr/>
          <p:nvPr/>
        </p:nvSpPr>
        <p:spPr>
          <a:xfrm>
            <a:off x="-1" y="14218"/>
            <a:ext cx="12192000" cy="1716393"/>
          </a:xfrm>
          <a:prstGeom prst="rect">
            <a:avLst/>
          </a:prstGeom>
          <a:solidFill>
            <a:srgbClr val="56442C"/>
          </a:solidFill>
          <a:ln>
            <a:solidFill>
              <a:srgbClr val="5644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8C5427-0F8B-7FDE-6C17-538F14297461}"/>
              </a:ext>
            </a:extLst>
          </p:cNvPr>
          <p:cNvSpPr txBox="1"/>
          <p:nvPr/>
        </p:nvSpPr>
        <p:spPr>
          <a:xfrm>
            <a:off x="6648448" y="1829850"/>
            <a:ext cx="515302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Подготовка обучающегося к нахождению и обучению в среде сверстников, к эмоциональному, коммуникативному взаимодействию в группе обучающихся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учебного поведения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умения выполнять задание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умения самостоятельно переходить от одного задания (операции, действия) к другому в соответствии с расписанием занятий, алгоритмом действия</a:t>
            </a:r>
          </a:p>
        </p:txBody>
      </p:sp>
      <p:pic>
        <p:nvPicPr>
          <p:cNvPr id="15" name="Рисунок 14" descr="Изображение выглядит как текст, снимок экрана, Шрифт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71E968-A9C4-4E6A-370A-5827E8955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0" y="577074"/>
            <a:ext cx="5404569" cy="2699526"/>
          </a:xfrm>
          <a:prstGeom prst="rect">
            <a:avLst/>
          </a:prstGeom>
          <a:effectLst>
            <a:outerShdw blurRad="444500" dist="50800" dir="5400000" sx="110000" sy="11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21656C-DA2E-7F2C-0A05-5B385C3E6EC2}"/>
              </a:ext>
            </a:extLst>
          </p:cNvPr>
          <p:cNvSpPr txBox="1"/>
          <p:nvPr/>
        </p:nvSpPr>
        <p:spPr>
          <a:xfrm>
            <a:off x="6648448" y="347070"/>
            <a:ext cx="51530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СОДЕРЖАНИЕ ОБРАЗОВАНИЯ. </a:t>
            </a:r>
          </a:p>
          <a:p>
            <a:pPr algn="just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ФОРМИРОВАНИЯ БАЗОВЫХ УЧЕБНЫХ ДЕЙСТВИЙ </a:t>
            </a:r>
          </a:p>
        </p:txBody>
      </p:sp>
      <p:pic>
        <p:nvPicPr>
          <p:cNvPr id="17" name="Рисунок 16" descr="Изображение выглядит как текст, снимок экрана, Шрифт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0FA9BA-3ED0-34CE-D811-DA3672181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1" b="-1"/>
          <a:stretch/>
        </p:blipFill>
        <p:spPr>
          <a:xfrm>
            <a:off x="686309" y="3762375"/>
            <a:ext cx="5409690" cy="2699525"/>
          </a:xfrm>
          <a:prstGeom prst="rect">
            <a:avLst/>
          </a:prstGeom>
          <a:effectLst>
            <a:outerShdw blurRad="444500" dist="38100" dir="5400000" sx="105000" sy="105000" algn="tl" rotWithShape="0">
              <a:prstClr val="black">
                <a:alpha val="34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589CC6-70B8-99F0-4CB6-AF9BCA62ECCF}"/>
              </a:ext>
            </a:extLst>
          </p:cNvPr>
          <p:cNvSpPr txBox="1"/>
          <p:nvPr/>
        </p:nvSpPr>
        <p:spPr>
          <a:xfrm>
            <a:off x="6648448" y="5957760"/>
            <a:ext cx="5324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564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актуальных для освоения БУД обучающимся в предстоящем учебном году.</a:t>
            </a:r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6420B3D8-B95D-B4FB-1A29-D82FA082F8C5}"/>
              </a:ext>
            </a:extLst>
          </p:cNvPr>
          <p:cNvSpPr/>
          <p:nvPr/>
        </p:nvSpPr>
        <p:spPr>
          <a:xfrm>
            <a:off x="9077323" y="5508754"/>
            <a:ext cx="466725" cy="449006"/>
          </a:xfrm>
          <a:prstGeom prst="downArrow">
            <a:avLst/>
          </a:prstGeom>
          <a:solidFill>
            <a:srgbClr val="56442C"/>
          </a:solidFill>
          <a:ln>
            <a:solidFill>
              <a:srgbClr val="5644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D361AD2D-4CD5-EA10-8C3E-D50C326FD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F9BB24B0-2DF3-4317-9DB0-875E76DDB927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6479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Шрифт, алгеб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A9973-66BF-66DE-E280-EF9973B9A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74" y="346675"/>
            <a:ext cx="5076826" cy="1832427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Шрифт, снимок экрана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9C63BA-6248-CE98-63F9-E685CCE49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196" r="-226" b="27436"/>
          <a:stretch/>
        </p:blipFill>
        <p:spPr>
          <a:xfrm>
            <a:off x="647700" y="2272543"/>
            <a:ext cx="5076825" cy="423878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691CB99-491B-9CE2-893B-05822B9B32E2}"/>
              </a:ext>
            </a:extLst>
          </p:cNvPr>
          <p:cNvSpPr/>
          <p:nvPr/>
        </p:nvSpPr>
        <p:spPr>
          <a:xfrm>
            <a:off x="6229350" y="4678897"/>
            <a:ext cx="5715000" cy="1781175"/>
          </a:xfrm>
          <a:prstGeom prst="rect">
            <a:avLst/>
          </a:prstGeom>
          <a:solidFill>
            <a:srgbClr val="56442C"/>
          </a:solidFill>
          <a:ln>
            <a:solidFill>
              <a:srgbClr val="56442C"/>
            </a:solidFill>
          </a:ln>
          <a:effectLst>
            <a:outerShdw blurRad="304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Актуальная для постановки в СИПР становится задача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 учить мыть фрукты перед едой.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A2A5670-B8FF-838D-1183-C3A8D6081B7E}"/>
              </a:ext>
            </a:extLst>
          </p:cNvPr>
          <p:cNvSpPr/>
          <p:nvPr/>
        </p:nvSpPr>
        <p:spPr>
          <a:xfrm>
            <a:off x="6229350" y="2538412"/>
            <a:ext cx="5715000" cy="1781175"/>
          </a:xfrm>
          <a:prstGeom prst="rect">
            <a:avLst/>
          </a:prstGeom>
          <a:solidFill>
            <a:srgbClr val="56442C"/>
          </a:solidFill>
          <a:ln>
            <a:solidFill>
              <a:srgbClr val="56442C"/>
            </a:solidFill>
          </a:ln>
          <a:effectLst>
            <a:outerShdw blurRad="304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Родители обозначают проблему: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ребенок ест грязные яблоки, которые принесли из магазина, но не успели помыть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223A361-3C56-8B94-B5CD-F73848FF589F}"/>
              </a:ext>
            </a:extLst>
          </p:cNvPr>
          <p:cNvSpPr/>
          <p:nvPr/>
        </p:nvSpPr>
        <p:spPr>
          <a:xfrm>
            <a:off x="381000" y="346675"/>
            <a:ext cx="5715000" cy="1781175"/>
          </a:xfrm>
          <a:prstGeom prst="rect">
            <a:avLst/>
          </a:prstGeom>
          <a:solidFill>
            <a:srgbClr val="56442C"/>
          </a:solidFill>
          <a:ln>
            <a:solidFill>
              <a:srgbClr val="56442C"/>
            </a:solidFill>
          </a:ln>
          <a:effectLst>
            <a:outerShdw blurRad="304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разработке СИПР педагоги вместе с родителями выбирают актуальные для формирования задачи. Родители ориентируют специалистов, на что следует обратить внимание. 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59EDD70F-AD64-6B99-EEE8-C6409AB9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988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45B52D-6F0E-A6C6-B6E4-2500B8C6E2BC}"/>
              </a:ext>
            </a:extLst>
          </p:cNvPr>
          <p:cNvSpPr txBox="1"/>
          <p:nvPr/>
        </p:nvSpPr>
        <p:spPr>
          <a:xfrm>
            <a:off x="7348322" y="5782269"/>
            <a:ext cx="4431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564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СОДЕРЖАНИЕ ОБРАЗОВАНИЯ. ВНЕУРОЧНАЯ ДЕЯТЕЛЬНОСТЬ  </a:t>
            </a:r>
          </a:p>
        </p:txBody>
      </p:sp>
      <p:pic>
        <p:nvPicPr>
          <p:cNvPr id="6" name="Рисунок 5" descr="Изображение выглядит как текст, Шрифт, снимок экрана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0561DC-CE2C-7EEF-F775-1C46A1E48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"/>
          <a:stretch/>
        </p:blipFill>
        <p:spPr>
          <a:xfrm>
            <a:off x="7304192" y="253924"/>
            <a:ext cx="4622591" cy="52324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381EDB-72ED-7DF1-3214-62E5B029B8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328" b="15853"/>
          <a:stretch/>
        </p:blipFill>
        <p:spPr>
          <a:xfrm>
            <a:off x="265217" y="253925"/>
            <a:ext cx="3563833" cy="30512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BF80C66-7D50-C4B5-5676-2AF166530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9" r="5862"/>
          <a:stretch/>
        </p:blipFill>
        <p:spPr bwMode="auto">
          <a:xfrm>
            <a:off x="3962400" y="253924"/>
            <a:ext cx="2971801" cy="305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47D41DB-D8C5-C8A6-C270-5F5993EAE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t="16534" r="20708" b="2863"/>
          <a:stretch/>
        </p:blipFill>
        <p:spPr bwMode="auto">
          <a:xfrm>
            <a:off x="265217" y="3429000"/>
            <a:ext cx="2905126" cy="317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23864EE-CF2D-FA34-A69E-8894A479D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46" y="3428999"/>
            <a:ext cx="3644054" cy="317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CCB2FFF-CFD7-36F1-D8A8-CF4B5BFC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68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BC42D9D-0AA7-9D0B-F5FA-557D5687D023}"/>
              </a:ext>
            </a:extLst>
          </p:cNvPr>
          <p:cNvSpPr/>
          <p:nvPr/>
        </p:nvSpPr>
        <p:spPr>
          <a:xfrm>
            <a:off x="5381625" y="0"/>
            <a:ext cx="6810375" cy="6858000"/>
          </a:xfrm>
          <a:prstGeom prst="rect">
            <a:avLst/>
          </a:prstGeom>
          <a:solidFill>
            <a:srgbClr val="A99888"/>
          </a:solidFill>
          <a:ln>
            <a:solidFill>
              <a:srgbClr val="A99888"/>
            </a:solidFill>
          </a:ln>
          <a:effectLst>
            <a:outerShdw blurRad="482600" dist="38100" dir="10800000" sx="103000" sy="103000" algn="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CAFDC5-BB6D-FC5F-8F71-433657A87F4F}"/>
              </a:ext>
            </a:extLst>
          </p:cNvPr>
          <p:cNvSpPr txBox="1"/>
          <p:nvPr/>
        </p:nvSpPr>
        <p:spPr>
          <a:xfrm>
            <a:off x="6648450" y="209550"/>
            <a:ext cx="56297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ПОТРЕБНОСТЬ В ПРИСМОТРЕ И УХОДЕ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938A1A-3CDB-9199-0099-53C44C3E12CC}"/>
              </a:ext>
            </a:extLst>
          </p:cNvPr>
          <p:cNvSpPr txBox="1"/>
          <p:nvPr/>
        </p:nvSpPr>
        <p:spPr>
          <a:xfrm>
            <a:off x="6671963" y="917674"/>
            <a:ext cx="523926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 пищи (кормление и помощь при приеме пищи, соблюдая правила кормления и этикета)</a:t>
            </a:r>
          </a:p>
          <a:p>
            <a:pPr algn="just"/>
            <a:endParaRPr lang="ru-RU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одевание, раздевание и забота о внешнем виде (одевание и раздевание полностью или оказание частичной помощи ребенку, выбор опрятной одежды, соответствующей погоде и ситуации; забота о комфортности, прическе и внешнем виде ребенка)</a:t>
            </a:r>
          </a:p>
          <a:p>
            <a:pPr algn="just"/>
            <a:endParaRPr lang="ru-RU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совершение гигиенических процедур с ребенком (уход за телом с использованием средств гигиены, регулярность в выполнении процедур по гигиене тела)</a:t>
            </a:r>
          </a:p>
          <a:p>
            <a:pPr algn="just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коммуникативных и социально-эмоциональных потребностей (создание комфортной окружающей обстановки, восполнение недостатка личного общения) и др.</a:t>
            </a:r>
          </a:p>
        </p:txBody>
      </p:sp>
      <p:pic>
        <p:nvPicPr>
          <p:cNvPr id="13" name="Рисунок 12" descr="Изображение выглядит как текст, чек, число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540909-A73E-2418-CB2A-C84BFBE33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" t="116" r="-1"/>
          <a:stretch/>
        </p:blipFill>
        <p:spPr>
          <a:xfrm>
            <a:off x="189984" y="209550"/>
            <a:ext cx="6182241" cy="39052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снимок экрана, Шрифт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F09FB5-02CB-F929-3CEC-DFFCA0FE3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9" y="4371819"/>
            <a:ext cx="6201210" cy="2229161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E6C0CC2B-F8A3-6BC6-94B0-51B67B00B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187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0FD00D8-8B2C-DEF6-3D6F-BE07BFBAE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224" y="3710656"/>
            <a:ext cx="3716065" cy="27527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C35F1D-39BF-7A28-3316-C1E8BC0A039B}"/>
              </a:ext>
            </a:extLst>
          </p:cNvPr>
          <p:cNvSpPr txBox="1"/>
          <p:nvPr/>
        </p:nvSpPr>
        <p:spPr>
          <a:xfrm>
            <a:off x="285750" y="241607"/>
            <a:ext cx="11249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564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ПРОГРАММА СОТРУДНИЧЕСТВА СПЕЦИАЛИСТОВ С СЕМЬЕЙ ОБУЧАЮЩЕГОСЯ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BE112C3-30DA-F2B6-818D-7C2604953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5"/>
          <a:stretch/>
        </p:blipFill>
        <p:spPr>
          <a:xfrm>
            <a:off x="285750" y="831725"/>
            <a:ext cx="4246059" cy="563165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460F188-F43D-6FE6-2A52-2D6A2D7C6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r="4929"/>
          <a:stretch/>
        </p:blipFill>
        <p:spPr bwMode="auto">
          <a:xfrm>
            <a:off x="4600574" y="3710656"/>
            <a:ext cx="3543301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44AB4C3-234E-6A21-5FE1-B262F23699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4131" r="13207"/>
          <a:stretch/>
        </p:blipFill>
        <p:spPr>
          <a:xfrm>
            <a:off x="8467856" y="831725"/>
            <a:ext cx="3525434" cy="2752725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875387A-E4B2-6B5A-2FA1-0CFD061F4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5" t="21468" r="21562"/>
          <a:stretch/>
        </p:blipFill>
        <p:spPr bwMode="auto">
          <a:xfrm>
            <a:off x="4600574" y="831725"/>
            <a:ext cx="3867282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ABFE057B-1070-F0D5-BD76-767264910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338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08A7C7-6518-A815-3EB8-7F3C63FA4581}"/>
              </a:ext>
            </a:extLst>
          </p:cNvPr>
          <p:cNvSpPr txBox="1"/>
          <p:nvPr/>
        </p:nvSpPr>
        <p:spPr>
          <a:xfrm>
            <a:off x="323850" y="251936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564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ПЕРЕЧЕНЬ НЕОБХОДИМЫХ ТЕХНИЧЕСКИХ СРЕДСТВ ОБЩЕГО И ИНДИВИДУАЛЬНОГО НАЗНАЧЕНИЯ, ДИДАКТИЧЕСКИХ МАТЕРИАЛОВ, ИНДИВИДУАЛЬНЫХ СРЕДСТВ РЕАБИЛИТАЦИИ, НЕОБХОДИМЫХ ДЛЯ РЕАЛИЗАЦИИ СИПР</a:t>
            </a:r>
          </a:p>
        </p:txBody>
      </p:sp>
      <p:pic>
        <p:nvPicPr>
          <p:cNvPr id="7" name="Рисунок 6" descr="Изображение выглядит как текст, Шрифт, снимок экрана, черно-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65CCE1-FB39-0862-3B92-185981631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741" y="251936"/>
            <a:ext cx="5014409" cy="62155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8C57BC-0F81-A0E3-4B00-1C75D7A04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1729264"/>
            <a:ext cx="3733694" cy="2628900"/>
          </a:xfrm>
          <a:prstGeom prst="rect">
            <a:avLst/>
          </a:prstGeom>
        </p:spPr>
      </p:pic>
      <p:pic>
        <p:nvPicPr>
          <p:cNvPr id="4100" name="Picture 4" descr="Picture background">
            <a:extLst>
              <a:ext uri="{FF2B5EF4-FFF2-40B4-BE49-F238E27FC236}">
                <a16:creationId xmlns:a16="http://schemas.microsoft.com/office/drawing/2014/main" id="{71D2C318-1456-F895-8953-4A37267FE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30544"/>
            <a:ext cx="3733694" cy="232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>
            <a:extLst>
              <a:ext uri="{FF2B5EF4-FFF2-40B4-BE49-F238E27FC236}">
                <a16:creationId xmlns:a16="http://schemas.microsoft.com/office/drawing/2014/main" id="{A1A8E4D2-435A-AD77-4E8C-353C75A25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" r="11875"/>
          <a:stretch/>
        </p:blipFill>
        <p:spPr bwMode="auto">
          <a:xfrm>
            <a:off x="4057544" y="1912860"/>
            <a:ext cx="2362306" cy="202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cture background">
            <a:extLst>
              <a:ext uri="{FF2B5EF4-FFF2-40B4-BE49-F238E27FC236}">
                <a16:creationId xmlns:a16="http://schemas.microsoft.com/office/drawing/2014/main" id="{ECE1CEAC-1D54-265A-7F63-213BB36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060" y="4107472"/>
            <a:ext cx="2125790" cy="255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0115F72D-1A5E-9B99-9BD9-9BF96CA45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197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E0A05FA-F503-AD06-0A5B-58E445DC0FCB}"/>
              </a:ext>
            </a:extLst>
          </p:cNvPr>
          <p:cNvSpPr/>
          <p:nvPr/>
        </p:nvSpPr>
        <p:spPr>
          <a:xfrm>
            <a:off x="6010275" y="0"/>
            <a:ext cx="6181725" cy="6858000"/>
          </a:xfrm>
          <a:prstGeom prst="rect">
            <a:avLst/>
          </a:prstGeom>
          <a:solidFill>
            <a:srgbClr val="56442C"/>
          </a:solidFill>
          <a:ln>
            <a:solidFill>
              <a:srgbClr val="5644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7A65D5-D1E8-E676-02B2-D73EC582FA45}"/>
              </a:ext>
            </a:extLst>
          </p:cNvPr>
          <p:cNvSpPr txBox="1"/>
          <p:nvPr/>
        </p:nvSpPr>
        <p:spPr>
          <a:xfrm>
            <a:off x="257175" y="191185"/>
            <a:ext cx="4305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564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СРЕДСТВА МОНИТОРИНГА И ОЦЕНКИ ДИНАМИКИ ОБУЧЕНИЯ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E70AF-CFFD-03C7-1537-AAE057A41EDE}"/>
              </a:ext>
            </a:extLst>
          </p:cNvPr>
          <p:cNvSpPr txBox="1"/>
          <p:nvPr/>
        </p:nvSpPr>
        <p:spPr>
          <a:xfrm>
            <a:off x="6424612" y="1291381"/>
            <a:ext cx="5414964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балла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«выполняет действие </a:t>
            </a: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инструкции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algn="just"/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 предъявляет инструкцию с использованием жеста, визуальную, речевую / например, покажи, где снегирь покажи птичку с красной грудкой; желтый как лимон; где корова? учитель приставляет вытянутые указательные пальцы к голове, изображает рога и т. п.</a:t>
            </a:r>
          </a:p>
          <a:p>
            <a:pPr algn="just"/>
            <a:endParaRPr lang="ru-RU" sz="1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баллов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«выполняет действие </a:t>
            </a: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алгоритму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algn="just"/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обучающийся ориентируется на наглядно представленную – предметную или графическую последовательность действий / например, рассказывает по </a:t>
            </a:r>
            <a:r>
              <a:rPr lang="ru-RU" sz="1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мнемокартинкам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наглядно представленному плану и др.</a:t>
            </a:r>
          </a:p>
          <a:p>
            <a:pPr algn="just"/>
            <a:endParaRPr lang="ru-RU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баллов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«выполняет действие </a:t>
            </a: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образцу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algn="just"/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обучающийся ориентируется на наглядный результат действия</a:t>
            </a:r>
          </a:p>
          <a:p>
            <a:pPr algn="just"/>
            <a:endParaRPr lang="ru-RU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баллов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«выполняет действие </a:t>
            </a: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самостоятельно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опоры на внешние средства / «самостоятельно показывает называемый объект окружающего мира / самостоятельно называет указанный объект окружающего мира»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A56EC8-8461-652C-126E-4E3EBD892FD7}"/>
              </a:ext>
            </a:extLst>
          </p:cNvPr>
          <p:cNvSpPr txBox="1"/>
          <p:nvPr/>
        </p:nvSpPr>
        <p:spPr>
          <a:xfrm>
            <a:off x="257175" y="1291381"/>
            <a:ext cx="5612606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564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балл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«выполняет действие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 значительной физической помощью»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педагог выполняет все действие вместе с обучающимся, использует прием «рука в руке» / «не показывает называемый объект окружающего мира / не называет указанный объект окружающего мира»</a:t>
            </a: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1" dirty="0">
                <a:solidFill>
                  <a:srgbClr val="564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балла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«выполняет действие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 частичной физической помощью»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педагог периодически оказывает физическую помощь, при выполнении отдельных операций действия, использует прием «рука в руке», придерживает за запястья, предплечья, локти и др.</a:t>
            </a: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1" dirty="0">
                <a:solidFill>
                  <a:srgbClr val="564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балла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«выполняет действие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 подражанию»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педагог показывает образец выполнения действия, обучающийся повторяет это действие / не всегда показывает называемый объект окружающего мира / не всегда называет указанный объект окружающего мира, тогда учитель показывает называемый объект или называет слово, обозначающее объект, обучающийся повторяет за учителем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D1F60D8-6B6B-5F30-49A0-1758621A0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263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Человеческое лицо, девочка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061C6C-395C-F831-CD03-15B82399B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27" y="239055"/>
            <a:ext cx="5363847" cy="290517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Шрифт, число, ли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686DFC-8F72-49E5-F89C-34C90E13E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2"/>
          <a:stretch/>
        </p:blipFill>
        <p:spPr>
          <a:xfrm>
            <a:off x="341628" y="3649252"/>
            <a:ext cx="5297171" cy="29609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 descr="Изображение выглядит как текст, снимок экрана, Шрифт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F3E889-C604-7FE3-646D-943F9B7B9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990" y="100676"/>
            <a:ext cx="5426764" cy="411889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снимок экрана, чек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3B04F5-9458-0806-5520-B0F360D36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990" y="4337696"/>
            <a:ext cx="5426764" cy="2352953"/>
          </a:xfrm>
          <a:prstGeom prst="rect">
            <a:avLst/>
          </a:prstGeom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327E48CB-63F4-DC7F-38EE-9C2FB4362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804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9E4B02D-C691-102B-BE49-2E14013A4B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2698055"/>
          </a:xfrm>
          <a:prstGeom prst="rect">
            <a:avLst/>
          </a:prstGeom>
          <a:effectLst>
            <a:outerShdw dist="50800" dir="4800000" sx="1000" sy="1000" algn="ctr" rotWithShape="0">
              <a:srgbClr val="000000"/>
            </a:outerShd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B3B072C-15FD-01D2-6D36-B4A76BA72C19}"/>
              </a:ext>
            </a:extLst>
          </p:cNvPr>
          <p:cNvSpPr/>
          <p:nvPr/>
        </p:nvSpPr>
        <p:spPr>
          <a:xfrm>
            <a:off x="538901" y="478958"/>
            <a:ext cx="11082867" cy="26980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r="258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76F4A5-BCC4-377B-542C-FDF4A36ED38B}"/>
              </a:ext>
            </a:extLst>
          </p:cNvPr>
          <p:cNvSpPr txBox="1"/>
          <p:nvPr/>
        </p:nvSpPr>
        <p:spPr>
          <a:xfrm>
            <a:off x="874078" y="812322"/>
            <a:ext cx="4784089" cy="203132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Федеральная адаптированная образовательная программа начального общего образования для обучающихся с ограниченными возможностями здоровья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(утв. приказом Министерства просвещения РФ от 24 ноября 2022 г. N 1023)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8CC11C-202E-AC27-F4E4-DD6F74DCD0DB}"/>
              </a:ext>
            </a:extLst>
          </p:cNvPr>
          <p:cNvSpPr txBox="1"/>
          <p:nvPr/>
        </p:nvSpPr>
        <p:spPr>
          <a:xfrm>
            <a:off x="6533833" y="812322"/>
            <a:ext cx="478408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685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 8.4.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Адаптированная основная общеобразовательная программа для обучающихся с РАС с умеренной, тяжелой, глубокой умственной отсталостью (интеллектуальными нарушениями), тяжелыми и множественными нарушениями развития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E7B490B-0644-78C5-E34D-17F9D2C6422F}"/>
              </a:ext>
            </a:extLst>
          </p:cNvPr>
          <p:cNvSpPr/>
          <p:nvPr/>
        </p:nvSpPr>
        <p:spPr>
          <a:xfrm>
            <a:off x="538902" y="3655971"/>
            <a:ext cx="11082867" cy="26980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38100" dir="24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E2914F-FD37-5DF8-7171-DBFD5BACC4B3}"/>
              </a:ext>
            </a:extLst>
          </p:cNvPr>
          <p:cNvSpPr txBox="1"/>
          <p:nvPr/>
        </p:nvSpPr>
        <p:spPr>
          <a:xfrm>
            <a:off x="874078" y="3864830"/>
            <a:ext cx="478409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Федеральная адаптированная основная общеобразовательная программа обучающихся с умственной отсталостью (интеллектуальными нарушениями)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(утв. приказом Министерства просвещения РФ от 24 ноября 2022 г. N 1026)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3E5B-A7C1-F1E4-70BE-5076F4AC38BD}"/>
              </a:ext>
            </a:extLst>
          </p:cNvPr>
          <p:cNvSpPr txBox="1"/>
          <p:nvPr/>
        </p:nvSpPr>
        <p:spPr>
          <a:xfrm>
            <a:off x="6533832" y="4003329"/>
            <a:ext cx="47840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685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 2.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Адаптированная основная общеобразовательная программа для обучающихся с умственной отсталостью (интеллектуальными нарушениями) с учетом психофизических особенностей обучающегося с РАС</a:t>
            </a:r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5E5196EE-7374-850A-E39F-1E1E44F287E8}"/>
              </a:ext>
            </a:extLst>
          </p:cNvPr>
          <p:cNvSpPr/>
          <p:nvPr/>
        </p:nvSpPr>
        <p:spPr>
          <a:xfrm>
            <a:off x="5802630" y="1595574"/>
            <a:ext cx="586740" cy="464820"/>
          </a:xfrm>
          <a:prstGeom prst="rightArrow">
            <a:avLst/>
          </a:prstGeom>
          <a:solidFill>
            <a:srgbClr val="68563F"/>
          </a:solidFill>
          <a:ln>
            <a:solidFill>
              <a:srgbClr val="685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462C6667-66E0-6A92-2412-A6A14237F8FB}"/>
              </a:ext>
            </a:extLst>
          </p:cNvPr>
          <p:cNvSpPr/>
          <p:nvPr/>
        </p:nvSpPr>
        <p:spPr>
          <a:xfrm>
            <a:off x="5802630" y="4648082"/>
            <a:ext cx="586740" cy="464820"/>
          </a:xfrm>
          <a:prstGeom prst="rightArrow">
            <a:avLst/>
          </a:prstGeom>
          <a:solidFill>
            <a:srgbClr val="68563F"/>
          </a:solidFill>
          <a:ln>
            <a:solidFill>
              <a:srgbClr val="685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FE84758-86D6-8F09-F7B5-ABF2A23A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555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256EF-39F5-E5D7-C4D2-BB18E8C47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397708A-D32B-32B8-4759-68E988F1058D}"/>
              </a:ext>
            </a:extLst>
          </p:cNvPr>
          <p:cNvSpPr/>
          <p:nvPr/>
        </p:nvSpPr>
        <p:spPr>
          <a:xfrm>
            <a:off x="0" y="0"/>
            <a:ext cx="4758267" cy="6858000"/>
          </a:xfrm>
          <a:prstGeom prst="rect">
            <a:avLst/>
          </a:prstGeom>
          <a:solidFill>
            <a:srgbClr val="68563F"/>
          </a:solidFill>
          <a:ln>
            <a:solidFill>
              <a:srgbClr val="685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4870AB-CF90-B289-041D-F701BB894BDF}"/>
              </a:ext>
            </a:extLst>
          </p:cNvPr>
          <p:cNvSpPr txBox="1"/>
          <p:nvPr/>
        </p:nvSpPr>
        <p:spPr>
          <a:xfrm>
            <a:off x="300567" y="1614730"/>
            <a:ext cx="3594100" cy="31393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ПОКАЗАТЕЛИ ЭФФЕКТИВНОСТИ ОБУЧЕНИЯ ПО СИПР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kumimoji="0" lang="ru-RU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ценка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эффективности реализации СИПР должна учитывать не только динамические изменения в состоянии ребенка, но и изменения социальной ситуации его развития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19F02D-F01E-21D7-7608-861A5B05CCE8}"/>
              </a:ext>
            </a:extLst>
          </p:cNvPr>
          <p:cNvSpPr/>
          <p:nvPr/>
        </p:nvSpPr>
        <p:spPr>
          <a:xfrm>
            <a:off x="4250266" y="643467"/>
            <a:ext cx="7450667" cy="55259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r="258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78FF496-5433-6749-186F-68CE46097C57}"/>
              </a:ext>
            </a:extLst>
          </p:cNvPr>
          <p:cNvSpPr/>
          <p:nvPr/>
        </p:nvSpPr>
        <p:spPr>
          <a:xfrm>
            <a:off x="4622799" y="1194851"/>
            <a:ext cx="863600" cy="839758"/>
          </a:xfrm>
          <a:prstGeom prst="ellipse">
            <a:avLst/>
          </a:prstGeom>
          <a:solidFill>
            <a:srgbClr val="68563F"/>
          </a:solidFill>
          <a:ln>
            <a:solidFill>
              <a:srgbClr val="68563F"/>
            </a:solidFill>
          </a:ln>
          <a:effectLst>
            <a:outerShdw blurRad="139700" dist="38100" dir="2700000" sx="106000" sy="106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3080AB8-21DF-CC03-BDAC-88DF4864B6B8}"/>
              </a:ext>
            </a:extLst>
          </p:cNvPr>
          <p:cNvSpPr/>
          <p:nvPr/>
        </p:nvSpPr>
        <p:spPr>
          <a:xfrm>
            <a:off x="4622799" y="2439030"/>
            <a:ext cx="863600" cy="839758"/>
          </a:xfrm>
          <a:prstGeom prst="ellipse">
            <a:avLst/>
          </a:prstGeom>
          <a:solidFill>
            <a:srgbClr val="68563F"/>
          </a:solidFill>
          <a:ln>
            <a:solidFill>
              <a:srgbClr val="68563F"/>
            </a:solidFill>
          </a:ln>
          <a:effectLst>
            <a:outerShdw blurRad="139700" dist="38100" dir="2700000" sx="106000" sy="106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AFCE513-CB4E-2341-CD86-C8D304B06272}"/>
              </a:ext>
            </a:extLst>
          </p:cNvPr>
          <p:cNvSpPr/>
          <p:nvPr/>
        </p:nvSpPr>
        <p:spPr>
          <a:xfrm>
            <a:off x="4690533" y="4926293"/>
            <a:ext cx="863600" cy="839758"/>
          </a:xfrm>
          <a:prstGeom prst="ellipse">
            <a:avLst/>
          </a:prstGeom>
          <a:solidFill>
            <a:srgbClr val="68563F"/>
          </a:solidFill>
          <a:ln>
            <a:solidFill>
              <a:srgbClr val="68563F"/>
            </a:solidFill>
          </a:ln>
          <a:effectLst>
            <a:outerShdw blurRad="139700" dist="38100" dir="2700000" sx="106000" sy="106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B2C54C-9038-344E-40D3-0942D89A16A0}"/>
              </a:ext>
            </a:extLst>
          </p:cNvPr>
          <p:cNvSpPr txBox="1"/>
          <p:nvPr/>
        </p:nvSpPr>
        <p:spPr>
          <a:xfrm>
            <a:off x="5795433" y="1122106"/>
            <a:ext cx="57700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характер изменений в физическом и психическом состоянии ребенка; динамика участия ребенка в различных социальных ситуациях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367682-B257-0486-0C7B-F9AE07EDE516}"/>
              </a:ext>
            </a:extLst>
          </p:cNvPr>
          <p:cNvSpPr txBox="1"/>
          <p:nvPr/>
        </p:nvSpPr>
        <p:spPr>
          <a:xfrm>
            <a:off x="5795433" y="2258745"/>
            <a:ext cx="57700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арактер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изменения семейного потенциала и других факторов окружающей среды; повышение компетентности членов семьи в развитии и воспитании ребенка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F3DE88-CE5A-92EF-4C26-59B47C7F41C4}"/>
              </a:ext>
            </a:extLst>
          </p:cNvPr>
          <p:cNvSpPr txBox="1"/>
          <p:nvPr/>
        </p:nvSpPr>
        <p:spPr>
          <a:xfrm>
            <a:off x="5795432" y="3741020"/>
            <a:ext cx="57700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лучшение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понимания членами семьи сильных сторон своего ребёнка, его способностей и особых потребностей</a:t>
            </a:r>
          </a:p>
        </p:txBody>
      </p:sp>
      <p:pic>
        <p:nvPicPr>
          <p:cNvPr id="21" name="Рисунок 20" descr="Контрольный список со сплошной заливкой">
            <a:extLst>
              <a:ext uri="{FF2B5EF4-FFF2-40B4-BE49-F238E27FC236}">
                <a16:creationId xmlns:a16="http://schemas.microsoft.com/office/drawing/2014/main" id="{D7CC017F-0EA3-B417-A1DB-02C980D62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6232" y="1273661"/>
            <a:ext cx="682137" cy="68213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457010D-A83E-4F35-0D19-FB76E33B84A3}"/>
              </a:ext>
            </a:extLst>
          </p:cNvPr>
          <p:cNvSpPr txBox="1"/>
          <p:nvPr/>
        </p:nvSpPr>
        <p:spPr>
          <a:xfrm>
            <a:off x="5795432" y="4842721"/>
            <a:ext cx="57700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асширение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доступа родителей и ребенка к необходимым услугам, программам и мероприятиям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84E75C4D-23C1-8A1F-F68E-A6FDFCDC3AA2}"/>
              </a:ext>
            </a:extLst>
          </p:cNvPr>
          <p:cNvSpPr/>
          <p:nvPr/>
        </p:nvSpPr>
        <p:spPr>
          <a:xfrm>
            <a:off x="4661184" y="3683209"/>
            <a:ext cx="863600" cy="839758"/>
          </a:xfrm>
          <a:prstGeom prst="ellipse">
            <a:avLst/>
          </a:prstGeom>
          <a:solidFill>
            <a:srgbClr val="68563F"/>
          </a:solidFill>
          <a:ln>
            <a:solidFill>
              <a:srgbClr val="68563F"/>
            </a:solidFill>
          </a:ln>
          <a:effectLst>
            <a:outerShdw blurRad="139700" dist="38100" dir="2700000" sx="106000" sy="106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BE2A1E3-3DC6-E97B-3612-569FB4B2C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B24B0-2DF3-4317-9DB0-875E76DDB92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Рисунок 7" descr="Цикл с людьми контур">
            <a:extLst>
              <a:ext uri="{FF2B5EF4-FFF2-40B4-BE49-F238E27FC236}">
                <a16:creationId xmlns:a16="http://schemas.microsoft.com/office/drawing/2014/main" id="{D02536AF-86EF-03EF-6D6C-FE36F0009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7378" y="4836021"/>
            <a:ext cx="914400" cy="914400"/>
          </a:xfrm>
          <a:prstGeom prst="rect">
            <a:avLst/>
          </a:prstGeom>
        </p:spPr>
      </p:pic>
      <p:pic>
        <p:nvPicPr>
          <p:cNvPr id="12" name="Рисунок 11" descr="Адресная книга контур">
            <a:extLst>
              <a:ext uri="{FF2B5EF4-FFF2-40B4-BE49-F238E27FC236}">
                <a16:creationId xmlns:a16="http://schemas.microsoft.com/office/drawing/2014/main" id="{09A90ED5-4394-CDCF-B7C5-DBF3C5AD62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81043" y="3751419"/>
            <a:ext cx="665645" cy="665645"/>
          </a:xfrm>
          <a:prstGeom prst="rect">
            <a:avLst/>
          </a:prstGeom>
        </p:spPr>
      </p:pic>
      <p:pic>
        <p:nvPicPr>
          <p:cNvPr id="16" name="Рисунок 15" descr="Уменьшить яркость (солнце среднего размера) контур">
            <a:extLst>
              <a:ext uri="{FF2B5EF4-FFF2-40B4-BE49-F238E27FC236}">
                <a16:creationId xmlns:a16="http://schemas.microsoft.com/office/drawing/2014/main" id="{FCE745D3-6554-0222-BE69-1EF165BE3C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97399" y="24017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62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AAB18B9-BC33-2BFB-9EE9-27F946BE8324}"/>
              </a:ext>
            </a:extLst>
          </p:cNvPr>
          <p:cNvSpPr/>
          <p:nvPr/>
        </p:nvSpPr>
        <p:spPr>
          <a:xfrm>
            <a:off x="0" y="0"/>
            <a:ext cx="4758267" cy="6858000"/>
          </a:xfrm>
          <a:prstGeom prst="rect">
            <a:avLst/>
          </a:prstGeom>
          <a:solidFill>
            <a:srgbClr val="68563F"/>
          </a:solidFill>
          <a:ln>
            <a:solidFill>
              <a:srgbClr val="685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37940-2808-75B0-6517-0E66F1BB006B}"/>
              </a:ext>
            </a:extLst>
          </p:cNvPr>
          <p:cNvSpPr txBox="1"/>
          <p:nvPr/>
        </p:nvSpPr>
        <p:spPr>
          <a:xfrm>
            <a:off x="232833" y="814066"/>
            <a:ext cx="3784600" cy="53553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РЕАЛИЗАЦИИ СИПР</a:t>
            </a:r>
          </a:p>
          <a:p>
            <a:pPr algn="just"/>
            <a:endParaRPr lang="ru-RU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обретение обучающимся таких 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жизненных компетенций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которые позволяют ему достигать 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максимально возможной самостоятельности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решении повседневных жизненных задач, обеспечивают его включение в жизнь общества на основе индивидуального поэтапного, планомерного расширения жизненного опыта и повседневных социальных контактов в доступных для него пределах</a:t>
            </a:r>
          </a:p>
          <a:p>
            <a:pPr algn="just"/>
            <a:endParaRPr lang="ru-RU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СИПР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составляяется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учебный год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55428C1-9774-5463-4629-CF73D14B0431}"/>
              </a:ext>
            </a:extLst>
          </p:cNvPr>
          <p:cNvSpPr/>
          <p:nvPr/>
        </p:nvSpPr>
        <p:spPr>
          <a:xfrm>
            <a:off x="4250266" y="643467"/>
            <a:ext cx="7450667" cy="55259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r="258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C81F961A-8D7D-D9AB-52EA-5B992B52CD3A}"/>
              </a:ext>
            </a:extLst>
          </p:cNvPr>
          <p:cNvSpPr/>
          <p:nvPr/>
        </p:nvSpPr>
        <p:spPr>
          <a:xfrm>
            <a:off x="4622799" y="1194851"/>
            <a:ext cx="863600" cy="839758"/>
          </a:xfrm>
          <a:prstGeom prst="ellipse">
            <a:avLst/>
          </a:prstGeom>
          <a:solidFill>
            <a:srgbClr val="68563F"/>
          </a:solidFill>
          <a:ln>
            <a:solidFill>
              <a:srgbClr val="68563F"/>
            </a:solidFill>
          </a:ln>
          <a:effectLst>
            <a:outerShdw blurRad="139700" dist="38100" dir="2700000" sx="106000" sy="106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56D4984-CC28-44B9-4879-4DEC912FDA08}"/>
              </a:ext>
            </a:extLst>
          </p:cNvPr>
          <p:cNvSpPr/>
          <p:nvPr/>
        </p:nvSpPr>
        <p:spPr>
          <a:xfrm>
            <a:off x="4622799" y="2439030"/>
            <a:ext cx="863600" cy="839758"/>
          </a:xfrm>
          <a:prstGeom prst="ellipse">
            <a:avLst/>
          </a:prstGeom>
          <a:solidFill>
            <a:srgbClr val="68563F"/>
          </a:solidFill>
          <a:ln>
            <a:solidFill>
              <a:srgbClr val="68563F"/>
            </a:solidFill>
          </a:ln>
          <a:effectLst>
            <a:outerShdw blurRad="139700" dist="38100" dir="2700000" sx="106000" sy="106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5C357428-26A0-C27C-1871-922692133DFC}"/>
              </a:ext>
            </a:extLst>
          </p:cNvPr>
          <p:cNvSpPr/>
          <p:nvPr/>
        </p:nvSpPr>
        <p:spPr>
          <a:xfrm>
            <a:off x="4690533" y="4926293"/>
            <a:ext cx="863600" cy="839758"/>
          </a:xfrm>
          <a:prstGeom prst="ellipse">
            <a:avLst/>
          </a:prstGeom>
          <a:solidFill>
            <a:srgbClr val="68563F"/>
          </a:solidFill>
          <a:ln>
            <a:solidFill>
              <a:srgbClr val="68563F"/>
            </a:solidFill>
          </a:ln>
          <a:effectLst>
            <a:outerShdw blurRad="139700" dist="38100" dir="2700000" sx="106000" sy="106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17C158-C964-370B-6793-8951C5F01592}"/>
              </a:ext>
            </a:extLst>
          </p:cNvPr>
          <p:cNvSpPr txBox="1"/>
          <p:nvPr/>
        </p:nvSpPr>
        <p:spPr>
          <a:xfrm>
            <a:off x="5795433" y="1122106"/>
            <a:ext cx="57700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учет типологических и индивидуальных особенностей развития обучающихся, особых образовательных потребностей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BC7110-53CB-53FD-6B00-3ED1AF16515C}"/>
              </a:ext>
            </a:extLst>
          </p:cNvPr>
          <p:cNvSpPr txBox="1"/>
          <p:nvPr/>
        </p:nvSpPr>
        <p:spPr>
          <a:xfrm>
            <a:off x="5795433" y="2258745"/>
            <a:ext cx="57700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необходимость использования специальных методов, приемов и средств обучения, обеспечивающих реализацию «обходных путей» обучения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7D6873-904D-52D2-857E-6B39AFC570FE}"/>
              </a:ext>
            </a:extLst>
          </p:cNvPr>
          <p:cNvSpPr txBox="1"/>
          <p:nvPr/>
        </p:nvSpPr>
        <p:spPr>
          <a:xfrm>
            <a:off x="5795432" y="3628998"/>
            <a:ext cx="57700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направленность процесса обучения на формирование практических умений и навыков, способствующих нормализации и улучшению ежедневной жизни обучающегося</a:t>
            </a:r>
          </a:p>
        </p:txBody>
      </p:sp>
      <p:pic>
        <p:nvPicPr>
          <p:cNvPr id="21" name="Рисунок 20" descr="Контрольный список со сплошной заливкой">
            <a:extLst>
              <a:ext uri="{FF2B5EF4-FFF2-40B4-BE49-F238E27FC236}">
                <a16:creationId xmlns:a16="http://schemas.microsoft.com/office/drawing/2014/main" id="{880989BC-490C-20CF-51A6-7A7B3841A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6232" y="2530033"/>
            <a:ext cx="682137" cy="682137"/>
          </a:xfrm>
          <a:prstGeom prst="rect">
            <a:avLst/>
          </a:prstGeom>
        </p:spPr>
      </p:pic>
      <p:pic>
        <p:nvPicPr>
          <p:cNvPr id="25" name="Рисунок 24" descr="Искусственный интеллект со сплошной заливкой">
            <a:extLst>
              <a:ext uri="{FF2B5EF4-FFF2-40B4-BE49-F238E27FC236}">
                <a16:creationId xmlns:a16="http://schemas.microsoft.com/office/drawing/2014/main" id="{E53D65D1-9962-88A0-80BE-007C59DEE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1184" y="1171009"/>
            <a:ext cx="863600" cy="863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F40E801-2880-AE20-4B82-22190D67FBC9}"/>
              </a:ext>
            </a:extLst>
          </p:cNvPr>
          <p:cNvSpPr txBox="1"/>
          <p:nvPr/>
        </p:nvSpPr>
        <p:spPr>
          <a:xfrm>
            <a:off x="5795432" y="5089563"/>
            <a:ext cx="5770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включение родителей (законных представителей) как участников образовательного процесса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567C932-0C86-E29F-AB9A-ED3FCC3682E5}"/>
              </a:ext>
            </a:extLst>
          </p:cNvPr>
          <p:cNvSpPr/>
          <p:nvPr/>
        </p:nvSpPr>
        <p:spPr>
          <a:xfrm>
            <a:off x="4661184" y="3683209"/>
            <a:ext cx="863600" cy="839758"/>
          </a:xfrm>
          <a:prstGeom prst="ellipse">
            <a:avLst/>
          </a:prstGeom>
          <a:solidFill>
            <a:srgbClr val="68563F"/>
          </a:solidFill>
          <a:ln>
            <a:solidFill>
              <a:srgbClr val="68563F"/>
            </a:solidFill>
          </a:ln>
          <a:effectLst>
            <a:outerShdw blurRad="139700" dist="38100" dir="2700000" sx="106000" sy="106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 descr="Книги со сплошной заливкой">
            <a:extLst>
              <a:ext uri="{FF2B5EF4-FFF2-40B4-BE49-F238E27FC236}">
                <a16:creationId xmlns:a16="http://schemas.microsoft.com/office/drawing/2014/main" id="{9BC83683-4603-BCD8-7C30-D945BDA7C3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29718" y="3741020"/>
            <a:ext cx="724135" cy="724135"/>
          </a:xfrm>
          <a:prstGeom prst="rect">
            <a:avLst/>
          </a:prstGeom>
        </p:spPr>
      </p:pic>
      <p:pic>
        <p:nvPicPr>
          <p:cNvPr id="30" name="Рисунок 29" descr="Семья с мальчиком со сплошной заливкой">
            <a:extLst>
              <a:ext uri="{FF2B5EF4-FFF2-40B4-BE49-F238E27FC236}">
                <a16:creationId xmlns:a16="http://schemas.microsoft.com/office/drawing/2014/main" id="{8D1FA0DE-1A43-42C9-2B4C-AD7E51E559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91234" y="4986408"/>
            <a:ext cx="700583" cy="70058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3A5E0DB-0392-FB05-A78A-9BFCF862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770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CE2B44-6B0B-CAC9-64ED-45B1A4FA4D77}"/>
              </a:ext>
            </a:extLst>
          </p:cNvPr>
          <p:cNvSpPr txBox="1"/>
          <p:nvPr/>
        </p:nvSpPr>
        <p:spPr>
          <a:xfrm>
            <a:off x="575731" y="458800"/>
            <a:ext cx="6824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85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К СОСТАВЛЕНИЮ СИПР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2E95595-350C-BB45-4517-9CB75AF646A7}"/>
              </a:ext>
            </a:extLst>
          </p:cNvPr>
          <p:cNvSpPr/>
          <p:nvPr/>
        </p:nvSpPr>
        <p:spPr>
          <a:xfrm>
            <a:off x="11455400" y="0"/>
            <a:ext cx="736600" cy="6858000"/>
          </a:xfrm>
          <a:prstGeom prst="rect">
            <a:avLst/>
          </a:prstGeom>
          <a:solidFill>
            <a:srgbClr val="68563F"/>
          </a:solidFill>
          <a:ln>
            <a:solidFill>
              <a:srgbClr val="685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5FF0AFC5-CABF-E0A3-EEC4-BC3813D9AA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9941751"/>
              </p:ext>
            </p:extLst>
          </p:nvPr>
        </p:nvGraphicFramePr>
        <p:xfrm>
          <a:off x="575731" y="1337733"/>
          <a:ext cx="10735736" cy="4986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4F45F7A-4148-8478-9399-4A457C5326FA}"/>
              </a:ext>
            </a:extLst>
          </p:cNvPr>
          <p:cNvSpPr/>
          <p:nvPr/>
        </p:nvSpPr>
        <p:spPr>
          <a:xfrm>
            <a:off x="3327400" y="1964267"/>
            <a:ext cx="169333" cy="812800"/>
          </a:xfrm>
          <a:prstGeom prst="rect">
            <a:avLst/>
          </a:prstGeom>
          <a:solidFill>
            <a:srgbClr val="CACFD5"/>
          </a:solidFill>
          <a:ln>
            <a:solidFill>
              <a:srgbClr val="CACF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ACFD5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631DC05-6910-FD10-15DE-2663FA7F67BC}"/>
              </a:ext>
            </a:extLst>
          </p:cNvPr>
          <p:cNvSpPr/>
          <p:nvPr/>
        </p:nvSpPr>
        <p:spPr>
          <a:xfrm>
            <a:off x="3249083" y="4432300"/>
            <a:ext cx="169333" cy="1354667"/>
          </a:xfrm>
          <a:prstGeom prst="rect">
            <a:avLst/>
          </a:prstGeom>
          <a:solidFill>
            <a:srgbClr val="CACFD5"/>
          </a:solidFill>
          <a:ln>
            <a:solidFill>
              <a:srgbClr val="CACF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B6424E7-C914-5FEE-44BB-6AF801FE8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964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C76975-EB7B-1EF4-3ACD-EF1CBD55C816}"/>
              </a:ext>
            </a:extLst>
          </p:cNvPr>
          <p:cNvSpPr/>
          <p:nvPr/>
        </p:nvSpPr>
        <p:spPr>
          <a:xfrm>
            <a:off x="7433733" y="0"/>
            <a:ext cx="4758267" cy="6858000"/>
          </a:xfrm>
          <a:prstGeom prst="rect">
            <a:avLst/>
          </a:prstGeom>
          <a:solidFill>
            <a:srgbClr val="68563F"/>
          </a:solidFill>
          <a:ln>
            <a:solidFill>
              <a:srgbClr val="685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DEC8B35-08FE-0CF6-E196-C4DF75B26403}"/>
              </a:ext>
            </a:extLst>
          </p:cNvPr>
          <p:cNvSpPr/>
          <p:nvPr/>
        </p:nvSpPr>
        <p:spPr>
          <a:xfrm>
            <a:off x="6939174" y="1150753"/>
            <a:ext cx="4955987" cy="26173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96900" dist="38100" dir="2700000" sx="111000" sy="11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E1DBC19C-5FF9-0587-E802-BB0CB8366717}"/>
              </a:ext>
            </a:extLst>
          </p:cNvPr>
          <p:cNvSpPr/>
          <p:nvPr/>
        </p:nvSpPr>
        <p:spPr>
          <a:xfrm>
            <a:off x="622670" y="1188257"/>
            <a:ext cx="724747" cy="701597"/>
          </a:xfrm>
          <a:prstGeom prst="ellipse">
            <a:avLst/>
          </a:prstGeom>
          <a:solidFill>
            <a:srgbClr val="A99888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39700" dist="38100" dir="2700000" sx="106000" sy="106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45967B-3B1B-DC76-835A-DAA73A784402}"/>
              </a:ext>
            </a:extLst>
          </p:cNvPr>
          <p:cNvSpPr txBox="1"/>
          <p:nvPr/>
        </p:nvSpPr>
        <p:spPr>
          <a:xfrm>
            <a:off x="1432983" y="1200274"/>
            <a:ext cx="5073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общие сведения — персональные данные обучающегося и его родителей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DB672D-A9EB-2F91-7F2F-FA0E313B4AE4}"/>
              </a:ext>
            </a:extLst>
          </p:cNvPr>
          <p:cNvSpPr txBox="1"/>
          <p:nvPr/>
        </p:nvSpPr>
        <p:spPr>
          <a:xfrm>
            <a:off x="1467961" y="2124793"/>
            <a:ext cx="50386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характеристика обучающегося на начало учебного года (по результатам углубленного психолого-педагогического обследования)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690419-7E9C-6A36-65B2-D9CE0599DB7B}"/>
              </a:ext>
            </a:extLst>
          </p:cNvPr>
          <p:cNvSpPr txBox="1"/>
          <p:nvPr/>
        </p:nvSpPr>
        <p:spPr>
          <a:xfrm>
            <a:off x="1467958" y="3253059"/>
            <a:ext cx="5038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индивидуальный учебный план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9D4568-78F4-8F27-BBBE-004C862E26FD}"/>
              </a:ext>
            </a:extLst>
          </p:cNvPr>
          <p:cNvSpPr txBox="1"/>
          <p:nvPr/>
        </p:nvSpPr>
        <p:spPr>
          <a:xfrm>
            <a:off x="1467959" y="3937840"/>
            <a:ext cx="50386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содержание образования (учебные предметы, коррекционные курсы и другие программы, внеурочная деятельность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69A556-51D6-5639-4065-658CC2D61984}"/>
              </a:ext>
            </a:extLst>
          </p:cNvPr>
          <p:cNvSpPr txBox="1"/>
          <p:nvPr/>
        </p:nvSpPr>
        <p:spPr>
          <a:xfrm>
            <a:off x="1467959" y="5028845"/>
            <a:ext cx="5038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условия реализации потребности в уходе и в присмотре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A0172F-ECCE-1FF2-CC1A-B264E5F58791}"/>
              </a:ext>
            </a:extLst>
          </p:cNvPr>
          <p:cNvSpPr txBox="1"/>
          <p:nvPr/>
        </p:nvSpPr>
        <p:spPr>
          <a:xfrm>
            <a:off x="1467958" y="5953719"/>
            <a:ext cx="50386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перечень специалистов, участвующих в разработке и реализации СИПР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002E7D-AA71-04D1-762C-AFD5D2114D2C}"/>
              </a:ext>
            </a:extLst>
          </p:cNvPr>
          <p:cNvSpPr txBox="1"/>
          <p:nvPr/>
        </p:nvSpPr>
        <p:spPr>
          <a:xfrm>
            <a:off x="7791451" y="4048707"/>
            <a:ext cx="42142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программа сотрудничества специалистов с семьей обучающегося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D1CD7D-37A0-52D4-5763-01DB39483492}"/>
              </a:ext>
            </a:extLst>
          </p:cNvPr>
          <p:cNvSpPr txBox="1"/>
          <p:nvPr/>
        </p:nvSpPr>
        <p:spPr>
          <a:xfrm>
            <a:off x="7828176" y="4894810"/>
            <a:ext cx="42142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перечень необходимых технических средств, дидактических материалов, необходимых для реализации СИПР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560A0B-96BA-95B9-C6BC-8485FD7A5131}"/>
              </a:ext>
            </a:extLst>
          </p:cNvPr>
          <p:cNvSpPr txBox="1"/>
          <p:nvPr/>
        </p:nvSpPr>
        <p:spPr>
          <a:xfrm>
            <a:off x="7791451" y="5991126"/>
            <a:ext cx="42142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мониторинга и оценки динамики обучения</a:t>
            </a:r>
          </a:p>
        </p:txBody>
      </p:sp>
      <p:pic>
        <p:nvPicPr>
          <p:cNvPr id="36" name="Рисунок 35" descr="Изображение выглядит как текст, снимок экрана, Шрифт, ли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82AEF6-4559-FF9F-68B1-CDDC23AB0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174" y="1127031"/>
            <a:ext cx="4955987" cy="2664771"/>
          </a:xfrm>
          <a:prstGeom prst="rect">
            <a:avLst/>
          </a:prstGeom>
          <a:solidFill>
            <a:srgbClr val="A99888"/>
          </a:solidFill>
        </p:spPr>
      </p:pic>
      <p:sp>
        <p:nvSpPr>
          <p:cNvPr id="37" name="Овал 36">
            <a:extLst>
              <a:ext uri="{FF2B5EF4-FFF2-40B4-BE49-F238E27FC236}">
                <a16:creationId xmlns:a16="http://schemas.microsoft.com/office/drawing/2014/main" id="{45069237-767B-C497-B5C3-509E23886B49}"/>
              </a:ext>
            </a:extLst>
          </p:cNvPr>
          <p:cNvSpPr/>
          <p:nvPr/>
        </p:nvSpPr>
        <p:spPr>
          <a:xfrm>
            <a:off x="635000" y="2146454"/>
            <a:ext cx="724747" cy="701597"/>
          </a:xfrm>
          <a:prstGeom prst="ellipse">
            <a:avLst/>
          </a:prstGeom>
          <a:solidFill>
            <a:srgbClr val="A99888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39700" dist="38100" dir="2700000" sx="106000" sy="106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95B9FF7B-9B30-0410-6682-A4EF3C250058}"/>
              </a:ext>
            </a:extLst>
          </p:cNvPr>
          <p:cNvSpPr/>
          <p:nvPr/>
        </p:nvSpPr>
        <p:spPr>
          <a:xfrm>
            <a:off x="635000" y="3096201"/>
            <a:ext cx="724747" cy="701597"/>
          </a:xfrm>
          <a:prstGeom prst="ellipse">
            <a:avLst/>
          </a:prstGeom>
          <a:solidFill>
            <a:srgbClr val="A99888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39700" dist="38100" dir="2700000" sx="106000" sy="106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28F5658E-2B16-1C55-210E-525B56EB624C}"/>
              </a:ext>
            </a:extLst>
          </p:cNvPr>
          <p:cNvSpPr/>
          <p:nvPr/>
        </p:nvSpPr>
        <p:spPr>
          <a:xfrm>
            <a:off x="635000" y="4048707"/>
            <a:ext cx="724747" cy="701597"/>
          </a:xfrm>
          <a:prstGeom prst="ellipse">
            <a:avLst/>
          </a:prstGeom>
          <a:solidFill>
            <a:srgbClr val="A99888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39700" dist="38100" dir="2700000" sx="106000" sy="106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FBCF043A-ABB0-F073-7DE3-7556A111B57A}"/>
              </a:ext>
            </a:extLst>
          </p:cNvPr>
          <p:cNvSpPr/>
          <p:nvPr/>
        </p:nvSpPr>
        <p:spPr>
          <a:xfrm>
            <a:off x="635000" y="5001213"/>
            <a:ext cx="724747" cy="701597"/>
          </a:xfrm>
          <a:prstGeom prst="ellipse">
            <a:avLst/>
          </a:prstGeom>
          <a:solidFill>
            <a:srgbClr val="A99888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39700" dist="38100" dir="2700000" sx="106000" sy="106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3513C638-271F-F76B-52FF-6C4149E8A598}"/>
              </a:ext>
            </a:extLst>
          </p:cNvPr>
          <p:cNvSpPr/>
          <p:nvPr/>
        </p:nvSpPr>
        <p:spPr>
          <a:xfrm>
            <a:off x="635000" y="5953719"/>
            <a:ext cx="724747" cy="701597"/>
          </a:xfrm>
          <a:prstGeom prst="ellipse">
            <a:avLst/>
          </a:prstGeom>
          <a:solidFill>
            <a:srgbClr val="A99888"/>
          </a:solidFill>
          <a:ln>
            <a:solidFill>
              <a:srgbClr val="CACFD5"/>
            </a:solidFill>
          </a:ln>
          <a:effectLst>
            <a:outerShdw blurRad="139700" dist="38100" dir="2700000" sx="106000" sy="106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 descr="Значок 1 контур">
            <a:extLst>
              <a:ext uri="{FF2B5EF4-FFF2-40B4-BE49-F238E27FC236}">
                <a16:creationId xmlns:a16="http://schemas.microsoft.com/office/drawing/2014/main" id="{8CADD713-68A6-6D47-B857-E560E97AE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173" y="1081856"/>
            <a:ext cx="914400" cy="914400"/>
          </a:xfrm>
          <a:prstGeom prst="rect">
            <a:avLst/>
          </a:prstGeom>
        </p:spPr>
      </p:pic>
      <p:pic>
        <p:nvPicPr>
          <p:cNvPr id="47" name="Рисунок 46" descr="Значок контур">
            <a:extLst>
              <a:ext uri="{FF2B5EF4-FFF2-40B4-BE49-F238E27FC236}">
                <a16:creationId xmlns:a16="http://schemas.microsoft.com/office/drawing/2014/main" id="{A924E6FC-E28B-A3D4-6C8F-6C86CC2381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0173" y="2040052"/>
            <a:ext cx="914400" cy="914400"/>
          </a:xfrm>
          <a:prstGeom prst="rect">
            <a:avLst/>
          </a:prstGeom>
        </p:spPr>
      </p:pic>
      <p:pic>
        <p:nvPicPr>
          <p:cNvPr id="49" name="Рисунок 48" descr="Значок 3 контур">
            <a:extLst>
              <a:ext uri="{FF2B5EF4-FFF2-40B4-BE49-F238E27FC236}">
                <a16:creationId xmlns:a16="http://schemas.microsoft.com/office/drawing/2014/main" id="{2B7315CB-3D85-92C3-AA79-9A6EA2D989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0173" y="2989149"/>
            <a:ext cx="914400" cy="914400"/>
          </a:xfrm>
          <a:prstGeom prst="rect">
            <a:avLst/>
          </a:prstGeom>
        </p:spPr>
      </p:pic>
      <p:pic>
        <p:nvPicPr>
          <p:cNvPr id="51" name="Рисунок 50" descr="Значок 4 контур">
            <a:extLst>
              <a:ext uri="{FF2B5EF4-FFF2-40B4-BE49-F238E27FC236}">
                <a16:creationId xmlns:a16="http://schemas.microsoft.com/office/drawing/2014/main" id="{61C60DB6-F2DA-4EE2-9C36-02C37D7185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0173" y="3937840"/>
            <a:ext cx="914400" cy="914400"/>
          </a:xfrm>
          <a:prstGeom prst="rect">
            <a:avLst/>
          </a:prstGeom>
        </p:spPr>
      </p:pic>
      <p:pic>
        <p:nvPicPr>
          <p:cNvPr id="53" name="Рисунок 52" descr="Значок 5 контур">
            <a:extLst>
              <a:ext uri="{FF2B5EF4-FFF2-40B4-BE49-F238E27FC236}">
                <a16:creationId xmlns:a16="http://schemas.microsoft.com/office/drawing/2014/main" id="{8E822DD7-575B-25A2-B2D4-4896B51526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0173" y="4894810"/>
            <a:ext cx="914400" cy="914400"/>
          </a:xfrm>
          <a:prstGeom prst="rect">
            <a:avLst/>
          </a:prstGeom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5C1BD540-480C-A6F2-06B9-79C74F42AF25}"/>
              </a:ext>
            </a:extLst>
          </p:cNvPr>
          <p:cNvSpPr/>
          <p:nvPr/>
        </p:nvSpPr>
        <p:spPr>
          <a:xfrm>
            <a:off x="6939176" y="5958117"/>
            <a:ext cx="724747" cy="701597"/>
          </a:xfrm>
          <a:prstGeom prst="ellipse">
            <a:avLst/>
          </a:prstGeom>
          <a:solidFill>
            <a:srgbClr val="A99888"/>
          </a:solidFill>
          <a:ln>
            <a:solidFill>
              <a:srgbClr val="CACFD5"/>
            </a:solidFill>
          </a:ln>
          <a:effectLst>
            <a:outerShdw blurRad="139700" dist="38100" dir="2700000" sx="106000" sy="106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0FD2CDCB-9644-6D60-A09D-C841F447219D}"/>
              </a:ext>
            </a:extLst>
          </p:cNvPr>
          <p:cNvSpPr/>
          <p:nvPr/>
        </p:nvSpPr>
        <p:spPr>
          <a:xfrm>
            <a:off x="6913776" y="4997092"/>
            <a:ext cx="724747" cy="701597"/>
          </a:xfrm>
          <a:prstGeom prst="ellipse">
            <a:avLst/>
          </a:prstGeom>
          <a:solidFill>
            <a:srgbClr val="A99888"/>
          </a:solidFill>
          <a:ln>
            <a:solidFill>
              <a:srgbClr val="CACFD5"/>
            </a:solidFill>
          </a:ln>
          <a:effectLst>
            <a:outerShdw blurRad="139700" dist="38100" dir="2700000" sx="106000" sy="106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C544BF91-3B42-1659-BEF0-2B0DF15BB273}"/>
              </a:ext>
            </a:extLst>
          </p:cNvPr>
          <p:cNvSpPr/>
          <p:nvPr/>
        </p:nvSpPr>
        <p:spPr>
          <a:xfrm>
            <a:off x="6920598" y="4032847"/>
            <a:ext cx="724747" cy="701597"/>
          </a:xfrm>
          <a:prstGeom prst="ellipse">
            <a:avLst/>
          </a:prstGeom>
          <a:solidFill>
            <a:srgbClr val="A99888"/>
          </a:solidFill>
          <a:ln>
            <a:solidFill>
              <a:srgbClr val="CACFD5"/>
            </a:solidFill>
          </a:ln>
          <a:effectLst>
            <a:outerShdw blurRad="139700" dist="38100" dir="2700000" sx="106000" sy="106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Рисунок 57" descr="Значок 6 контур">
            <a:extLst>
              <a:ext uri="{FF2B5EF4-FFF2-40B4-BE49-F238E27FC236}">
                <a16:creationId xmlns:a16="http://schemas.microsoft.com/office/drawing/2014/main" id="{8B471E41-EEBC-19EF-DA9D-9C45A0127F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40173" y="5851780"/>
            <a:ext cx="914400" cy="914400"/>
          </a:xfrm>
          <a:prstGeom prst="rect">
            <a:avLst/>
          </a:prstGeom>
        </p:spPr>
      </p:pic>
      <p:pic>
        <p:nvPicPr>
          <p:cNvPr id="60" name="Рисунок 59" descr="Значок 7 контур">
            <a:extLst>
              <a:ext uri="{FF2B5EF4-FFF2-40B4-BE49-F238E27FC236}">
                <a16:creationId xmlns:a16="http://schemas.microsoft.com/office/drawing/2014/main" id="{6B7F21FC-7BED-2022-0E8A-05860EB0A5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29636" y="3937840"/>
            <a:ext cx="914400" cy="914400"/>
          </a:xfrm>
          <a:prstGeom prst="rect">
            <a:avLst/>
          </a:prstGeom>
        </p:spPr>
      </p:pic>
      <p:pic>
        <p:nvPicPr>
          <p:cNvPr id="62" name="Рисунок 61" descr="Значок 8 контур">
            <a:extLst>
              <a:ext uri="{FF2B5EF4-FFF2-40B4-BE49-F238E27FC236}">
                <a16:creationId xmlns:a16="http://schemas.microsoft.com/office/drawing/2014/main" id="{7E0A07FB-B663-A78A-84ED-6DD9C28777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825772" y="4882516"/>
            <a:ext cx="914400" cy="914400"/>
          </a:xfrm>
          <a:prstGeom prst="rect">
            <a:avLst/>
          </a:prstGeom>
        </p:spPr>
      </p:pic>
      <p:pic>
        <p:nvPicPr>
          <p:cNvPr id="64" name="Рисунок 63" descr="Значок 9 контур">
            <a:extLst>
              <a:ext uri="{FF2B5EF4-FFF2-40B4-BE49-F238E27FC236}">
                <a16:creationId xmlns:a16="http://schemas.microsoft.com/office/drawing/2014/main" id="{B046B716-7E22-8860-0BE6-9A1457647ED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844349" y="5849982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8F488E-7978-1A92-7457-B5AFA3094C58}"/>
              </a:ext>
            </a:extLst>
          </p:cNvPr>
          <p:cNvSpPr txBox="1"/>
          <p:nvPr/>
        </p:nvSpPr>
        <p:spPr>
          <a:xfrm>
            <a:off x="635001" y="220042"/>
            <a:ext cx="64685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85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СПЕЦИАЛЬНОЙ ИНДИВИДУАЛЬНОЙ ПРОГРАММЫ РАЗВИТИЯ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62942C5-F09D-56F6-1621-246318F92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135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B2164-BDE2-4661-1CCA-E93D274DC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E633F11-DB3E-8752-B9EA-2C6C57C8D24F}"/>
              </a:ext>
            </a:extLst>
          </p:cNvPr>
          <p:cNvSpPr txBox="1"/>
          <p:nvPr/>
        </p:nvSpPr>
        <p:spPr>
          <a:xfrm>
            <a:off x="0" y="185880"/>
            <a:ext cx="12192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64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ХАРАКТЕРИСТИКА ОБУЧАЮЩЕГОСЯ НА НАЧАЛО УЧЕБНОГО ГОДА </a:t>
            </a:r>
          </a:p>
          <a:p>
            <a:pPr algn="ctr"/>
            <a:endParaRPr lang="ru-RU" b="1" dirty="0">
              <a:solidFill>
                <a:srgbClr val="6856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AD2CA9-009D-70C9-F249-54BD561DA599}"/>
              </a:ext>
            </a:extLst>
          </p:cNvPr>
          <p:cNvSpPr txBox="1"/>
          <p:nvPr/>
        </p:nvSpPr>
        <p:spPr>
          <a:xfrm>
            <a:off x="410917" y="6302788"/>
            <a:ext cx="11370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564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составлении характеристики важно избегать общих фраз, отмечая особенности ребенка!!!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A12522-580B-9B49-6FD5-F9A15A22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18" y="724700"/>
            <a:ext cx="11370163" cy="5408600"/>
          </a:xfrm>
          <a:prstGeom prst="rect">
            <a:avLst/>
          </a:prstGeom>
          <a:effectLst>
            <a:outerShdw blurRad="4191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314D504-7232-9676-BE4E-9FE1C035907B}"/>
              </a:ext>
            </a:extLst>
          </p:cNvPr>
          <p:cNvSpPr txBox="1"/>
          <p:nvPr/>
        </p:nvSpPr>
        <p:spPr>
          <a:xfrm>
            <a:off x="410918" y="862988"/>
            <a:ext cx="684847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сведения о семье</a:t>
            </a:r>
          </a:p>
          <a:p>
            <a:pPr marL="0" marR="0" lvl="0" indent="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данные о физическом здоровье, двигательном и сенсорном развитии ребенка</a:t>
            </a:r>
          </a:p>
          <a:p>
            <a:pPr marL="0" marR="0" lvl="0" indent="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характеристика поведенческих и эмоциональных реакций </a:t>
            </a:r>
          </a:p>
          <a:p>
            <a:pPr marL="0" marR="0" lvl="0" indent="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особенности проявления познавательных процессов </a:t>
            </a:r>
          </a:p>
          <a:p>
            <a:pPr marL="0" marR="0" lvl="0" indent="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сформированность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импрессивной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экспрессивной речи</a:t>
            </a:r>
          </a:p>
          <a:p>
            <a:pPr marL="0" marR="0" lvl="0" indent="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сформированность социально значимых навыков, умений </a:t>
            </a:r>
          </a:p>
          <a:p>
            <a:pPr marL="0" marR="0" lvl="0" indent="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потребность в уходе и присмотре</a:t>
            </a:r>
          </a:p>
          <a:p>
            <a:pPr marL="0" marR="0" lvl="0" indent="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выводы по итогам оценки: приоритетные образовательные области, учебные предметы, коррекционные занятия для обучения и воспитания в образовательной организации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56442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9" name="Рисунок 38" descr="Изображение выглядит как текст, снимок экрана, Шрифт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B595D5-12D2-E318-DAEC-41B4C00C8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75" y="724700"/>
            <a:ext cx="4475406" cy="5408600"/>
          </a:xfrm>
          <a:prstGeom prst="rect">
            <a:avLst/>
          </a:prstGeom>
          <a:effectLst>
            <a:outerShdw blurRad="495300" dist="38100" dir="2700000" algn="tl" rotWithShape="0">
              <a:prstClr val="black">
                <a:alpha val="50000"/>
              </a:prstClr>
            </a:outerShdw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D312D78-C268-4E7C-C296-6E85B657C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48025" cy="365125"/>
          </a:xfrm>
        </p:spPr>
        <p:txBody>
          <a:bodyPr/>
          <a:lstStyle/>
          <a:p>
            <a:fld id="{F9BB24B0-2DF3-4317-9DB0-875E76DDB927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0899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FBFF8F1-406D-607F-0251-090A92D9E855}"/>
              </a:ext>
            </a:extLst>
          </p:cNvPr>
          <p:cNvSpPr txBox="1"/>
          <p:nvPr/>
        </p:nvSpPr>
        <p:spPr>
          <a:xfrm>
            <a:off x="473242" y="93492"/>
            <a:ext cx="11718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564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ИНДИВИДУАЛЬНЫЙ УЧЕБНЫЙ ПЛАН</a:t>
            </a:r>
          </a:p>
        </p:txBody>
      </p:sp>
      <p:pic>
        <p:nvPicPr>
          <p:cNvPr id="43" name="Рисунок 42" descr="Изображение выглядит как текст, Параллельный, число, док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9E39CC-454B-790D-DCB9-DE1719822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42" y="734636"/>
            <a:ext cx="3910694" cy="497795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14D6150-9CCF-5FF6-086C-68DFE7C9F4D7}"/>
              </a:ext>
            </a:extLst>
          </p:cNvPr>
          <p:cNvSpPr txBox="1"/>
          <p:nvPr/>
        </p:nvSpPr>
        <p:spPr>
          <a:xfrm>
            <a:off x="590550" y="6086476"/>
            <a:ext cx="11468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564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организации образования на основе СИПР список предметов и коррекционных курсов, включенных в ИУП, а также индивидуальная недельная нагрузка обучающегося </a:t>
            </a:r>
            <a:r>
              <a:rPr lang="ru-RU" b="1" dirty="0">
                <a:solidFill>
                  <a:srgbClr val="564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могут варьироваться</a:t>
            </a:r>
          </a:p>
        </p:txBody>
      </p:sp>
      <p:sp>
        <p:nvSpPr>
          <p:cNvPr id="47" name="Стрелка: влево-вправо 46">
            <a:extLst>
              <a:ext uri="{FF2B5EF4-FFF2-40B4-BE49-F238E27FC236}">
                <a16:creationId xmlns:a16="http://schemas.microsoft.com/office/drawing/2014/main" id="{7B303089-AD2F-7F02-5156-443973E6BFAA}"/>
              </a:ext>
            </a:extLst>
          </p:cNvPr>
          <p:cNvSpPr/>
          <p:nvPr/>
        </p:nvSpPr>
        <p:spPr>
          <a:xfrm>
            <a:off x="4441387" y="3105834"/>
            <a:ext cx="990149" cy="646331"/>
          </a:xfrm>
          <a:prstGeom prst="leftRightArrow">
            <a:avLst/>
          </a:prstGeom>
          <a:solidFill>
            <a:srgbClr val="56442C"/>
          </a:solidFill>
          <a:ln>
            <a:solidFill>
              <a:srgbClr val="5644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A461CCD-037E-DC0F-6B8F-A789DFCD1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67075" cy="365125"/>
          </a:xfrm>
        </p:spPr>
        <p:txBody>
          <a:bodyPr/>
          <a:lstStyle/>
          <a:p>
            <a:fld id="{F9BB24B0-2DF3-4317-9DB0-875E76DDB927}" type="slidenum">
              <a:rPr lang="ru-RU" smtClean="0"/>
              <a:t>7</a:t>
            </a:fld>
            <a:endParaRPr lang="ru-RU" dirty="0"/>
          </a:p>
        </p:txBody>
      </p:sp>
      <p:pic>
        <p:nvPicPr>
          <p:cNvPr id="4" name="Рисунок 3" descr="Изображение выглядит как текст, снимок экрана, Шрифт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135E3F-621D-A3C4-EF64-257A340AC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904" y="3847054"/>
            <a:ext cx="3970421" cy="2144533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текст, снимок экрана, чек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AEEFEC-971F-7248-5221-726A41E48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873" y="561593"/>
            <a:ext cx="3179063" cy="391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17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233286B-D37C-094D-3E97-5786E2791684}"/>
              </a:ext>
            </a:extLst>
          </p:cNvPr>
          <p:cNvSpPr/>
          <p:nvPr/>
        </p:nvSpPr>
        <p:spPr>
          <a:xfrm>
            <a:off x="0" y="619125"/>
            <a:ext cx="12192000" cy="5619750"/>
          </a:xfrm>
          <a:prstGeom prst="rect">
            <a:avLst/>
          </a:prstGeom>
          <a:solidFill>
            <a:srgbClr val="56442C"/>
          </a:solidFill>
          <a:ln>
            <a:solidFill>
              <a:srgbClr val="5644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134608-4FA7-5D54-AC8F-660805FCB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8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C3BEA4-8C85-341B-E4C4-039D8E6533E6}"/>
              </a:ext>
            </a:extLst>
          </p:cNvPr>
          <p:cNvSpPr txBox="1"/>
          <p:nvPr/>
        </p:nvSpPr>
        <p:spPr>
          <a:xfrm>
            <a:off x="6310313" y="1667153"/>
            <a:ext cx="566737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Продолжительность пребывания ребенка в организации, предпочитаемая часть дня, (например, утро или послеобеденное время) устанавливается психолого-педагогическим консилиумом (</a:t>
            </a:r>
            <a:r>
              <a:rPr lang="ru-RU" sz="1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ППк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образовательной организации на основе рекомендаций экспертной группы, с учетом психоэмоционального состоянии ребенка и его готовности к нахождению и обучению в среде сверстников, а также возможностей организации обеспечить коррекционную работу и присмотр за ребенком. </a:t>
            </a:r>
          </a:p>
          <a:p>
            <a:pPr algn="just"/>
            <a:endParaRPr lang="ru-RU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мере коррекции поведенческих проблем время пребывания ребенка в образовательной организации вообще и в классе (на ступени) постепенно увеличивается, дозированно он включается в групповую форму обучения.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21C226-EFE1-E9E9-01CB-1FEDE1207615}"/>
              </a:ext>
            </a:extLst>
          </p:cNvPr>
          <p:cNvSpPr txBox="1"/>
          <p:nvPr/>
        </p:nvSpPr>
        <p:spPr>
          <a:xfrm>
            <a:off x="3048000" y="100825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ИНДИВИДУАЛЬНЫЙ УЧЕБНЫЙ ПЛАН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F57A09-641B-D238-6776-914A54A4F279}"/>
              </a:ext>
            </a:extLst>
          </p:cNvPr>
          <p:cNvSpPr txBox="1"/>
          <p:nvPr/>
        </p:nvSpPr>
        <p:spPr>
          <a:xfrm>
            <a:off x="333376" y="1667153"/>
            <a:ext cx="576262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наличии у ребенка выраженных проблем поведения в ходе заполнения данного раздела СИПР необходимо установить, что конкретно является причиной и возможной целью деструктивного поведения ребенка. </a:t>
            </a:r>
          </a:p>
          <a:p>
            <a:pPr algn="just"/>
            <a:endParaRPr lang="ru-RU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Сформулировать в СИПР задачу коррекции поведения, а для реализации программы подобрать оптимальный метод коррекции поведенческих проблем с учетом особенностей психофизического развития ребенка и определить оптимальные условия, в которых будет осуществляться коррекционная работа. </a:t>
            </a:r>
          </a:p>
          <a:p>
            <a:pPr algn="just"/>
            <a:endParaRPr lang="ru-RU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этот период для ребенка создаются условия, в которых он чувствует себя комфортно, с ним проводятся занятия, направленные на установление контакта, коррекцию поведенческих проблем, формирование учебного поведения. </a:t>
            </a:r>
          </a:p>
        </p:txBody>
      </p:sp>
    </p:spTree>
    <p:extLst>
      <p:ext uri="{BB962C8B-B14F-4D97-AF65-F5344CB8AC3E}">
        <p14:creationId xmlns:p14="http://schemas.microsoft.com/office/powerpoint/2010/main" val="2853920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340D18-769A-03AD-66BA-402507D43197}"/>
              </a:ext>
            </a:extLst>
          </p:cNvPr>
          <p:cNvSpPr txBox="1"/>
          <p:nvPr/>
        </p:nvSpPr>
        <p:spPr>
          <a:xfrm>
            <a:off x="336843" y="294759"/>
            <a:ext cx="48362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564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СОДЕРЖАНИЕ ОБРАЗОВАНИЯ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18956-EF79-3E50-0DD8-A3CC962B08CA}"/>
              </a:ext>
            </a:extLst>
          </p:cNvPr>
          <p:cNvSpPr txBox="1"/>
          <p:nvPr/>
        </p:nvSpPr>
        <p:spPr>
          <a:xfrm>
            <a:off x="4749801" y="244292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EAE6F-076C-19D7-2C36-402C13EB5A55}"/>
              </a:ext>
            </a:extLst>
          </p:cNvPr>
          <p:cNvSpPr txBox="1"/>
          <p:nvPr/>
        </p:nvSpPr>
        <p:spPr>
          <a:xfrm>
            <a:off x="1555084" y="1053415"/>
            <a:ext cx="494829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коррекция и(или) компенсация особенностей восприятия и усвоения пространственно-временных характеристик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преодоление (смягчение) дефицита и(или) искаженности потребности в вербальном и невербальном общении и развивающихся вторично нарушений форм коммуникации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создание предпосылок для понимания мотивов, лежащих в основе поступков, действий, поведения других людей, для развития социального взаимодействия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смягчение обусловленных аутизмом особенностей поведения, затрудняющих учебный процесс, взаимодействие с другими людьми, в тяжелых случаях — пребывание в обществе, в коллективе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7278516-8757-FD0B-2BB6-99C3B740C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5074" y="1101868"/>
            <a:ext cx="1774090" cy="537043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419537C8-C25A-8DB5-BB5B-14E6349E9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34" b="4872"/>
          <a:stretch/>
        </p:blipFill>
        <p:spPr bwMode="auto">
          <a:xfrm>
            <a:off x="6722504" y="3798834"/>
            <a:ext cx="3430662" cy="27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FACC7E-0F0F-9B24-3DBC-E3BD23F542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9" b="22957"/>
          <a:stretch/>
        </p:blipFill>
        <p:spPr bwMode="auto">
          <a:xfrm>
            <a:off x="6721965" y="1101868"/>
            <a:ext cx="3431201" cy="25174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Овал 29">
            <a:extLst>
              <a:ext uri="{FF2B5EF4-FFF2-40B4-BE49-F238E27FC236}">
                <a16:creationId xmlns:a16="http://schemas.microsoft.com/office/drawing/2014/main" id="{88490703-BCE0-8528-C944-10B756FFF784}"/>
              </a:ext>
            </a:extLst>
          </p:cNvPr>
          <p:cNvSpPr/>
          <p:nvPr/>
        </p:nvSpPr>
        <p:spPr>
          <a:xfrm>
            <a:off x="336843" y="1101868"/>
            <a:ext cx="863600" cy="839758"/>
          </a:xfrm>
          <a:prstGeom prst="ellipse">
            <a:avLst/>
          </a:prstGeom>
          <a:solidFill>
            <a:srgbClr val="68563F"/>
          </a:solidFill>
          <a:ln>
            <a:solidFill>
              <a:srgbClr val="68563F"/>
            </a:solidFill>
          </a:ln>
          <a:effectLst>
            <a:outerShdw blurRad="139700" dist="38100" dir="2700000" sx="106000" sy="106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573093E4-0926-89B5-AEAB-058C23A41B36}"/>
              </a:ext>
            </a:extLst>
          </p:cNvPr>
          <p:cNvSpPr/>
          <p:nvPr/>
        </p:nvSpPr>
        <p:spPr>
          <a:xfrm>
            <a:off x="336843" y="3731071"/>
            <a:ext cx="863600" cy="839758"/>
          </a:xfrm>
          <a:prstGeom prst="ellipse">
            <a:avLst/>
          </a:prstGeom>
          <a:solidFill>
            <a:srgbClr val="68563F"/>
          </a:solidFill>
          <a:ln>
            <a:solidFill>
              <a:srgbClr val="68563F"/>
            </a:solidFill>
          </a:ln>
          <a:effectLst>
            <a:outerShdw blurRad="139700" dist="38100" dir="2700000" sx="106000" sy="106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4531ED3C-0BA0-DEA9-5F9A-379B302ED816}"/>
              </a:ext>
            </a:extLst>
          </p:cNvPr>
          <p:cNvSpPr/>
          <p:nvPr/>
        </p:nvSpPr>
        <p:spPr>
          <a:xfrm>
            <a:off x="336843" y="2416618"/>
            <a:ext cx="863600" cy="839758"/>
          </a:xfrm>
          <a:prstGeom prst="ellipse">
            <a:avLst/>
          </a:prstGeom>
          <a:solidFill>
            <a:srgbClr val="68563F"/>
          </a:solidFill>
          <a:ln>
            <a:solidFill>
              <a:srgbClr val="68563F"/>
            </a:solidFill>
          </a:ln>
          <a:effectLst>
            <a:outerShdw blurRad="139700" dist="38100" dir="2700000" sx="106000" sy="106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E14F9887-63FA-510F-E669-C92DCBF78E48}"/>
              </a:ext>
            </a:extLst>
          </p:cNvPr>
          <p:cNvSpPr/>
          <p:nvPr/>
        </p:nvSpPr>
        <p:spPr>
          <a:xfrm>
            <a:off x="336843" y="5040958"/>
            <a:ext cx="863600" cy="839758"/>
          </a:xfrm>
          <a:prstGeom prst="ellipse">
            <a:avLst/>
          </a:prstGeom>
          <a:solidFill>
            <a:srgbClr val="68563F"/>
          </a:solidFill>
          <a:ln>
            <a:solidFill>
              <a:srgbClr val="68563F"/>
            </a:solidFill>
          </a:ln>
          <a:effectLst>
            <a:outerShdw blurRad="139700" dist="38100" dir="2700000" sx="106000" sy="106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 descr="Книги на полке контур">
            <a:extLst>
              <a:ext uri="{FF2B5EF4-FFF2-40B4-BE49-F238E27FC236}">
                <a16:creationId xmlns:a16="http://schemas.microsoft.com/office/drawing/2014/main" id="{C5696856-F3C0-B326-77E9-54D3CB498F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2805" y="1164998"/>
            <a:ext cx="695325" cy="695325"/>
          </a:xfrm>
          <a:prstGeom prst="rect">
            <a:avLst/>
          </a:prstGeom>
        </p:spPr>
      </p:pic>
      <p:pic>
        <p:nvPicPr>
          <p:cNvPr id="37" name="Рисунок 36" descr="Смущенный человек контур">
            <a:extLst>
              <a:ext uri="{FF2B5EF4-FFF2-40B4-BE49-F238E27FC236}">
                <a16:creationId xmlns:a16="http://schemas.microsoft.com/office/drawing/2014/main" id="{B3D3AD51-4342-85DE-2F93-9C9DE49C7A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2805" y="3781737"/>
            <a:ext cx="738426" cy="738426"/>
          </a:xfrm>
          <a:prstGeom prst="rect">
            <a:avLst/>
          </a:prstGeom>
        </p:spPr>
      </p:pic>
      <p:pic>
        <p:nvPicPr>
          <p:cNvPr id="39" name="Рисунок 38" descr="Чат контур">
            <a:extLst>
              <a:ext uri="{FF2B5EF4-FFF2-40B4-BE49-F238E27FC236}">
                <a16:creationId xmlns:a16="http://schemas.microsoft.com/office/drawing/2014/main" id="{6F26B2B2-BD41-7A6A-F2BB-4E10B94B9A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2805" y="2431256"/>
            <a:ext cx="762000" cy="762000"/>
          </a:xfrm>
          <a:prstGeom prst="rect">
            <a:avLst/>
          </a:prstGeom>
        </p:spPr>
      </p:pic>
      <p:pic>
        <p:nvPicPr>
          <p:cNvPr id="41" name="Рисунок 40" descr="Линейчатая диаграмма контур">
            <a:extLst>
              <a:ext uri="{FF2B5EF4-FFF2-40B4-BE49-F238E27FC236}">
                <a16:creationId xmlns:a16="http://schemas.microsoft.com/office/drawing/2014/main" id="{26D0CF6F-7ED6-AB6E-5CB6-92AFE5A0E5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5667" y="5107409"/>
            <a:ext cx="676275" cy="676275"/>
          </a:xfrm>
          <a:prstGeom prst="rect">
            <a:avLst/>
          </a:prstGeom>
        </p:spPr>
      </p:pic>
      <p:sp>
        <p:nvSpPr>
          <p:cNvPr id="42" name="Номер слайда 41">
            <a:extLst>
              <a:ext uri="{FF2B5EF4-FFF2-40B4-BE49-F238E27FC236}">
                <a16:creationId xmlns:a16="http://schemas.microsoft.com/office/drawing/2014/main" id="{126BA3C7-0D45-C0C5-27D4-1DC5B96E9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24B0-2DF3-4317-9DB0-875E76DDB92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93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1564</Words>
  <Application>Microsoft Office PowerPoint</Application>
  <PresentationFormat>Широкоэкранный</PresentationFormat>
  <Paragraphs>166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Ксения Михалева</dc:creator>
  <cp:lastModifiedBy>Ксения Михалева</cp:lastModifiedBy>
  <cp:revision>14</cp:revision>
  <dcterms:created xsi:type="dcterms:W3CDTF">2025-02-22T10:14:10Z</dcterms:created>
  <dcterms:modified xsi:type="dcterms:W3CDTF">2025-02-23T15:27:03Z</dcterms:modified>
</cp:coreProperties>
</file>