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0" r:id="rId7"/>
    <p:sldId id="281" r:id="rId8"/>
    <p:sldId id="282" r:id="rId9"/>
    <p:sldId id="283" r:id="rId10"/>
    <p:sldId id="284" r:id="rId11"/>
    <p:sldId id="261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8" d="100"/>
          <a:sy n="48" d="100"/>
        </p:scale>
        <p:origin x="-2280" y="-10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88B9-222F-4756-8E20-D660A534CCB1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BA06-8D95-47FB-BCA2-CB97ED48C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84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88B9-222F-4756-8E20-D660A534CCB1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BA06-8D95-47FB-BCA2-CB97ED48C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916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88B9-222F-4756-8E20-D660A534CCB1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BA06-8D95-47FB-BCA2-CB97ED48C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500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88B9-222F-4756-8E20-D660A534CCB1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BA06-8D95-47FB-BCA2-CB97ED48C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161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88B9-222F-4756-8E20-D660A534CCB1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BA06-8D95-47FB-BCA2-CB97ED48C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070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88B9-222F-4756-8E20-D660A534CCB1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BA06-8D95-47FB-BCA2-CB97ED48C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068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88B9-222F-4756-8E20-D660A534CCB1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BA06-8D95-47FB-BCA2-CB97ED48C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407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88B9-222F-4756-8E20-D660A534CCB1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BA06-8D95-47FB-BCA2-CB97ED48C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116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88B9-222F-4756-8E20-D660A534CCB1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BA06-8D95-47FB-BCA2-CB97ED48C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847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88B9-222F-4756-8E20-D660A534CCB1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BA06-8D95-47FB-BCA2-CB97ED48C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517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88B9-222F-4756-8E20-D660A534CCB1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BA06-8D95-47FB-BCA2-CB97ED48C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209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A88B9-222F-4756-8E20-D660A534CCB1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DBA06-8D95-47FB-BCA2-CB97ED48C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660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1499660"/>
            <a:ext cx="5829300" cy="1960033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Г.Х. </a:t>
            </a:r>
            <a:r>
              <a:rPr lang="ru-RU" sz="4000" dirty="0" smtClean="0"/>
              <a:t>Андерсен</a:t>
            </a:r>
            <a:br>
              <a:rPr lang="ru-RU" sz="4000" dirty="0" smtClean="0"/>
            </a:br>
            <a:r>
              <a:rPr lang="ru-RU" sz="1800" dirty="0" smtClean="0"/>
              <a:t>(по мотивам сказки)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7300" dirty="0" smtClean="0"/>
              <a:t>Огниво</a:t>
            </a:r>
            <a:endParaRPr lang="ru-RU" sz="7300" dirty="0"/>
          </a:p>
        </p:txBody>
      </p:sp>
      <p:pic>
        <p:nvPicPr>
          <p:cNvPr id="4" name="Picture 2" descr="C:\Documents and Settings\Admin\Рабочий стол\ЛОГО\test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0" r="22713" b="7866"/>
          <a:stretch/>
        </p:blipFill>
        <p:spPr bwMode="auto">
          <a:xfrm>
            <a:off x="6309320" y="18971"/>
            <a:ext cx="489113" cy="5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912" y="5940152"/>
            <a:ext cx="2145994" cy="14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95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Солдат разозлился и сказал: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4475989"/>
            <a:ext cx="6894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Солдат взял и отрубил ведьме голову. Деньги завязал в фартук ведьмы, положил огниво в карман и пошёл в город. </a:t>
            </a:r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4475989"/>
            <a:ext cx="68580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" name="Picture 4" descr="https://malenkii-genii.ru/images/diafilm/diafilm-305/diafilm-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98"/>
          <a:stretch/>
        </p:blipFill>
        <p:spPr bwMode="auto">
          <a:xfrm flipH="1">
            <a:off x="422821" y="653799"/>
            <a:ext cx="6048672" cy="348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ая выноска 6"/>
          <p:cNvSpPr/>
          <p:nvPr/>
        </p:nvSpPr>
        <p:spPr>
          <a:xfrm>
            <a:off x="148410" y="467544"/>
            <a:ext cx="1566735" cy="830997"/>
          </a:xfrm>
          <a:prstGeom prst="wedgeRectCallout">
            <a:avLst>
              <a:gd name="adj1" fmla="val 83620"/>
              <a:gd name="adj2" fmla="val 66099"/>
            </a:avLst>
          </a:prstGeom>
          <a:ln w="3175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48412" y="467544"/>
            <a:ext cx="1566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Не скажешь – отрублю тебе голову!</a:t>
            </a:r>
            <a:endParaRPr lang="ru-RU" sz="1400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4813741" y="967499"/>
            <a:ext cx="1191524" cy="338554"/>
          </a:xfrm>
          <a:prstGeom prst="wedgeRectCallout">
            <a:avLst>
              <a:gd name="adj1" fmla="val -104907"/>
              <a:gd name="adj2" fmla="val 335499"/>
            </a:avLst>
          </a:prstGeom>
          <a:ln w="3175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813742" y="967498"/>
            <a:ext cx="15667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Не скажу!</a:t>
            </a:r>
            <a:endParaRPr lang="ru-RU" sz="1400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6"/>
          <a:stretch/>
        </p:blipFill>
        <p:spPr bwMode="auto">
          <a:xfrm>
            <a:off x="519086" y="5239150"/>
            <a:ext cx="5896992" cy="3769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51" y="8642953"/>
            <a:ext cx="188260" cy="5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69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Солдат поселился в самой лучшей гостинице. У солдата был слуга. Слуга рассказал солдату, что в городе живёт король. А у короля есть очень красивая дочь, принцесса. 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23"/>
          <a:stretch/>
        </p:blipFill>
        <p:spPr bwMode="auto">
          <a:xfrm>
            <a:off x="476672" y="900598"/>
            <a:ext cx="5720145" cy="336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0" y="4475989"/>
            <a:ext cx="68580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28"/>
          <a:stretch/>
        </p:blipFill>
        <p:spPr bwMode="auto">
          <a:xfrm flipH="1">
            <a:off x="240236" y="5364892"/>
            <a:ext cx="6450157" cy="3712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6315" y="4475989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Солдат спросил слугу:</a:t>
            </a:r>
            <a:endParaRPr lang="ru-RU" dirty="0"/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131491" y="4949393"/>
            <a:ext cx="1566735" cy="830997"/>
          </a:xfrm>
          <a:prstGeom prst="wedgeRectCallout">
            <a:avLst>
              <a:gd name="adj1" fmla="val 112801"/>
              <a:gd name="adj2" fmla="val 149575"/>
            </a:avLst>
          </a:prstGeom>
          <a:ln w="3175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31493" y="4949393"/>
            <a:ext cx="1566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Как бы принцессу увидеть?</a:t>
            </a:r>
            <a:endParaRPr lang="ru-RU" sz="1400" dirty="0"/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3861049" y="4660655"/>
            <a:ext cx="2829344" cy="1569660"/>
          </a:xfrm>
          <a:prstGeom prst="wedgeRectCallout">
            <a:avLst>
              <a:gd name="adj1" fmla="val -35916"/>
              <a:gd name="adj2" fmla="val 84848"/>
            </a:avLst>
          </a:prstGeom>
          <a:ln w="3175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861048" y="4660655"/>
            <a:ext cx="2996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О это невозможно. Принцесса живёт в замке. К принцессе никого не пускают.  Королю сказали, что принцесса выйдет замуж за солдата. А короли солдат не любят.</a:t>
            </a:r>
            <a:endParaRPr lang="ru-RU" sz="1400" dirty="0"/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51" y="8642953"/>
            <a:ext cx="188260" cy="5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25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Солдат жил весело. Солдат ходил в театры, ездил кататься в королевский сад. Солдат помогал бедным людям.  У солдата появились друзья. Солдат много давал денег друзьям в долг. 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4475989"/>
            <a:ext cx="68580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38"/>
          <a:stretch/>
        </p:blipFill>
        <p:spPr bwMode="auto">
          <a:xfrm>
            <a:off x="645145" y="1043608"/>
            <a:ext cx="5567710" cy="324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9"/>
          <a:stretch/>
        </p:blipFill>
        <p:spPr bwMode="auto">
          <a:xfrm>
            <a:off x="332330" y="5569269"/>
            <a:ext cx="6238875" cy="3542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4475989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Солдат раздал друзьям все свои деньги. И у него остались две денежки. Теперь солдат жил в маленькой комнате. У солдата не осталось друзей и никто к нему не приходил. </a:t>
            </a:r>
            <a:endParaRPr lang="ru-RU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51" y="8642953"/>
            <a:ext cx="188260" cy="5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40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Однажды вечером сидел солдат в своей комнатке. Было темно. На свечек у солдата не было денег. И вдруг солдат вспомнил про огниво. Солдат ударил огнивом по кремнию…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4475989"/>
            <a:ext cx="68580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-8196" y="4448134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…вдруг дверь открылась и перед солдатом сидела собака с большими глазами. Собака спросила: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3"/>
          <a:stretch/>
        </p:blipFill>
        <p:spPr bwMode="auto">
          <a:xfrm>
            <a:off x="681149" y="923331"/>
            <a:ext cx="5495702" cy="341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7"/>
          <a:stretch/>
        </p:blipFill>
        <p:spPr bwMode="auto">
          <a:xfrm>
            <a:off x="301366" y="5094465"/>
            <a:ext cx="6238875" cy="3815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ая выноска 9"/>
          <p:cNvSpPr/>
          <p:nvPr/>
        </p:nvSpPr>
        <p:spPr>
          <a:xfrm>
            <a:off x="1335089" y="6164006"/>
            <a:ext cx="1189806" cy="584775"/>
          </a:xfrm>
          <a:prstGeom prst="wedgeRectCallout">
            <a:avLst>
              <a:gd name="adj1" fmla="val 112801"/>
              <a:gd name="adj2" fmla="val 149575"/>
            </a:avLst>
          </a:prstGeom>
          <a:ln w="3175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335090" y="6170021"/>
            <a:ext cx="1189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Что угодно господин?</a:t>
            </a:r>
            <a:endParaRPr lang="ru-RU" sz="1400" dirty="0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4954815" y="4926025"/>
            <a:ext cx="1189806" cy="837012"/>
          </a:xfrm>
          <a:prstGeom prst="wedgeRectCallout">
            <a:avLst>
              <a:gd name="adj1" fmla="val -50180"/>
              <a:gd name="adj2" fmla="val 153342"/>
            </a:avLst>
          </a:prstGeom>
          <a:ln w="3175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954816" y="4932040"/>
            <a:ext cx="11898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А ну-ка, найди мне денег!</a:t>
            </a:r>
            <a:endParaRPr lang="ru-RU" sz="1400" dirty="0"/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51" y="8642953"/>
            <a:ext cx="188260" cy="5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40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Собака исчезла. Вдруг она появилась снова и в зубах она держала большой кошелёк. В кошельке были медные деньги. 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4475989"/>
            <a:ext cx="68580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8434" name="Picture 2" descr="https://malenkii-genii.ru/images/diafilm/diafilm-305/diafilm-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1"/>
          <a:stretch/>
        </p:blipFill>
        <p:spPr bwMode="auto">
          <a:xfrm>
            <a:off x="579919" y="659607"/>
            <a:ext cx="5698162" cy="344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r="9635" b="24935"/>
          <a:stretch/>
        </p:blipFill>
        <p:spPr bwMode="auto">
          <a:xfrm>
            <a:off x="1052736" y="5066942"/>
            <a:ext cx="5578068" cy="38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ая выноска 9"/>
          <p:cNvSpPr/>
          <p:nvPr/>
        </p:nvSpPr>
        <p:spPr>
          <a:xfrm>
            <a:off x="29223" y="4782009"/>
            <a:ext cx="2607689" cy="2560560"/>
          </a:xfrm>
          <a:prstGeom prst="wedgeRectCallout">
            <a:avLst>
              <a:gd name="adj1" fmla="val 80022"/>
              <a:gd name="adj2" fmla="val 31416"/>
            </a:avLst>
          </a:prstGeom>
          <a:ln w="3175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9225" y="4788024"/>
            <a:ext cx="26076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Ого,  огниво – очень интересная вещь. Если ударить  один раз, то появится первая собака с медными монетами. Ударишь два раза – собака с серебряными монетами. Три раза – появится собака, которая сидела на золотых монетах. </a:t>
            </a:r>
            <a:endParaRPr lang="ru-RU" sz="1400" dirty="0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51" y="8642953"/>
            <a:ext cx="188260" cy="5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40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Солдат снова стал богатый. У него снова появились друзья. 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4475989"/>
            <a:ext cx="68580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-3994" y="4463899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Солдат жил весело. Однажды он подумал:</a:t>
            </a:r>
            <a:endParaRPr lang="ru-RU" dirty="0"/>
          </a:p>
        </p:txBody>
      </p:sp>
      <p:pic>
        <p:nvPicPr>
          <p:cNvPr id="17410" name="Picture 2" descr="https://malenkii-genii.ru/images/diafilm/diafilm-305/diafilm-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87"/>
          <a:stretch/>
        </p:blipFill>
        <p:spPr bwMode="auto">
          <a:xfrm>
            <a:off x="305568" y="369333"/>
            <a:ext cx="6238875" cy="383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malenkii-genii.ru/images/diafilm/diafilm-305/diafilm-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1"/>
          <a:stretch/>
        </p:blipFill>
        <p:spPr bwMode="auto">
          <a:xfrm>
            <a:off x="583782" y="5364088"/>
            <a:ext cx="6238875" cy="367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ая выноска 7"/>
          <p:cNvSpPr/>
          <p:nvPr/>
        </p:nvSpPr>
        <p:spPr>
          <a:xfrm>
            <a:off x="-3996" y="5019296"/>
            <a:ext cx="2352876" cy="1554412"/>
          </a:xfrm>
          <a:prstGeom prst="wedgeRectCallout">
            <a:avLst>
              <a:gd name="adj1" fmla="val 86723"/>
              <a:gd name="adj2" fmla="val 91256"/>
            </a:avLst>
          </a:prstGeom>
          <a:ln w="3175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3994" y="5004048"/>
            <a:ext cx="23528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Эх, нельзя видеть принцессу. Она всю жизнь просидит в замке. Эх, посмотреть бы на неё.</a:t>
            </a:r>
          </a:p>
          <a:p>
            <a:r>
              <a:rPr lang="ru-RU" sz="1600" dirty="0" smtClean="0">
                <a:solidFill>
                  <a:prstClr val="black"/>
                </a:solidFill>
              </a:rPr>
              <a:t>Ну-ка, где моё огниво?</a:t>
            </a:r>
            <a:endParaRPr lang="ru-RU" sz="1400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51" y="8642953"/>
            <a:ext cx="188260" cy="5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81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Солдат ударил огниво по кремнию и появилась собака с большими глазами. Солдат попросил привезти принцессу, чтобы посмотреть на неё. 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4475989"/>
            <a:ext cx="68580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-3994" y="4463899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Через несколько минут появилась собака. На спине собаки спала принцесса. Солдат очень захотел поцеловать её и поцеловал. </a:t>
            </a:r>
            <a:endParaRPr lang="ru-RU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83"/>
          <a:stretch/>
        </p:blipFill>
        <p:spPr bwMode="auto">
          <a:xfrm>
            <a:off x="764704" y="923331"/>
            <a:ext cx="5652111" cy="330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3"/>
          <a:stretch/>
        </p:blipFill>
        <p:spPr bwMode="auto">
          <a:xfrm>
            <a:off x="305568" y="5110230"/>
            <a:ext cx="6238875" cy="386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51" y="8642953"/>
            <a:ext cx="188260" cy="5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81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На следующее утро принцесса завтракала. Она рассказал королю и королеве, что видела прекрасный сон: 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4475989"/>
            <a:ext cx="68580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-3994" y="4463899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На следующую ночь солдату снова захотелось посмотреть на принцессу. И собака снова привезла принцессу к солдату. </a:t>
            </a:r>
            <a:endParaRPr lang="ru-RU" dirty="0"/>
          </a:p>
        </p:txBody>
      </p:sp>
      <p:pic>
        <p:nvPicPr>
          <p:cNvPr id="15362" name="Picture 2" descr="https://malenkii-genii.ru/images/diafilm/diafilm-305/diafilm-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43"/>
          <a:stretch/>
        </p:blipFill>
        <p:spPr bwMode="auto">
          <a:xfrm>
            <a:off x="638446" y="1055892"/>
            <a:ext cx="5581107" cy="327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ая выноска 6"/>
          <p:cNvSpPr/>
          <p:nvPr/>
        </p:nvSpPr>
        <p:spPr>
          <a:xfrm>
            <a:off x="2332126" y="739836"/>
            <a:ext cx="2352876" cy="777206"/>
          </a:xfrm>
          <a:prstGeom prst="wedgeRectCallout">
            <a:avLst>
              <a:gd name="adj1" fmla="val 1626"/>
              <a:gd name="adj2" fmla="val 168339"/>
            </a:avLst>
          </a:prstGeom>
          <a:ln w="3175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332128" y="724588"/>
            <a:ext cx="23528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Я ехала на собаке. А солдат поцеловал меня. Вот такая история!</a:t>
            </a:r>
            <a:endParaRPr lang="ru-RU" sz="14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90"/>
          <a:stretch/>
        </p:blipFill>
        <p:spPr bwMode="auto">
          <a:xfrm>
            <a:off x="309562" y="5292080"/>
            <a:ext cx="6238875" cy="369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51" y="8642953"/>
            <a:ext cx="188260" cy="5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81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Королева решила узнать куда исчезает принцесса ночью. Королева положила в карман платья принцессы мешок с гречкой. А в мешочке с гречкой была дырочка. 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4475989"/>
            <a:ext cx="68580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-3994" y="4463899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Ночью собака опять привезла принцессу солдату. Но собака не заметила, что гречневая крупа сыпалась из мешочка на дорогу. </a:t>
            </a:r>
            <a:endParaRPr lang="ru-RU" dirty="0"/>
          </a:p>
        </p:txBody>
      </p:sp>
      <p:pic>
        <p:nvPicPr>
          <p:cNvPr id="14338" name="Picture 2" descr="https://malenkii-genii.ru/images/diafilm/diafilm-305/diafilm-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01"/>
          <a:stretch/>
        </p:blipFill>
        <p:spPr bwMode="auto">
          <a:xfrm>
            <a:off x="389123" y="923331"/>
            <a:ext cx="6071765" cy="337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malenkii-genii.ru/images/diafilm/diafilm-305/diafilm-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36"/>
          <a:stretch/>
        </p:blipFill>
        <p:spPr bwMode="auto">
          <a:xfrm>
            <a:off x="349709" y="5110230"/>
            <a:ext cx="6238875" cy="375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51" y="8642953"/>
            <a:ext cx="188260" cy="5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81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Утром король и королева сразу узнали, где была принцесса. Солдата схватили и посадили в тюрьму. Король  приказал солдата казнить. 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4475989"/>
            <a:ext cx="68580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-3994" y="4463899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На следующее утро солдата повезли на казнь. Вдруг солдат увидел мальчишку и сказал: </a:t>
            </a:r>
            <a:endParaRPr lang="ru-RU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93"/>
          <a:stretch/>
        </p:blipFill>
        <p:spPr bwMode="auto">
          <a:xfrm>
            <a:off x="980728" y="893562"/>
            <a:ext cx="5351685" cy="329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7"/>
          <a:stretch/>
        </p:blipFill>
        <p:spPr bwMode="auto">
          <a:xfrm>
            <a:off x="980728" y="5556107"/>
            <a:ext cx="5567709" cy="34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ая выноска 7"/>
          <p:cNvSpPr/>
          <p:nvPr/>
        </p:nvSpPr>
        <p:spPr>
          <a:xfrm>
            <a:off x="-23572" y="5571355"/>
            <a:ext cx="2352876" cy="1208888"/>
          </a:xfrm>
          <a:prstGeom prst="wedgeRectCallout">
            <a:avLst>
              <a:gd name="adj1" fmla="val 94764"/>
              <a:gd name="adj2" fmla="val 48220"/>
            </a:avLst>
          </a:prstGeom>
          <a:ln w="3175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3570" y="5556107"/>
            <a:ext cx="23528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Эй, куда торопишься? Сбегай ко мне в комнату и принеси мне огниво. Я тебе дал четыре монеты!</a:t>
            </a:r>
            <a:endParaRPr lang="ru-RU" sz="1400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51" y="8642953"/>
            <a:ext cx="188260" cy="5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81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s://malenkii-genii.ru/images/diafilm/diafilm-305/diafilm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2"/>
          <a:stretch/>
        </p:blipFill>
        <p:spPr bwMode="auto">
          <a:xfrm>
            <a:off x="242647" y="5303489"/>
            <a:ext cx="6495696" cy="379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7679" y="-15148"/>
            <a:ext cx="2975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Шёл солдат с войны домой.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689018"/>
            <a:ext cx="6853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Навстречу ему ведьма. Ведьма спрашивает: </a:t>
            </a:r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4475989"/>
            <a:ext cx="68580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Прямоугольная выноска 10"/>
          <p:cNvSpPr/>
          <p:nvPr/>
        </p:nvSpPr>
        <p:spPr>
          <a:xfrm>
            <a:off x="242645" y="5148064"/>
            <a:ext cx="1368104" cy="1323440"/>
          </a:xfrm>
          <a:prstGeom prst="wedgeRectCallout">
            <a:avLst>
              <a:gd name="adj1" fmla="val 134946"/>
              <a:gd name="adj2" fmla="val 110566"/>
            </a:avLst>
          </a:prstGeom>
          <a:ln w="3175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42647" y="5148065"/>
            <a:ext cx="12421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Здорово, солдат! Хочешь стать богатым?</a:t>
            </a:r>
            <a:endParaRPr lang="ru-RU" sz="1400" dirty="0"/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4856433" y="5681370"/>
            <a:ext cx="1249244" cy="472272"/>
          </a:xfrm>
          <a:prstGeom prst="wedgeRectCallout">
            <a:avLst>
              <a:gd name="adj1" fmla="val -109515"/>
              <a:gd name="adj2" fmla="val 106729"/>
            </a:avLst>
          </a:prstGeom>
          <a:ln w="3175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863540" y="5681370"/>
            <a:ext cx="12421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Хочу. А как?</a:t>
            </a:r>
            <a:endParaRPr lang="ru-RU" sz="1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8" r="4745" b="7117"/>
          <a:stretch/>
        </p:blipFill>
        <p:spPr bwMode="auto">
          <a:xfrm>
            <a:off x="833728" y="354184"/>
            <a:ext cx="5190544" cy="356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51" y="8642953"/>
            <a:ext cx="188260" cy="5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93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Перед казнью солдат сказал королю: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4475989"/>
            <a:ext cx="68580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-3994" y="4634716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…и перед солдатом появились все три собаки! </a:t>
            </a:r>
            <a:endParaRPr lang="ru-RU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7"/>
          <a:stretch/>
        </p:blipFill>
        <p:spPr bwMode="auto">
          <a:xfrm>
            <a:off x="1052735" y="369333"/>
            <a:ext cx="5662811" cy="334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ая выноска 6"/>
          <p:cNvSpPr/>
          <p:nvPr/>
        </p:nvSpPr>
        <p:spPr>
          <a:xfrm>
            <a:off x="1916830" y="711318"/>
            <a:ext cx="2352876" cy="323306"/>
          </a:xfrm>
          <a:prstGeom prst="wedgeRectCallout">
            <a:avLst>
              <a:gd name="adj1" fmla="val 50540"/>
              <a:gd name="adj2" fmla="val 369208"/>
            </a:avLst>
          </a:prstGeom>
          <a:ln w="3175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916832" y="696070"/>
            <a:ext cx="23528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Я хочу покурить трубку. 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7109" y="385192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Король разрешил покурить. Солдат вытащил трубку, огниво и ударил по кремнию раз, два, три … </a:t>
            </a:r>
            <a:endParaRPr lang="ru-RU" dirty="0"/>
          </a:p>
        </p:txBody>
      </p:sp>
      <p:pic>
        <p:nvPicPr>
          <p:cNvPr id="20485" name="Picture 5" descr="https://malenkii-genii.ru/images/diafilm/diafilm-305/diafilm-4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8"/>
          <a:stretch/>
        </p:blipFill>
        <p:spPr bwMode="auto">
          <a:xfrm>
            <a:off x="309562" y="5004048"/>
            <a:ext cx="6238875" cy="397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51" y="8642953"/>
            <a:ext cx="188260" cy="5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58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Собаки бросились на судей, стражу и раскидали всех. 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4475989"/>
            <a:ext cx="68580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-3994" y="4503550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Стража разбежалась, а народ закричал:</a:t>
            </a:r>
            <a:endParaRPr lang="ru-RU" dirty="0"/>
          </a:p>
        </p:txBody>
      </p:sp>
      <p:pic>
        <p:nvPicPr>
          <p:cNvPr id="19458" name="Picture 2" descr="https://malenkii-genii.ru/images/diafilm/diafilm-305/diafilm-4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23"/>
          <a:stretch/>
        </p:blipFill>
        <p:spPr bwMode="auto">
          <a:xfrm>
            <a:off x="683659" y="397933"/>
            <a:ext cx="5490682" cy="351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18"/>
          <a:stretch/>
        </p:blipFill>
        <p:spPr bwMode="auto">
          <a:xfrm>
            <a:off x="198209" y="5019296"/>
            <a:ext cx="6238875" cy="398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ая выноска 6"/>
          <p:cNvSpPr/>
          <p:nvPr/>
        </p:nvSpPr>
        <p:spPr>
          <a:xfrm>
            <a:off x="4797150" y="4870624"/>
            <a:ext cx="1920828" cy="1308191"/>
          </a:xfrm>
          <a:prstGeom prst="wedgeRectCallout">
            <a:avLst>
              <a:gd name="adj1" fmla="val 7109"/>
              <a:gd name="adj2" fmla="val 178026"/>
            </a:avLst>
          </a:prstGeom>
          <a:ln w="3175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97152" y="4855376"/>
            <a:ext cx="19208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Солдат, будь нашим королём!</a:t>
            </a:r>
          </a:p>
          <a:p>
            <a:r>
              <a:rPr lang="ru-RU" sz="1600" dirty="0" smtClean="0">
                <a:solidFill>
                  <a:prstClr val="black"/>
                </a:solidFill>
              </a:rPr>
              <a:t>Возьми в жёны прекрасную принцессу!</a:t>
            </a:r>
            <a:endParaRPr lang="ru-RU" sz="14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51" y="8642953"/>
            <a:ext cx="188260" cy="5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58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И принцесса стала королевой, а солдат стал королём. Была свадьба. Праздник был целую неделю. Собаки тоже сидели за столом и смотрели своими большими глазами. </a:t>
            </a:r>
            <a:endParaRPr lang="ru-RU" dirty="0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32"/>
          <a:stretch/>
        </p:blipFill>
        <p:spPr bwMode="auto">
          <a:xfrm>
            <a:off x="681149" y="1115616"/>
            <a:ext cx="5495701" cy="3380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13" y="5796136"/>
            <a:ext cx="5162972" cy="841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51" y="8642953"/>
            <a:ext cx="188260" cy="5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34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68876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u="sng" dirty="0" smtClean="0">
                <a:solidFill>
                  <a:prstClr val="black"/>
                </a:solidFill>
              </a:rPr>
              <a:t>Толковый словарь.</a:t>
            </a:r>
          </a:p>
          <a:p>
            <a:pPr>
              <a:lnSpc>
                <a:spcPct val="2000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Огниво </a:t>
            </a:r>
            <a:r>
              <a:rPr lang="ru-RU" dirty="0" smtClean="0">
                <a:solidFill>
                  <a:prstClr val="black"/>
                </a:solidFill>
              </a:rPr>
              <a:t>– это </a:t>
            </a:r>
            <a:r>
              <a:rPr lang="ru-RU" dirty="0"/>
              <a:t> специальное приспособление для высекания искр с помощью которых можно получить огонь и развести костер</a:t>
            </a:r>
            <a:r>
              <a:rPr lang="ru-RU" dirty="0" smtClean="0"/>
              <a:t>.</a:t>
            </a:r>
          </a:p>
          <a:p>
            <a:pPr>
              <a:lnSpc>
                <a:spcPct val="200000"/>
              </a:lnSpc>
            </a:pPr>
            <a:r>
              <a:rPr lang="ru-RU" b="1" dirty="0" smtClean="0"/>
              <a:t>Кремний </a:t>
            </a:r>
            <a:r>
              <a:rPr lang="ru-RU" dirty="0" smtClean="0"/>
              <a:t>– это  минеральный камень.</a:t>
            </a:r>
          </a:p>
          <a:p>
            <a:pPr>
              <a:lnSpc>
                <a:spcPct val="200000"/>
              </a:lnSpc>
            </a:pPr>
            <a:endParaRPr lang="ru-RU" b="1" dirty="0">
              <a:solidFill>
                <a:srgbClr val="333333"/>
              </a:solidFill>
            </a:endParaRPr>
          </a:p>
          <a:p>
            <a:pPr>
              <a:lnSpc>
                <a:spcPct val="200000"/>
              </a:lnSpc>
            </a:pPr>
            <a:endParaRPr lang="ru-RU" b="1" dirty="0" smtClean="0">
              <a:solidFill>
                <a:srgbClr val="333333"/>
              </a:solidFill>
            </a:endParaRPr>
          </a:p>
          <a:p>
            <a:pPr>
              <a:lnSpc>
                <a:spcPct val="200000"/>
              </a:lnSpc>
            </a:pPr>
            <a:endParaRPr lang="ru-RU" b="1" dirty="0" smtClean="0">
              <a:solidFill>
                <a:srgbClr val="333333"/>
              </a:solidFill>
            </a:endParaRPr>
          </a:p>
          <a:p>
            <a:pPr>
              <a:lnSpc>
                <a:spcPct val="200000"/>
              </a:lnSpc>
            </a:pPr>
            <a:endParaRPr lang="ru-RU" b="1" dirty="0">
              <a:solidFill>
                <a:srgbClr val="333333"/>
              </a:solidFill>
            </a:endParaRPr>
          </a:p>
          <a:p>
            <a:pPr>
              <a:lnSpc>
                <a:spcPct val="200000"/>
              </a:lnSpc>
            </a:pPr>
            <a:r>
              <a:rPr lang="ru-RU" b="1" dirty="0" smtClean="0">
                <a:solidFill>
                  <a:srgbClr val="333333"/>
                </a:solidFill>
              </a:rPr>
              <a:t>Фартук </a:t>
            </a:r>
            <a:r>
              <a:rPr lang="ru-RU" dirty="0" smtClean="0">
                <a:solidFill>
                  <a:srgbClr val="333333"/>
                </a:solidFill>
              </a:rPr>
              <a:t>– </a:t>
            </a:r>
            <a:r>
              <a:rPr lang="ru-RU" dirty="0"/>
              <a:t>предмет одежды, предназначенный для защиты от грязи </a:t>
            </a:r>
            <a:r>
              <a:rPr lang="ru-RU" dirty="0" smtClean="0"/>
              <a:t>на кухне.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940" y="2811068"/>
            <a:ext cx="1870373" cy="140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4077072" y="2811068"/>
            <a:ext cx="1044116" cy="6088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797152" y="2477787"/>
            <a:ext cx="914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Огниво</a:t>
            </a: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240868" y="2558370"/>
            <a:ext cx="1123258" cy="7174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140952" y="2373704"/>
            <a:ext cx="1099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Кремний</a:t>
            </a:r>
            <a:endParaRPr lang="ru-RU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0" y="5940498"/>
            <a:ext cx="2657177" cy="246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056" y="5364088"/>
            <a:ext cx="2185910" cy="3278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51" y="8642953"/>
            <a:ext cx="188260" cy="5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91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8514" y="0"/>
            <a:ext cx="6876514" cy="56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ru-RU" b="1" dirty="0" smtClean="0">
                <a:solidFill>
                  <a:srgbClr val="333333"/>
                </a:solidFill>
              </a:rPr>
              <a:t>Ранец </a:t>
            </a:r>
            <a:r>
              <a:rPr lang="ru-RU" dirty="0">
                <a:solidFill>
                  <a:srgbClr val="333333"/>
                </a:solidFill>
              </a:rPr>
              <a:t>– </a:t>
            </a:r>
            <a:r>
              <a:rPr lang="ru-RU" dirty="0" smtClean="0">
                <a:solidFill>
                  <a:prstClr val="black"/>
                </a:solidFill>
              </a:rPr>
              <a:t>это </a:t>
            </a:r>
            <a:r>
              <a:rPr lang="ru-RU" dirty="0"/>
              <a:t>заплечная сумка для </a:t>
            </a:r>
            <a:r>
              <a:rPr lang="ru-RU" dirty="0" smtClean="0"/>
              <a:t>солдат.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864" y="1200329"/>
            <a:ext cx="2221223" cy="276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51" y="8642953"/>
            <a:ext cx="188260" cy="5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643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alenkii-genii.ru/images/diafilm/diafilm-305/diafilm-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8"/>
          <a:stretch/>
        </p:blipFill>
        <p:spPr bwMode="auto">
          <a:xfrm>
            <a:off x="269085" y="4860032"/>
            <a:ext cx="6401789" cy="413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malenkii-genii.ru/images/diafilm/diafilm-305/diafilm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84"/>
          <a:stretch/>
        </p:blipFill>
        <p:spPr bwMode="auto">
          <a:xfrm>
            <a:off x="803937" y="809976"/>
            <a:ext cx="5733266" cy="338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6894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Ведьма отвечает:</a:t>
            </a:r>
            <a:endParaRPr lang="ru-RU" dirty="0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-15476" y="923595"/>
            <a:ext cx="1716284" cy="2092880"/>
          </a:xfrm>
          <a:prstGeom prst="wedgeRectCallout">
            <a:avLst>
              <a:gd name="adj1" fmla="val 127329"/>
              <a:gd name="adj2" fmla="val 34763"/>
            </a:avLst>
          </a:prstGeom>
          <a:ln w="3175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15476" y="923595"/>
            <a:ext cx="1716284" cy="2092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Видишь вот это старое дерево? В нём дупло. Ты спустишься в него, в самый низ. А когда мне крикнешь, я тебя вытащу. </a:t>
            </a:r>
            <a:endParaRPr lang="ru-RU" sz="1400" dirty="0"/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59298" y="5246997"/>
            <a:ext cx="1566735" cy="2554545"/>
          </a:xfrm>
          <a:prstGeom prst="wedgeRectCallout">
            <a:avLst>
              <a:gd name="adj1" fmla="val 140481"/>
              <a:gd name="adj2" fmla="val 35976"/>
            </a:avLst>
          </a:prstGeom>
          <a:ln w="3175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6062" y="5231308"/>
            <a:ext cx="15667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За деньгами. Там внизу большой подземный ход. </a:t>
            </a:r>
            <a:r>
              <a:rPr lang="ru-RU" sz="1600" dirty="0">
                <a:solidFill>
                  <a:prstClr val="black"/>
                </a:solidFill>
              </a:rPr>
              <a:t>В</a:t>
            </a:r>
            <a:r>
              <a:rPr lang="ru-RU" sz="1600" dirty="0" smtClean="0">
                <a:solidFill>
                  <a:prstClr val="black"/>
                </a:solidFill>
              </a:rPr>
              <a:t>озьми мой синий клетчатый фартук. Он там тебе пригодится. </a:t>
            </a:r>
            <a:endParaRPr lang="ru-RU" sz="1400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4475989"/>
            <a:ext cx="68580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Прямоугольная выноска 20"/>
          <p:cNvSpPr/>
          <p:nvPr/>
        </p:nvSpPr>
        <p:spPr>
          <a:xfrm>
            <a:off x="5316227" y="420126"/>
            <a:ext cx="1368104" cy="779700"/>
          </a:xfrm>
          <a:prstGeom prst="wedgeRectCallout">
            <a:avLst>
              <a:gd name="adj1" fmla="val -130670"/>
              <a:gd name="adj2" fmla="val 127900"/>
            </a:avLst>
          </a:prstGeom>
          <a:ln w="3175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316227" y="517588"/>
            <a:ext cx="1368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А зачем мне туда лезть?</a:t>
            </a:r>
            <a:endParaRPr lang="ru-RU" sz="1400" dirty="0"/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51" y="8642953"/>
            <a:ext cx="188260" cy="5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01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25099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Ведьма продолжала говорить: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" y="4450161"/>
            <a:ext cx="6700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Удивился солдат и сказал:</a:t>
            </a:r>
            <a:endParaRPr lang="ru-RU" dirty="0"/>
          </a:p>
        </p:txBody>
      </p:sp>
      <p:pic>
        <p:nvPicPr>
          <p:cNvPr id="2" name="Picture 2" descr="https://malenkii-genii.ru/images/diafilm/diafilm-305/diafilm-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65"/>
          <a:stretch/>
        </p:blipFill>
        <p:spPr bwMode="auto">
          <a:xfrm>
            <a:off x="297213" y="635030"/>
            <a:ext cx="6362724" cy="368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ая выноска 12"/>
          <p:cNvSpPr/>
          <p:nvPr/>
        </p:nvSpPr>
        <p:spPr>
          <a:xfrm>
            <a:off x="26553" y="683568"/>
            <a:ext cx="1566735" cy="1569660"/>
          </a:xfrm>
          <a:prstGeom prst="wedgeRectCallout">
            <a:avLst>
              <a:gd name="adj1" fmla="val 212267"/>
              <a:gd name="adj2" fmla="val 66061"/>
            </a:avLst>
          </a:prstGeom>
          <a:ln w="3175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341" y="683568"/>
            <a:ext cx="15667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А мне принеси старое огниво. Его там забыла моя бабушка. </a:t>
            </a:r>
          </a:p>
          <a:p>
            <a:r>
              <a:rPr lang="ru-RU" sz="1600" dirty="0" smtClean="0">
                <a:solidFill>
                  <a:prstClr val="black"/>
                </a:solidFill>
              </a:rPr>
              <a:t>Больше ничего мне не надо.</a:t>
            </a:r>
            <a:endParaRPr lang="ru-RU" sz="1400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4475989"/>
            <a:ext cx="68580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" name="Picture 4" descr="https://malenkii-genii.ru/images/diafilm/diafilm-305/diafilm-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5"/>
          <a:stretch/>
        </p:blipFill>
        <p:spPr bwMode="auto">
          <a:xfrm>
            <a:off x="344051" y="5004048"/>
            <a:ext cx="6012108" cy="400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ая выноска 16"/>
          <p:cNvSpPr/>
          <p:nvPr/>
        </p:nvSpPr>
        <p:spPr>
          <a:xfrm>
            <a:off x="4887161" y="5159337"/>
            <a:ext cx="1566735" cy="1569660"/>
          </a:xfrm>
          <a:prstGeom prst="wedgeRectCallout">
            <a:avLst>
              <a:gd name="adj1" fmla="val -109583"/>
              <a:gd name="adj2" fmla="val 56413"/>
            </a:avLst>
          </a:prstGeom>
          <a:ln w="3175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887163" y="5159337"/>
            <a:ext cx="15667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Принести тебе кусочек железа? </a:t>
            </a:r>
          </a:p>
          <a:p>
            <a:r>
              <a:rPr lang="ru-RU" sz="1600" dirty="0" smtClean="0">
                <a:solidFill>
                  <a:prstClr val="black"/>
                </a:solidFill>
              </a:rPr>
              <a:t>Ну, скорей обвязывай меня верёвкой!</a:t>
            </a:r>
            <a:endParaRPr lang="ru-RU" sz="1400" dirty="0"/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51" y="8642953"/>
            <a:ext cx="188260" cy="5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25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Солдат спустился в дупло. Там был длинный коридор и проход. </a:t>
            </a:r>
            <a:r>
              <a:rPr lang="ru-RU" dirty="0"/>
              <a:t>На </a:t>
            </a:r>
            <a:r>
              <a:rPr lang="ru-RU" dirty="0" smtClean="0"/>
              <a:t>стене </a:t>
            </a:r>
            <a:r>
              <a:rPr lang="ru-RU" dirty="0"/>
              <a:t>горели лампы. Впереди </a:t>
            </a:r>
            <a:r>
              <a:rPr lang="ru-RU" dirty="0" smtClean="0"/>
              <a:t>были три двери. </a:t>
            </a:r>
            <a:endParaRPr lang="ru-RU" dirty="0"/>
          </a:p>
        </p:txBody>
      </p:sp>
      <p:pic>
        <p:nvPicPr>
          <p:cNvPr id="4098" name="Picture 2" descr="https://malenkii-genii.ru/images/diafilm/diafilm-305/diafilm-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89"/>
          <a:stretch/>
        </p:blipFill>
        <p:spPr bwMode="auto">
          <a:xfrm>
            <a:off x="693399" y="646331"/>
            <a:ext cx="5507515" cy="355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malenkii-genii.ru/images/diafilm/diafilm-305/diafilm-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21"/>
          <a:stretch/>
        </p:blipFill>
        <p:spPr bwMode="auto">
          <a:xfrm>
            <a:off x="732871" y="5399319"/>
            <a:ext cx="5468043" cy="371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0" y="4475989"/>
            <a:ext cx="68943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Солдат открыл дверь и вошёл в первую комнату. Посреди комнаты стоял большой сундук. На сундуке сидела собака с  большими глазами.  Она охраняла сундук с медными монетами.</a:t>
            </a:r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4475989"/>
            <a:ext cx="68580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51" y="8642953"/>
            <a:ext cx="188260" cy="5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25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Солдат не испугался собаку. Он сделал так, как сказала старуха. Солдат посадил собаку на фартук. Потом набрал из сундука медных денег и пошёл дальше.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4475989"/>
            <a:ext cx="6894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Во второй комнате солдат увидел  другую собаку. У неё глаза были ещё больше. Собака охраняла сундук с серебряными монетами. </a:t>
            </a:r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4475989"/>
            <a:ext cx="68580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218" name="Picture 2" descr="https://malenkii-genii.ru/images/diafilm/diafilm-305/diafilm-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0"/>
          <a:stretch/>
        </p:blipFill>
        <p:spPr bwMode="auto">
          <a:xfrm>
            <a:off x="908720" y="905074"/>
            <a:ext cx="5360102" cy="332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" b="11763"/>
          <a:stretch/>
        </p:blipFill>
        <p:spPr bwMode="auto">
          <a:xfrm>
            <a:off x="309562" y="5307496"/>
            <a:ext cx="6238875" cy="382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51" y="8642953"/>
            <a:ext cx="188260" cy="5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85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Солдат схватил собаку и посадил её на фартук старухи. Потом набрал много серебряных монет,  а медные монеты все выбросил.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4475989"/>
            <a:ext cx="68943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третьей комнате на сундуке тоже сидела собака. Глаза у этой собаки были огромные. </a:t>
            </a:r>
            <a:r>
              <a:rPr lang="ru-RU" dirty="0"/>
              <a:t>Собака охраняла сундук с </a:t>
            </a:r>
            <a:r>
              <a:rPr lang="ru-RU" dirty="0" smtClean="0"/>
              <a:t>золотыми монетами</a:t>
            </a:r>
            <a:r>
              <a:rPr lang="ru-RU" dirty="0"/>
              <a:t>. </a:t>
            </a:r>
          </a:p>
          <a:p>
            <a:pPr algn="just"/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4475989"/>
            <a:ext cx="68580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194" name="Picture 2" descr="https://malenkii-genii.ru/images/diafilm/diafilm-305/diafilm-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4"/>
          <a:stretch/>
        </p:blipFill>
        <p:spPr bwMode="auto">
          <a:xfrm>
            <a:off x="546212" y="755576"/>
            <a:ext cx="5801890" cy="357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malenkii-genii.ru/images/diafilm/diafilm-305/diafilm-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96"/>
          <a:stretch/>
        </p:blipFill>
        <p:spPr bwMode="auto">
          <a:xfrm>
            <a:off x="598291" y="5408065"/>
            <a:ext cx="5697731" cy="350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51" y="8642953"/>
            <a:ext cx="188260" cy="5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69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4475989"/>
            <a:ext cx="68943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Солдат выбросил из карманов серебряные монеты. Набрал много-много золотых монет. Положил золотые монеты в шапку, ранец, карманы и сапоги. И пошёл к выходу. </a:t>
            </a:r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4475989"/>
            <a:ext cx="68580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7170" name="Picture 2" descr="https://malenkii-genii.ru/images/diafilm/diafilm-305/diafilm-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73"/>
          <a:stretch/>
        </p:blipFill>
        <p:spPr bwMode="auto">
          <a:xfrm>
            <a:off x="639964" y="646331"/>
            <a:ext cx="556761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Солдат схватил собаку и посадил её на фартук старухи. Потом открыл сундук. В этом сундуке было золотые монеты. </a:t>
            </a:r>
            <a:endParaRPr lang="ru-RU" dirty="0"/>
          </a:p>
        </p:txBody>
      </p:sp>
      <p:pic>
        <p:nvPicPr>
          <p:cNvPr id="7172" name="Picture 4" descr="https://malenkii-genii.ru/images/diafilm/diafilm-305/diafilm-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51"/>
          <a:stretch/>
        </p:blipFill>
        <p:spPr bwMode="auto">
          <a:xfrm>
            <a:off x="557906" y="5513268"/>
            <a:ext cx="5778502" cy="366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51" y="8642953"/>
            <a:ext cx="188260" cy="5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69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Солдат захлопнул дверь и крикнул старухе: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4475989"/>
            <a:ext cx="6894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Ведьма вытащила солдата. Солдат стоял перед старухой, но теперь он был богат.  Он спрашивает ведьму:</a:t>
            </a:r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4475989"/>
            <a:ext cx="68580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146" name="Picture 2" descr="https://malenkii-genii.ru/images/diafilm/diafilm-305/diafilm-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06"/>
          <a:stretch/>
        </p:blipFill>
        <p:spPr bwMode="auto">
          <a:xfrm>
            <a:off x="-16996" y="1381206"/>
            <a:ext cx="3660586" cy="222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ая выноска 5"/>
          <p:cNvSpPr/>
          <p:nvPr/>
        </p:nvSpPr>
        <p:spPr>
          <a:xfrm>
            <a:off x="246561" y="805142"/>
            <a:ext cx="1566735" cy="830997"/>
          </a:xfrm>
          <a:prstGeom prst="wedgeRectCallout">
            <a:avLst>
              <a:gd name="adj1" fmla="val 32301"/>
              <a:gd name="adj2" fmla="val 149375"/>
            </a:avLst>
          </a:prstGeom>
          <a:ln w="3175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46563" y="805142"/>
            <a:ext cx="1566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Тащи меня наверх, старая ведьма! </a:t>
            </a:r>
            <a:endParaRPr lang="ru-RU" sz="1400" dirty="0"/>
          </a:p>
        </p:txBody>
      </p:sp>
      <p:pic>
        <p:nvPicPr>
          <p:cNvPr id="8" name="Picture 4" descr="https://malenkii-genii.ru/images/diafilm/diafilm-305/diafilm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78" b="19652"/>
          <a:stretch/>
        </p:blipFill>
        <p:spPr bwMode="auto">
          <a:xfrm flipH="1">
            <a:off x="4368267" y="646085"/>
            <a:ext cx="2489733" cy="295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ая выноска 8"/>
          <p:cNvSpPr/>
          <p:nvPr/>
        </p:nvSpPr>
        <p:spPr>
          <a:xfrm>
            <a:off x="5291264" y="414373"/>
            <a:ext cx="1566735" cy="584775"/>
          </a:xfrm>
          <a:prstGeom prst="wedgeRectCallout">
            <a:avLst>
              <a:gd name="adj1" fmla="val -65308"/>
              <a:gd name="adj2" fmla="val 245832"/>
            </a:avLst>
          </a:prstGeom>
          <a:ln w="3175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291266" y="414373"/>
            <a:ext cx="15667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А моё огниво не забыл?</a:t>
            </a:r>
            <a:endParaRPr lang="ru-RU" sz="1400" dirty="0"/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-2" y="3779912"/>
            <a:ext cx="1566735" cy="584775"/>
          </a:xfrm>
          <a:prstGeom prst="wedgeRectCallout">
            <a:avLst>
              <a:gd name="adj1" fmla="val 43369"/>
              <a:gd name="adj2" fmla="val -192917"/>
            </a:avLst>
          </a:prstGeom>
          <a:ln w="3175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3779912"/>
            <a:ext cx="15667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Ах, </a:t>
            </a:r>
            <a:r>
              <a:rPr lang="ru-RU" sz="1600" dirty="0">
                <a:solidFill>
                  <a:prstClr val="black"/>
                </a:solidFill>
              </a:rPr>
              <a:t>ч</a:t>
            </a:r>
            <a:r>
              <a:rPr lang="ru-RU" sz="1600" dirty="0" smtClean="0">
                <a:solidFill>
                  <a:prstClr val="black"/>
                </a:solidFill>
              </a:rPr>
              <a:t>ёрт побери, забыл!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00808" y="3887633"/>
            <a:ext cx="5157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Солдат вернулся и взял огниво для ведьмы.</a:t>
            </a:r>
            <a:endParaRPr lang="ru-RU" dirty="0"/>
          </a:p>
        </p:txBody>
      </p:sp>
      <p:pic>
        <p:nvPicPr>
          <p:cNvPr id="6148" name="Picture 4" descr="https://malenkii-genii.ru/images/diafilm/diafilm-305/diafilm-1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65"/>
          <a:stretch/>
        </p:blipFill>
        <p:spPr bwMode="auto">
          <a:xfrm flipH="1">
            <a:off x="619254" y="5713560"/>
            <a:ext cx="6048672" cy="34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ая выноска 16"/>
          <p:cNvSpPr/>
          <p:nvPr/>
        </p:nvSpPr>
        <p:spPr>
          <a:xfrm>
            <a:off x="148410" y="5160473"/>
            <a:ext cx="1566735" cy="830997"/>
          </a:xfrm>
          <a:prstGeom prst="wedgeRectCallout">
            <a:avLst>
              <a:gd name="adj1" fmla="val 96701"/>
              <a:gd name="adj2" fmla="val 105940"/>
            </a:avLst>
          </a:prstGeom>
          <a:ln w="3175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8412" y="5160473"/>
            <a:ext cx="1566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Ну, говори, старуха, зачем тебе огниво?</a:t>
            </a:r>
            <a:endParaRPr lang="ru-RU" sz="1400" dirty="0"/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829764" y="5406695"/>
            <a:ext cx="1566735" cy="1077218"/>
          </a:xfrm>
          <a:prstGeom prst="wedgeRectCallout">
            <a:avLst>
              <a:gd name="adj1" fmla="val -82414"/>
              <a:gd name="adj2" fmla="val 130603"/>
            </a:avLst>
          </a:prstGeom>
          <a:ln w="3175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829766" y="5406695"/>
            <a:ext cx="15667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Не твоё дело, солдат! У тебя деньги теперь есть. Не скажу!</a:t>
            </a:r>
            <a:endParaRPr lang="ru-RU" sz="1400" dirty="0"/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51" y="8642953"/>
            <a:ext cx="188260" cy="5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69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1052</Words>
  <Application>Microsoft Office PowerPoint</Application>
  <PresentationFormat>Экран (4:3)</PresentationFormat>
  <Paragraphs>81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Г.Х. Андерсен (по мотивам сказки)   Огниво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Victoria</dc:creator>
  <cp:lastModifiedBy>Victoria</cp:lastModifiedBy>
  <cp:revision>87</cp:revision>
  <dcterms:created xsi:type="dcterms:W3CDTF">2021-09-27T09:44:50Z</dcterms:created>
  <dcterms:modified xsi:type="dcterms:W3CDTF">2022-03-07T18:21:28Z</dcterms:modified>
</cp:coreProperties>
</file>