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presProps.xml" ContentType="application/vnd.openxmlformats-officedocument.presentationml.presProps+xml"/>
  <Override PartName="/ppt/media/image1.png" ContentType="image/png"/>
  <Override PartName="/ppt/media/image2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7.png" ContentType="image/png"/>
  <Override PartName="/ppt/media/image8.png" ContentType="image/png"/>
  <Override PartName="/ppt/media/image9.png" ContentType="image/pn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21.png" ContentType="image/png"/>
  <Override PartName="/ppt/media/image22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27.png" ContentType="image/png"/>
  <Override PartName="/ppt/media/image28.png" ContentType="image/png"/>
  <Override PartName="/ppt/media/image29.png" ContentType="image/png"/>
  <Override PartName="/ppt/media/image30.png" ContentType="image/png"/>
  <Override PartName="/ppt/media/image31.png" ContentType="image/png"/>
  <Override PartName="/ppt/media/image32.png" ContentType="image/png"/>
  <Override PartName="/ppt/media/image33.png" ContentType="image/png"/>
  <Override PartName="/ppt/media/image34.png" ContentType="image/png"/>
  <Override PartName="/ppt/media/image35.png" ContentType="image/png"/>
  <Override PartName="/ppt/media/image36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</p:sldIdLst>
  <p:sldSz cx="10080625" cy="567055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0" name="PlaceHolder 6"/>
          <p:cNvSpPr>
            <a:spLocks noGrp="1"/>
          </p:cNvSpPr>
          <p:nvPr>
            <p:ph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1" name="PlaceHolder 7"/>
          <p:cNvSpPr>
            <a:spLocks noGrp="1"/>
          </p:cNvSpPr>
          <p:nvPr>
            <p:ph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1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2" name="PlaceHolder 6"/>
          <p:cNvSpPr>
            <a:spLocks noGrp="1"/>
          </p:cNvSpPr>
          <p:nvPr>
            <p:ph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3" name="PlaceHolder 7"/>
          <p:cNvSpPr>
            <a:spLocks noGrp="1"/>
          </p:cNvSpPr>
          <p:nvPr>
            <p:ph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"/>
          <p:cNvSpPr/>
          <p:nvPr/>
        </p:nvSpPr>
        <p:spPr>
          <a:xfrm>
            <a:off x="0" y="0"/>
            <a:ext cx="10075680" cy="5665320"/>
          </a:xfrm>
          <a:prstGeom prst="rect">
            <a:avLst/>
          </a:prstGeom>
          <a:solidFill>
            <a:srgbClr val="666666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" name=""/>
          <p:cNvSpPr/>
          <p:nvPr/>
        </p:nvSpPr>
        <p:spPr>
          <a:xfrm>
            <a:off x="270000" y="180000"/>
            <a:ext cx="9535680" cy="48556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" name=""/>
          <p:cNvSpPr/>
          <p:nvPr/>
        </p:nvSpPr>
        <p:spPr>
          <a:xfrm>
            <a:off x="7920000" y="90000"/>
            <a:ext cx="895680" cy="1165680"/>
          </a:xfrm>
          <a:prstGeom prst="rect">
            <a:avLst/>
          </a:prstGeom>
          <a:solidFill>
            <a:srgbClr val="7d8ae7"/>
          </a:solidFill>
          <a:ln w="10800">
            <a:solidFill>
              <a:srgbClr val="3f52d9"/>
            </a:solidFill>
            <a:round/>
          </a:ln>
          <a:effectLst>
            <a:outerShdw blurRad="0" dir="2700000" dist="30547" rotWithShape="0">
              <a:srgbClr val="c1c7f4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" name=""/>
          <p:cNvSpPr/>
          <p:nvPr/>
        </p:nvSpPr>
        <p:spPr>
          <a:xfrm>
            <a:off x="90000" y="450000"/>
            <a:ext cx="9085680" cy="625680"/>
          </a:xfrm>
          <a:prstGeom prst="rect">
            <a:avLst/>
          </a:prstGeom>
          <a:solidFill>
            <a:srgbClr val="b5e77d"/>
          </a:solidFill>
          <a:ln w="10800">
            <a:solidFill>
              <a:srgbClr val="91d93f"/>
            </a:solidFill>
            <a:round/>
          </a:ln>
          <a:effectLst>
            <a:outerShdw blurRad="0" dir="2700000" dist="30547" rotWithShape="0">
              <a:srgbClr val="dcf1c1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"/>
          <p:cNvSpPr/>
          <p:nvPr/>
        </p:nvSpPr>
        <p:spPr>
          <a:xfrm>
            <a:off x="0" y="0"/>
            <a:ext cx="10075680" cy="5665320"/>
          </a:xfrm>
          <a:prstGeom prst="rect">
            <a:avLst/>
          </a:prstGeom>
          <a:solidFill>
            <a:srgbClr val="666666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3" name=""/>
          <p:cNvSpPr/>
          <p:nvPr/>
        </p:nvSpPr>
        <p:spPr>
          <a:xfrm>
            <a:off x="270000" y="180000"/>
            <a:ext cx="9535680" cy="48556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4" name=""/>
          <p:cNvSpPr/>
          <p:nvPr/>
        </p:nvSpPr>
        <p:spPr>
          <a:xfrm>
            <a:off x="7920000" y="90000"/>
            <a:ext cx="895680" cy="1165680"/>
          </a:xfrm>
          <a:prstGeom prst="rect">
            <a:avLst/>
          </a:prstGeom>
          <a:solidFill>
            <a:srgbClr val="7d8ae7"/>
          </a:solidFill>
          <a:ln w="10800">
            <a:solidFill>
              <a:srgbClr val="3f52d9"/>
            </a:solidFill>
            <a:round/>
          </a:ln>
          <a:effectLst>
            <a:outerShdw blurRad="0" dir="2700000" dist="30547" rotWithShape="0">
              <a:srgbClr val="c1c7f4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45" name=""/>
          <p:cNvSpPr/>
          <p:nvPr/>
        </p:nvSpPr>
        <p:spPr>
          <a:xfrm>
            <a:off x="90000" y="450000"/>
            <a:ext cx="9085680" cy="625680"/>
          </a:xfrm>
          <a:prstGeom prst="rect">
            <a:avLst/>
          </a:prstGeom>
          <a:solidFill>
            <a:srgbClr val="b5e77d"/>
          </a:solidFill>
          <a:ln w="10800">
            <a:solidFill>
              <a:srgbClr val="91d93f"/>
            </a:solidFill>
            <a:round/>
          </a:ln>
          <a:effectLst>
            <a:outerShdw blurRad="0" dir="2700000" dist="30547" rotWithShape="0">
              <a:srgbClr val="dcf1c1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png"/><Relationship Id="rId3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21.png"/><Relationship Id="rId3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3.png"/><Relationship Id="rId3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png"/><Relationship Id="rId3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8.png"/><Relationship Id="rId3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image" Target="../media/image33.png"/><Relationship Id="rId3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hyperlink" Target="mailto:happinow@yandex.ru" TargetMode="External"/><Relationship Id="rId2" Type="http://schemas.openxmlformats.org/officeDocument/2006/relationships/hyperlink" Target="https://cityofhappiness.ru/" TargetMode="External"/><Relationship Id="rId3" Type="http://schemas.openxmlformats.org/officeDocument/2006/relationships/hyperlink" Target="https://vk.com/cityofhappiness" TargetMode="External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Relationship Id="rId3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png"/><Relationship Id="rId3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720000" y="540000"/>
            <a:ext cx="8455680" cy="53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2700" spc="-1" strike="noStrike">
                <a:latin typeface="Arial"/>
              </a:rPr>
              <a:t> </a:t>
            </a:r>
            <a:endParaRPr b="0" lang="ru-RU" sz="27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2700" spc="-1" strike="noStrike">
                <a:latin typeface="Arial"/>
              </a:rPr>
              <a:t>АНО ПЛОВЗ «СЕЙЧАСТЬЕ»</a:t>
            </a:r>
            <a:endParaRPr b="0" lang="ru-RU" sz="27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ru-RU" sz="2700" spc="-1" strike="noStrike">
              <a:latin typeface="Arial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subTitle"/>
          </p:nvPr>
        </p:nvSpPr>
        <p:spPr>
          <a:xfrm>
            <a:off x="540000" y="1338120"/>
            <a:ext cx="5218920" cy="3160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ru-RU" sz="2600" spc="-1" strike="noStrike">
                <a:latin typeface="Arial"/>
              </a:rPr>
              <a:t>Сопровождаемое проживание. Опыт организации тренировочных квартир в городе Березовский Свердловской области</a:t>
            </a:r>
            <a:endParaRPr b="0" lang="ru-RU" sz="2600" spc="-1" strike="noStrike">
              <a:latin typeface="Arial"/>
            </a:endParaRPr>
          </a:p>
        </p:txBody>
      </p:sp>
      <p:pic>
        <p:nvPicPr>
          <p:cNvPr id="86" name="Рисунок 3" descr=""/>
          <p:cNvPicPr/>
          <p:nvPr/>
        </p:nvPicPr>
        <p:blipFill>
          <a:blip r:embed="rId1"/>
          <a:stretch/>
        </p:blipFill>
        <p:spPr>
          <a:xfrm>
            <a:off x="1925640" y="4140000"/>
            <a:ext cx="2214360" cy="717120"/>
          </a:xfrm>
          <a:prstGeom prst="rect">
            <a:avLst/>
          </a:prstGeom>
          <a:ln w="0">
            <a:noFill/>
          </a:ln>
        </p:spPr>
      </p:pic>
      <p:pic>
        <p:nvPicPr>
          <p:cNvPr id="87" name="" descr=""/>
          <p:cNvPicPr/>
          <p:nvPr/>
        </p:nvPicPr>
        <p:blipFill>
          <a:blip r:embed="rId2"/>
          <a:stretch/>
        </p:blipFill>
        <p:spPr>
          <a:xfrm>
            <a:off x="6660000" y="1347120"/>
            <a:ext cx="2634480" cy="3512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540000" y="450000"/>
            <a:ext cx="8635680" cy="62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2700" spc="-1" strike="noStrike">
                <a:latin typeface="Arial"/>
              </a:rPr>
              <a:t>Важные ступени</a:t>
            </a:r>
            <a:endParaRPr b="0" lang="ru-RU" sz="2700" spc="-1" strike="noStrike"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/>
          </p:nvPr>
        </p:nvSpPr>
        <p:spPr>
          <a:xfrm>
            <a:off x="540000" y="1350000"/>
            <a:ext cx="4859280" cy="3327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100000"/>
              </a:lnSpc>
              <a:spcBef>
                <a:spcPts val="1417"/>
              </a:spcBef>
              <a:buNone/>
            </a:pPr>
            <a:r>
              <a:rPr b="0" lang="ru-RU" sz="2000" spc="-1" strike="noStrike">
                <a:latin typeface="Arial"/>
                <a:ea typeface="Microsoft YaHei"/>
              </a:rPr>
              <a:t> </a:t>
            </a:r>
            <a:r>
              <a:rPr b="0" lang="ru-RU" sz="2000" spc="-1" strike="noStrike">
                <a:latin typeface="Arial"/>
                <a:ea typeface="Microsoft YaHei"/>
              </a:rPr>
              <a:t>«Важные ступени» - это три ступени обучения навыку: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417"/>
              </a:spcBef>
              <a:buNone/>
            </a:pPr>
            <a:r>
              <a:rPr b="0" lang="ru-RU" sz="2000" spc="-1" strike="noStrike">
                <a:latin typeface="Arial"/>
                <a:ea typeface="Microsoft YaHei"/>
              </a:rPr>
              <a:t>- выполнение навыка по инструкции взрослого;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417"/>
              </a:spcBef>
              <a:buNone/>
            </a:pPr>
            <a:r>
              <a:rPr b="0" lang="ru-RU" sz="2000" spc="-1" strike="noStrike">
                <a:latin typeface="Arial"/>
                <a:ea typeface="Microsoft YaHei"/>
              </a:rPr>
              <a:t>- выполнение навыка по расписанию с помощью визуальной опоры;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417"/>
              </a:spcBef>
              <a:buNone/>
            </a:pPr>
            <a:r>
              <a:rPr b="0" lang="ru-RU" sz="2000" spc="-1" strike="noStrike">
                <a:latin typeface="Arial"/>
                <a:ea typeface="Microsoft YaHei"/>
              </a:rPr>
              <a:t>- самостоятельное принятие решение о необходимости выполнения навыка.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119" name="" descr=""/>
          <p:cNvPicPr/>
          <p:nvPr/>
        </p:nvPicPr>
        <p:blipFill>
          <a:blip r:embed="rId1"/>
          <a:stretch/>
        </p:blipFill>
        <p:spPr>
          <a:xfrm>
            <a:off x="5791320" y="1778400"/>
            <a:ext cx="3388680" cy="2541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540000" y="450000"/>
            <a:ext cx="8635680" cy="62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2700" spc="-1" strike="noStrike">
                <a:latin typeface="Arial"/>
              </a:rPr>
              <a:t>Тренировочная квартира</a:t>
            </a:r>
            <a:endParaRPr b="0" lang="ru-RU" sz="2700" spc="-1" strike="noStrike"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/>
          </p:nvPr>
        </p:nvSpPr>
        <p:spPr>
          <a:xfrm>
            <a:off x="540000" y="1350000"/>
            <a:ext cx="8456400" cy="242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pPr>
              <a:lnSpc>
                <a:spcPct val="100000"/>
              </a:lnSpc>
              <a:spcAft>
                <a:spcPts val="1057"/>
              </a:spcAft>
              <a:buNone/>
            </a:pPr>
            <a:r>
              <a:rPr b="0" lang="ru-RU" sz="2000" spc="-1" strike="noStrike">
                <a:latin typeface="Arial"/>
              </a:rPr>
              <a:t>Программа включает в себя: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1057"/>
              </a:spcAft>
              <a:buNone/>
            </a:pPr>
            <a:r>
              <a:rPr b="0" lang="ru-RU" sz="2000" spc="-1" strike="noStrike">
                <a:latin typeface="Arial"/>
              </a:rPr>
              <a:t>- обучение или развитие  навыков самообслуживания (личная гигиена, принятие пищи, уход за одеждой и обувью и т.д),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1057"/>
              </a:spcAft>
              <a:buNone/>
            </a:pPr>
            <a:r>
              <a:rPr b="0" lang="ru-RU" sz="2000" spc="-1" strike="noStrike">
                <a:latin typeface="Arial"/>
              </a:rPr>
              <a:t>- обучение или развитие навыков, необходимых для самостоятельной жизни (приготовление пищи, покупка продуктов и товаров, уборка помещения, т.д),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1057"/>
              </a:spcAft>
              <a:buNone/>
            </a:pPr>
            <a:r>
              <a:rPr b="0" lang="ru-RU" sz="2000" spc="-1" strike="noStrike">
                <a:latin typeface="Arial"/>
              </a:rPr>
              <a:t>- обучение навыкам социально-средового взаимодействия и коммуникации (пользование мобильными телефонами, интернетом и др),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1057"/>
              </a:spcAft>
              <a:buNone/>
            </a:pPr>
            <a:r>
              <a:rPr b="0" lang="ru-RU" sz="2000" spc="-1" strike="noStrike">
                <a:latin typeface="Arial"/>
              </a:rPr>
              <a:t>- мероприятия, направленные на социокультурную реабилитацию (выходы в театр, кино, кафе, на природу, празднование дней рождения и пр). 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122" name="Рисунок 5" descr=""/>
          <p:cNvPicPr/>
          <p:nvPr/>
        </p:nvPicPr>
        <p:blipFill>
          <a:blip r:embed="rId1"/>
          <a:stretch/>
        </p:blipFill>
        <p:spPr>
          <a:xfrm>
            <a:off x="7200000" y="4100760"/>
            <a:ext cx="2335680" cy="756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540000" y="450000"/>
            <a:ext cx="8635680" cy="62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2700" spc="-1" strike="noStrike">
                <a:latin typeface="Arial"/>
              </a:rPr>
              <a:t>Тренировочная квартира</a:t>
            </a:r>
            <a:endParaRPr b="0" lang="ru-RU" sz="2700" spc="-1" strike="noStrike">
              <a:latin typeface="Arial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/>
          </p:nvPr>
        </p:nvSpPr>
        <p:spPr>
          <a:xfrm>
            <a:off x="540000" y="1351440"/>
            <a:ext cx="4137120" cy="242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9000"/>
          </a:bodyPr>
          <a:p>
            <a:pPr>
              <a:lnSpc>
                <a:spcPct val="100000"/>
              </a:lnSpc>
              <a:spcAft>
                <a:spcPts val="1057"/>
              </a:spcAft>
              <a:buNone/>
            </a:pPr>
            <a:r>
              <a:rPr b="0" lang="ru-RU" sz="2000" spc="-1" strike="noStrike">
                <a:latin typeface="Arial"/>
              </a:rPr>
              <a:t>- разная продолжительность и график занятий (целый день, полдня, 1,5-2 часа в день, каждый рабочий день, через день и т. д.);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1057"/>
              </a:spcAft>
              <a:buNone/>
            </a:pPr>
            <a:r>
              <a:rPr b="0" lang="ru-RU" sz="2000" spc="-1" strike="noStrike">
                <a:latin typeface="Arial"/>
              </a:rPr>
              <a:t>- разные программы по наполнению занятиями.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1057"/>
              </a:spcAft>
              <a:buNone/>
            </a:pPr>
            <a:r>
              <a:rPr b="0" lang="ru-RU" sz="2000" spc="-1" strike="noStrike">
                <a:latin typeface="Arial"/>
              </a:rPr>
              <a:t>Благополучатели: дети и молодежь с инвалидностью с 12 до 30 лет.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125" name="Рисунок 27" descr=""/>
          <p:cNvPicPr/>
          <p:nvPr/>
        </p:nvPicPr>
        <p:blipFill>
          <a:blip r:embed="rId1"/>
          <a:stretch/>
        </p:blipFill>
        <p:spPr>
          <a:xfrm>
            <a:off x="6480000" y="3920760"/>
            <a:ext cx="2335680" cy="756360"/>
          </a:xfrm>
          <a:prstGeom prst="rect">
            <a:avLst/>
          </a:prstGeom>
          <a:ln w="0">
            <a:noFill/>
          </a:ln>
        </p:spPr>
      </p:pic>
      <p:pic>
        <p:nvPicPr>
          <p:cNvPr id="126" name="" descr=""/>
          <p:cNvPicPr/>
          <p:nvPr/>
        </p:nvPicPr>
        <p:blipFill>
          <a:blip r:embed="rId2"/>
          <a:stretch/>
        </p:blipFill>
        <p:spPr>
          <a:xfrm>
            <a:off x="6300000" y="1499400"/>
            <a:ext cx="3040200" cy="2279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540000" y="450000"/>
            <a:ext cx="8635680" cy="62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2700" spc="-1" strike="noStrike">
                <a:latin typeface="Arial"/>
              </a:rPr>
              <a:t>Тренировочная квартира</a:t>
            </a:r>
            <a:endParaRPr b="0" lang="ru-RU" sz="2700" spc="-1" strike="noStrike">
              <a:latin typeface="Arial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/>
          </p:nvPr>
        </p:nvSpPr>
        <p:spPr>
          <a:xfrm>
            <a:off x="540000" y="1351440"/>
            <a:ext cx="4500000" cy="332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8000"/>
          </a:bodyPr>
          <a:p>
            <a:pPr>
              <a:lnSpc>
                <a:spcPct val="100000"/>
              </a:lnSpc>
              <a:spcAft>
                <a:spcPts val="1057"/>
              </a:spcAft>
              <a:buNone/>
            </a:pPr>
            <a:r>
              <a:rPr b="0" lang="ru-RU" sz="2000" spc="-1" strike="noStrike">
                <a:latin typeface="Arial"/>
              </a:rPr>
              <a:t>Примерный перечень занятий: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1057"/>
              </a:spcAft>
              <a:buNone/>
            </a:pPr>
            <a:r>
              <a:rPr b="0" lang="ru-RU" sz="2000" spc="-1" strike="noStrike">
                <a:latin typeface="Arial"/>
              </a:rPr>
              <a:t>- финансовая грамотность,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1057"/>
              </a:spcAft>
              <a:buNone/>
            </a:pPr>
            <a:r>
              <a:rPr b="0" lang="ru-RU" sz="2000" spc="-1" strike="noStrike">
                <a:latin typeface="Arial"/>
              </a:rPr>
              <a:t>- домашние дела,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1057"/>
              </a:spcAft>
              <a:buNone/>
            </a:pPr>
            <a:r>
              <a:rPr b="0" lang="ru-RU" sz="2000" spc="-1" strike="noStrike">
                <a:latin typeface="Arial"/>
              </a:rPr>
              <a:t>- магазин,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1057"/>
              </a:spcAft>
              <a:buNone/>
            </a:pPr>
            <a:r>
              <a:rPr b="0" lang="ru-RU" sz="2000" spc="-1" strike="noStrike">
                <a:latin typeface="Arial"/>
              </a:rPr>
              <a:t>- приготовление пищи,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1057"/>
              </a:spcAft>
              <a:buNone/>
            </a:pPr>
            <a:r>
              <a:rPr b="0" lang="ru-RU" sz="2000" spc="-1" strike="noStrike">
                <a:latin typeface="Arial"/>
              </a:rPr>
              <a:t>- рукоделие,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1057"/>
              </a:spcAft>
              <a:buNone/>
            </a:pPr>
            <a:r>
              <a:rPr b="0" lang="ru-RU" sz="2000" spc="-1" strike="noStrike">
                <a:latin typeface="Arial"/>
              </a:rPr>
              <a:t>- финансовая грамотность,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1057"/>
              </a:spcAft>
              <a:buNone/>
            </a:pPr>
            <a:r>
              <a:rPr b="0" lang="ru-RU" sz="2000" spc="-1" strike="noStrike">
                <a:latin typeface="Arial"/>
              </a:rPr>
              <a:t>- ЛФК, йога,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1057"/>
              </a:spcAft>
              <a:buNone/>
            </a:pPr>
            <a:r>
              <a:rPr b="0" lang="ru-RU" sz="2000" spc="-1" strike="noStrike">
                <a:latin typeface="Arial"/>
              </a:rPr>
              <a:t>А еще «Шнуровки», «Основы здоровья», начало и итоги дня, праздники и дни рождения...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129" name="" descr=""/>
          <p:cNvPicPr/>
          <p:nvPr/>
        </p:nvPicPr>
        <p:blipFill>
          <a:blip r:embed="rId1"/>
          <a:stretch/>
        </p:blipFill>
        <p:spPr>
          <a:xfrm>
            <a:off x="3960000" y="1260000"/>
            <a:ext cx="2880000" cy="2160000"/>
          </a:xfrm>
          <a:prstGeom prst="rect">
            <a:avLst/>
          </a:prstGeom>
          <a:ln w="0">
            <a:noFill/>
          </a:ln>
        </p:spPr>
      </p:pic>
      <p:pic>
        <p:nvPicPr>
          <p:cNvPr id="130" name="" descr=""/>
          <p:cNvPicPr/>
          <p:nvPr/>
        </p:nvPicPr>
        <p:blipFill>
          <a:blip r:embed="rId2"/>
          <a:stretch/>
        </p:blipFill>
        <p:spPr>
          <a:xfrm>
            <a:off x="6480000" y="2453400"/>
            <a:ext cx="3208680" cy="2406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540000" y="450000"/>
            <a:ext cx="8635680" cy="62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2700" spc="-1" strike="noStrike">
                <a:latin typeface="Arial"/>
              </a:rPr>
              <a:t>Тренировочная квартира</a:t>
            </a:r>
            <a:endParaRPr b="0" lang="ru-RU" sz="2700" spc="-1" strike="noStrike">
              <a:latin typeface="Arial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/>
          </p:nvPr>
        </p:nvSpPr>
        <p:spPr>
          <a:xfrm>
            <a:off x="540000" y="1351440"/>
            <a:ext cx="4500000" cy="332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100000"/>
              </a:lnSpc>
              <a:spcAft>
                <a:spcPts val="1057"/>
              </a:spcAft>
              <a:buNone/>
            </a:pPr>
            <a:r>
              <a:rPr b="0" lang="ru-RU" sz="2000" spc="-1" strike="noStrike">
                <a:latin typeface="Arial"/>
              </a:rPr>
              <a:t>Каждый день у студентов индивидуальное расписание (напечатанное или в картинках).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1057"/>
              </a:spcAft>
              <a:buNone/>
            </a:pPr>
            <a:r>
              <a:rPr b="0" lang="ru-RU" sz="2000" spc="-1" strike="noStrike">
                <a:latin typeface="Arial"/>
              </a:rPr>
              <a:t>Каждый день студенты получают «Подкрепление» - за выполнение расписания и правил.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1057"/>
              </a:spcAft>
              <a:buNone/>
            </a:pPr>
            <a:endParaRPr b="0" lang="ru-RU" sz="2000" spc="-1" strike="noStrike">
              <a:latin typeface="Arial"/>
            </a:endParaRPr>
          </a:p>
        </p:txBody>
      </p:sp>
      <p:pic>
        <p:nvPicPr>
          <p:cNvPr id="133" name="Рисунок 9" descr=""/>
          <p:cNvPicPr/>
          <p:nvPr/>
        </p:nvPicPr>
        <p:blipFill>
          <a:blip r:embed="rId1"/>
          <a:stretch/>
        </p:blipFill>
        <p:spPr>
          <a:xfrm>
            <a:off x="1264320" y="3600000"/>
            <a:ext cx="2335680" cy="756360"/>
          </a:xfrm>
          <a:prstGeom prst="rect">
            <a:avLst/>
          </a:prstGeom>
          <a:ln w="0">
            <a:noFill/>
          </a:ln>
        </p:spPr>
      </p:pic>
      <p:pic>
        <p:nvPicPr>
          <p:cNvPr id="134" name="" descr=""/>
          <p:cNvPicPr/>
          <p:nvPr/>
        </p:nvPicPr>
        <p:blipFill>
          <a:blip r:embed="rId2"/>
          <a:stretch/>
        </p:blipFill>
        <p:spPr>
          <a:xfrm>
            <a:off x="5760000" y="1440000"/>
            <a:ext cx="3568680" cy="2676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540000" y="450000"/>
            <a:ext cx="8635680" cy="62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2700" spc="-1" strike="noStrike">
                <a:latin typeface="Arial"/>
              </a:rPr>
              <a:t>Учебное сопровождаемое проживание</a:t>
            </a:r>
            <a:endParaRPr b="0" lang="ru-RU" sz="2700" spc="-1" strike="noStrike">
              <a:latin typeface="Arial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/>
          </p:nvPr>
        </p:nvSpPr>
        <p:spPr>
          <a:xfrm>
            <a:off x="540000" y="1351440"/>
            <a:ext cx="4317120" cy="332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>
              <a:lnSpc>
                <a:spcPct val="100000"/>
              </a:lnSpc>
              <a:spcAft>
                <a:spcPts val="1057"/>
              </a:spcAft>
              <a:buNone/>
            </a:pPr>
            <a:r>
              <a:rPr b="0" lang="ru-RU" sz="2000" spc="-1" strike="noStrike">
                <a:latin typeface="Arial"/>
              </a:rPr>
              <a:t>Программы предполагают круглосуточное пребывание студентов в программе при сопровождении специалистов организации: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1057"/>
              </a:spcAft>
              <a:buNone/>
            </a:pPr>
            <a:r>
              <a:rPr b="0" lang="ru-RU" sz="2000" spc="-1" strike="noStrike">
                <a:latin typeface="Arial"/>
              </a:rPr>
              <a:t>- тренировочная квартира,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1057"/>
              </a:spcAft>
              <a:buNone/>
            </a:pPr>
            <a:r>
              <a:rPr b="0" lang="ru-RU" sz="2000" spc="-1" strike="noStrike">
                <a:latin typeface="Arial"/>
              </a:rPr>
              <a:t>- учеба,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1057"/>
              </a:spcAft>
              <a:buNone/>
            </a:pPr>
            <a:r>
              <a:rPr b="0" lang="ru-RU" sz="2000" spc="-1" strike="noStrike">
                <a:latin typeface="Arial"/>
              </a:rPr>
              <a:t>- работа или социальная занятость,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1057"/>
              </a:spcAft>
              <a:buNone/>
            </a:pPr>
            <a:r>
              <a:rPr b="0" lang="ru-RU" sz="2000" spc="-1" strike="noStrike">
                <a:latin typeface="Arial"/>
              </a:rPr>
              <a:t>- досуг,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1057"/>
              </a:spcAft>
              <a:buNone/>
            </a:pPr>
            <a:r>
              <a:rPr b="0" lang="ru-RU" sz="2000" spc="-1" strike="noStrike">
                <a:latin typeface="Arial"/>
              </a:rPr>
              <a:t>- физкультура.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1057"/>
              </a:spcAft>
              <a:buNone/>
            </a:pPr>
            <a:endParaRPr b="0" lang="ru-RU" sz="2000" spc="-1" strike="noStrike">
              <a:latin typeface="Arial"/>
            </a:endParaRPr>
          </a:p>
        </p:txBody>
      </p:sp>
      <p:pic>
        <p:nvPicPr>
          <p:cNvPr id="137" name="" descr=""/>
          <p:cNvPicPr/>
          <p:nvPr/>
        </p:nvPicPr>
        <p:blipFill>
          <a:blip r:embed="rId1"/>
          <a:stretch/>
        </p:blipFill>
        <p:spPr>
          <a:xfrm>
            <a:off x="6480000" y="1260000"/>
            <a:ext cx="2724480" cy="3632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540000" y="450000"/>
            <a:ext cx="8635680" cy="62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2200" spc="-1" strike="noStrike">
                <a:latin typeface="Arial"/>
              </a:rPr>
              <a:t>Учебное сопровождаемое проживание</a:t>
            </a:r>
            <a:endParaRPr b="0" lang="ru-RU" sz="2200" spc="-1" strike="noStrike"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/>
          </p:nvPr>
        </p:nvSpPr>
        <p:spPr>
          <a:xfrm>
            <a:off x="540000" y="1260000"/>
            <a:ext cx="4497120" cy="2517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>
              <a:lnSpc>
                <a:spcPct val="100000"/>
              </a:lnSpc>
              <a:spcAft>
                <a:spcPts val="1057"/>
              </a:spcAft>
              <a:buNone/>
            </a:pPr>
            <a:r>
              <a:rPr b="0" lang="ru-RU" sz="1600" spc="-1" strike="noStrike">
                <a:latin typeface="Arial"/>
              </a:rPr>
              <a:t>- Молодые люди старше 18 лет;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1057"/>
              </a:spcAft>
              <a:buNone/>
            </a:pPr>
            <a:r>
              <a:rPr b="0" lang="ru-RU" sz="1600" spc="-1" strike="noStrike">
                <a:latin typeface="Arial"/>
              </a:rPr>
              <a:t>- Помещение тренировочной квартиры,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1057"/>
              </a:spcAft>
              <a:buNone/>
            </a:pPr>
            <a:r>
              <a:rPr b="0" lang="ru-RU" sz="1600" spc="-1" strike="noStrike">
                <a:latin typeface="Arial"/>
              </a:rPr>
              <a:t>- Социальная мастерская,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1057"/>
              </a:spcAft>
              <a:buNone/>
            </a:pPr>
            <a:r>
              <a:rPr b="0" lang="ru-RU" sz="1600" spc="-1" strike="noStrike">
                <a:latin typeface="Arial"/>
              </a:rPr>
              <a:t>- Профориентация и трудоустройство,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1057"/>
              </a:spcAft>
              <a:buNone/>
            </a:pPr>
            <a:r>
              <a:rPr b="0" lang="ru-RU" sz="1600" spc="-1" strike="noStrike">
                <a:latin typeface="Arial"/>
              </a:rPr>
              <a:t>- Участие в спортивных и творческих занятиях,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1057"/>
              </a:spcAft>
              <a:buNone/>
            </a:pPr>
            <a:r>
              <a:rPr b="0" lang="ru-RU" sz="1600" spc="-1" strike="noStrike">
                <a:latin typeface="Arial"/>
              </a:rPr>
              <a:t>- Выходы в гости, учреждения культуры, учреждения здравоохранения и бытового обслуживания и т.д.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140" name="Рисунок 4" descr=""/>
          <p:cNvPicPr/>
          <p:nvPr/>
        </p:nvPicPr>
        <p:blipFill>
          <a:blip r:embed="rId1"/>
          <a:stretch/>
        </p:blipFill>
        <p:spPr>
          <a:xfrm>
            <a:off x="540000" y="3920040"/>
            <a:ext cx="2335680" cy="756360"/>
          </a:xfrm>
          <a:prstGeom prst="rect">
            <a:avLst/>
          </a:prstGeom>
          <a:ln w="0">
            <a:noFill/>
          </a:ln>
        </p:spPr>
      </p:pic>
      <p:pic>
        <p:nvPicPr>
          <p:cNvPr id="141" name="" descr=""/>
          <p:cNvPicPr/>
          <p:nvPr/>
        </p:nvPicPr>
        <p:blipFill>
          <a:blip r:embed="rId2"/>
          <a:stretch/>
        </p:blipFill>
        <p:spPr>
          <a:xfrm>
            <a:off x="6268680" y="198360"/>
            <a:ext cx="3630600" cy="4840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540000" y="450000"/>
            <a:ext cx="8635680" cy="62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2200" spc="-1" strike="noStrike">
                <a:latin typeface="Arial"/>
              </a:rPr>
              <a:t>Сопровождаемое проживание</a:t>
            </a:r>
            <a:endParaRPr b="0" lang="ru-RU" sz="2200" spc="-1" strike="noStrike">
              <a:latin typeface="Arial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/>
          </p:nvPr>
        </p:nvSpPr>
        <p:spPr>
          <a:xfrm>
            <a:off x="540000" y="1260000"/>
            <a:ext cx="4497120" cy="2517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>
              <a:lnSpc>
                <a:spcPct val="100000"/>
              </a:lnSpc>
              <a:spcAft>
                <a:spcPts val="1057"/>
              </a:spcAft>
              <a:buNone/>
            </a:pPr>
            <a:r>
              <a:rPr b="0" lang="ru-RU" sz="1600" spc="-1" strike="noStrike">
                <a:latin typeface="Arial"/>
              </a:rPr>
              <a:t>- Учебное сопровождаемое проживание 3 месяца. Одновременно в квартире проживают 4 человека.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1057"/>
              </a:spcAft>
              <a:buNone/>
            </a:pPr>
            <a:r>
              <a:rPr b="0" lang="ru-RU" sz="1600" spc="-1" strike="noStrike">
                <a:latin typeface="Arial"/>
              </a:rPr>
              <a:t>- По итогам программы студенты сдают зачет.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1057"/>
              </a:spcAft>
              <a:buNone/>
            </a:pPr>
            <a:r>
              <a:rPr b="0" lang="ru-RU" sz="1600" spc="-1" strike="noStrike">
                <a:latin typeface="Arial"/>
              </a:rPr>
              <a:t>Дальнейшее развитие проекта: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1057"/>
              </a:spcAft>
              <a:buNone/>
            </a:pPr>
            <a:r>
              <a:rPr b="0" lang="ru-RU" sz="1600" spc="-1" strike="noStrike">
                <a:latin typeface="Arial"/>
              </a:rPr>
              <a:t>- Постоянное сопровождаемое проживание;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1057"/>
              </a:spcAft>
              <a:buNone/>
            </a:pPr>
            <a:r>
              <a:rPr b="0" lang="ru-RU" sz="1600" spc="-1" strike="noStrike">
                <a:latin typeface="Arial"/>
              </a:rPr>
              <a:t>- Услуги сопровождения для людей с инвалидностью, проживающих в собственном или арендованном жилье; 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1057"/>
              </a:spcAft>
              <a:buNone/>
            </a:pPr>
            <a:r>
              <a:rPr b="0" lang="ru-RU" sz="1600" spc="-1" strike="noStrike">
                <a:latin typeface="Arial"/>
              </a:rPr>
              <a:t>Благополучатели: молодые люди  после 18 лет, имеют опыт участия в программе тренировочной квартиры.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144" name="Рисунок 28" descr=""/>
          <p:cNvPicPr/>
          <p:nvPr/>
        </p:nvPicPr>
        <p:blipFill>
          <a:blip r:embed="rId1"/>
          <a:stretch/>
        </p:blipFill>
        <p:spPr>
          <a:xfrm>
            <a:off x="6840000" y="3960000"/>
            <a:ext cx="2335680" cy="756360"/>
          </a:xfrm>
          <a:prstGeom prst="rect">
            <a:avLst/>
          </a:prstGeom>
          <a:ln w="0">
            <a:noFill/>
          </a:ln>
        </p:spPr>
      </p:pic>
      <p:pic>
        <p:nvPicPr>
          <p:cNvPr id="145" name="" descr=""/>
          <p:cNvPicPr/>
          <p:nvPr/>
        </p:nvPicPr>
        <p:blipFill>
          <a:blip r:embed="rId2"/>
          <a:stretch/>
        </p:blipFill>
        <p:spPr>
          <a:xfrm>
            <a:off x="5940000" y="1260000"/>
            <a:ext cx="3574800" cy="2680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540000" y="450000"/>
            <a:ext cx="8635680" cy="62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2400" spc="-1" strike="noStrike">
                <a:latin typeface="Arial"/>
              </a:rPr>
              <a:t>Профориентация 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/>
          </p:nvPr>
        </p:nvSpPr>
        <p:spPr>
          <a:xfrm>
            <a:off x="541800" y="1076760"/>
            <a:ext cx="3777480" cy="3417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100000"/>
              </a:lnSpc>
              <a:spcAft>
                <a:spcPts val="1057"/>
              </a:spcAft>
              <a:buNone/>
            </a:pPr>
            <a:r>
              <a:rPr b="0" lang="ru-RU" sz="1600" spc="-1" strike="noStrike">
                <a:latin typeface="Arial"/>
                <a:ea typeface="Microsoft YaHei"/>
              </a:rPr>
              <a:t>Проведение профориентационных занятий и мероприятий, которые тренируют необходимые социальные навыки для работы в коллективе.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1057"/>
              </a:spcAft>
              <a:buNone/>
            </a:pP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1057"/>
              </a:spcAft>
              <a:buNone/>
            </a:pPr>
            <a:r>
              <a:rPr b="0" lang="ru-RU" sz="1600" spc="-1" strike="noStrike">
                <a:latin typeface="Arial"/>
                <a:ea typeface="Microsoft YaHei"/>
              </a:rPr>
              <a:t>Экскурсии, мастер-классы, пробные рабочие дни — мероприятия для знакомства с профессиями. 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1057"/>
              </a:spcAft>
              <a:buNone/>
            </a:pPr>
            <a:endParaRPr b="0" lang="ru-RU" sz="1600" spc="-1" strike="noStrike">
              <a:latin typeface="Arial"/>
            </a:endParaRPr>
          </a:p>
        </p:txBody>
      </p:sp>
      <p:pic>
        <p:nvPicPr>
          <p:cNvPr id="148" name="" descr=""/>
          <p:cNvPicPr/>
          <p:nvPr/>
        </p:nvPicPr>
        <p:blipFill>
          <a:blip r:embed="rId1"/>
          <a:stretch/>
        </p:blipFill>
        <p:spPr>
          <a:xfrm>
            <a:off x="4320000" y="2725920"/>
            <a:ext cx="3152880" cy="1773000"/>
          </a:xfrm>
          <a:prstGeom prst="rect">
            <a:avLst/>
          </a:prstGeom>
          <a:ln w="0">
            <a:noFill/>
          </a:ln>
        </p:spPr>
      </p:pic>
      <p:pic>
        <p:nvPicPr>
          <p:cNvPr id="149" name="Рисунок 17" descr=""/>
          <p:cNvPicPr/>
          <p:nvPr/>
        </p:nvPicPr>
        <p:blipFill>
          <a:blip r:embed="rId2"/>
          <a:stretch/>
        </p:blipFill>
        <p:spPr>
          <a:xfrm>
            <a:off x="543240" y="3922560"/>
            <a:ext cx="2335680" cy="756360"/>
          </a:xfrm>
          <a:prstGeom prst="rect">
            <a:avLst/>
          </a:prstGeom>
          <a:ln w="0">
            <a:noFill/>
          </a:ln>
        </p:spPr>
      </p:pic>
      <p:pic>
        <p:nvPicPr>
          <p:cNvPr id="150" name="" descr=""/>
          <p:cNvPicPr/>
          <p:nvPr/>
        </p:nvPicPr>
        <p:blipFill>
          <a:blip r:embed="rId3"/>
          <a:stretch/>
        </p:blipFill>
        <p:spPr>
          <a:xfrm>
            <a:off x="6120000" y="1260000"/>
            <a:ext cx="3498120" cy="1573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540000" y="450000"/>
            <a:ext cx="8635680" cy="62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2400" spc="-1" strike="noStrike">
                <a:latin typeface="Arial"/>
              </a:rPr>
              <a:t>Трудоустройство и социальная занятость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52" name="PlaceHolder 2"/>
          <p:cNvSpPr>
            <a:spLocks noGrp="1"/>
          </p:cNvSpPr>
          <p:nvPr>
            <p:ph/>
          </p:nvPr>
        </p:nvSpPr>
        <p:spPr>
          <a:xfrm>
            <a:off x="541800" y="1440000"/>
            <a:ext cx="5937480" cy="3053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100000"/>
              </a:lnSpc>
              <a:spcAft>
                <a:spcPts val="1057"/>
              </a:spcAft>
              <a:buNone/>
            </a:pPr>
            <a:r>
              <a:rPr b="0" lang="ru-RU" sz="1600" spc="-1" strike="noStrike">
                <a:latin typeface="Arial"/>
                <a:ea typeface="Microsoft YaHei"/>
              </a:rPr>
              <a:t>Трудоустройство молодых людей с инвалидность старше 18 лет: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1057"/>
              </a:spcAft>
              <a:buNone/>
            </a:pPr>
            <a:r>
              <a:rPr b="0" lang="ru-RU" sz="1600" spc="-1" strike="noStrike">
                <a:latin typeface="Arial"/>
                <a:ea typeface="Microsoft YaHei"/>
              </a:rPr>
              <a:t>- сопровождаемое трудоустройство на открытом рынке труда,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1057"/>
              </a:spcAft>
              <a:buNone/>
            </a:pPr>
            <a:r>
              <a:rPr b="0" lang="ru-RU" sz="1600" spc="-1" strike="noStrike">
                <a:latin typeface="Arial"/>
                <a:ea typeface="Microsoft YaHei"/>
              </a:rPr>
              <a:t>- внутреннее трудоустройство,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1057"/>
              </a:spcAft>
              <a:buNone/>
            </a:pPr>
            <a:r>
              <a:rPr b="0" lang="ru-RU" sz="1600" spc="-1" strike="noStrike">
                <a:latin typeface="Arial"/>
                <a:ea typeface="Microsoft YaHei"/>
              </a:rPr>
              <a:t>- социальная занятость в социальной мастерской.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153" name="Рисунок 1" descr=""/>
          <p:cNvPicPr/>
          <p:nvPr/>
        </p:nvPicPr>
        <p:blipFill>
          <a:blip r:embed="rId1"/>
          <a:stretch/>
        </p:blipFill>
        <p:spPr>
          <a:xfrm>
            <a:off x="543240" y="3922560"/>
            <a:ext cx="2335680" cy="756360"/>
          </a:xfrm>
          <a:prstGeom prst="rect">
            <a:avLst/>
          </a:prstGeom>
          <a:ln w="0">
            <a:noFill/>
          </a:ln>
        </p:spPr>
      </p:pic>
      <p:pic>
        <p:nvPicPr>
          <p:cNvPr id="154" name="" descr=""/>
          <p:cNvPicPr/>
          <p:nvPr/>
        </p:nvPicPr>
        <p:blipFill>
          <a:blip r:embed="rId2"/>
          <a:stretch/>
        </p:blipFill>
        <p:spPr>
          <a:xfrm>
            <a:off x="7560000" y="180000"/>
            <a:ext cx="2339280" cy="4859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540000" y="450000"/>
            <a:ext cx="8635680" cy="62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2700" spc="-1" strike="noStrike">
                <a:latin typeface="Arial"/>
              </a:rPr>
              <a:t>АНО ПЛОВЗ СЕЙЧАСТЬЕ</a:t>
            </a:r>
            <a:endParaRPr b="0" lang="ru-RU" sz="2700" spc="-1" strike="noStrike"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/>
          </p:nvPr>
        </p:nvSpPr>
        <p:spPr>
          <a:xfrm>
            <a:off x="540000" y="1351440"/>
            <a:ext cx="4137120" cy="332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100000"/>
              </a:lnSpc>
              <a:spcAft>
                <a:spcPts val="1057"/>
              </a:spcAft>
              <a:buNone/>
            </a:pPr>
            <a:r>
              <a:rPr b="0" lang="ru-RU" sz="2000" spc="-1" strike="noStrike">
                <a:latin typeface="Arial"/>
              </a:rPr>
              <a:t>Дата создания: 03.04.2019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1057"/>
              </a:spcAft>
              <a:buNone/>
            </a:pPr>
            <a:r>
              <a:rPr b="0" lang="ru-RU" sz="2000" spc="-1" strike="noStrike">
                <a:latin typeface="Arial"/>
              </a:rPr>
              <a:t>Директор: Корчагина Ольга Геннадьевна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1057"/>
              </a:spcAft>
              <a:buNone/>
            </a:pPr>
            <a:r>
              <a:rPr b="0" lang="ru-RU" sz="2000" spc="-1" strike="noStrike">
                <a:latin typeface="Arial"/>
              </a:rPr>
              <a:t>Количество сотрудников: более 30 чел.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1057"/>
              </a:spcAft>
              <a:buNone/>
            </a:pPr>
            <a:r>
              <a:rPr b="0" lang="ru-RU" sz="2000" spc="-1" strike="noStrike">
                <a:latin typeface="Arial"/>
              </a:rPr>
              <a:t>Количество благополучателей: более 300 чел.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1057"/>
              </a:spcAft>
              <a:buNone/>
            </a:pPr>
            <a:r>
              <a:rPr b="0" lang="ru-RU" sz="2000" spc="-1" strike="noStrike">
                <a:latin typeface="Arial"/>
              </a:rPr>
              <a:t>Количество реализованных грантовых проектов: 24 ед.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1057"/>
              </a:spcAft>
              <a:buNone/>
            </a:pP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1057"/>
              </a:spcAft>
              <a:buNone/>
            </a:pP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1057"/>
              </a:spcAft>
              <a:buNone/>
            </a:pP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1057"/>
              </a:spcAft>
              <a:buNone/>
            </a:pPr>
            <a:endParaRPr b="0" lang="ru-RU" sz="2000" spc="-1" strike="noStrike">
              <a:latin typeface="Arial"/>
            </a:endParaRPr>
          </a:p>
        </p:txBody>
      </p:sp>
      <p:pic>
        <p:nvPicPr>
          <p:cNvPr id="90" name="Рисунок 7" descr=""/>
          <p:cNvPicPr/>
          <p:nvPr/>
        </p:nvPicPr>
        <p:blipFill>
          <a:blip r:embed="rId1"/>
          <a:stretch/>
        </p:blipFill>
        <p:spPr>
          <a:xfrm>
            <a:off x="6481440" y="3960000"/>
            <a:ext cx="2335680" cy="756360"/>
          </a:xfrm>
          <a:prstGeom prst="rect">
            <a:avLst/>
          </a:prstGeom>
          <a:ln w="0">
            <a:noFill/>
          </a:ln>
        </p:spPr>
      </p:pic>
      <p:pic>
        <p:nvPicPr>
          <p:cNvPr id="91" name="" descr=""/>
          <p:cNvPicPr/>
          <p:nvPr/>
        </p:nvPicPr>
        <p:blipFill>
          <a:blip r:embed="rId2"/>
          <a:stretch/>
        </p:blipFill>
        <p:spPr>
          <a:xfrm>
            <a:off x="6216120" y="1620000"/>
            <a:ext cx="2961000" cy="1971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540000" y="450000"/>
            <a:ext cx="8635680" cy="62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2400" spc="-1" strike="noStrike">
                <a:latin typeface="Arial"/>
              </a:rPr>
              <a:t>Наши выводы по итогам проекта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/>
          </p:nvPr>
        </p:nvSpPr>
        <p:spPr>
          <a:xfrm>
            <a:off x="541800" y="1440000"/>
            <a:ext cx="5937480" cy="3053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100000"/>
              </a:lnSpc>
              <a:spcAft>
                <a:spcPts val="1057"/>
              </a:spcAft>
              <a:buNone/>
            </a:pPr>
            <a:r>
              <a:rPr b="0" lang="ru-RU" sz="1600" spc="-1" strike="noStrike">
                <a:latin typeface="Arial"/>
                <a:ea typeface="Microsoft YaHei"/>
              </a:rPr>
              <a:t>- учебное сопровождаемое проживание — необходимая программа для молодежи с инвалидностью для получения опыта, что позволит в дальнейшем сделать осознанный выбор;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1057"/>
              </a:spcAft>
              <a:buNone/>
            </a:pPr>
            <a:r>
              <a:rPr b="0" lang="ru-RU" sz="1600" spc="-1" strike="noStrike">
                <a:latin typeface="Arial"/>
                <a:ea typeface="Microsoft YaHei"/>
              </a:rPr>
              <a:t>- студенты, которые ранее участвовали в программах тренировочной квартиры более успешно осваивали программу учебного сопровождаемого проживания;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1057"/>
              </a:spcAft>
              <a:buNone/>
            </a:pPr>
            <a:r>
              <a:rPr b="0" lang="ru-RU" sz="1600" spc="-1" strike="noStrike">
                <a:latin typeface="Arial"/>
                <a:ea typeface="Microsoft YaHei"/>
              </a:rPr>
              <a:t>- максимально важно участие семьи в подготовке детей и молодых людей с инвалидностью к максимально возможной самостоятельной жизни в будущем.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157" name="Рисунок 8" descr=""/>
          <p:cNvPicPr/>
          <p:nvPr/>
        </p:nvPicPr>
        <p:blipFill>
          <a:blip r:embed="rId1"/>
          <a:stretch/>
        </p:blipFill>
        <p:spPr>
          <a:xfrm>
            <a:off x="1800000" y="4320000"/>
            <a:ext cx="1440000" cy="466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540000" y="450000"/>
            <a:ext cx="8635680" cy="62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2700" spc="-1" strike="noStrike">
                <a:latin typeface="Arial"/>
              </a:rPr>
              <a:t>Контакты</a:t>
            </a:r>
            <a:endParaRPr b="0" lang="ru-RU" sz="2700" spc="-1" strike="noStrike"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/>
          </p:nvPr>
        </p:nvSpPr>
        <p:spPr>
          <a:xfrm>
            <a:off x="4680000" y="1350000"/>
            <a:ext cx="4677120" cy="3147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100000"/>
              </a:lnSpc>
              <a:spcAft>
                <a:spcPts val="1057"/>
              </a:spcAft>
              <a:buNone/>
            </a:pPr>
            <a:r>
              <a:rPr b="0" lang="ru-RU" sz="2000" spc="-1" strike="noStrike">
                <a:latin typeface="Arial"/>
              </a:rPr>
              <a:t>Мы открыты для любых вопросов по телефону и почте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1057"/>
              </a:spcAft>
              <a:buNone/>
            </a:pPr>
            <a:r>
              <a:rPr b="0" lang="ru-RU" sz="2000" spc="-1" strike="noStrike">
                <a:latin typeface="Arial"/>
              </a:rPr>
              <a:t>+7 902 873-00-28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1057"/>
              </a:spcAft>
              <a:buNone/>
            </a:pPr>
            <a:r>
              <a:rPr b="0" lang="ru-RU" sz="2000" spc="-1" strike="noStrike" u="sng">
                <a:solidFill>
                  <a:srgbClr val="0000ff"/>
                </a:solidFill>
                <a:uFillTx/>
                <a:latin typeface="Arial"/>
                <a:hlinkClick r:id="rId1"/>
              </a:rPr>
              <a:t>happinow@yandex.ru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1057"/>
              </a:spcAft>
              <a:buNone/>
            </a:pPr>
            <a:r>
              <a:rPr b="0" lang="ru-RU" sz="2000" spc="-1" strike="noStrike">
                <a:latin typeface="Arial"/>
              </a:rPr>
              <a:t>Сайт: </a:t>
            </a:r>
            <a:r>
              <a:rPr b="0" lang="ru-RU" sz="2000" spc="-1" strike="noStrike" u="sng">
                <a:solidFill>
                  <a:srgbClr val="0000ff"/>
                </a:solidFill>
                <a:uFillTx/>
                <a:latin typeface="Arial"/>
                <a:hlinkClick r:id="rId2"/>
              </a:rPr>
              <a:t>https://cityofhappiness.ru/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1057"/>
              </a:spcAft>
              <a:buNone/>
            </a:pPr>
            <a:r>
              <a:rPr b="0" lang="ru-RU" sz="2000" spc="-1" strike="noStrike">
                <a:latin typeface="Arial"/>
              </a:rPr>
              <a:t>Мы «ВКонтакте»: </a:t>
            </a:r>
            <a:r>
              <a:rPr b="0" lang="ru-RU" sz="2000" spc="-1" strike="noStrike" u="sng">
                <a:solidFill>
                  <a:srgbClr val="0000ff"/>
                </a:solidFill>
                <a:uFillTx/>
                <a:latin typeface="Arial"/>
                <a:hlinkClick r:id="rId3"/>
              </a:rPr>
              <a:t>https://vk.com/cityofhappiness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1057"/>
              </a:spcAft>
              <a:buNone/>
            </a:pP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1057"/>
              </a:spcAft>
              <a:buNone/>
            </a:pPr>
            <a:endParaRPr b="0" lang="ru-RU" sz="2000" spc="-1" strike="noStrike">
              <a:latin typeface="Arial"/>
            </a:endParaRPr>
          </a:p>
        </p:txBody>
      </p:sp>
      <p:pic>
        <p:nvPicPr>
          <p:cNvPr id="160" name="Рисунок 6" descr=""/>
          <p:cNvPicPr/>
          <p:nvPr/>
        </p:nvPicPr>
        <p:blipFill>
          <a:blip r:embed="rId4"/>
          <a:stretch/>
        </p:blipFill>
        <p:spPr>
          <a:xfrm>
            <a:off x="1080000" y="3960000"/>
            <a:ext cx="2335680" cy="756360"/>
          </a:xfrm>
          <a:prstGeom prst="rect">
            <a:avLst/>
          </a:prstGeom>
          <a:ln w="0">
            <a:noFill/>
          </a:ln>
        </p:spPr>
      </p:pic>
      <p:pic>
        <p:nvPicPr>
          <p:cNvPr id="161" name="" descr=""/>
          <p:cNvPicPr/>
          <p:nvPr/>
        </p:nvPicPr>
        <p:blipFill>
          <a:blip r:embed="rId5"/>
          <a:stretch/>
        </p:blipFill>
        <p:spPr>
          <a:xfrm>
            <a:off x="966600" y="1440000"/>
            <a:ext cx="2450520" cy="2205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540000" y="450000"/>
            <a:ext cx="8635680" cy="62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2700" spc="-1" strike="noStrike">
                <a:latin typeface="Arial"/>
              </a:rPr>
              <a:t>АНО ПЛОВЗ СЕЙЧАСТЬЕ</a:t>
            </a:r>
            <a:endParaRPr b="0" lang="ru-RU" sz="2700" spc="-1" strike="noStrike"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/>
          </p:nvPr>
        </p:nvSpPr>
        <p:spPr>
          <a:xfrm>
            <a:off x="540000" y="1260000"/>
            <a:ext cx="3957120" cy="314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3000"/>
          </a:bodyPr>
          <a:p>
            <a:pPr>
              <a:lnSpc>
                <a:spcPct val="100000"/>
              </a:lnSpc>
              <a:spcAft>
                <a:spcPts val="1057"/>
              </a:spcAft>
              <a:buNone/>
            </a:pPr>
            <a:r>
              <a:rPr b="0" lang="ru-RU" sz="2000" spc="-1" strike="noStrike">
                <a:latin typeface="Arial"/>
              </a:rPr>
              <a:t>Материально-техническая база: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1057"/>
              </a:spcAft>
              <a:buNone/>
            </a:pPr>
            <a:r>
              <a:rPr b="0" lang="ru-RU" sz="2000" spc="-1" strike="noStrike">
                <a:latin typeface="Arial"/>
              </a:rPr>
              <a:t>Помещение тренировочной квартиры: г. Березовский, ул. Шиловская, д 20а-69,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1057"/>
              </a:spcAft>
              <a:buNone/>
            </a:pPr>
            <a:r>
              <a:rPr b="0" lang="ru-RU" sz="2000" spc="-1" strike="noStrike">
                <a:latin typeface="Arial"/>
              </a:rPr>
              <a:t>Помещение Центра поддержки семьи «Сейчастье»: г.Березовский, ул. Шиловская, д 21,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1057"/>
              </a:spcAft>
              <a:buNone/>
            </a:pPr>
            <a:r>
              <a:rPr b="0" lang="ru-RU" sz="2000" spc="-1" strike="noStrike">
                <a:latin typeface="Arial"/>
              </a:rPr>
              <a:t>Мебель, оргтехника, инвентарь и т.д.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1057"/>
              </a:spcAft>
              <a:buNone/>
            </a:pP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1057"/>
              </a:spcAft>
              <a:buNone/>
            </a:pP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1057"/>
              </a:spcAft>
              <a:buNone/>
            </a:pPr>
            <a:endParaRPr b="0" lang="ru-RU" sz="2000" spc="-1" strike="noStrike">
              <a:latin typeface="Arial"/>
            </a:endParaRPr>
          </a:p>
        </p:txBody>
      </p:sp>
      <p:pic>
        <p:nvPicPr>
          <p:cNvPr id="94" name="Рисунок 23" descr=""/>
          <p:cNvPicPr/>
          <p:nvPr/>
        </p:nvPicPr>
        <p:blipFill>
          <a:blip r:embed="rId1"/>
          <a:stretch/>
        </p:blipFill>
        <p:spPr>
          <a:xfrm>
            <a:off x="6301440" y="3780000"/>
            <a:ext cx="2335680" cy="756360"/>
          </a:xfrm>
          <a:prstGeom prst="rect">
            <a:avLst/>
          </a:prstGeom>
          <a:ln w="0">
            <a:noFill/>
          </a:ln>
        </p:spPr>
      </p:pic>
      <p:pic>
        <p:nvPicPr>
          <p:cNvPr id="95" name="" descr=""/>
          <p:cNvPicPr/>
          <p:nvPr/>
        </p:nvPicPr>
        <p:blipFill>
          <a:blip r:embed="rId2"/>
          <a:stretch/>
        </p:blipFill>
        <p:spPr>
          <a:xfrm>
            <a:off x="6030360" y="1621440"/>
            <a:ext cx="2966760" cy="1975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540000" y="450000"/>
            <a:ext cx="8635680" cy="62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2700" spc="-1" strike="noStrike">
                <a:latin typeface="Arial"/>
              </a:rPr>
              <a:t>АНО ПЛОВЗ СЕЙЧАСТЬЕ</a:t>
            </a:r>
            <a:endParaRPr b="0" lang="ru-RU" sz="2700" spc="-1" strike="noStrike"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/>
          </p:nvPr>
        </p:nvSpPr>
        <p:spPr>
          <a:xfrm>
            <a:off x="540000" y="1351440"/>
            <a:ext cx="8637120" cy="260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100000"/>
              </a:lnSpc>
              <a:spcAft>
                <a:spcPts val="1057"/>
              </a:spcAft>
              <a:buNone/>
            </a:pPr>
            <a:r>
              <a:rPr b="0" lang="ru-RU" sz="2000" spc="-1" strike="noStrike">
                <a:latin typeface="Arial"/>
              </a:rPr>
              <a:t>Специалисты нашей организации прошли обучение по программам «Тренировочная квартира», «Сопровождаемое проживание», «Лето со смыслом», «Сопровождаемое трудоустройство» и  имеют опыт проведения программ: 17 программ тренировочной квартиры, 2 программы учебного сопровождаемого проживания, организация социальной занятости для молодежи с тяжелыми и множественными нарушениями развития, профориентация и сопровождаемое трудоустройство.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1057"/>
              </a:spcAft>
              <a:buNone/>
            </a:pP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1057"/>
              </a:spcAft>
              <a:buNone/>
            </a:pPr>
            <a:endParaRPr b="0" lang="ru-RU" sz="2000" spc="-1" strike="noStrike">
              <a:latin typeface="Arial"/>
            </a:endParaRPr>
          </a:p>
        </p:txBody>
      </p:sp>
      <p:pic>
        <p:nvPicPr>
          <p:cNvPr id="98" name="Рисунок 24" descr=""/>
          <p:cNvPicPr/>
          <p:nvPr/>
        </p:nvPicPr>
        <p:blipFill>
          <a:blip r:embed="rId1"/>
          <a:stretch/>
        </p:blipFill>
        <p:spPr>
          <a:xfrm>
            <a:off x="7020360" y="3919680"/>
            <a:ext cx="2335680" cy="756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540000" y="450000"/>
            <a:ext cx="8635680" cy="62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2700" spc="-1" strike="noStrike">
                <a:latin typeface="Arial"/>
              </a:rPr>
              <a:t>Обучение навыкам самостоятельной жизни</a:t>
            </a:r>
            <a:endParaRPr b="0" lang="ru-RU" sz="2700" spc="-1" strike="noStrike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/>
          </p:nvPr>
        </p:nvSpPr>
        <p:spPr>
          <a:xfrm>
            <a:off x="540000" y="1351440"/>
            <a:ext cx="4320000" cy="314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6000"/>
          </a:bodyPr>
          <a:p>
            <a:pPr>
              <a:lnSpc>
                <a:spcPct val="100000"/>
              </a:lnSpc>
              <a:buNone/>
            </a:pPr>
            <a:r>
              <a:rPr b="0" lang="ru-RU" sz="2000" spc="-1" strike="noStrike">
                <a:latin typeface="Arial"/>
                <a:ea typeface="Microsoft YaHei"/>
              </a:rPr>
              <a:t>- </a:t>
            </a:r>
            <a:r>
              <a:rPr b="0" lang="ru-RU" sz="2000" spc="-1" strike="noStrike">
                <a:latin typeface="Arial"/>
              </a:rPr>
              <a:t>Программа «Важные ступени»,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2000" spc="-1" strike="noStrike">
                <a:latin typeface="Arial"/>
              </a:rPr>
              <a:t>- Программа «Тренировочная квартира»,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2000" spc="-1" strike="noStrike">
                <a:latin typeface="Arial"/>
              </a:rPr>
              <a:t>- Программа учебного сопровождаемого проживания,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2000" spc="-1" strike="noStrike">
                <a:latin typeface="Arial"/>
              </a:rPr>
              <a:t>- Программа профориентации,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2000" spc="-1" strike="noStrike">
                <a:latin typeface="Arial"/>
              </a:rPr>
              <a:t>- Программа  сопровождаемого трудоустройства и социальной занятости.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101" name="Рисунок 26" descr=""/>
          <p:cNvPicPr/>
          <p:nvPr/>
        </p:nvPicPr>
        <p:blipFill>
          <a:blip r:embed="rId1"/>
          <a:stretch/>
        </p:blipFill>
        <p:spPr>
          <a:xfrm>
            <a:off x="1415520" y="4284360"/>
            <a:ext cx="1980000" cy="641160"/>
          </a:xfrm>
          <a:prstGeom prst="rect">
            <a:avLst/>
          </a:prstGeom>
          <a:ln w="0">
            <a:noFill/>
          </a:ln>
        </p:spPr>
      </p:pic>
      <p:pic>
        <p:nvPicPr>
          <p:cNvPr id="102" name="" descr=""/>
          <p:cNvPicPr/>
          <p:nvPr/>
        </p:nvPicPr>
        <p:blipFill>
          <a:blip r:embed="rId2"/>
          <a:stretch/>
        </p:blipFill>
        <p:spPr>
          <a:xfrm>
            <a:off x="6480000" y="1440000"/>
            <a:ext cx="2634480" cy="3512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540000" y="450000"/>
            <a:ext cx="8635680" cy="62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2700" spc="-1" strike="noStrike">
                <a:latin typeface="Arial"/>
              </a:rPr>
              <a:t>Важные ступени</a:t>
            </a:r>
            <a:endParaRPr b="0" lang="ru-RU" sz="2700" spc="-1" strike="noStrike"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/>
          </p:nvPr>
        </p:nvSpPr>
        <p:spPr>
          <a:xfrm>
            <a:off x="540000" y="1350000"/>
            <a:ext cx="4859280" cy="3327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1000"/>
          </a:bodyPr>
          <a:p>
            <a:pPr algn="just">
              <a:lnSpc>
                <a:spcPct val="100000"/>
              </a:lnSpc>
              <a:spcBef>
                <a:spcPts val="1417"/>
              </a:spcBef>
              <a:buNone/>
            </a:pPr>
            <a:r>
              <a:rPr b="0" lang="ru-RU" sz="2000" spc="-1" strike="noStrike">
                <a:latin typeface="Arial"/>
                <a:ea typeface="Microsoft YaHei"/>
              </a:rPr>
              <a:t>Проект «Важные ступени» реализуется при поддержке БФ «Вклад в будущее» и направлен на обучением социальным и бытовым навыкам детей с интеллектуальными нарушениями 9-18 лет.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417"/>
              </a:spcBef>
              <a:buNone/>
            </a:pPr>
            <a:r>
              <a:rPr b="0" lang="ru-RU" sz="2000" spc="-1" strike="noStrike">
                <a:latin typeface="Arial"/>
                <a:ea typeface="Microsoft YaHei"/>
              </a:rPr>
              <a:t>Проект «Важные ступени» включает в себя: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417"/>
              </a:spcBef>
              <a:buNone/>
            </a:pPr>
            <a:r>
              <a:rPr b="0" lang="ru-RU" sz="2000" spc="-1" strike="noStrike">
                <a:latin typeface="Arial"/>
                <a:ea typeface="Microsoft YaHei"/>
              </a:rPr>
              <a:t>- Диагностику освоения навыков самообслуживания и бытовых навыков у детей с интеллектуальными нарушениями по диагностической системе AFLS;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417"/>
              </a:spcBef>
              <a:buNone/>
            </a:pPr>
            <a:r>
              <a:rPr b="0" lang="ru-RU" sz="2000" spc="-1" strike="noStrike">
                <a:latin typeface="Arial"/>
                <a:ea typeface="Microsoft YaHei"/>
              </a:rPr>
              <a:t>- Разработку программ «Бытовые навыки», «Основы здоровья», «Мой мир», «Зоны регуляции»;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417"/>
              </a:spcBef>
              <a:buNone/>
            </a:pPr>
            <a:r>
              <a:rPr b="0" lang="ru-RU" sz="2000" spc="-1" strike="noStrike">
                <a:latin typeface="Arial"/>
                <a:ea typeface="Microsoft YaHei"/>
              </a:rPr>
              <a:t>- Проведение занятий по программам «Бытовые навыки», «Основы здоровья», «Мой мир», «Зоны регуляции».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105" name="Рисунок 22" descr=""/>
          <p:cNvPicPr/>
          <p:nvPr/>
        </p:nvPicPr>
        <p:blipFill>
          <a:blip r:embed="rId1"/>
          <a:stretch/>
        </p:blipFill>
        <p:spPr>
          <a:xfrm>
            <a:off x="6300000" y="3780000"/>
            <a:ext cx="2335680" cy="756360"/>
          </a:xfrm>
          <a:prstGeom prst="rect">
            <a:avLst/>
          </a:prstGeom>
          <a:ln w="0">
            <a:noFill/>
          </a:ln>
        </p:spPr>
      </p:pic>
      <p:pic>
        <p:nvPicPr>
          <p:cNvPr id="106" name="" descr=""/>
          <p:cNvPicPr/>
          <p:nvPr/>
        </p:nvPicPr>
        <p:blipFill>
          <a:blip r:embed="rId2"/>
          <a:stretch/>
        </p:blipFill>
        <p:spPr>
          <a:xfrm>
            <a:off x="6300000" y="1734120"/>
            <a:ext cx="2340000" cy="1685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540000" y="450000"/>
            <a:ext cx="8635680" cy="62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2700" spc="-1" strike="noStrike">
                <a:latin typeface="Arial"/>
              </a:rPr>
              <a:t>Важные ступени</a:t>
            </a:r>
            <a:endParaRPr b="0" lang="ru-RU" sz="2700" spc="-1" strike="noStrike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/>
          </p:nvPr>
        </p:nvSpPr>
        <p:spPr>
          <a:xfrm>
            <a:off x="540000" y="1350000"/>
            <a:ext cx="4140000" cy="225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100000"/>
              </a:lnSpc>
              <a:spcBef>
                <a:spcPts val="1417"/>
              </a:spcBef>
              <a:buNone/>
            </a:pPr>
            <a:r>
              <a:rPr b="0" lang="ru-RU" sz="2000" spc="-1" strike="noStrike">
                <a:latin typeface="Arial"/>
                <a:ea typeface="Microsoft YaHei"/>
              </a:rPr>
              <a:t>Проект «Важные ступени» - это первая ступень программы «Тренировочная квартира» для детей, которые испытывают серьезные сложности в обучении навыкам: самообслуживания, бытовым, социальным. 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417"/>
              </a:spcBef>
              <a:buNone/>
            </a:pPr>
            <a:endParaRPr b="0" lang="ru-RU" sz="2000" spc="-1" strike="noStrike">
              <a:latin typeface="Arial"/>
            </a:endParaRPr>
          </a:p>
        </p:txBody>
      </p:sp>
      <p:pic>
        <p:nvPicPr>
          <p:cNvPr id="109" name="" descr=""/>
          <p:cNvPicPr/>
          <p:nvPr/>
        </p:nvPicPr>
        <p:blipFill>
          <a:blip r:embed="rId1"/>
          <a:stretch/>
        </p:blipFill>
        <p:spPr>
          <a:xfrm>
            <a:off x="5220000" y="1553400"/>
            <a:ext cx="3928680" cy="2946600"/>
          </a:xfrm>
          <a:prstGeom prst="rect">
            <a:avLst/>
          </a:prstGeom>
          <a:ln w="0">
            <a:noFill/>
          </a:ln>
        </p:spPr>
      </p:pic>
      <p:pic>
        <p:nvPicPr>
          <p:cNvPr id="110" name="Рисунок 2" descr=""/>
          <p:cNvPicPr/>
          <p:nvPr/>
        </p:nvPicPr>
        <p:blipFill>
          <a:blip r:embed="rId2"/>
          <a:stretch/>
        </p:blipFill>
        <p:spPr>
          <a:xfrm>
            <a:off x="1444320" y="3780000"/>
            <a:ext cx="2335680" cy="756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540000" y="450000"/>
            <a:ext cx="8635680" cy="62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2700" spc="-1" strike="noStrike">
                <a:latin typeface="Arial"/>
              </a:rPr>
              <a:t>Важные ступени</a:t>
            </a:r>
            <a:endParaRPr b="0" lang="ru-RU" sz="2700" spc="-1" strike="noStrike"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/>
          </p:nvPr>
        </p:nvSpPr>
        <p:spPr>
          <a:xfrm>
            <a:off x="540000" y="1350000"/>
            <a:ext cx="4859280" cy="3327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100000"/>
              </a:lnSpc>
              <a:spcBef>
                <a:spcPts val="1417"/>
              </a:spcBef>
              <a:buNone/>
            </a:pPr>
            <a:r>
              <a:rPr b="0" lang="ru-RU" sz="2000" spc="-1" strike="noStrike">
                <a:latin typeface="Arial"/>
                <a:ea typeface="Microsoft YaHei"/>
              </a:rPr>
              <a:t> </a:t>
            </a:r>
            <a:r>
              <a:rPr b="1" lang="ru-RU" sz="2000" spc="-1" strike="noStrike">
                <a:latin typeface="Arial"/>
                <a:ea typeface="Microsoft YaHei"/>
              </a:rPr>
              <a:t>Адаптация системы тестирования навыков AFLS: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417"/>
              </a:spcBef>
              <a:buNone/>
            </a:pPr>
            <a:r>
              <a:rPr b="0" lang="ru-RU" sz="2000" spc="-1" strike="noStrike">
                <a:latin typeface="Arial"/>
                <a:ea typeface="Microsoft YaHei"/>
              </a:rPr>
              <a:t>- навыки самообслуживания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417"/>
              </a:spcBef>
              <a:buNone/>
            </a:pPr>
            <a:r>
              <a:rPr b="0" lang="ru-RU" sz="2000" spc="-1" strike="noStrike">
                <a:latin typeface="Arial"/>
                <a:ea typeface="Microsoft YaHei"/>
              </a:rPr>
              <a:t>- бытовые навыки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417"/>
              </a:spcBef>
              <a:buNone/>
            </a:pPr>
            <a:r>
              <a:rPr b="0" lang="ru-RU" sz="2000" spc="-1" strike="noStrike">
                <a:latin typeface="Arial"/>
                <a:ea typeface="Microsoft YaHei"/>
              </a:rPr>
              <a:t>- навыки, необходимые для трудоустройства.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417"/>
              </a:spcBef>
              <a:buNone/>
            </a:pPr>
            <a:r>
              <a:rPr b="0" lang="ru-RU" sz="2000" spc="-1" strike="noStrike">
                <a:latin typeface="Arial"/>
                <a:ea typeface="Microsoft YaHei"/>
              </a:rPr>
              <a:t>https://cityofhappiness.ru/nko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417"/>
              </a:spcBef>
              <a:buNone/>
            </a:pP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417"/>
              </a:spcBef>
              <a:buNone/>
            </a:pP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417"/>
              </a:spcBef>
              <a:buNone/>
            </a:pPr>
            <a:endParaRPr b="0" lang="ru-RU" sz="2000" spc="-1" strike="noStrike">
              <a:latin typeface="Arial"/>
            </a:endParaRPr>
          </a:p>
        </p:txBody>
      </p:sp>
      <p:pic>
        <p:nvPicPr>
          <p:cNvPr id="113" name="" descr=""/>
          <p:cNvPicPr/>
          <p:nvPr/>
        </p:nvPicPr>
        <p:blipFill>
          <a:blip r:embed="rId1"/>
          <a:stretch/>
        </p:blipFill>
        <p:spPr>
          <a:xfrm>
            <a:off x="6545160" y="1346760"/>
            <a:ext cx="2634840" cy="3513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540000" y="450000"/>
            <a:ext cx="8635680" cy="62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2700" spc="-1" strike="noStrike">
                <a:latin typeface="Arial"/>
              </a:rPr>
              <a:t>Важные ступени</a:t>
            </a:r>
            <a:endParaRPr b="0" lang="ru-RU" sz="2700" spc="-1" strike="noStrike"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/>
          </p:nvPr>
        </p:nvSpPr>
        <p:spPr>
          <a:xfrm>
            <a:off x="540000" y="1350000"/>
            <a:ext cx="4859280" cy="3327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100000"/>
              </a:lnSpc>
              <a:spcBef>
                <a:spcPts val="1417"/>
              </a:spcBef>
              <a:buNone/>
            </a:pPr>
            <a:r>
              <a:rPr b="0" lang="ru-RU" sz="2000" spc="-1" strike="noStrike">
                <a:latin typeface="Arial"/>
                <a:ea typeface="Microsoft YaHei"/>
              </a:rPr>
              <a:t> </a:t>
            </a:r>
            <a:r>
              <a:rPr b="0" lang="ru-RU" sz="1800" spc="-1" strike="noStrike">
                <a:latin typeface="Arial"/>
                <a:ea typeface="Microsoft YaHei"/>
              </a:rPr>
              <a:t>Программы «Бытовые навыки», «Основы здоровья», «Мой мир», «Зоны регуляции»</a:t>
            </a:r>
            <a:r>
              <a:rPr b="1" lang="ru-RU" sz="1800" spc="-1" strike="noStrike">
                <a:latin typeface="Arial"/>
                <a:ea typeface="Microsoft YaHei"/>
              </a:rPr>
              <a:t>: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417"/>
              </a:spcBef>
              <a:buNone/>
            </a:pPr>
            <a:r>
              <a:rPr b="0" lang="ru-RU" sz="1800" spc="-1" strike="noStrike">
                <a:latin typeface="Arial"/>
                <a:ea typeface="Microsoft YaHei"/>
              </a:rPr>
              <a:t>- общие положения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417"/>
              </a:spcBef>
              <a:buNone/>
            </a:pPr>
            <a:r>
              <a:rPr b="0" lang="ru-RU" sz="1800" spc="-1" strike="noStrike">
                <a:latin typeface="Arial"/>
                <a:ea typeface="Microsoft YaHei"/>
              </a:rPr>
              <a:t>- подробный конспект занятия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417"/>
              </a:spcBef>
              <a:buNone/>
            </a:pPr>
            <a:r>
              <a:rPr b="0" lang="ru-RU" sz="1800" spc="-1" strike="noStrike">
                <a:latin typeface="Arial"/>
                <a:ea typeface="Microsoft YaHei"/>
              </a:rPr>
              <a:t>- необходимая визуальная опора (структура занятий, последовательность действий, закрепление материала, др визуальная опора).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417"/>
              </a:spcBef>
              <a:buNone/>
            </a:pPr>
            <a:r>
              <a:rPr b="0" lang="ru-RU" sz="1800" spc="-1" strike="noStrike">
                <a:latin typeface="Arial"/>
                <a:ea typeface="Microsoft YaHei"/>
              </a:rPr>
              <a:t>https://cityofhappiness.ru/nko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417"/>
              </a:spcBef>
              <a:buNone/>
            </a:pP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417"/>
              </a:spcBef>
              <a:buNone/>
            </a:pP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417"/>
              </a:spcBef>
              <a:buNone/>
            </a:pPr>
            <a:endParaRPr b="0" lang="ru-RU" sz="1800" spc="-1" strike="noStrike">
              <a:latin typeface="Arial"/>
            </a:endParaRPr>
          </a:p>
        </p:txBody>
      </p:sp>
      <p:pic>
        <p:nvPicPr>
          <p:cNvPr id="116" name="" descr=""/>
          <p:cNvPicPr/>
          <p:nvPr/>
        </p:nvPicPr>
        <p:blipFill>
          <a:blip r:embed="rId1"/>
          <a:stretch/>
        </p:blipFill>
        <p:spPr>
          <a:xfrm>
            <a:off x="5760000" y="1643400"/>
            <a:ext cx="3568680" cy="2676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10817</TotalTime>
  <Application>LibreOffice/7.2.6.2$Windows_X86_64 LibreOffice_project/b0ec3a565991f7569a5a7f5d24fed7f52653d754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2022-05-16T15:03:08Z</dcterms:created>
  <dc:creator/>
  <dc:description/>
  <dc:language>ru-RU</dc:language>
  <cp:lastModifiedBy/>
  <dcterms:modified xsi:type="dcterms:W3CDTF">2025-11-16T17:37:03Z</dcterms:modified>
  <cp:revision>81</cp:revision>
  <dc:subject/>
  <dc:title>Inspiration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