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9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143903"/>
            <a:ext cx="1219200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3104" y="1635915"/>
            <a:ext cx="10547985" cy="4735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1271" y="2670048"/>
            <a:ext cx="8110855" cy="132461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597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45"/>
              </a:spcBef>
            </a:pPr>
            <a:r>
              <a:rPr sz="5300" dirty="0"/>
              <a:t>РЕШИТЕЛЬНЫЕ</a:t>
            </a:r>
            <a:r>
              <a:rPr sz="5300" spc="-105" dirty="0"/>
              <a:t> </a:t>
            </a:r>
            <a:r>
              <a:rPr sz="5300" spc="-20" dirty="0"/>
              <a:t>ЛЮДИ</a:t>
            </a:r>
            <a:endParaRPr sz="5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4788" y="2665476"/>
            <a:ext cx="1450848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6115" y="4887467"/>
            <a:ext cx="8216265" cy="13462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17475" rIns="0" bIns="0" rtlCol="0">
            <a:spAutoFit/>
          </a:bodyPr>
          <a:lstStyle/>
          <a:p>
            <a:pPr marL="217804">
              <a:lnSpc>
                <a:spcPts val="5220"/>
              </a:lnSpc>
              <a:spcBef>
                <a:spcPts val="925"/>
              </a:spcBef>
            </a:pPr>
            <a:r>
              <a:rPr sz="4400" dirty="0">
                <a:latin typeface="Calibri Light"/>
                <a:cs typeface="Calibri Light"/>
              </a:rPr>
              <a:t>РЕШИТЕЛЬНЫЙ</a:t>
            </a:r>
            <a:r>
              <a:rPr sz="4400" spc="-2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СЕРЕГА,</a:t>
            </a:r>
            <a:r>
              <a:rPr sz="4400" spc="-25" dirty="0"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C00000"/>
                </a:solidFill>
                <a:latin typeface="Calibri Light"/>
                <a:cs typeface="Calibri Light"/>
              </a:rPr>
              <a:t>20</a:t>
            </a:r>
            <a:r>
              <a:rPr sz="4400" spc="-3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spc="-25" dirty="0">
                <a:solidFill>
                  <a:srgbClr val="C00000"/>
                </a:solidFill>
                <a:latin typeface="Calibri Light"/>
                <a:cs typeface="Calibri Light"/>
              </a:rPr>
              <a:t>ЛЕТ</a:t>
            </a:r>
            <a:endParaRPr sz="4400">
              <a:latin typeface="Calibri Light"/>
              <a:cs typeface="Calibri Light"/>
            </a:endParaRPr>
          </a:p>
          <a:p>
            <a:pPr marL="281940">
              <a:lnSpc>
                <a:spcPts val="2580"/>
              </a:lnSpc>
            </a:pPr>
            <a:r>
              <a:rPr sz="2200" dirty="0">
                <a:latin typeface="Calibri Light"/>
                <a:cs typeface="Calibri Light"/>
              </a:rPr>
              <a:t>ДИАГНОЗ:</a:t>
            </a:r>
            <a:r>
              <a:rPr sz="2200" spc="-85" dirty="0">
                <a:latin typeface="Calibri Light"/>
                <a:cs typeface="Calibri Light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Calibri Light"/>
                <a:cs typeface="Calibri Light"/>
              </a:rPr>
              <a:t>РАС</a:t>
            </a:r>
            <a:endParaRPr sz="22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4528" y="929639"/>
            <a:ext cx="746760" cy="7071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9955" y="1990344"/>
            <a:ext cx="746760" cy="70561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17058" y="998156"/>
            <a:ext cx="61067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ЗАКОНЧИЛ</a:t>
            </a:r>
            <a:r>
              <a:rPr sz="2700" spc="-70" dirty="0"/>
              <a:t> </a:t>
            </a:r>
            <a:r>
              <a:rPr sz="2700" dirty="0"/>
              <a:t>КОРРЕКЦИОННУЮ</a:t>
            </a:r>
            <a:r>
              <a:rPr sz="2700" spc="-65" dirty="0"/>
              <a:t> </a:t>
            </a:r>
            <a:r>
              <a:rPr sz="2700" dirty="0"/>
              <a:t>ШКОЛУ</a:t>
            </a:r>
            <a:r>
              <a:rPr sz="2700" spc="-90" dirty="0"/>
              <a:t> </a:t>
            </a:r>
            <a:r>
              <a:rPr sz="2700" spc="-25" dirty="0"/>
              <a:t>№9</a:t>
            </a:r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5117058" y="2109152"/>
            <a:ext cx="3547110" cy="154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latin typeface="Calibri Light"/>
                <a:cs typeface="Calibri Light"/>
              </a:rPr>
              <a:t>ТОРОПЫГА</a:t>
            </a:r>
            <a:endParaRPr sz="27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210"/>
              </a:spcBef>
            </a:pPr>
            <a:endParaRPr sz="27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700" dirty="0">
                <a:latin typeface="Calibri Light"/>
                <a:cs typeface="Calibri Light"/>
              </a:rPr>
              <a:t>ЗАНИМАЕТСЯ</a:t>
            </a:r>
            <a:r>
              <a:rPr sz="2700" spc="-7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СПОРТОМ</a:t>
            </a:r>
            <a:endParaRPr sz="270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5008" y="3084576"/>
            <a:ext cx="748271" cy="7071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98068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3294"/>
            <a:ext cx="12192000" cy="1189355"/>
            <a:chOff x="0" y="193294"/>
            <a:chExt cx="12192000" cy="1189355"/>
          </a:xfrm>
        </p:grpSpPr>
        <p:sp>
          <p:nvSpPr>
            <p:cNvPr id="3" name="object 3"/>
            <p:cNvSpPr/>
            <p:nvPr/>
          </p:nvSpPr>
          <p:spPr>
            <a:xfrm>
              <a:off x="0" y="199644"/>
              <a:ext cx="12192000" cy="1176655"/>
            </a:xfrm>
            <a:custGeom>
              <a:avLst/>
              <a:gdLst/>
              <a:ahLst/>
              <a:cxnLst/>
              <a:rect l="l" t="t" r="r" b="b"/>
              <a:pathLst>
                <a:path w="12192000" h="1176655">
                  <a:moveTo>
                    <a:pt x="12192000" y="0"/>
                  </a:moveTo>
                  <a:lnTo>
                    <a:pt x="0" y="0"/>
                  </a:lnTo>
                  <a:lnTo>
                    <a:pt x="0" y="1176527"/>
                  </a:lnTo>
                  <a:lnTo>
                    <a:pt x="12192000" y="11765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3293"/>
              <a:ext cx="12192000" cy="1189355"/>
            </a:xfrm>
            <a:custGeom>
              <a:avLst/>
              <a:gdLst/>
              <a:ahLst/>
              <a:cxnLst/>
              <a:rect l="l" t="t" r="r" b="b"/>
              <a:pathLst>
                <a:path w="12192000" h="1189355">
                  <a:moveTo>
                    <a:pt x="12192000" y="1176528"/>
                  </a:moveTo>
                  <a:lnTo>
                    <a:pt x="0" y="1176528"/>
                  </a:lnTo>
                  <a:lnTo>
                    <a:pt x="0" y="1189228"/>
                  </a:lnTo>
                  <a:lnTo>
                    <a:pt x="12192000" y="1189228"/>
                  </a:lnTo>
                  <a:lnTo>
                    <a:pt x="12192000" y="1176528"/>
                  </a:lnTo>
                  <a:close/>
                </a:path>
                <a:path w="12192000" h="1189355">
                  <a:moveTo>
                    <a:pt x="12192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11" y="434339"/>
              <a:ext cx="748284" cy="7071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1255">
              <a:lnSpc>
                <a:spcPct val="100000"/>
              </a:lnSpc>
              <a:spcBef>
                <a:spcPts val="100"/>
              </a:spcBef>
            </a:pPr>
            <a:r>
              <a:rPr dirty="0"/>
              <a:t>А</a:t>
            </a:r>
            <a:r>
              <a:rPr spc="-50" dirty="0"/>
              <a:t> </a:t>
            </a:r>
            <a:r>
              <a:rPr dirty="0"/>
              <a:t>ЕСТЬ</a:t>
            </a:r>
            <a:r>
              <a:rPr spc="-45" dirty="0"/>
              <a:t> </a:t>
            </a:r>
            <a:r>
              <a:rPr spc="-20" dirty="0">
                <a:solidFill>
                  <a:srgbClr val="C00000"/>
                </a:solidFill>
              </a:rPr>
              <a:t>ЕЩЕ…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385316"/>
            <a:ext cx="7171943" cy="54726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675800" y="3857840"/>
            <a:ext cx="2302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C00000"/>
                </a:solidFill>
                <a:latin typeface="Calibri Light"/>
                <a:cs typeface="Calibri Light"/>
              </a:rPr>
              <a:t>ТЕРПЕЛИВЫЕ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81352" y="5087073"/>
            <a:ext cx="2646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C00000"/>
                </a:solidFill>
                <a:latin typeface="Calibri Light"/>
                <a:cs typeface="Calibri Light"/>
              </a:rPr>
              <a:t>НАСТОЙЧИВЫЕ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92962" y="1570621"/>
            <a:ext cx="4884420" cy="5196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6095">
              <a:lnSpc>
                <a:spcPts val="6315"/>
              </a:lnSpc>
              <a:spcBef>
                <a:spcPts val="100"/>
              </a:spcBef>
            </a:pPr>
            <a:r>
              <a:rPr sz="5400" spc="-30" dirty="0">
                <a:solidFill>
                  <a:srgbClr val="C00000"/>
                </a:solidFill>
                <a:latin typeface="Calibri Light"/>
                <a:cs typeface="Calibri Light"/>
              </a:rPr>
              <a:t>РЕШИТЕЛЬНЫЕ</a:t>
            </a:r>
            <a:endParaRPr sz="5400">
              <a:latin typeface="Calibri Light"/>
              <a:cs typeface="Calibri Light"/>
            </a:endParaRPr>
          </a:p>
          <a:p>
            <a:pPr marL="1338580" marR="5080" indent="-850265" algn="r">
              <a:lnSpc>
                <a:spcPct val="75300"/>
              </a:lnSpc>
              <a:spcBef>
                <a:spcPts val="1050"/>
              </a:spcBef>
            </a:pPr>
            <a:r>
              <a:rPr sz="4100" spc="-40" dirty="0">
                <a:latin typeface="Calibri Light"/>
                <a:cs typeface="Calibri Light"/>
              </a:rPr>
              <a:t>МОТИВИРОВАННЫЕ </a:t>
            </a:r>
            <a:r>
              <a:rPr sz="4400" spc="-10" dirty="0">
                <a:latin typeface="Calibri Light"/>
                <a:cs typeface="Calibri Light"/>
              </a:rPr>
              <a:t>ТАЛАНТЛИВЫЕ </a:t>
            </a:r>
            <a:r>
              <a:rPr sz="4000" spc="-10" dirty="0">
                <a:solidFill>
                  <a:srgbClr val="7E7E7E"/>
                </a:solidFill>
                <a:latin typeface="Calibri Light"/>
                <a:cs typeface="Calibri Light"/>
              </a:rPr>
              <a:t>ЛЮБОПЫТНЫЕ</a:t>
            </a:r>
            <a:endParaRPr sz="4000">
              <a:latin typeface="Calibri Light"/>
              <a:cs typeface="Calibri Light"/>
            </a:endParaRPr>
          </a:p>
          <a:p>
            <a:pPr marL="50165" marR="80010" indent="-38100">
              <a:lnSpc>
                <a:spcPct val="64400"/>
              </a:lnSpc>
              <a:spcBef>
                <a:spcPts val="2600"/>
              </a:spcBef>
            </a:pPr>
            <a:r>
              <a:rPr sz="4400" spc="-10" dirty="0">
                <a:solidFill>
                  <a:srgbClr val="BEBEBE"/>
                </a:solidFill>
                <a:latin typeface="Calibri Light"/>
                <a:cs typeface="Calibri Light"/>
              </a:rPr>
              <a:t>НЕТЕРПЕЛИВЫЕ </a:t>
            </a:r>
            <a:r>
              <a:rPr sz="4400" spc="-10" dirty="0">
                <a:latin typeface="Calibri Light"/>
                <a:cs typeface="Calibri Light"/>
              </a:rPr>
              <a:t>СООБРАЗИТЕЛЬНЫЕ</a:t>
            </a:r>
            <a:endParaRPr sz="4400">
              <a:latin typeface="Calibri Light"/>
              <a:cs typeface="Calibri Light"/>
            </a:endParaRPr>
          </a:p>
          <a:p>
            <a:pPr marL="2753360">
              <a:lnSpc>
                <a:spcPts val="4060"/>
              </a:lnSpc>
              <a:spcBef>
                <a:spcPts val="1550"/>
              </a:spcBef>
            </a:pPr>
            <a:r>
              <a:rPr sz="4000" spc="-10" dirty="0">
                <a:solidFill>
                  <a:srgbClr val="7E7E7E"/>
                </a:solidFill>
                <a:latin typeface="Calibri Light"/>
                <a:cs typeface="Calibri Light"/>
              </a:rPr>
              <a:t>ВОЛЕВЫЕ</a:t>
            </a:r>
            <a:endParaRPr sz="4000">
              <a:latin typeface="Calibri Light"/>
              <a:cs typeface="Calibri Light"/>
            </a:endParaRPr>
          </a:p>
          <a:p>
            <a:pPr marL="1711960" algn="ctr">
              <a:lnSpc>
                <a:spcPts val="3100"/>
              </a:lnSpc>
            </a:pPr>
            <a:r>
              <a:rPr sz="3200" spc="-10" dirty="0">
                <a:solidFill>
                  <a:srgbClr val="C00000"/>
                </a:solidFill>
                <a:latin typeface="Calibri Light"/>
                <a:cs typeface="Calibri Light"/>
              </a:rPr>
              <a:t>НАДЕЖНЫЕ</a:t>
            </a:r>
            <a:endParaRPr sz="3200">
              <a:latin typeface="Calibri Light"/>
              <a:cs typeface="Calibri Light"/>
            </a:endParaRPr>
          </a:p>
          <a:p>
            <a:pPr marL="307975" algn="ctr">
              <a:lnSpc>
                <a:spcPct val="100000"/>
              </a:lnSpc>
              <a:spcBef>
                <a:spcPts val="110"/>
              </a:spcBef>
            </a:pPr>
            <a:r>
              <a:rPr sz="3200" dirty="0">
                <a:solidFill>
                  <a:srgbClr val="C00000"/>
                </a:solidFill>
                <a:latin typeface="Calibri Light"/>
                <a:cs typeface="Calibri Light"/>
              </a:rPr>
              <a:t>ЛЮДИ</a:t>
            </a:r>
            <a:r>
              <a:rPr sz="3200" spc="-14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7E7E7E"/>
                </a:solidFill>
                <a:latin typeface="Calibri Light"/>
                <a:cs typeface="Calibri Light"/>
              </a:rPr>
              <a:t>С</a:t>
            </a:r>
            <a:r>
              <a:rPr sz="1600" spc="-3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 Light"/>
                <a:cs typeface="Calibri Light"/>
              </a:rPr>
              <a:t>ИНВАЛИДНОСТЬЮ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6237"/>
            <a:ext cx="12192000" cy="1658620"/>
            <a:chOff x="0" y="126237"/>
            <a:chExt cx="12192000" cy="1658620"/>
          </a:xfrm>
        </p:grpSpPr>
        <p:sp>
          <p:nvSpPr>
            <p:cNvPr id="3" name="object 3"/>
            <p:cNvSpPr/>
            <p:nvPr/>
          </p:nvSpPr>
          <p:spPr>
            <a:xfrm>
              <a:off x="0" y="132587"/>
              <a:ext cx="12192000" cy="1645920"/>
            </a:xfrm>
            <a:custGeom>
              <a:avLst/>
              <a:gdLst/>
              <a:ahLst/>
              <a:cxnLst/>
              <a:rect l="l" t="t" r="r" b="b"/>
              <a:pathLst>
                <a:path w="12192000" h="1645920">
                  <a:moveTo>
                    <a:pt x="12192000" y="0"/>
                  </a:moveTo>
                  <a:lnTo>
                    <a:pt x="0" y="0"/>
                  </a:lnTo>
                  <a:lnTo>
                    <a:pt x="0" y="1645919"/>
                  </a:lnTo>
                  <a:lnTo>
                    <a:pt x="12192000" y="164591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6237"/>
              <a:ext cx="12192000" cy="1659255"/>
            </a:xfrm>
            <a:custGeom>
              <a:avLst/>
              <a:gdLst/>
              <a:ahLst/>
              <a:cxnLst/>
              <a:rect l="l" t="t" r="r" b="b"/>
              <a:pathLst>
                <a:path w="12192000" h="1659255">
                  <a:moveTo>
                    <a:pt x="12191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91987" y="12700"/>
                  </a:lnTo>
                  <a:lnTo>
                    <a:pt x="12191987" y="0"/>
                  </a:lnTo>
                  <a:close/>
                </a:path>
                <a:path w="12192000" h="1659255">
                  <a:moveTo>
                    <a:pt x="12192000" y="1645932"/>
                  </a:moveTo>
                  <a:lnTo>
                    <a:pt x="0" y="1645932"/>
                  </a:lnTo>
                  <a:lnTo>
                    <a:pt x="0" y="1658632"/>
                  </a:lnTo>
                  <a:lnTo>
                    <a:pt x="12192000" y="1658632"/>
                  </a:lnTo>
                  <a:lnTo>
                    <a:pt x="12192000" y="1645932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1385" y="255549"/>
            <a:ext cx="9563735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dirty="0"/>
              <a:t>ДЛЯ</a:t>
            </a:r>
            <a:r>
              <a:rPr sz="4100" spc="-45" dirty="0"/>
              <a:t> </a:t>
            </a:r>
            <a:r>
              <a:rPr sz="4100" dirty="0">
                <a:solidFill>
                  <a:srgbClr val="C00000"/>
                </a:solidFill>
              </a:rPr>
              <a:t>МОЛОДЫХ</a:t>
            </a:r>
            <a:r>
              <a:rPr sz="4100" spc="-50" dirty="0">
                <a:solidFill>
                  <a:srgbClr val="C00000"/>
                </a:solidFill>
              </a:rPr>
              <a:t> </a:t>
            </a:r>
            <a:r>
              <a:rPr sz="4100" dirty="0">
                <a:solidFill>
                  <a:srgbClr val="C00000"/>
                </a:solidFill>
              </a:rPr>
              <a:t>РЕБЯТС</a:t>
            </a:r>
            <a:r>
              <a:rPr sz="4100" spc="-25" dirty="0">
                <a:solidFill>
                  <a:srgbClr val="C00000"/>
                </a:solidFill>
              </a:rPr>
              <a:t> </a:t>
            </a:r>
            <a:r>
              <a:rPr sz="4100" spc="-10" dirty="0">
                <a:solidFill>
                  <a:srgbClr val="C00000"/>
                </a:solidFill>
              </a:rPr>
              <a:t>ИНВАЛИДНОСТЬЮ</a:t>
            </a:r>
            <a:r>
              <a:rPr sz="4100" spc="-10" dirty="0"/>
              <a:t>,</a:t>
            </a:r>
            <a:endParaRPr sz="4100"/>
          </a:p>
        </p:txBody>
      </p:sp>
      <p:sp>
        <p:nvSpPr>
          <p:cNvPr id="6" name="object 6"/>
          <p:cNvSpPr txBox="1"/>
          <p:nvPr/>
        </p:nvSpPr>
        <p:spPr>
          <a:xfrm>
            <a:off x="210863" y="692843"/>
            <a:ext cx="11883390" cy="5363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dirty="0">
                <a:latin typeface="Calibri Light"/>
                <a:cs typeface="Calibri Light"/>
              </a:rPr>
              <a:t>ИХ</a:t>
            </a:r>
            <a:r>
              <a:rPr sz="4100" spc="-95" dirty="0">
                <a:latin typeface="Calibri Light"/>
                <a:cs typeface="Calibri Light"/>
              </a:rPr>
              <a:t> </a:t>
            </a:r>
            <a:r>
              <a:rPr sz="4100" dirty="0">
                <a:latin typeface="Calibri Light"/>
                <a:cs typeface="Calibri Light"/>
              </a:rPr>
              <a:t>РОДИТЕЛЕЙ,</a:t>
            </a:r>
            <a:r>
              <a:rPr sz="4100" spc="-120" dirty="0">
                <a:latin typeface="Calibri Light"/>
                <a:cs typeface="Calibri Light"/>
              </a:rPr>
              <a:t> </a:t>
            </a:r>
            <a:r>
              <a:rPr sz="4100" spc="-10" dirty="0">
                <a:latin typeface="Calibri Light"/>
                <a:cs typeface="Calibri Light"/>
              </a:rPr>
              <a:t>РАБОТОДАТЕЛЕЙ,</a:t>
            </a:r>
            <a:r>
              <a:rPr sz="4100" spc="-114" dirty="0">
                <a:latin typeface="Calibri Light"/>
                <a:cs typeface="Calibri Light"/>
              </a:rPr>
              <a:t> </a:t>
            </a:r>
            <a:r>
              <a:rPr sz="4100" dirty="0">
                <a:latin typeface="Calibri Light"/>
                <a:cs typeface="Calibri Light"/>
              </a:rPr>
              <a:t>ПРОСТО</a:t>
            </a:r>
            <a:r>
              <a:rPr sz="4100" spc="-85" dirty="0">
                <a:latin typeface="Calibri Light"/>
                <a:cs typeface="Calibri Light"/>
              </a:rPr>
              <a:t> </a:t>
            </a:r>
            <a:r>
              <a:rPr sz="4100" spc="-10" dirty="0">
                <a:latin typeface="Calibri Light"/>
                <a:cs typeface="Calibri Light"/>
              </a:rPr>
              <a:t>ЛЮДЕЙ</a:t>
            </a:r>
            <a:endParaRPr sz="4100">
              <a:latin typeface="Calibri Light"/>
              <a:cs typeface="Calibri Light"/>
            </a:endParaRPr>
          </a:p>
          <a:p>
            <a:pPr marL="609600" algn="ctr">
              <a:lnSpc>
                <a:spcPts val="5015"/>
              </a:lnSpc>
              <a:spcBef>
                <a:spcPts val="3310"/>
              </a:spcBef>
            </a:pPr>
            <a:r>
              <a:rPr sz="4400" dirty="0">
                <a:solidFill>
                  <a:srgbClr val="C00000"/>
                </a:solidFill>
                <a:latin typeface="Calibri Light"/>
                <a:cs typeface="Calibri Light"/>
              </a:rPr>
              <a:t>ОЧЕНЬ</a:t>
            </a:r>
            <a:r>
              <a:rPr sz="4400" spc="-1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ВАЖНЫ</a:t>
            </a:r>
            <a:r>
              <a:rPr sz="4400" spc="-10" dirty="0"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C00000"/>
                </a:solidFill>
                <a:latin typeface="Calibri Light"/>
                <a:cs typeface="Calibri Light"/>
              </a:rPr>
              <a:t>и</a:t>
            </a:r>
            <a:r>
              <a:rPr sz="4400" spc="-1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C00000"/>
                </a:solidFill>
                <a:latin typeface="Calibri Light"/>
                <a:cs typeface="Calibri Light"/>
              </a:rPr>
              <a:t>ОЧЕНЬ</a:t>
            </a:r>
            <a:r>
              <a:rPr sz="4400" spc="-10" dirty="0">
                <a:solidFill>
                  <a:srgbClr val="C00000"/>
                </a:solidFill>
                <a:latin typeface="Calibri Light"/>
                <a:cs typeface="Calibri Light"/>
              </a:rPr>
              <a:t> НУЖНЫ</a:t>
            </a:r>
            <a:endParaRPr sz="4400">
              <a:latin typeface="Calibri Light"/>
              <a:cs typeface="Calibri Light"/>
            </a:endParaRPr>
          </a:p>
          <a:p>
            <a:pPr marL="609600" algn="ctr">
              <a:lnSpc>
                <a:spcPts val="4750"/>
              </a:lnSpc>
            </a:pPr>
            <a:r>
              <a:rPr sz="4400" spc="-10" dirty="0">
                <a:solidFill>
                  <a:srgbClr val="C00000"/>
                </a:solidFill>
                <a:latin typeface="Calibri Light"/>
                <a:cs typeface="Calibri Light"/>
              </a:rPr>
              <a:t>ИНФО-</a:t>
            </a:r>
            <a:r>
              <a:rPr sz="4400" dirty="0">
                <a:latin typeface="Calibri Light"/>
                <a:cs typeface="Calibri Light"/>
              </a:rPr>
              <a:t>МОТИВАЦИОННЫЕ</a:t>
            </a:r>
            <a:r>
              <a:rPr sz="4400" spc="-100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МЕРОПРИЯТИЯ,</a:t>
            </a:r>
            <a:r>
              <a:rPr sz="4400" spc="-100" dirty="0">
                <a:latin typeface="Calibri Light"/>
                <a:cs typeface="Calibri Light"/>
              </a:rPr>
              <a:t> </a:t>
            </a:r>
            <a:r>
              <a:rPr sz="4400" spc="-20" dirty="0">
                <a:latin typeface="Calibri Light"/>
                <a:cs typeface="Calibri Light"/>
              </a:rPr>
              <a:t>ведь</a:t>
            </a:r>
            <a:endParaRPr sz="4400">
              <a:latin typeface="Calibri Light"/>
              <a:cs typeface="Calibri Light"/>
            </a:endParaRPr>
          </a:p>
          <a:p>
            <a:pPr marL="604520" algn="ctr">
              <a:lnSpc>
                <a:spcPts val="4750"/>
              </a:lnSpc>
            </a:pPr>
            <a:r>
              <a:rPr sz="4400" dirty="0">
                <a:latin typeface="Calibri Light"/>
                <a:cs typeface="Calibri Light"/>
              </a:rPr>
              <a:t>две</a:t>
            </a:r>
            <a:r>
              <a:rPr sz="4400" spc="-4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трети</a:t>
            </a:r>
            <a:r>
              <a:rPr sz="4400" spc="-40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родителей</a:t>
            </a:r>
            <a:r>
              <a:rPr sz="4400" spc="-2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детей</a:t>
            </a:r>
            <a:r>
              <a:rPr sz="4400" spc="-40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с</a:t>
            </a:r>
            <a:r>
              <a:rPr sz="4400" spc="-40" dirty="0">
                <a:latin typeface="Calibri Light"/>
                <a:cs typeface="Calibri Light"/>
              </a:rPr>
              <a:t> </a:t>
            </a:r>
            <a:r>
              <a:rPr sz="4400" spc="-10" dirty="0">
                <a:latin typeface="Calibri Light"/>
                <a:cs typeface="Calibri Light"/>
              </a:rPr>
              <a:t>инвалидностью</a:t>
            </a:r>
            <a:endParaRPr sz="4400">
              <a:latin typeface="Calibri Light"/>
              <a:cs typeface="Calibri Light"/>
            </a:endParaRPr>
          </a:p>
          <a:p>
            <a:pPr marL="2531745" marR="1915160" algn="ctr">
              <a:lnSpc>
                <a:spcPts val="4750"/>
              </a:lnSpc>
              <a:spcBef>
                <a:spcPts val="335"/>
              </a:spcBef>
            </a:pPr>
            <a:r>
              <a:rPr sz="4400" u="heavy" spc="-11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4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живут</a:t>
            </a:r>
            <a:r>
              <a:rPr sz="4400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4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не</a:t>
            </a:r>
            <a:r>
              <a:rPr sz="44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4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зная</a:t>
            </a:r>
            <a:r>
              <a:rPr sz="4400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4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о</a:t>
            </a:r>
            <a:r>
              <a:rPr sz="44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44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возможностях,</a:t>
            </a:r>
            <a:r>
              <a:rPr sz="4400" spc="-1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которые</a:t>
            </a:r>
            <a:r>
              <a:rPr sz="4400" spc="-5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создает</a:t>
            </a:r>
            <a:r>
              <a:rPr sz="4400" spc="-40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для</a:t>
            </a:r>
            <a:r>
              <a:rPr sz="4400" spc="-50" dirty="0">
                <a:latin typeface="Calibri Light"/>
                <a:cs typeface="Calibri Light"/>
              </a:rPr>
              <a:t> </a:t>
            </a:r>
            <a:r>
              <a:rPr sz="4400" spc="-25" dirty="0">
                <a:latin typeface="Calibri Light"/>
                <a:cs typeface="Calibri Light"/>
              </a:rPr>
              <a:t>них</a:t>
            </a:r>
            <a:endParaRPr sz="4400">
              <a:latin typeface="Calibri Light"/>
              <a:cs typeface="Calibri Light"/>
            </a:endParaRPr>
          </a:p>
          <a:p>
            <a:pPr marL="1000125" marR="386080" algn="ctr">
              <a:lnSpc>
                <a:spcPts val="4750"/>
              </a:lnSpc>
              <a:spcBef>
                <a:spcPts val="5"/>
              </a:spcBef>
            </a:pPr>
            <a:r>
              <a:rPr sz="4400" dirty="0">
                <a:latin typeface="Calibri Light"/>
                <a:cs typeface="Calibri Light"/>
              </a:rPr>
              <a:t>государство,</a:t>
            </a:r>
            <a:r>
              <a:rPr sz="4400" spc="-110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общественный</a:t>
            </a:r>
            <a:r>
              <a:rPr sz="4400" spc="-8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сектор</a:t>
            </a:r>
            <a:r>
              <a:rPr sz="4400" spc="-10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и</a:t>
            </a:r>
            <a:r>
              <a:rPr sz="4400" spc="-110" dirty="0">
                <a:latin typeface="Calibri Light"/>
                <a:cs typeface="Calibri Light"/>
              </a:rPr>
              <a:t> </a:t>
            </a:r>
            <a:r>
              <a:rPr sz="4400" spc="-10" dirty="0">
                <a:latin typeface="Calibri Light"/>
                <a:cs typeface="Calibri Light"/>
              </a:rPr>
              <a:t>бизнес </a:t>
            </a:r>
            <a:r>
              <a:rPr sz="4400" dirty="0">
                <a:solidFill>
                  <a:srgbClr val="C00000"/>
                </a:solidFill>
                <a:latin typeface="Calibri Light"/>
                <a:cs typeface="Calibri Light"/>
              </a:rPr>
              <a:t>возможности</a:t>
            </a:r>
            <a:r>
              <a:rPr sz="4400" spc="-4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C00000"/>
                </a:solidFill>
                <a:latin typeface="Calibri Light"/>
                <a:cs typeface="Calibri Light"/>
              </a:rPr>
              <a:t>есть,</a:t>
            </a:r>
            <a:r>
              <a:rPr sz="4400" spc="-3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C00000"/>
                </a:solidFill>
                <a:latin typeface="Calibri Light"/>
                <a:cs typeface="Calibri Light"/>
              </a:rPr>
              <a:t>о</a:t>
            </a:r>
            <a:r>
              <a:rPr sz="4400" spc="-4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C00000"/>
                </a:solidFill>
                <a:latin typeface="Calibri Light"/>
                <a:cs typeface="Calibri Light"/>
              </a:rPr>
              <a:t>них</a:t>
            </a:r>
            <a:r>
              <a:rPr sz="4400" spc="-6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C00000"/>
                </a:solidFill>
                <a:latin typeface="Calibri Light"/>
                <a:cs typeface="Calibri Light"/>
              </a:rPr>
              <a:t>нужно</a:t>
            </a:r>
            <a:r>
              <a:rPr sz="4400" spc="-5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Calibri Light"/>
                <a:cs typeface="Calibri Light"/>
              </a:rPr>
              <a:t>рассказать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125" y="734580"/>
            <a:ext cx="82994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>
                <a:latin typeface="Calibri Light"/>
                <a:cs typeface="Calibri Light"/>
              </a:rPr>
              <a:t>МЫ</a:t>
            </a:r>
            <a:endParaRPr sz="40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6655" y="306324"/>
            <a:ext cx="11329670" cy="6377940"/>
            <a:chOff x="676655" y="306324"/>
            <a:chExt cx="11329670" cy="63779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2271" y="306324"/>
              <a:ext cx="2666987" cy="2590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5951" y="493776"/>
              <a:ext cx="4184904" cy="33436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163" y="3070859"/>
              <a:ext cx="3835908" cy="36134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6303" y="2845307"/>
              <a:ext cx="3575304" cy="38389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3500" y="493776"/>
              <a:ext cx="3128772" cy="37734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655" y="3256788"/>
              <a:ext cx="2695956" cy="34213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352" y="3971658"/>
            <a:ext cx="1151509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385570" marR="5080" indent="-1373505">
              <a:lnSpc>
                <a:spcPts val="4750"/>
              </a:lnSpc>
              <a:spcBef>
                <a:spcPts val="700"/>
              </a:spcBef>
            </a:pPr>
            <a:r>
              <a:rPr sz="4400" dirty="0"/>
              <a:t>МАЛО</a:t>
            </a:r>
            <a:r>
              <a:rPr sz="4400" spc="-65" dirty="0"/>
              <a:t> </a:t>
            </a:r>
            <a:r>
              <a:rPr sz="4400" dirty="0"/>
              <a:t>СОЗДАТЬ</a:t>
            </a:r>
            <a:r>
              <a:rPr sz="4400" spc="-45" dirty="0"/>
              <a:t> </a:t>
            </a:r>
            <a:r>
              <a:rPr sz="4400" dirty="0">
                <a:solidFill>
                  <a:srgbClr val="C00000"/>
                </a:solidFill>
              </a:rPr>
              <a:t>ВОЗМОЖНОСТЬ,</a:t>
            </a:r>
            <a:r>
              <a:rPr sz="4400" spc="-45" dirty="0">
                <a:solidFill>
                  <a:srgbClr val="C00000"/>
                </a:solidFill>
              </a:rPr>
              <a:t> </a:t>
            </a:r>
            <a:r>
              <a:rPr sz="4400" dirty="0"/>
              <a:t>НУЖНО</a:t>
            </a:r>
            <a:r>
              <a:rPr sz="4400" spc="-30" dirty="0"/>
              <a:t> </a:t>
            </a:r>
            <a:r>
              <a:rPr sz="4400" spc="-10" dirty="0"/>
              <a:t>ЧТОБЫ </a:t>
            </a:r>
            <a:r>
              <a:rPr sz="4400" dirty="0"/>
              <a:t>О</a:t>
            </a:r>
            <a:r>
              <a:rPr sz="4400" spc="-25" dirty="0"/>
              <a:t> </a:t>
            </a:r>
            <a:r>
              <a:rPr sz="4400" dirty="0"/>
              <a:t>НЕЙ</a:t>
            </a:r>
            <a:r>
              <a:rPr sz="4400" spc="-10" dirty="0"/>
              <a:t> </a:t>
            </a:r>
            <a:r>
              <a:rPr sz="4400" dirty="0"/>
              <a:t>УЗНАЛИ</a:t>
            </a:r>
            <a:r>
              <a:rPr sz="4400" spc="-25" dirty="0"/>
              <a:t> </a:t>
            </a:r>
            <a:r>
              <a:rPr sz="4400" spc="-10" dirty="0">
                <a:solidFill>
                  <a:srgbClr val="C00000"/>
                </a:solidFill>
              </a:rPr>
              <a:t>РЕШИТЕЛЬНЫЕЛЮДИ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0" y="4036821"/>
            <a:ext cx="12192000" cy="1212215"/>
            <a:chOff x="0" y="4036821"/>
            <a:chExt cx="12192000" cy="12122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23804" y="4631435"/>
              <a:ext cx="653796" cy="6172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043159"/>
              <a:ext cx="12192000" cy="1176655"/>
            </a:xfrm>
            <a:custGeom>
              <a:avLst/>
              <a:gdLst/>
              <a:ahLst/>
              <a:cxnLst/>
              <a:rect l="l" t="t" r="r" b="b"/>
              <a:pathLst>
                <a:path w="12192000" h="1176654">
                  <a:moveTo>
                    <a:pt x="12192000" y="0"/>
                  </a:moveTo>
                  <a:lnTo>
                    <a:pt x="0" y="0"/>
                  </a:lnTo>
                  <a:lnTo>
                    <a:pt x="0" y="1176540"/>
                  </a:lnTo>
                  <a:lnTo>
                    <a:pt x="12192000" y="11765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9D9D9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036821"/>
              <a:ext cx="12192000" cy="1189355"/>
            </a:xfrm>
            <a:custGeom>
              <a:avLst/>
              <a:gdLst/>
              <a:ahLst/>
              <a:cxnLst/>
              <a:rect l="l" t="t" r="r" b="b"/>
              <a:pathLst>
                <a:path w="12192000" h="1189354">
                  <a:moveTo>
                    <a:pt x="12192000" y="1176528"/>
                  </a:moveTo>
                  <a:lnTo>
                    <a:pt x="0" y="1176528"/>
                  </a:lnTo>
                  <a:lnTo>
                    <a:pt x="0" y="1189228"/>
                  </a:lnTo>
                  <a:lnTo>
                    <a:pt x="12192000" y="1189228"/>
                  </a:lnTo>
                  <a:lnTo>
                    <a:pt x="12192000" y="1176528"/>
                  </a:lnTo>
                  <a:close/>
                </a:path>
                <a:path w="12192000" h="1189354">
                  <a:moveTo>
                    <a:pt x="12192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942" y="5666807"/>
            <a:ext cx="8985289" cy="10532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827" y="590667"/>
            <a:ext cx="2915472" cy="29247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5600" y="5257800"/>
            <a:ext cx="5850890" cy="13258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217170">
              <a:lnSpc>
                <a:spcPts val="4935"/>
              </a:lnSpc>
            </a:pPr>
            <a:r>
              <a:rPr sz="4400" dirty="0">
                <a:latin typeface="Calibri Light"/>
                <a:cs typeface="Calibri Light"/>
              </a:rPr>
              <a:t>МАРИЯ</a:t>
            </a:r>
            <a:r>
              <a:rPr sz="4400" spc="-80" dirty="0">
                <a:latin typeface="Calibri Light"/>
                <a:cs typeface="Calibri Light"/>
              </a:rPr>
              <a:t> </a:t>
            </a:r>
            <a:r>
              <a:rPr sz="4400" spc="-10" dirty="0">
                <a:latin typeface="Calibri Light"/>
                <a:cs typeface="Calibri Light"/>
              </a:rPr>
              <a:t>МАКОЛОВА</a:t>
            </a:r>
            <a:endParaRPr sz="4400" dirty="0">
              <a:latin typeface="Calibri Light"/>
              <a:cs typeface="Calibri Light"/>
            </a:endParaRPr>
          </a:p>
          <a:p>
            <a:pPr marL="217170">
              <a:lnSpc>
                <a:spcPct val="100000"/>
              </a:lnSpc>
              <a:spcBef>
                <a:spcPts val="1670"/>
              </a:spcBef>
            </a:pPr>
            <a:r>
              <a:rPr sz="2200" dirty="0">
                <a:latin typeface="Calibri Light"/>
                <a:cs typeface="Calibri Light"/>
              </a:rPr>
              <a:t>ДИРЕКТОР</a:t>
            </a:r>
            <a:r>
              <a:rPr sz="2200" spc="-30" dirty="0">
                <a:latin typeface="Calibri Light"/>
                <a:cs typeface="Calibri Light"/>
              </a:rPr>
              <a:t> </a:t>
            </a:r>
            <a:r>
              <a:rPr sz="2200" dirty="0">
                <a:latin typeface="Calibri Light"/>
                <a:cs typeface="Calibri Light"/>
              </a:rPr>
              <a:t>АНО</a:t>
            </a:r>
            <a:r>
              <a:rPr sz="2200" spc="-60" dirty="0">
                <a:latin typeface="Calibri Light"/>
                <a:cs typeface="Calibri Light"/>
              </a:rPr>
              <a:t> </a:t>
            </a:r>
            <a:r>
              <a:rPr sz="2200" spc="-10" dirty="0">
                <a:latin typeface="Calibri Light"/>
                <a:cs typeface="Calibri Light"/>
              </a:rPr>
              <a:t>РЕШИТЕЛЬНЫЕ</a:t>
            </a:r>
            <a:r>
              <a:rPr sz="2200" spc="-35" dirty="0">
                <a:latin typeface="Calibri Light"/>
                <a:cs typeface="Calibri Light"/>
              </a:rPr>
              <a:t> </a:t>
            </a:r>
            <a:r>
              <a:rPr sz="2200" spc="-20" dirty="0">
                <a:solidFill>
                  <a:srgbClr val="C00000"/>
                </a:solidFill>
                <a:latin typeface="Calibri Light"/>
                <a:cs typeface="Calibri Light"/>
              </a:rPr>
              <a:t>ЛЮДИ</a:t>
            </a:r>
            <a:endParaRPr sz="2200" dirty="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05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1933" y="2095296"/>
            <a:ext cx="7785734" cy="2507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5"/>
              </a:spcBef>
            </a:pPr>
            <a:r>
              <a:rPr sz="4400" dirty="0">
                <a:latin typeface="Calibri Light"/>
                <a:cs typeface="Calibri Light"/>
              </a:rPr>
              <a:t>Я</a:t>
            </a:r>
            <a:r>
              <a:rPr sz="4400" spc="-35" dirty="0">
                <a:latin typeface="Calibri Light"/>
                <a:cs typeface="Calibri Light"/>
              </a:rPr>
              <a:t> </a:t>
            </a:r>
            <a:r>
              <a:rPr sz="4400" spc="-10" dirty="0">
                <a:latin typeface="Calibri Light"/>
                <a:cs typeface="Calibri Light"/>
              </a:rPr>
              <a:t>ВЕРЮ,</a:t>
            </a:r>
            <a:endParaRPr sz="4400">
              <a:latin typeface="Calibri Light"/>
              <a:cs typeface="Calibri Light"/>
            </a:endParaRPr>
          </a:p>
          <a:p>
            <a:pPr marL="12065" marR="5080" indent="1270" algn="ctr">
              <a:lnSpc>
                <a:spcPts val="4750"/>
              </a:lnSpc>
              <a:spcBef>
                <a:spcPts val="334"/>
              </a:spcBef>
            </a:pPr>
            <a:r>
              <a:rPr sz="4400" dirty="0">
                <a:latin typeface="Calibri Light"/>
                <a:cs typeface="Calibri Light"/>
              </a:rPr>
              <a:t>ЧТО</a:t>
            </a:r>
            <a:r>
              <a:rPr sz="4400" spc="-3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МОЖНО</a:t>
            </a:r>
            <a:r>
              <a:rPr sz="4400" spc="-25" dirty="0"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C00000"/>
                </a:solidFill>
                <a:latin typeface="Calibri Light"/>
                <a:cs typeface="Calibri Light"/>
              </a:rPr>
              <a:t>ИЗМЕНИТЬ</a:t>
            </a:r>
            <a:r>
              <a:rPr sz="4400" spc="-3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Calibri Light"/>
                <a:cs typeface="Calibri Light"/>
              </a:rPr>
              <a:t>ЖИЗНЬ </a:t>
            </a:r>
            <a:r>
              <a:rPr sz="4400" dirty="0">
                <a:latin typeface="Calibri Light"/>
                <a:cs typeface="Calibri Light"/>
              </a:rPr>
              <a:t>ЧЕЛОВЕКА,</a:t>
            </a:r>
            <a:r>
              <a:rPr sz="4400" spc="-50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ВСЕГО</a:t>
            </a:r>
            <a:r>
              <a:rPr sz="4400" spc="-40" dirty="0">
                <a:latin typeface="Calibri Light"/>
                <a:cs typeface="Calibri Light"/>
              </a:rPr>
              <a:t> </a:t>
            </a:r>
            <a:r>
              <a:rPr sz="4400" spc="-20" dirty="0">
                <a:latin typeface="Calibri Light"/>
                <a:cs typeface="Calibri Light"/>
              </a:rPr>
              <a:t>ЛИШЬ </a:t>
            </a:r>
            <a:r>
              <a:rPr sz="4400" dirty="0">
                <a:latin typeface="Calibri Light"/>
                <a:cs typeface="Calibri Light"/>
              </a:rPr>
              <a:t>ДОБАВИВ</a:t>
            </a:r>
            <a:r>
              <a:rPr sz="4400" spc="-70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ЕМУ</a:t>
            </a:r>
            <a:r>
              <a:rPr sz="4400" spc="-35" dirty="0">
                <a:latin typeface="Calibri Light"/>
                <a:cs typeface="Calibri Light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Calibri Light"/>
                <a:cs typeface="Calibri Light"/>
              </a:rPr>
              <a:t>РЕШИТЕЛЬНОСТИ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1264" y="2698800"/>
            <a:ext cx="6586855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374775" marR="5080" indent="-1362710">
              <a:lnSpc>
                <a:spcPts val="4750"/>
              </a:lnSpc>
              <a:spcBef>
                <a:spcPts val="705"/>
              </a:spcBef>
            </a:pPr>
            <a:r>
              <a:rPr sz="4400" dirty="0"/>
              <a:t>МЫ</a:t>
            </a:r>
            <a:r>
              <a:rPr sz="4400" spc="-45" dirty="0"/>
              <a:t> </a:t>
            </a:r>
            <a:r>
              <a:rPr sz="4400" dirty="0">
                <a:solidFill>
                  <a:srgbClr val="C00000"/>
                </a:solidFill>
              </a:rPr>
              <a:t>СЕДИНЯЕМ</a:t>
            </a:r>
            <a:r>
              <a:rPr sz="4400" spc="-50" dirty="0">
                <a:solidFill>
                  <a:srgbClr val="C00000"/>
                </a:solidFill>
              </a:rPr>
              <a:t> </a:t>
            </a:r>
            <a:r>
              <a:rPr sz="4400" dirty="0"/>
              <a:t>ТАЛАНТЫ</a:t>
            </a:r>
            <a:r>
              <a:rPr sz="4400" spc="-55" dirty="0"/>
              <a:t> </a:t>
            </a:r>
            <a:r>
              <a:rPr sz="4400" spc="-60" dirty="0"/>
              <a:t>И </a:t>
            </a:r>
            <a:r>
              <a:rPr sz="4400" spc="-10" dirty="0"/>
              <a:t>ВОЗМОЖНОСТИ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2620" y="3939540"/>
            <a:ext cx="746760" cy="7071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153" y="1190040"/>
            <a:ext cx="9993630" cy="43180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635" algn="ctr">
              <a:lnSpc>
                <a:spcPts val="4750"/>
              </a:lnSpc>
              <a:spcBef>
                <a:spcPts val="705"/>
              </a:spcBef>
            </a:pPr>
            <a:r>
              <a:rPr sz="4400" dirty="0">
                <a:latin typeface="Calibri Light"/>
                <a:cs typeface="Calibri Light"/>
              </a:rPr>
              <a:t>БУКВАЛЬНО</a:t>
            </a:r>
            <a:r>
              <a:rPr sz="4400" spc="-80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НЕДАВНО,</a:t>
            </a:r>
            <a:r>
              <a:rPr sz="4400" spc="-75" dirty="0">
                <a:latin typeface="Calibri Light"/>
                <a:cs typeface="Calibri Light"/>
              </a:rPr>
              <a:t> </a:t>
            </a:r>
            <a:r>
              <a:rPr sz="4400" spc="-10" dirty="0">
                <a:latin typeface="Calibri Light"/>
                <a:cs typeface="Calibri Light"/>
              </a:rPr>
              <a:t>ВСТРЕТИТЬ </a:t>
            </a:r>
            <a:r>
              <a:rPr sz="4400" dirty="0">
                <a:solidFill>
                  <a:srgbClr val="C00000"/>
                </a:solidFill>
                <a:latin typeface="Calibri Light"/>
                <a:cs typeface="Calibri Light"/>
              </a:rPr>
              <a:t>ЧЕЛОВЕКА</a:t>
            </a:r>
            <a:r>
              <a:rPr sz="4400" spc="-5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C00000"/>
                </a:solidFill>
                <a:latin typeface="Calibri Light"/>
                <a:cs typeface="Calibri Light"/>
              </a:rPr>
              <a:t>С</a:t>
            </a:r>
            <a:r>
              <a:rPr sz="4400" spc="-5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C00000"/>
                </a:solidFill>
                <a:latin typeface="Calibri Light"/>
                <a:cs typeface="Calibri Light"/>
              </a:rPr>
              <a:t>ИНВАЛИДНОСТЬЮ</a:t>
            </a:r>
            <a:r>
              <a:rPr sz="4400" spc="-5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НА</a:t>
            </a:r>
            <a:r>
              <a:rPr sz="4400" spc="-45" dirty="0">
                <a:latin typeface="Calibri Light"/>
                <a:cs typeface="Calibri Light"/>
              </a:rPr>
              <a:t> </a:t>
            </a:r>
            <a:r>
              <a:rPr sz="4400" spc="-10" dirty="0">
                <a:latin typeface="Calibri Light"/>
                <a:cs typeface="Calibri Light"/>
              </a:rPr>
              <a:t>ЛИЦЕ, </a:t>
            </a:r>
            <a:r>
              <a:rPr sz="4400" dirty="0">
                <a:latin typeface="Calibri Light"/>
                <a:cs typeface="Calibri Light"/>
              </a:rPr>
              <a:t>БЫЛО</a:t>
            </a:r>
            <a:r>
              <a:rPr sz="4400" spc="-60" dirty="0">
                <a:latin typeface="Calibri Light"/>
                <a:cs typeface="Calibri Light"/>
              </a:rPr>
              <a:t> </a:t>
            </a:r>
            <a:r>
              <a:rPr sz="4400" spc="-10" dirty="0">
                <a:latin typeface="Calibri Light"/>
                <a:cs typeface="Calibri Light"/>
              </a:rPr>
              <a:t>ЧЕМ-</a:t>
            </a:r>
            <a:r>
              <a:rPr sz="4400" dirty="0">
                <a:latin typeface="Calibri Light"/>
                <a:cs typeface="Calibri Light"/>
              </a:rPr>
              <a:t>ТО</a:t>
            </a:r>
            <a:r>
              <a:rPr sz="4400" spc="-40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ОСОБЕННЫМ,</a:t>
            </a:r>
            <a:r>
              <a:rPr sz="4400" spc="-40" dirty="0">
                <a:latin typeface="Calibri Light"/>
                <a:cs typeface="Calibri Light"/>
              </a:rPr>
              <a:t> </a:t>
            </a:r>
            <a:r>
              <a:rPr sz="4400" spc="-10" dirty="0">
                <a:latin typeface="Calibri Light"/>
                <a:cs typeface="Calibri Light"/>
              </a:rPr>
              <a:t>НЕГОВОРЯ </a:t>
            </a:r>
            <a:r>
              <a:rPr sz="4400" dirty="0">
                <a:latin typeface="Calibri Light"/>
                <a:cs typeface="Calibri Light"/>
              </a:rPr>
              <a:t>УЖЕ</a:t>
            </a:r>
            <a:r>
              <a:rPr sz="4400" spc="-3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О</a:t>
            </a:r>
            <a:r>
              <a:rPr sz="4400" spc="-50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ТОМ,</a:t>
            </a:r>
            <a:r>
              <a:rPr sz="4400" spc="-60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ЧТОБЫ</a:t>
            </a:r>
            <a:r>
              <a:rPr sz="4400" spc="-50" dirty="0"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C00000"/>
                </a:solidFill>
                <a:latin typeface="Calibri Light"/>
                <a:cs typeface="Calibri Light"/>
              </a:rPr>
              <a:t>ВСТРЕТИТЬ</a:t>
            </a:r>
            <a:r>
              <a:rPr sz="4400" spc="-4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Calibri Light"/>
                <a:cs typeface="Calibri Light"/>
              </a:rPr>
              <a:t>ЧЕЛОВЕКА </a:t>
            </a:r>
            <a:r>
              <a:rPr sz="4400" dirty="0">
                <a:solidFill>
                  <a:srgbClr val="C00000"/>
                </a:solidFill>
                <a:latin typeface="Calibri Light"/>
                <a:cs typeface="Calibri Light"/>
              </a:rPr>
              <a:t>С</a:t>
            </a:r>
            <a:r>
              <a:rPr sz="4400" spc="-4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C00000"/>
                </a:solidFill>
                <a:latin typeface="Calibri Light"/>
                <a:cs typeface="Calibri Light"/>
              </a:rPr>
              <a:t>ИНВЛИДНОСТЬЮ</a:t>
            </a:r>
            <a:r>
              <a:rPr sz="4400" spc="-3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spc="-10" dirty="0">
                <a:latin typeface="Calibri Light"/>
                <a:cs typeface="Calibri Light"/>
              </a:rPr>
              <a:t>УСПЕШНО </a:t>
            </a:r>
            <a:r>
              <a:rPr sz="4400" dirty="0">
                <a:latin typeface="Calibri Light"/>
                <a:cs typeface="Calibri Light"/>
              </a:rPr>
              <a:t>РЕАЛИЗОВАННОГО</a:t>
            </a:r>
            <a:r>
              <a:rPr sz="4400" spc="-7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В</a:t>
            </a:r>
            <a:r>
              <a:rPr sz="4400" spc="-60" dirty="0">
                <a:latin typeface="Calibri Light"/>
                <a:cs typeface="Calibri Light"/>
              </a:rPr>
              <a:t> </a:t>
            </a:r>
            <a:r>
              <a:rPr sz="4400" spc="-10" dirty="0">
                <a:latin typeface="Calibri Light"/>
                <a:cs typeface="Calibri Light"/>
              </a:rPr>
              <a:t>ЖИЗНИ…</a:t>
            </a:r>
            <a:endParaRPr sz="4400" dirty="0">
              <a:latin typeface="Calibri Light"/>
              <a:cs typeface="Calibri Light"/>
            </a:endParaRPr>
          </a:p>
          <a:p>
            <a:pPr marL="1270" algn="ctr">
              <a:lnSpc>
                <a:spcPts val="4690"/>
              </a:lnSpc>
            </a:pPr>
            <a:r>
              <a:rPr sz="4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НАСТАЛО</a:t>
            </a:r>
            <a:r>
              <a:rPr sz="4400" u="heavy" spc="-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44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ВЕРМЯ</a:t>
            </a:r>
            <a:r>
              <a:rPr sz="4400" u="heavy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44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 Light"/>
                <a:cs typeface="Calibri Light"/>
              </a:rPr>
              <a:t>ВОЗМОНОСТЕЙ</a:t>
            </a:r>
            <a:endParaRPr sz="4400" dirty="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4040" y="5902452"/>
            <a:ext cx="748271" cy="7071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0273" y="327659"/>
            <a:ext cx="10753090" cy="6196965"/>
            <a:chOff x="660273" y="327659"/>
            <a:chExt cx="10753090" cy="6196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336" y="327659"/>
              <a:ext cx="6077712" cy="40583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9427" y="2467355"/>
              <a:ext cx="6083795" cy="40568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9798" y="584457"/>
              <a:ext cx="10270490" cy="5681345"/>
            </a:xfrm>
            <a:custGeom>
              <a:avLst/>
              <a:gdLst/>
              <a:ahLst/>
              <a:cxnLst/>
              <a:rect l="l" t="t" r="r" b="b"/>
              <a:pathLst>
                <a:path w="10270490" h="5681345">
                  <a:moveTo>
                    <a:pt x="0" y="5681129"/>
                  </a:moveTo>
                  <a:lnTo>
                    <a:pt x="10270070" y="0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52474"/>
            <a:ext cx="12192000" cy="1189355"/>
            <a:chOff x="0" y="1252474"/>
            <a:chExt cx="12192000" cy="1189355"/>
          </a:xfrm>
        </p:grpSpPr>
        <p:sp>
          <p:nvSpPr>
            <p:cNvPr id="3" name="object 3"/>
            <p:cNvSpPr/>
            <p:nvPr/>
          </p:nvSpPr>
          <p:spPr>
            <a:xfrm>
              <a:off x="0" y="1258811"/>
              <a:ext cx="12192000" cy="1176655"/>
            </a:xfrm>
            <a:custGeom>
              <a:avLst/>
              <a:gdLst/>
              <a:ahLst/>
              <a:cxnLst/>
              <a:rect l="l" t="t" r="r" b="b"/>
              <a:pathLst>
                <a:path w="12192000" h="1176655">
                  <a:moveTo>
                    <a:pt x="12192000" y="0"/>
                  </a:moveTo>
                  <a:lnTo>
                    <a:pt x="0" y="0"/>
                  </a:lnTo>
                  <a:lnTo>
                    <a:pt x="0" y="1176540"/>
                  </a:lnTo>
                  <a:lnTo>
                    <a:pt x="12192000" y="11765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2473"/>
              <a:ext cx="12192000" cy="1189355"/>
            </a:xfrm>
            <a:custGeom>
              <a:avLst/>
              <a:gdLst/>
              <a:ahLst/>
              <a:cxnLst/>
              <a:rect l="l" t="t" r="r" b="b"/>
              <a:pathLst>
                <a:path w="12192000" h="1189355">
                  <a:moveTo>
                    <a:pt x="12192000" y="1176528"/>
                  </a:moveTo>
                  <a:lnTo>
                    <a:pt x="0" y="1176528"/>
                  </a:lnTo>
                  <a:lnTo>
                    <a:pt x="0" y="1189228"/>
                  </a:lnTo>
                  <a:lnTo>
                    <a:pt x="12192000" y="1189228"/>
                  </a:lnTo>
                  <a:lnTo>
                    <a:pt x="12192000" y="1176528"/>
                  </a:lnTo>
                  <a:close/>
                </a:path>
                <a:path w="12192000" h="1189355">
                  <a:moveTo>
                    <a:pt x="12192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4166361"/>
            <a:ext cx="12192000" cy="1189355"/>
            <a:chOff x="0" y="4166361"/>
            <a:chExt cx="12192000" cy="1189355"/>
          </a:xfrm>
        </p:grpSpPr>
        <p:sp>
          <p:nvSpPr>
            <p:cNvPr id="6" name="object 6"/>
            <p:cNvSpPr/>
            <p:nvPr/>
          </p:nvSpPr>
          <p:spPr>
            <a:xfrm>
              <a:off x="0" y="4172711"/>
              <a:ext cx="12192000" cy="1176655"/>
            </a:xfrm>
            <a:custGeom>
              <a:avLst/>
              <a:gdLst/>
              <a:ahLst/>
              <a:cxnLst/>
              <a:rect l="l" t="t" r="r" b="b"/>
              <a:pathLst>
                <a:path w="12192000" h="1176654">
                  <a:moveTo>
                    <a:pt x="12192000" y="0"/>
                  </a:moveTo>
                  <a:lnTo>
                    <a:pt x="0" y="0"/>
                  </a:lnTo>
                  <a:lnTo>
                    <a:pt x="0" y="1176528"/>
                  </a:lnTo>
                  <a:lnTo>
                    <a:pt x="12192000" y="117652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166361"/>
              <a:ext cx="12192000" cy="1189355"/>
            </a:xfrm>
            <a:custGeom>
              <a:avLst/>
              <a:gdLst/>
              <a:ahLst/>
              <a:cxnLst/>
              <a:rect l="l" t="t" r="r" b="b"/>
              <a:pathLst>
                <a:path w="12192000" h="1189354">
                  <a:moveTo>
                    <a:pt x="12192000" y="1176528"/>
                  </a:moveTo>
                  <a:lnTo>
                    <a:pt x="0" y="1176528"/>
                  </a:lnTo>
                  <a:lnTo>
                    <a:pt x="0" y="1189228"/>
                  </a:lnTo>
                  <a:lnTo>
                    <a:pt x="12192000" y="1189228"/>
                  </a:lnTo>
                  <a:lnTo>
                    <a:pt x="12192000" y="1176528"/>
                  </a:lnTo>
                  <a:close/>
                </a:path>
                <a:path w="12192000" h="1189354">
                  <a:moveTo>
                    <a:pt x="12192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16684" y="1454022"/>
            <a:ext cx="8820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</a:rPr>
              <a:t>БОЛЕЕ</a:t>
            </a:r>
            <a:r>
              <a:rPr sz="3600" spc="-30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11</a:t>
            </a:r>
            <a:r>
              <a:rPr sz="3600" spc="-30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МЛН</a:t>
            </a:r>
            <a:r>
              <a:rPr sz="3600" spc="-35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ЧЕЛОВЕК</a:t>
            </a:r>
            <a:r>
              <a:rPr sz="3600" spc="-40" dirty="0">
                <a:solidFill>
                  <a:srgbClr val="C00000"/>
                </a:solidFill>
              </a:rPr>
              <a:t> </a:t>
            </a:r>
            <a:r>
              <a:rPr sz="3600" dirty="0"/>
              <a:t>С</a:t>
            </a:r>
            <a:r>
              <a:rPr sz="3600" spc="-35" dirty="0"/>
              <a:t> </a:t>
            </a:r>
            <a:r>
              <a:rPr sz="3600" spc="-10" dirty="0"/>
              <a:t>ИНВАЛИДНОСТЬЮ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1516684" y="2935351"/>
            <a:ext cx="10126980" cy="2055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  <a:latin typeface="Calibri Light"/>
                <a:cs typeface="Calibri Light"/>
              </a:rPr>
              <a:t>4</a:t>
            </a:r>
            <a:r>
              <a:rPr sz="3600" spc="-1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600" dirty="0">
                <a:solidFill>
                  <a:srgbClr val="C00000"/>
                </a:solidFill>
                <a:latin typeface="Calibri Light"/>
                <a:cs typeface="Calibri Light"/>
              </a:rPr>
              <a:t>МЛН</a:t>
            </a:r>
            <a:r>
              <a:rPr sz="3600" spc="-2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ВОЗРАСТА</a:t>
            </a:r>
            <a:r>
              <a:rPr sz="3600" spc="-35" dirty="0">
                <a:latin typeface="Calibri Light"/>
                <a:cs typeface="Calibri Light"/>
              </a:rPr>
              <a:t> </a:t>
            </a:r>
            <a:r>
              <a:rPr sz="3600" spc="-25" dirty="0">
                <a:latin typeface="Calibri Light"/>
                <a:cs typeface="Calibri Light"/>
              </a:rPr>
              <a:t>18+</a:t>
            </a:r>
            <a:endParaRPr sz="3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945"/>
              </a:spcBef>
            </a:pPr>
            <a:endParaRPr sz="3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latin typeface="Calibri Light"/>
                <a:cs typeface="Calibri Light"/>
              </a:rPr>
              <a:t>ТОЛЬКО</a:t>
            </a:r>
            <a:r>
              <a:rPr sz="3600" spc="-55" dirty="0">
                <a:latin typeface="Calibri Light"/>
                <a:cs typeface="Calibri Light"/>
              </a:rPr>
              <a:t> </a:t>
            </a:r>
            <a:r>
              <a:rPr sz="3600" dirty="0">
                <a:solidFill>
                  <a:srgbClr val="C00000"/>
                </a:solidFill>
                <a:latin typeface="Calibri Light"/>
                <a:cs typeface="Calibri Light"/>
              </a:rPr>
              <a:t>20%</a:t>
            </a:r>
            <a:r>
              <a:rPr sz="3600" spc="-2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600" dirty="0">
                <a:solidFill>
                  <a:srgbClr val="C00000"/>
                </a:solidFill>
                <a:latin typeface="Calibri Light"/>
                <a:cs typeface="Calibri Light"/>
              </a:rPr>
              <a:t>ИЗ</a:t>
            </a:r>
            <a:r>
              <a:rPr sz="3600" spc="-3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600" dirty="0">
                <a:solidFill>
                  <a:srgbClr val="C00000"/>
                </a:solidFill>
                <a:latin typeface="Calibri Light"/>
                <a:cs typeface="Calibri Light"/>
              </a:rPr>
              <a:t>НИХ</a:t>
            </a:r>
            <a:r>
              <a:rPr sz="3600" spc="-4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РАБОТАЮТ</a:t>
            </a:r>
            <a:r>
              <a:rPr sz="3600" spc="-40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И</a:t>
            </a:r>
            <a:r>
              <a:rPr sz="3600" spc="-2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РЕАЛИЗУЮТ</a:t>
            </a:r>
            <a:r>
              <a:rPr sz="3600" spc="-40" dirty="0">
                <a:latin typeface="Calibri Light"/>
                <a:cs typeface="Calibri Light"/>
              </a:rPr>
              <a:t> </a:t>
            </a:r>
            <a:r>
              <a:rPr sz="3600" spc="-20" dirty="0">
                <a:latin typeface="Calibri Light"/>
                <a:cs typeface="Calibri Light"/>
              </a:rPr>
              <a:t>СЕБЯ</a:t>
            </a:r>
            <a:endParaRPr sz="3600">
              <a:latin typeface="Calibri Light"/>
              <a:cs typeface="Calibri Ligh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163" y="1473708"/>
            <a:ext cx="748284" cy="7071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163" y="2869692"/>
            <a:ext cx="748284" cy="70712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163" y="4415028"/>
            <a:ext cx="748284" cy="70561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014129" y="6349975"/>
            <a:ext cx="2908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BEBEBE"/>
                </a:solidFill>
                <a:latin typeface="Calibri Light"/>
                <a:cs typeface="Calibri Light"/>
              </a:rPr>
              <a:t>*ПРИВЕДЕНЫ</a:t>
            </a:r>
            <a:r>
              <a:rPr sz="1600" spc="-40" dirty="0">
                <a:solidFill>
                  <a:srgbClr val="BEBEBE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BEBEBE"/>
                </a:solidFill>
                <a:latin typeface="Calibri Light"/>
                <a:cs typeface="Calibri Light"/>
              </a:rPr>
              <a:t>ДАННЫЕ</a:t>
            </a:r>
            <a:r>
              <a:rPr sz="1600" spc="-55" dirty="0">
                <a:solidFill>
                  <a:srgbClr val="BEBEBE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BEBEBE"/>
                </a:solidFill>
                <a:latin typeface="Calibri Light"/>
                <a:cs typeface="Calibri Light"/>
              </a:rPr>
              <a:t>РОССТАТА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5965"/>
            <a:ext cx="12192000" cy="1191260"/>
            <a:chOff x="0" y="235965"/>
            <a:chExt cx="12192000" cy="1191260"/>
          </a:xfrm>
        </p:grpSpPr>
        <p:sp>
          <p:nvSpPr>
            <p:cNvPr id="3" name="object 3"/>
            <p:cNvSpPr/>
            <p:nvPr/>
          </p:nvSpPr>
          <p:spPr>
            <a:xfrm>
              <a:off x="0" y="242315"/>
              <a:ext cx="12192000" cy="1178560"/>
            </a:xfrm>
            <a:custGeom>
              <a:avLst/>
              <a:gdLst/>
              <a:ahLst/>
              <a:cxnLst/>
              <a:rect l="l" t="t" r="r" b="b"/>
              <a:pathLst>
                <a:path w="12192000" h="1178560">
                  <a:moveTo>
                    <a:pt x="12192000" y="0"/>
                  </a:moveTo>
                  <a:lnTo>
                    <a:pt x="0" y="0"/>
                  </a:lnTo>
                  <a:lnTo>
                    <a:pt x="0" y="1178052"/>
                  </a:lnTo>
                  <a:lnTo>
                    <a:pt x="12192000" y="117805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5978"/>
              <a:ext cx="12192000" cy="1191260"/>
            </a:xfrm>
            <a:custGeom>
              <a:avLst/>
              <a:gdLst/>
              <a:ahLst/>
              <a:cxnLst/>
              <a:rect l="l" t="t" r="r" b="b"/>
              <a:pathLst>
                <a:path w="12192000" h="1191260">
                  <a:moveTo>
                    <a:pt x="12192000" y="1178052"/>
                  </a:moveTo>
                  <a:lnTo>
                    <a:pt x="0" y="1178052"/>
                  </a:lnTo>
                  <a:lnTo>
                    <a:pt x="0" y="1190752"/>
                  </a:lnTo>
                  <a:lnTo>
                    <a:pt x="12192000" y="1190752"/>
                  </a:lnTo>
                  <a:lnTo>
                    <a:pt x="12192000" y="1178052"/>
                  </a:lnTo>
                  <a:close/>
                </a:path>
                <a:path w="12192000" h="1191260">
                  <a:moveTo>
                    <a:pt x="12192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311" y="420623"/>
              <a:ext cx="748284" cy="70561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</a:rPr>
              <a:t>ЗАЧЕМ</a:t>
            </a:r>
            <a:r>
              <a:rPr spc="-170" dirty="0">
                <a:solidFill>
                  <a:srgbClr val="C00000"/>
                </a:solidFill>
              </a:rPr>
              <a:t> </a:t>
            </a:r>
            <a:r>
              <a:rPr spc="-25" dirty="0"/>
              <a:t>МЫ?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3220">
              <a:lnSpc>
                <a:spcPts val="5160"/>
              </a:lnSpc>
              <a:spcBef>
                <a:spcPts val="105"/>
              </a:spcBef>
            </a:pPr>
            <a:r>
              <a:rPr spc="-10" dirty="0"/>
              <a:t>СОПРОВОЖДЕНИЕ</a:t>
            </a:r>
          </a:p>
          <a:p>
            <a:pPr marL="3223895">
              <a:lnSpc>
                <a:spcPts val="4200"/>
              </a:lnSpc>
            </a:pPr>
            <a:r>
              <a:rPr sz="3600" spc="-40" dirty="0">
                <a:solidFill>
                  <a:srgbClr val="C00000"/>
                </a:solidFill>
              </a:rPr>
              <a:t>МОТИВАЦОННЫЕ</a:t>
            </a:r>
            <a:r>
              <a:rPr sz="3600" spc="-120" dirty="0">
                <a:solidFill>
                  <a:srgbClr val="C00000"/>
                </a:solidFill>
              </a:rPr>
              <a:t> </a:t>
            </a:r>
            <a:r>
              <a:rPr sz="3600" spc="-10" dirty="0">
                <a:solidFill>
                  <a:srgbClr val="C00000"/>
                </a:solidFill>
              </a:rPr>
              <a:t>МЕРОПРИЯТИЯ</a:t>
            </a:r>
            <a:endParaRPr sz="3600"/>
          </a:p>
          <a:p>
            <a:pPr marL="1968500">
              <a:lnSpc>
                <a:spcPts val="4625"/>
              </a:lnSpc>
              <a:spcBef>
                <a:spcPts val="3155"/>
              </a:spcBef>
            </a:pPr>
            <a:r>
              <a:rPr dirty="0"/>
              <a:t>ПРОФЕССИОНАЛЬНАЯ</a:t>
            </a:r>
            <a:r>
              <a:rPr spc="-160" dirty="0"/>
              <a:t> </a:t>
            </a:r>
            <a:r>
              <a:rPr spc="-10" dirty="0"/>
              <a:t>ОРИЕНТАЦИЯ</a:t>
            </a:r>
          </a:p>
          <a:p>
            <a:pPr marL="18415">
              <a:lnSpc>
                <a:spcPts val="2415"/>
              </a:lnSpc>
            </a:pPr>
            <a:r>
              <a:rPr sz="3200" dirty="0">
                <a:solidFill>
                  <a:srgbClr val="C00000"/>
                </a:solidFill>
              </a:rPr>
              <a:t>АУДИТ</a:t>
            </a:r>
            <a:r>
              <a:rPr sz="3200" spc="-25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ДОСТУПНОСТИ</a:t>
            </a:r>
            <a:endParaRPr sz="3200"/>
          </a:p>
          <a:p>
            <a:pPr marL="5542280">
              <a:lnSpc>
                <a:spcPts val="3460"/>
              </a:lnSpc>
            </a:pPr>
            <a:r>
              <a:rPr sz="4000" spc="-10" dirty="0">
                <a:solidFill>
                  <a:srgbClr val="7E7E7E"/>
                </a:solidFill>
              </a:rPr>
              <a:t>ИССЛЕДОВАНИЯ</a:t>
            </a:r>
            <a:endParaRPr sz="4000"/>
          </a:p>
          <a:p>
            <a:pPr marL="1741170">
              <a:lnSpc>
                <a:spcPts val="2565"/>
              </a:lnSpc>
            </a:pPr>
            <a:r>
              <a:rPr sz="2800" spc="-10" dirty="0"/>
              <a:t>УНИВЕРСАЛЬНЫЙ</a:t>
            </a:r>
            <a:r>
              <a:rPr sz="2800" spc="-35" dirty="0"/>
              <a:t> </a:t>
            </a:r>
            <a:r>
              <a:rPr sz="2800" spc="-10" dirty="0"/>
              <a:t>ДИЗАЙН</a:t>
            </a:r>
            <a:endParaRPr sz="2800"/>
          </a:p>
          <a:p>
            <a:pPr marL="12700" marR="994410" indent="4225925">
              <a:lnSpc>
                <a:spcPts val="4670"/>
              </a:lnSpc>
              <a:spcBef>
                <a:spcPts val="434"/>
              </a:spcBef>
            </a:pPr>
            <a:r>
              <a:rPr spc="-30" dirty="0">
                <a:solidFill>
                  <a:srgbClr val="C00000"/>
                </a:solidFill>
              </a:rPr>
              <a:t>ПОДБОР</a:t>
            </a:r>
            <a:r>
              <a:rPr spc="-195" dirty="0">
                <a:solidFill>
                  <a:srgbClr val="C00000"/>
                </a:solidFill>
              </a:rPr>
              <a:t> </a:t>
            </a:r>
            <a:r>
              <a:rPr spc="-45" dirty="0">
                <a:solidFill>
                  <a:srgbClr val="C00000"/>
                </a:solidFill>
              </a:rPr>
              <a:t>КАНДИДАТОВ </a:t>
            </a:r>
            <a:r>
              <a:rPr dirty="0"/>
              <a:t>ПРАВОВАЯ</a:t>
            </a:r>
            <a:r>
              <a:rPr spc="-90" dirty="0"/>
              <a:t> </a:t>
            </a:r>
            <a:r>
              <a:rPr spc="-10" dirty="0"/>
              <a:t>ПОДДЕРЖКА</a:t>
            </a:r>
          </a:p>
          <a:p>
            <a:pPr marL="4522470">
              <a:lnSpc>
                <a:spcPts val="1730"/>
              </a:lnSpc>
            </a:pPr>
            <a:r>
              <a:rPr sz="2400" dirty="0">
                <a:solidFill>
                  <a:srgbClr val="C00000"/>
                </a:solidFill>
              </a:rPr>
              <a:t>КОНСУЛЬТАЦИИ</a:t>
            </a:r>
            <a:r>
              <a:rPr sz="2400" spc="-105" dirty="0">
                <a:solidFill>
                  <a:srgbClr val="C00000"/>
                </a:solidFill>
              </a:rPr>
              <a:t> </a:t>
            </a:r>
            <a:r>
              <a:rPr sz="2400" spc="-10" dirty="0">
                <a:solidFill>
                  <a:srgbClr val="C00000"/>
                </a:solidFill>
              </a:rPr>
              <a:t>СПЕЦИАЛИСТОВ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6115" y="4887467"/>
            <a:ext cx="8216265" cy="13462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17475" rIns="0" bIns="0" rtlCol="0">
            <a:spAutoFit/>
          </a:bodyPr>
          <a:lstStyle/>
          <a:p>
            <a:pPr marL="91440">
              <a:lnSpc>
                <a:spcPts val="5220"/>
              </a:lnSpc>
              <a:spcBef>
                <a:spcPts val="925"/>
              </a:spcBef>
            </a:pPr>
            <a:r>
              <a:rPr sz="4400" dirty="0">
                <a:latin typeface="Calibri Light"/>
                <a:cs typeface="Calibri Light"/>
              </a:rPr>
              <a:t>РЕШИТЕЛЬНЫЙ</a:t>
            </a:r>
            <a:r>
              <a:rPr sz="4400" spc="-2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АНДРЕЙ,</a:t>
            </a:r>
            <a:r>
              <a:rPr sz="4400" spc="-30" dirty="0"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C00000"/>
                </a:solidFill>
                <a:latin typeface="Calibri Light"/>
                <a:cs typeface="Calibri Light"/>
              </a:rPr>
              <a:t>21</a:t>
            </a:r>
            <a:r>
              <a:rPr sz="4400" spc="-3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4400" spc="-25" dirty="0">
                <a:solidFill>
                  <a:srgbClr val="C00000"/>
                </a:solidFill>
                <a:latin typeface="Calibri Light"/>
                <a:cs typeface="Calibri Light"/>
              </a:rPr>
              <a:t>ГОД</a:t>
            </a:r>
            <a:endParaRPr sz="4400">
              <a:latin typeface="Calibri Light"/>
              <a:cs typeface="Calibri Light"/>
            </a:endParaRPr>
          </a:p>
          <a:p>
            <a:pPr marL="155575">
              <a:lnSpc>
                <a:spcPts val="2580"/>
              </a:lnSpc>
            </a:pPr>
            <a:r>
              <a:rPr sz="2200" dirty="0">
                <a:latin typeface="Calibri Light"/>
                <a:cs typeface="Calibri Light"/>
              </a:rPr>
              <a:t>ДИАГНОЗ:</a:t>
            </a:r>
            <a:r>
              <a:rPr sz="2200" spc="-85" dirty="0">
                <a:latin typeface="Calibri Light"/>
                <a:cs typeface="Calibri Light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Calibri Light"/>
                <a:cs typeface="Calibri Light"/>
              </a:rPr>
              <a:t>РАС</a:t>
            </a:r>
            <a:endParaRPr sz="22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76116" cy="6857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9955" y="1056132"/>
            <a:ext cx="746760" cy="7071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9955" y="1990344"/>
            <a:ext cx="746760" cy="70561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17058" y="998156"/>
            <a:ext cx="6941820" cy="8077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920"/>
              </a:lnSpc>
              <a:spcBef>
                <a:spcPts val="459"/>
              </a:spcBef>
            </a:pPr>
            <a:r>
              <a:rPr sz="2700" dirty="0"/>
              <a:t>ЗАКОНЧИЛ</a:t>
            </a:r>
            <a:r>
              <a:rPr sz="2700" spc="-40" dirty="0"/>
              <a:t> </a:t>
            </a:r>
            <a:r>
              <a:rPr sz="2700" spc="-10" dirty="0"/>
              <a:t>СОЦИАЛЬНО-ПРОФЕССИОНАЛЬНЫЙ </a:t>
            </a:r>
            <a:r>
              <a:rPr sz="2700" dirty="0"/>
              <a:t>ТЕХНИКУМ</a:t>
            </a:r>
            <a:r>
              <a:rPr sz="2700" spc="-45" dirty="0"/>
              <a:t> </a:t>
            </a:r>
            <a:r>
              <a:rPr sz="2700" spc="-10" dirty="0"/>
              <a:t>СТРОИТЕЛЬ</a:t>
            </a:r>
            <a:endParaRPr sz="2700"/>
          </a:p>
        </p:txBody>
      </p:sp>
      <p:sp>
        <p:nvSpPr>
          <p:cNvPr id="7" name="object 7"/>
          <p:cNvSpPr txBox="1"/>
          <p:nvPr/>
        </p:nvSpPr>
        <p:spPr>
          <a:xfrm>
            <a:off x="5117058" y="2109152"/>
            <a:ext cx="4135754" cy="154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Calibri Light"/>
                <a:cs typeface="Calibri Light"/>
              </a:rPr>
              <a:t>КОПИТ</a:t>
            </a:r>
            <a:r>
              <a:rPr sz="2700" spc="-6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НА</a:t>
            </a:r>
            <a:r>
              <a:rPr sz="2700" spc="-2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НОВЫЙ</a:t>
            </a:r>
            <a:r>
              <a:rPr sz="2700" spc="-3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ТЕЛЕФОН</a:t>
            </a:r>
            <a:endParaRPr sz="27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210"/>
              </a:spcBef>
            </a:pPr>
            <a:endParaRPr sz="27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700" dirty="0">
                <a:latin typeface="Calibri Light"/>
                <a:cs typeface="Calibri Light"/>
              </a:rPr>
              <a:t>ЗАНИМАЕТСЯ</a:t>
            </a:r>
            <a:r>
              <a:rPr sz="2700" spc="-75" dirty="0">
                <a:latin typeface="Calibri Light"/>
                <a:cs typeface="Calibri Light"/>
              </a:rPr>
              <a:t> </a:t>
            </a:r>
            <a:r>
              <a:rPr sz="2700" spc="-10" dirty="0">
                <a:latin typeface="Calibri Light"/>
                <a:cs typeface="Calibri Light"/>
              </a:rPr>
              <a:t>СПОРТОМ</a:t>
            </a:r>
            <a:endParaRPr sz="2700">
              <a:latin typeface="Calibri Light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6908" y="2971800"/>
            <a:ext cx="748284" cy="7071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215</Words>
  <Application>Microsoft Office PowerPoint</Application>
  <PresentationFormat>Широкоэкранный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Calibri Light</vt:lpstr>
      <vt:lpstr>Office Theme</vt:lpstr>
      <vt:lpstr>РЕШИТЕЛЬНЫЕ ЛЮДИ</vt:lpstr>
      <vt:lpstr>Презентация PowerPoint</vt:lpstr>
      <vt:lpstr>Презентация PowerPoint</vt:lpstr>
      <vt:lpstr>МЫ СЕДИНЯЕМ ТАЛАНТЫ И ВОЗМОЖНОСТИ</vt:lpstr>
      <vt:lpstr>Презентация PowerPoint</vt:lpstr>
      <vt:lpstr>Презентация PowerPoint</vt:lpstr>
      <vt:lpstr>БОЛЕЕ 11 МЛН ЧЕЛОВЕК С ИНВАЛИДНОСТЬЮ</vt:lpstr>
      <vt:lpstr>ЗАЧЕМ МЫ?</vt:lpstr>
      <vt:lpstr>ЗАКОНЧИЛ СОЦИАЛЬНО-ПРОФЕССИОНАЛЬНЫЙ ТЕХНИКУМ СТРОИТЕЛЬ</vt:lpstr>
      <vt:lpstr>ЗАКОНЧИЛ КОРРЕКЦИОННУЮ ШКОЛУ №9</vt:lpstr>
      <vt:lpstr>А ЕСТЬ ЕЩЕ…</vt:lpstr>
      <vt:lpstr>ДЛЯ МОЛОДЫХ РЕБЯТС ИНВАЛИДНОСТЬЮ,</vt:lpstr>
      <vt:lpstr>Презентация PowerPoint</vt:lpstr>
      <vt:lpstr>МАЛО СОЗДАТЬ ВОЗМОЖНОСТЬ, НУЖНО ЧТОБЫ О НЕЙ УЗНАЛИ РЕШИТЕЛЬНЫЕЛЮДИ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Маколова</dc:creator>
  <cp:lastModifiedBy>Маколов Александр Витальевич</cp:lastModifiedBy>
  <cp:revision>2</cp:revision>
  <dcterms:created xsi:type="dcterms:W3CDTF">2025-11-20T07:42:55Z</dcterms:created>
  <dcterms:modified xsi:type="dcterms:W3CDTF">2025-11-20T09:01:17Z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2025-11-17T00:00:00Z</vt:filetime>
  </property>
  <property fmtid="{D5CDD505-2E9C-101B-9397-08002B2CF9AE}" pid="3" name="Creator">
    <vt:lpwstr>Acrobat PDFMaker 22 для PowerPoint</vt:lpwstr>
  </property>
  <property fmtid="{D5CDD505-2E9C-101B-9397-08002B2CF9AE}" pid="4" name="LastSaved">
    <vt:filetime>2025-11-20T00:00:00Z</vt:filetime>
  </property>
  <property fmtid="{D5CDD505-2E9C-101B-9397-08002B2CF9AE}" pid="5" name="Producer">
    <vt:lpwstr>3-Heights(TM) PDF Security Shell 4.8.25.2 (http://www.pdf-tools.com)</vt:lpwstr>
  </property>
</Properties>
</file>