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1" r:id="rId2"/>
  </p:sldMasterIdLst>
  <p:notesMasterIdLst>
    <p:notesMasterId r:id="rId206"/>
  </p:notesMasterIdLst>
  <p:sldIdLst>
    <p:sldId id="2784" r:id="rId3"/>
    <p:sldId id="2909" r:id="rId4"/>
    <p:sldId id="2775" r:id="rId5"/>
    <p:sldId id="289" r:id="rId6"/>
    <p:sldId id="2837" r:id="rId7"/>
    <p:sldId id="2785" r:id="rId8"/>
    <p:sldId id="2790" r:id="rId9"/>
    <p:sldId id="2873" r:id="rId10"/>
    <p:sldId id="2787" r:id="rId11"/>
    <p:sldId id="327" r:id="rId12"/>
    <p:sldId id="2872" r:id="rId13"/>
    <p:sldId id="2906" r:id="rId14"/>
    <p:sldId id="2797" r:id="rId15"/>
    <p:sldId id="2713" r:id="rId16"/>
    <p:sldId id="2842" r:id="rId17"/>
    <p:sldId id="2844" r:id="rId18"/>
    <p:sldId id="2845" r:id="rId19"/>
    <p:sldId id="2846" r:id="rId20"/>
    <p:sldId id="2791" r:id="rId21"/>
    <p:sldId id="2847" r:id="rId22"/>
    <p:sldId id="2848" r:id="rId23"/>
    <p:sldId id="2878" r:id="rId24"/>
    <p:sldId id="2849" r:id="rId25"/>
    <p:sldId id="2850" r:id="rId26"/>
    <p:sldId id="2851" r:id="rId27"/>
    <p:sldId id="2852" r:id="rId28"/>
    <p:sldId id="2853" r:id="rId29"/>
    <p:sldId id="2901" r:id="rId30"/>
    <p:sldId id="2854" r:id="rId31"/>
    <p:sldId id="2856" r:id="rId32"/>
    <p:sldId id="2818" r:id="rId33"/>
    <p:sldId id="2876" r:id="rId34"/>
    <p:sldId id="2895" r:id="rId35"/>
    <p:sldId id="2896" r:id="rId36"/>
    <p:sldId id="2902" r:id="rId37"/>
    <p:sldId id="2903" r:id="rId38"/>
    <p:sldId id="2857" r:id="rId39"/>
    <p:sldId id="2859" r:id="rId40"/>
    <p:sldId id="2860" r:id="rId41"/>
    <p:sldId id="2879" r:id="rId42"/>
    <p:sldId id="2858" r:id="rId43"/>
    <p:sldId id="2877" r:id="rId44"/>
    <p:sldId id="2862" r:id="rId45"/>
    <p:sldId id="2720" r:id="rId46"/>
    <p:sldId id="2721" r:id="rId47"/>
    <p:sldId id="2808" r:id="rId48"/>
    <p:sldId id="2681" r:id="rId49"/>
    <p:sldId id="2789" r:id="rId50"/>
    <p:sldId id="2735" r:id="rId51"/>
    <p:sldId id="2863" r:id="rId52"/>
    <p:sldId id="2714" r:id="rId53"/>
    <p:sldId id="2864" r:id="rId54"/>
    <p:sldId id="2865" r:id="rId55"/>
    <p:sldId id="2606" r:id="rId56"/>
    <p:sldId id="2866" r:id="rId57"/>
    <p:sldId id="2867" r:id="rId58"/>
    <p:sldId id="2792" r:id="rId59"/>
    <p:sldId id="2588" r:id="rId60"/>
    <p:sldId id="2869" r:id="rId61"/>
    <p:sldId id="2899" r:id="rId62"/>
    <p:sldId id="2900" r:id="rId63"/>
    <p:sldId id="2810" r:id="rId64"/>
    <p:sldId id="2683" r:id="rId65"/>
    <p:sldId id="2684" r:id="rId66"/>
    <p:sldId id="2870" r:id="rId67"/>
    <p:sldId id="2666" r:id="rId68"/>
    <p:sldId id="2612" r:id="rId69"/>
    <p:sldId id="2796" r:id="rId70"/>
    <p:sldId id="2800" r:id="rId71"/>
    <p:sldId id="2798" r:id="rId72"/>
    <p:sldId id="319" r:id="rId73"/>
    <p:sldId id="2722" r:id="rId74"/>
    <p:sldId id="2880" r:id="rId75"/>
    <p:sldId id="2881" r:id="rId76"/>
    <p:sldId id="2871" r:id="rId77"/>
    <p:sldId id="2662" r:id="rId78"/>
    <p:sldId id="2799" r:id="rId79"/>
    <p:sldId id="2822" r:id="rId80"/>
    <p:sldId id="2823" r:id="rId81"/>
    <p:sldId id="2824" r:id="rId82"/>
    <p:sldId id="2825" r:id="rId83"/>
    <p:sldId id="2874" r:id="rId84"/>
    <p:sldId id="2804" r:id="rId85"/>
    <p:sldId id="321" r:id="rId86"/>
    <p:sldId id="2805" r:id="rId87"/>
    <p:sldId id="2827" r:id="rId88"/>
    <p:sldId id="2829" r:id="rId89"/>
    <p:sldId id="2806" r:id="rId90"/>
    <p:sldId id="2875" r:id="rId91"/>
    <p:sldId id="2830" r:id="rId92"/>
    <p:sldId id="2831" r:id="rId93"/>
    <p:sldId id="2887" r:id="rId94"/>
    <p:sldId id="2888" r:id="rId95"/>
    <p:sldId id="2832" r:id="rId96"/>
    <p:sldId id="2833" r:id="rId97"/>
    <p:sldId id="2886" r:id="rId98"/>
    <p:sldId id="2834" r:id="rId99"/>
    <p:sldId id="2835" r:id="rId100"/>
    <p:sldId id="2890" r:id="rId101"/>
    <p:sldId id="2836" r:id="rId102"/>
    <p:sldId id="2905" r:id="rId103"/>
    <p:sldId id="2904" r:id="rId104"/>
    <p:sldId id="2795" r:id="rId105"/>
    <p:sldId id="297" r:id="rId106"/>
    <p:sldId id="2803" r:id="rId107"/>
    <p:sldId id="323" r:id="rId108"/>
    <p:sldId id="2891" r:id="rId109"/>
    <p:sldId id="2892" r:id="rId110"/>
    <p:sldId id="2893" r:id="rId111"/>
    <p:sldId id="2894" r:id="rId112"/>
    <p:sldId id="2828" r:id="rId113"/>
    <p:sldId id="2724" r:id="rId114"/>
    <p:sldId id="2882" r:id="rId115"/>
    <p:sldId id="2883" r:id="rId116"/>
    <p:sldId id="2884" r:id="rId117"/>
    <p:sldId id="2885" r:id="rId118"/>
    <p:sldId id="2685" r:id="rId119"/>
    <p:sldId id="2686" r:id="rId120"/>
    <p:sldId id="2687" r:id="rId121"/>
    <p:sldId id="336" r:id="rId122"/>
    <p:sldId id="2648" r:id="rId123"/>
    <p:sldId id="337" r:id="rId124"/>
    <p:sldId id="2717" r:id="rId125"/>
    <p:sldId id="2688" r:id="rId126"/>
    <p:sldId id="2689" r:id="rId127"/>
    <p:sldId id="2690" r:id="rId128"/>
    <p:sldId id="2691" r:id="rId129"/>
    <p:sldId id="2692" r:id="rId130"/>
    <p:sldId id="2693" r:id="rId131"/>
    <p:sldId id="2694" r:id="rId132"/>
    <p:sldId id="2695" r:id="rId133"/>
    <p:sldId id="2696" r:id="rId134"/>
    <p:sldId id="2697" r:id="rId135"/>
    <p:sldId id="2698" r:id="rId136"/>
    <p:sldId id="2699" r:id="rId137"/>
    <p:sldId id="2725" r:id="rId138"/>
    <p:sldId id="2700" r:id="rId139"/>
    <p:sldId id="2726" r:id="rId140"/>
    <p:sldId id="2727" r:id="rId141"/>
    <p:sldId id="2728" r:id="rId142"/>
    <p:sldId id="2701" r:id="rId143"/>
    <p:sldId id="2729" r:id="rId144"/>
    <p:sldId id="2730" r:id="rId145"/>
    <p:sldId id="2731" r:id="rId146"/>
    <p:sldId id="2702" r:id="rId147"/>
    <p:sldId id="2732" r:id="rId148"/>
    <p:sldId id="2733" r:id="rId149"/>
    <p:sldId id="2616" r:id="rId150"/>
    <p:sldId id="305" r:id="rId151"/>
    <p:sldId id="298" r:id="rId152"/>
    <p:sldId id="311" r:id="rId153"/>
    <p:sldId id="2661" r:id="rId154"/>
    <p:sldId id="2655" r:id="rId155"/>
    <p:sldId id="2821" r:id="rId156"/>
    <p:sldId id="2820" r:id="rId157"/>
    <p:sldId id="2819" r:id="rId158"/>
    <p:sldId id="2817" r:id="rId159"/>
    <p:sldId id="304" r:id="rId160"/>
    <p:sldId id="2672" r:id="rId161"/>
    <p:sldId id="335" r:id="rId162"/>
    <p:sldId id="2816" r:id="rId163"/>
    <p:sldId id="2663" r:id="rId164"/>
    <p:sldId id="293" r:id="rId165"/>
    <p:sldId id="2626" r:id="rId166"/>
    <p:sldId id="267" r:id="rId167"/>
    <p:sldId id="2673" r:id="rId168"/>
    <p:sldId id="268" r:id="rId169"/>
    <p:sldId id="292" r:id="rId170"/>
    <p:sldId id="271" r:id="rId171"/>
    <p:sldId id="272" r:id="rId172"/>
    <p:sldId id="2674" r:id="rId173"/>
    <p:sldId id="2675" r:id="rId174"/>
    <p:sldId id="275" r:id="rId175"/>
    <p:sldId id="276" r:id="rId176"/>
    <p:sldId id="277" r:id="rId177"/>
    <p:sldId id="261" r:id="rId178"/>
    <p:sldId id="278" r:id="rId179"/>
    <p:sldId id="2676" r:id="rId180"/>
    <p:sldId id="2638" r:id="rId181"/>
    <p:sldId id="478" r:id="rId182"/>
    <p:sldId id="333" r:id="rId183"/>
    <p:sldId id="2600" r:id="rId184"/>
    <p:sldId id="2624" r:id="rId185"/>
    <p:sldId id="2811" r:id="rId186"/>
    <p:sldId id="2813" r:id="rId187"/>
    <p:sldId id="2814" r:id="rId188"/>
    <p:sldId id="2815" r:id="rId189"/>
    <p:sldId id="334" r:id="rId190"/>
    <p:sldId id="2629" r:id="rId191"/>
    <p:sldId id="301" r:id="rId192"/>
    <p:sldId id="2907" r:id="rId193"/>
    <p:sldId id="2703" r:id="rId194"/>
    <p:sldId id="2704" r:id="rId195"/>
    <p:sldId id="2707" r:id="rId196"/>
    <p:sldId id="2708" r:id="rId197"/>
    <p:sldId id="2709" r:id="rId198"/>
    <p:sldId id="2710" r:id="rId199"/>
    <p:sldId id="2711" r:id="rId200"/>
    <p:sldId id="2712" r:id="rId201"/>
    <p:sldId id="2715" r:id="rId202"/>
    <p:sldId id="2716" r:id="rId203"/>
    <p:sldId id="2801" r:id="rId204"/>
    <p:sldId id="2807" r:id="rId205"/>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ADC"/>
    <a:srgbClr val="2D7275"/>
    <a:srgbClr val="1F4F51"/>
    <a:srgbClr val="341430"/>
    <a:srgbClr val="8B3C67"/>
    <a:srgbClr val="721C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94660"/>
  </p:normalViewPr>
  <p:slideViewPr>
    <p:cSldViewPr snapToGrid="0">
      <p:cViewPr varScale="1">
        <p:scale>
          <a:sx n="79" d="100"/>
          <a:sy n="79" d="100"/>
        </p:scale>
        <p:origin x="88" y="1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notesMaster" Target="notesMasters/notesMaster1.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theme" Target="theme/theme1.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tableStyles" Target="tableStyle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1626FD-EB6F-4BF5-A657-9B3361AA150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59DFDD76-A531-4A95-8C2A-06BF34964CA0}">
      <dgm:prSet phldrT="[Текст]"/>
      <dgm:spPr>
        <a:solidFill>
          <a:schemeClr val="accent1">
            <a:lumMod val="20000"/>
            <a:lumOff val="80000"/>
          </a:schemeClr>
        </a:solidFill>
      </dgm:spPr>
      <dgm:t>
        <a:bodyPr/>
        <a:lstStyle/>
        <a:p>
          <a:r>
            <a:rPr lang="ru-RU" b="1" dirty="0">
              <a:solidFill>
                <a:srgbClr val="31356E"/>
              </a:solidFill>
              <a:latin typeface="Arial" panose="020B0604020202020204" pitchFamily="34" charset="0"/>
              <a:cs typeface="Arial" panose="020B0604020202020204" pitchFamily="34" charset="0"/>
            </a:rPr>
            <a:t>Дети – персонифицированный подход</a:t>
          </a:r>
        </a:p>
      </dgm:t>
    </dgm:pt>
    <dgm:pt modelId="{21FC252D-471E-4A94-BE39-9FDF9272F809}" type="parTrans" cxnId="{7F30561C-E134-45B4-881C-E7C9AF69FC13}">
      <dgm:prSet/>
      <dgm:spPr/>
      <dgm:t>
        <a:bodyPr/>
        <a:lstStyle/>
        <a:p>
          <a:endParaRPr lang="ru-RU" b="1">
            <a:latin typeface="Arial" panose="020B0604020202020204" pitchFamily="34" charset="0"/>
            <a:cs typeface="Arial" panose="020B0604020202020204" pitchFamily="34" charset="0"/>
          </a:endParaRPr>
        </a:p>
      </dgm:t>
    </dgm:pt>
    <dgm:pt modelId="{8A91B2DE-5BA9-4A3D-93CA-DC84F1BC2DFA}" type="sibTrans" cxnId="{7F30561C-E134-45B4-881C-E7C9AF69FC13}">
      <dgm:prSet/>
      <dgm:spPr/>
      <dgm:t>
        <a:bodyPr/>
        <a:lstStyle/>
        <a:p>
          <a:endParaRPr lang="ru-RU" b="1">
            <a:latin typeface="Arial" panose="020B0604020202020204" pitchFamily="34" charset="0"/>
            <a:cs typeface="Arial" panose="020B0604020202020204" pitchFamily="34" charset="0"/>
          </a:endParaRPr>
        </a:p>
      </dgm:t>
    </dgm:pt>
    <dgm:pt modelId="{7933A23F-DDD7-45D4-8A47-9ACF91F7BD3F}">
      <dgm:prSet phldrT="[Текст]"/>
      <dgm:spPr>
        <a:solidFill>
          <a:schemeClr val="accent1">
            <a:lumMod val="20000"/>
            <a:lumOff val="80000"/>
          </a:schemeClr>
        </a:solidFill>
      </dgm:spPr>
      <dgm:t>
        <a:bodyPr/>
        <a:lstStyle/>
        <a:p>
          <a:r>
            <a:rPr lang="ru-RU" b="1" dirty="0">
              <a:solidFill>
                <a:srgbClr val="31356E"/>
              </a:solidFill>
              <a:latin typeface="Arial" panose="020B0604020202020204" pitchFamily="34" charset="0"/>
              <a:cs typeface="Arial" panose="020B0604020202020204" pitchFamily="34" charset="0"/>
            </a:rPr>
            <a:t>Родители – потребности и ресурсы</a:t>
          </a:r>
        </a:p>
      </dgm:t>
    </dgm:pt>
    <dgm:pt modelId="{C7A85622-8F32-4607-9E9E-22DDB9E63E87}" type="parTrans" cxnId="{CF5670F9-3E14-422C-922D-B420D2248C5E}">
      <dgm:prSet/>
      <dgm:spPr/>
      <dgm:t>
        <a:bodyPr/>
        <a:lstStyle/>
        <a:p>
          <a:endParaRPr lang="ru-RU" b="1">
            <a:latin typeface="Arial" panose="020B0604020202020204" pitchFamily="34" charset="0"/>
            <a:cs typeface="Arial" panose="020B0604020202020204" pitchFamily="34" charset="0"/>
          </a:endParaRPr>
        </a:p>
      </dgm:t>
    </dgm:pt>
    <dgm:pt modelId="{8936D4EB-639E-4063-A3A4-E9F5C95047B5}" type="sibTrans" cxnId="{CF5670F9-3E14-422C-922D-B420D2248C5E}">
      <dgm:prSet/>
      <dgm:spPr/>
      <dgm:t>
        <a:bodyPr/>
        <a:lstStyle/>
        <a:p>
          <a:endParaRPr lang="ru-RU" b="1">
            <a:latin typeface="Arial" panose="020B0604020202020204" pitchFamily="34" charset="0"/>
            <a:cs typeface="Arial" panose="020B0604020202020204" pitchFamily="34" charset="0"/>
          </a:endParaRPr>
        </a:p>
      </dgm:t>
    </dgm:pt>
    <dgm:pt modelId="{CE0AFBE4-4752-41CC-BCBF-8A0BEAD2DB3B}">
      <dgm:prSet phldrT="[Текст]"/>
      <dgm:spPr>
        <a:solidFill>
          <a:schemeClr val="accent1">
            <a:lumMod val="20000"/>
            <a:lumOff val="80000"/>
          </a:schemeClr>
        </a:solidFill>
      </dgm:spPr>
      <dgm:t>
        <a:bodyPr/>
        <a:lstStyle/>
        <a:p>
          <a:r>
            <a:rPr lang="ru-RU" b="1" dirty="0">
              <a:solidFill>
                <a:srgbClr val="31356E"/>
              </a:solidFill>
              <a:latin typeface="Arial" panose="020B0604020202020204" pitchFamily="34" charset="0"/>
              <a:cs typeface="Arial" panose="020B0604020202020204" pitchFamily="34" charset="0"/>
            </a:rPr>
            <a:t>Педагоги – междисциплинарное взаимодействие</a:t>
          </a:r>
        </a:p>
      </dgm:t>
    </dgm:pt>
    <dgm:pt modelId="{A29AF951-B297-4D73-8454-D8F55CB5717C}" type="parTrans" cxnId="{D5318A81-0E6B-4C3E-8E8E-01BC3657B619}">
      <dgm:prSet/>
      <dgm:spPr/>
      <dgm:t>
        <a:bodyPr/>
        <a:lstStyle/>
        <a:p>
          <a:endParaRPr lang="ru-RU" b="1">
            <a:latin typeface="Arial" panose="020B0604020202020204" pitchFamily="34" charset="0"/>
            <a:cs typeface="Arial" panose="020B0604020202020204" pitchFamily="34" charset="0"/>
          </a:endParaRPr>
        </a:p>
      </dgm:t>
    </dgm:pt>
    <dgm:pt modelId="{73628E00-72F3-485F-BC93-E6F4710DBEB0}" type="sibTrans" cxnId="{D5318A81-0E6B-4C3E-8E8E-01BC3657B619}">
      <dgm:prSet/>
      <dgm:spPr/>
      <dgm:t>
        <a:bodyPr/>
        <a:lstStyle/>
        <a:p>
          <a:endParaRPr lang="ru-RU" b="1">
            <a:latin typeface="Arial" panose="020B0604020202020204" pitchFamily="34" charset="0"/>
            <a:cs typeface="Arial" panose="020B0604020202020204" pitchFamily="34" charset="0"/>
          </a:endParaRPr>
        </a:p>
      </dgm:t>
    </dgm:pt>
    <dgm:pt modelId="{01E7C841-0F34-490E-889D-7B955E4AC614}" type="pres">
      <dgm:prSet presAssocID="{721626FD-EB6F-4BF5-A657-9B3361AA150F}" presName="linear" presStyleCnt="0">
        <dgm:presLayoutVars>
          <dgm:dir/>
          <dgm:animLvl val="lvl"/>
          <dgm:resizeHandles val="exact"/>
        </dgm:presLayoutVars>
      </dgm:prSet>
      <dgm:spPr/>
      <dgm:t>
        <a:bodyPr/>
        <a:lstStyle/>
        <a:p>
          <a:endParaRPr lang="ru-RU"/>
        </a:p>
      </dgm:t>
    </dgm:pt>
    <dgm:pt modelId="{8295CD01-6C46-4D33-A453-344F9E0E001A}" type="pres">
      <dgm:prSet presAssocID="{59DFDD76-A531-4A95-8C2A-06BF34964CA0}" presName="parentLin" presStyleCnt="0"/>
      <dgm:spPr/>
    </dgm:pt>
    <dgm:pt modelId="{D9201E50-476C-4504-B4AD-35299C7639E0}" type="pres">
      <dgm:prSet presAssocID="{59DFDD76-A531-4A95-8C2A-06BF34964CA0}" presName="parentLeftMargin" presStyleLbl="node1" presStyleIdx="0" presStyleCnt="3"/>
      <dgm:spPr/>
      <dgm:t>
        <a:bodyPr/>
        <a:lstStyle/>
        <a:p>
          <a:endParaRPr lang="ru-RU"/>
        </a:p>
      </dgm:t>
    </dgm:pt>
    <dgm:pt modelId="{923A0BC6-C49E-422F-B0EB-99DDD3CF0D20}" type="pres">
      <dgm:prSet presAssocID="{59DFDD76-A531-4A95-8C2A-06BF34964CA0}" presName="parentText" presStyleLbl="node1" presStyleIdx="0" presStyleCnt="3">
        <dgm:presLayoutVars>
          <dgm:chMax val="0"/>
          <dgm:bulletEnabled val="1"/>
        </dgm:presLayoutVars>
      </dgm:prSet>
      <dgm:spPr/>
      <dgm:t>
        <a:bodyPr/>
        <a:lstStyle/>
        <a:p>
          <a:endParaRPr lang="ru-RU"/>
        </a:p>
      </dgm:t>
    </dgm:pt>
    <dgm:pt modelId="{91560EEF-7433-4D64-9C2C-BB4717F4E201}" type="pres">
      <dgm:prSet presAssocID="{59DFDD76-A531-4A95-8C2A-06BF34964CA0}" presName="negativeSpace" presStyleCnt="0"/>
      <dgm:spPr/>
    </dgm:pt>
    <dgm:pt modelId="{6B9D8362-5DEB-44FA-8A08-BBEF27B49C11}" type="pres">
      <dgm:prSet presAssocID="{59DFDD76-A531-4A95-8C2A-06BF34964CA0}" presName="childText" presStyleLbl="conFgAcc1" presStyleIdx="0" presStyleCnt="3">
        <dgm:presLayoutVars>
          <dgm:bulletEnabled val="1"/>
        </dgm:presLayoutVars>
      </dgm:prSet>
      <dgm:spPr/>
    </dgm:pt>
    <dgm:pt modelId="{D5D428AC-27E5-4BFC-B8F5-5D559B02B5F3}" type="pres">
      <dgm:prSet presAssocID="{8A91B2DE-5BA9-4A3D-93CA-DC84F1BC2DFA}" presName="spaceBetweenRectangles" presStyleCnt="0"/>
      <dgm:spPr/>
    </dgm:pt>
    <dgm:pt modelId="{03861DF7-3BFB-425E-A190-7DD345979FC0}" type="pres">
      <dgm:prSet presAssocID="{7933A23F-DDD7-45D4-8A47-9ACF91F7BD3F}" presName="parentLin" presStyleCnt="0"/>
      <dgm:spPr/>
    </dgm:pt>
    <dgm:pt modelId="{E30B48AC-DE1C-4E26-B7E0-73A43068EE5A}" type="pres">
      <dgm:prSet presAssocID="{7933A23F-DDD7-45D4-8A47-9ACF91F7BD3F}" presName="parentLeftMargin" presStyleLbl="node1" presStyleIdx="0" presStyleCnt="3"/>
      <dgm:spPr/>
      <dgm:t>
        <a:bodyPr/>
        <a:lstStyle/>
        <a:p>
          <a:endParaRPr lang="ru-RU"/>
        </a:p>
      </dgm:t>
    </dgm:pt>
    <dgm:pt modelId="{8DEA738F-07B9-461C-8B3F-5C9862F2D1E8}" type="pres">
      <dgm:prSet presAssocID="{7933A23F-DDD7-45D4-8A47-9ACF91F7BD3F}" presName="parentText" presStyleLbl="node1" presStyleIdx="1" presStyleCnt="3">
        <dgm:presLayoutVars>
          <dgm:chMax val="0"/>
          <dgm:bulletEnabled val="1"/>
        </dgm:presLayoutVars>
      </dgm:prSet>
      <dgm:spPr/>
      <dgm:t>
        <a:bodyPr/>
        <a:lstStyle/>
        <a:p>
          <a:endParaRPr lang="ru-RU"/>
        </a:p>
      </dgm:t>
    </dgm:pt>
    <dgm:pt modelId="{FF0E618B-D9C6-438C-A10E-D560CEDA99D4}" type="pres">
      <dgm:prSet presAssocID="{7933A23F-DDD7-45D4-8A47-9ACF91F7BD3F}" presName="negativeSpace" presStyleCnt="0"/>
      <dgm:spPr/>
    </dgm:pt>
    <dgm:pt modelId="{98457504-737A-471D-96E1-4B1213F75078}" type="pres">
      <dgm:prSet presAssocID="{7933A23F-DDD7-45D4-8A47-9ACF91F7BD3F}" presName="childText" presStyleLbl="conFgAcc1" presStyleIdx="1" presStyleCnt="3">
        <dgm:presLayoutVars>
          <dgm:bulletEnabled val="1"/>
        </dgm:presLayoutVars>
      </dgm:prSet>
      <dgm:spPr/>
    </dgm:pt>
    <dgm:pt modelId="{235CD213-6E0A-44DE-9B3C-6895458ED68D}" type="pres">
      <dgm:prSet presAssocID="{8936D4EB-639E-4063-A3A4-E9F5C95047B5}" presName="spaceBetweenRectangles" presStyleCnt="0"/>
      <dgm:spPr/>
    </dgm:pt>
    <dgm:pt modelId="{57B8793C-BECF-4B5B-B4C7-4F90183542BC}" type="pres">
      <dgm:prSet presAssocID="{CE0AFBE4-4752-41CC-BCBF-8A0BEAD2DB3B}" presName="parentLin" presStyleCnt="0"/>
      <dgm:spPr/>
    </dgm:pt>
    <dgm:pt modelId="{10356896-93BD-42F2-947A-A01A4E6B6453}" type="pres">
      <dgm:prSet presAssocID="{CE0AFBE4-4752-41CC-BCBF-8A0BEAD2DB3B}" presName="parentLeftMargin" presStyleLbl="node1" presStyleIdx="1" presStyleCnt="3"/>
      <dgm:spPr/>
      <dgm:t>
        <a:bodyPr/>
        <a:lstStyle/>
        <a:p>
          <a:endParaRPr lang="ru-RU"/>
        </a:p>
      </dgm:t>
    </dgm:pt>
    <dgm:pt modelId="{D73C56C1-C094-480C-9A7E-E8923792CBF4}" type="pres">
      <dgm:prSet presAssocID="{CE0AFBE4-4752-41CC-BCBF-8A0BEAD2DB3B}" presName="parentText" presStyleLbl="node1" presStyleIdx="2" presStyleCnt="3" custLinFactNeighborX="-2952" custLinFactNeighborY="53779">
        <dgm:presLayoutVars>
          <dgm:chMax val="0"/>
          <dgm:bulletEnabled val="1"/>
        </dgm:presLayoutVars>
      </dgm:prSet>
      <dgm:spPr/>
      <dgm:t>
        <a:bodyPr/>
        <a:lstStyle/>
        <a:p>
          <a:endParaRPr lang="ru-RU"/>
        </a:p>
      </dgm:t>
    </dgm:pt>
    <dgm:pt modelId="{9C54C7C1-DBB4-4AA3-BCFE-7AD6A84F21FB}" type="pres">
      <dgm:prSet presAssocID="{CE0AFBE4-4752-41CC-BCBF-8A0BEAD2DB3B}" presName="negativeSpace" presStyleCnt="0"/>
      <dgm:spPr/>
    </dgm:pt>
    <dgm:pt modelId="{CECF1F1B-E578-4193-9DE1-21A381967FF3}" type="pres">
      <dgm:prSet presAssocID="{CE0AFBE4-4752-41CC-BCBF-8A0BEAD2DB3B}" presName="childText" presStyleLbl="conFgAcc1" presStyleIdx="2" presStyleCnt="3" custLinFactY="46560" custLinFactNeighborX="-730" custLinFactNeighborY="100000">
        <dgm:presLayoutVars>
          <dgm:bulletEnabled val="1"/>
        </dgm:presLayoutVars>
      </dgm:prSet>
      <dgm:spPr/>
    </dgm:pt>
  </dgm:ptLst>
  <dgm:cxnLst>
    <dgm:cxn modelId="{CF5670F9-3E14-422C-922D-B420D2248C5E}" srcId="{721626FD-EB6F-4BF5-A657-9B3361AA150F}" destId="{7933A23F-DDD7-45D4-8A47-9ACF91F7BD3F}" srcOrd="1" destOrd="0" parTransId="{C7A85622-8F32-4607-9E9E-22DDB9E63E87}" sibTransId="{8936D4EB-639E-4063-A3A4-E9F5C95047B5}"/>
    <dgm:cxn modelId="{3EDA3123-BE99-462D-B279-9AF64CB605EC}" type="presOf" srcId="{721626FD-EB6F-4BF5-A657-9B3361AA150F}" destId="{01E7C841-0F34-490E-889D-7B955E4AC614}" srcOrd="0" destOrd="0" presId="urn:microsoft.com/office/officeart/2005/8/layout/list1"/>
    <dgm:cxn modelId="{7F30561C-E134-45B4-881C-E7C9AF69FC13}" srcId="{721626FD-EB6F-4BF5-A657-9B3361AA150F}" destId="{59DFDD76-A531-4A95-8C2A-06BF34964CA0}" srcOrd="0" destOrd="0" parTransId="{21FC252D-471E-4A94-BE39-9FDF9272F809}" sibTransId="{8A91B2DE-5BA9-4A3D-93CA-DC84F1BC2DFA}"/>
    <dgm:cxn modelId="{D5318A81-0E6B-4C3E-8E8E-01BC3657B619}" srcId="{721626FD-EB6F-4BF5-A657-9B3361AA150F}" destId="{CE0AFBE4-4752-41CC-BCBF-8A0BEAD2DB3B}" srcOrd="2" destOrd="0" parTransId="{A29AF951-B297-4D73-8454-D8F55CB5717C}" sibTransId="{73628E00-72F3-485F-BC93-E6F4710DBEB0}"/>
    <dgm:cxn modelId="{95943CBC-6C4C-4BFF-B4DD-6381B71F279F}" type="presOf" srcId="{CE0AFBE4-4752-41CC-BCBF-8A0BEAD2DB3B}" destId="{D73C56C1-C094-480C-9A7E-E8923792CBF4}" srcOrd="1" destOrd="0" presId="urn:microsoft.com/office/officeart/2005/8/layout/list1"/>
    <dgm:cxn modelId="{A87EFA23-88C5-47E8-A3EF-6B20D2CC5468}" type="presOf" srcId="{7933A23F-DDD7-45D4-8A47-9ACF91F7BD3F}" destId="{E30B48AC-DE1C-4E26-B7E0-73A43068EE5A}" srcOrd="0" destOrd="0" presId="urn:microsoft.com/office/officeart/2005/8/layout/list1"/>
    <dgm:cxn modelId="{04F7C923-9A0F-4F55-B3E9-C799C08C1CE4}" type="presOf" srcId="{59DFDD76-A531-4A95-8C2A-06BF34964CA0}" destId="{923A0BC6-C49E-422F-B0EB-99DDD3CF0D20}" srcOrd="1" destOrd="0" presId="urn:microsoft.com/office/officeart/2005/8/layout/list1"/>
    <dgm:cxn modelId="{C4C83ABD-90C2-4871-91BB-A944364E1750}" type="presOf" srcId="{59DFDD76-A531-4A95-8C2A-06BF34964CA0}" destId="{D9201E50-476C-4504-B4AD-35299C7639E0}" srcOrd="0" destOrd="0" presId="urn:microsoft.com/office/officeart/2005/8/layout/list1"/>
    <dgm:cxn modelId="{CC93F7C6-A4CB-4D11-9192-B27D6BDD6FCD}" type="presOf" srcId="{7933A23F-DDD7-45D4-8A47-9ACF91F7BD3F}" destId="{8DEA738F-07B9-461C-8B3F-5C9862F2D1E8}" srcOrd="1" destOrd="0" presId="urn:microsoft.com/office/officeart/2005/8/layout/list1"/>
    <dgm:cxn modelId="{E792DA94-0882-4729-8AE7-FEFF4E92E849}" type="presOf" srcId="{CE0AFBE4-4752-41CC-BCBF-8A0BEAD2DB3B}" destId="{10356896-93BD-42F2-947A-A01A4E6B6453}" srcOrd="0" destOrd="0" presId="urn:microsoft.com/office/officeart/2005/8/layout/list1"/>
    <dgm:cxn modelId="{F50C30EC-5843-4F4B-98A3-D48899CDE747}" type="presParOf" srcId="{01E7C841-0F34-490E-889D-7B955E4AC614}" destId="{8295CD01-6C46-4D33-A453-344F9E0E001A}" srcOrd="0" destOrd="0" presId="urn:microsoft.com/office/officeart/2005/8/layout/list1"/>
    <dgm:cxn modelId="{0F2E2AE4-5E2E-40B5-95EB-FF6893AEF5FA}" type="presParOf" srcId="{8295CD01-6C46-4D33-A453-344F9E0E001A}" destId="{D9201E50-476C-4504-B4AD-35299C7639E0}" srcOrd="0" destOrd="0" presId="urn:microsoft.com/office/officeart/2005/8/layout/list1"/>
    <dgm:cxn modelId="{CF9C3592-5510-45A7-BFA2-C0DA8C98DB2B}" type="presParOf" srcId="{8295CD01-6C46-4D33-A453-344F9E0E001A}" destId="{923A0BC6-C49E-422F-B0EB-99DDD3CF0D20}" srcOrd="1" destOrd="0" presId="urn:microsoft.com/office/officeart/2005/8/layout/list1"/>
    <dgm:cxn modelId="{2F457811-4DF0-468F-AA8A-57F464FF211B}" type="presParOf" srcId="{01E7C841-0F34-490E-889D-7B955E4AC614}" destId="{91560EEF-7433-4D64-9C2C-BB4717F4E201}" srcOrd="1" destOrd="0" presId="urn:microsoft.com/office/officeart/2005/8/layout/list1"/>
    <dgm:cxn modelId="{20C5ADC9-4F03-4F71-B510-BB61DAF15AC2}" type="presParOf" srcId="{01E7C841-0F34-490E-889D-7B955E4AC614}" destId="{6B9D8362-5DEB-44FA-8A08-BBEF27B49C11}" srcOrd="2" destOrd="0" presId="urn:microsoft.com/office/officeart/2005/8/layout/list1"/>
    <dgm:cxn modelId="{B9CE0528-FA03-4952-85DF-67D37F4626F8}" type="presParOf" srcId="{01E7C841-0F34-490E-889D-7B955E4AC614}" destId="{D5D428AC-27E5-4BFC-B8F5-5D559B02B5F3}" srcOrd="3" destOrd="0" presId="urn:microsoft.com/office/officeart/2005/8/layout/list1"/>
    <dgm:cxn modelId="{F59BCD26-ABCF-42FC-B3EE-4A0BBDF50B29}" type="presParOf" srcId="{01E7C841-0F34-490E-889D-7B955E4AC614}" destId="{03861DF7-3BFB-425E-A190-7DD345979FC0}" srcOrd="4" destOrd="0" presId="urn:microsoft.com/office/officeart/2005/8/layout/list1"/>
    <dgm:cxn modelId="{78C143DC-BBAA-4094-863A-0996ACDC96D0}" type="presParOf" srcId="{03861DF7-3BFB-425E-A190-7DD345979FC0}" destId="{E30B48AC-DE1C-4E26-B7E0-73A43068EE5A}" srcOrd="0" destOrd="0" presId="urn:microsoft.com/office/officeart/2005/8/layout/list1"/>
    <dgm:cxn modelId="{F07997E1-FCF4-4AAB-A0C6-00D98F5BB9EA}" type="presParOf" srcId="{03861DF7-3BFB-425E-A190-7DD345979FC0}" destId="{8DEA738F-07B9-461C-8B3F-5C9862F2D1E8}" srcOrd="1" destOrd="0" presId="urn:microsoft.com/office/officeart/2005/8/layout/list1"/>
    <dgm:cxn modelId="{B673287F-702E-4378-96A6-4D8DED7AD397}" type="presParOf" srcId="{01E7C841-0F34-490E-889D-7B955E4AC614}" destId="{FF0E618B-D9C6-438C-A10E-D560CEDA99D4}" srcOrd="5" destOrd="0" presId="urn:microsoft.com/office/officeart/2005/8/layout/list1"/>
    <dgm:cxn modelId="{0E76F890-D790-4464-B103-DED26314343A}" type="presParOf" srcId="{01E7C841-0F34-490E-889D-7B955E4AC614}" destId="{98457504-737A-471D-96E1-4B1213F75078}" srcOrd="6" destOrd="0" presId="urn:microsoft.com/office/officeart/2005/8/layout/list1"/>
    <dgm:cxn modelId="{8E8B5E58-B35C-4D09-BF26-E34F9FB669A9}" type="presParOf" srcId="{01E7C841-0F34-490E-889D-7B955E4AC614}" destId="{235CD213-6E0A-44DE-9B3C-6895458ED68D}" srcOrd="7" destOrd="0" presId="urn:microsoft.com/office/officeart/2005/8/layout/list1"/>
    <dgm:cxn modelId="{C0F7B3B3-6369-48D0-8B32-4B7358E49864}" type="presParOf" srcId="{01E7C841-0F34-490E-889D-7B955E4AC614}" destId="{57B8793C-BECF-4B5B-B4C7-4F90183542BC}" srcOrd="8" destOrd="0" presId="urn:microsoft.com/office/officeart/2005/8/layout/list1"/>
    <dgm:cxn modelId="{5EA44C83-CCB7-4E45-89DC-4CEDFC4EB1F6}" type="presParOf" srcId="{57B8793C-BECF-4B5B-B4C7-4F90183542BC}" destId="{10356896-93BD-42F2-947A-A01A4E6B6453}" srcOrd="0" destOrd="0" presId="urn:microsoft.com/office/officeart/2005/8/layout/list1"/>
    <dgm:cxn modelId="{CA2FC188-31B7-4409-845D-6D695BEB07B3}" type="presParOf" srcId="{57B8793C-BECF-4B5B-B4C7-4F90183542BC}" destId="{D73C56C1-C094-480C-9A7E-E8923792CBF4}" srcOrd="1" destOrd="0" presId="urn:microsoft.com/office/officeart/2005/8/layout/list1"/>
    <dgm:cxn modelId="{DBD5E68D-21F2-4F45-A585-F1EF0A811E40}" type="presParOf" srcId="{01E7C841-0F34-490E-889D-7B955E4AC614}" destId="{9C54C7C1-DBB4-4AA3-BCFE-7AD6A84F21FB}" srcOrd="9" destOrd="0" presId="urn:microsoft.com/office/officeart/2005/8/layout/list1"/>
    <dgm:cxn modelId="{7885039E-BF58-4B4C-9292-B01CF60C110C}" type="presParOf" srcId="{01E7C841-0F34-490E-889D-7B955E4AC614}" destId="{CECF1F1B-E578-4193-9DE1-21A381967FF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1626FD-EB6F-4BF5-A657-9B3361AA150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59DFDD76-A531-4A95-8C2A-06BF34964CA0}">
      <dgm:prSet phldrT="[Текст]"/>
      <dgm:spPr>
        <a:solidFill>
          <a:schemeClr val="tx2">
            <a:lumMod val="75000"/>
          </a:schemeClr>
        </a:solidFill>
        <a:ln>
          <a:solidFill>
            <a:schemeClr val="accent1">
              <a:lumMod val="50000"/>
            </a:schemeClr>
          </a:solidFill>
        </a:ln>
      </dgm:spPr>
      <dgm:t>
        <a:bodyPr/>
        <a:lstStyle/>
        <a:p>
          <a:r>
            <a:rPr lang="ru-RU" b="1" dirty="0">
              <a:solidFill>
                <a:srgbClr val="ECEADC"/>
              </a:solidFill>
              <a:latin typeface="Arial" panose="020B0604020202020204" pitchFamily="34" charset="0"/>
              <a:cs typeface="Arial" panose="020B0604020202020204" pitchFamily="34" charset="0"/>
            </a:rPr>
            <a:t>Консультационный центр для родителей</a:t>
          </a:r>
        </a:p>
      </dgm:t>
    </dgm:pt>
    <dgm:pt modelId="{21FC252D-471E-4A94-BE39-9FDF9272F809}" type="parTrans" cxnId="{7F30561C-E134-45B4-881C-E7C9AF69FC13}">
      <dgm:prSet/>
      <dgm:spPr/>
      <dgm:t>
        <a:bodyPr/>
        <a:lstStyle/>
        <a:p>
          <a:endParaRPr lang="ru-RU" b="1">
            <a:solidFill>
              <a:srgbClr val="31356E"/>
            </a:solidFill>
            <a:latin typeface="Arial" panose="020B0604020202020204" pitchFamily="34" charset="0"/>
            <a:cs typeface="Arial" panose="020B0604020202020204" pitchFamily="34" charset="0"/>
          </a:endParaRPr>
        </a:p>
      </dgm:t>
    </dgm:pt>
    <dgm:pt modelId="{8A91B2DE-5BA9-4A3D-93CA-DC84F1BC2DFA}" type="sibTrans" cxnId="{7F30561C-E134-45B4-881C-E7C9AF69FC13}">
      <dgm:prSet/>
      <dgm:spPr/>
      <dgm:t>
        <a:bodyPr/>
        <a:lstStyle/>
        <a:p>
          <a:endParaRPr lang="ru-RU" b="1">
            <a:solidFill>
              <a:srgbClr val="31356E"/>
            </a:solidFill>
            <a:latin typeface="Arial" panose="020B0604020202020204" pitchFamily="34" charset="0"/>
            <a:cs typeface="Arial" panose="020B0604020202020204" pitchFamily="34" charset="0"/>
          </a:endParaRPr>
        </a:p>
      </dgm:t>
    </dgm:pt>
    <dgm:pt modelId="{7933A23F-DDD7-45D4-8A47-9ACF91F7BD3F}">
      <dgm:prSet phldrT="[Текст]"/>
      <dgm:spPr>
        <a:solidFill>
          <a:schemeClr val="tx2">
            <a:lumMod val="75000"/>
          </a:schemeClr>
        </a:solidFill>
        <a:ln>
          <a:solidFill>
            <a:schemeClr val="accent1">
              <a:lumMod val="50000"/>
            </a:schemeClr>
          </a:solidFill>
        </a:ln>
      </dgm:spPr>
      <dgm:t>
        <a:bodyPr/>
        <a:lstStyle/>
        <a:p>
          <a:r>
            <a:rPr lang="ru-RU" b="1" dirty="0">
              <a:solidFill>
                <a:srgbClr val="ECEADC"/>
              </a:solidFill>
              <a:latin typeface="Arial" panose="020B0604020202020204" pitchFamily="34" charset="0"/>
              <a:cs typeface="Arial" panose="020B0604020202020204" pitchFamily="34" charset="0"/>
            </a:rPr>
            <a:t>Служба ранней помощи</a:t>
          </a:r>
        </a:p>
      </dgm:t>
    </dgm:pt>
    <dgm:pt modelId="{C7A85622-8F32-4607-9E9E-22DDB9E63E87}" type="parTrans" cxnId="{CF5670F9-3E14-422C-922D-B420D2248C5E}">
      <dgm:prSet/>
      <dgm:spPr/>
      <dgm:t>
        <a:bodyPr/>
        <a:lstStyle/>
        <a:p>
          <a:endParaRPr lang="ru-RU" b="1">
            <a:solidFill>
              <a:srgbClr val="31356E"/>
            </a:solidFill>
            <a:latin typeface="Arial" panose="020B0604020202020204" pitchFamily="34" charset="0"/>
            <a:cs typeface="Arial" panose="020B0604020202020204" pitchFamily="34" charset="0"/>
          </a:endParaRPr>
        </a:p>
      </dgm:t>
    </dgm:pt>
    <dgm:pt modelId="{8936D4EB-639E-4063-A3A4-E9F5C95047B5}" type="sibTrans" cxnId="{CF5670F9-3E14-422C-922D-B420D2248C5E}">
      <dgm:prSet/>
      <dgm:spPr/>
      <dgm:t>
        <a:bodyPr/>
        <a:lstStyle/>
        <a:p>
          <a:endParaRPr lang="ru-RU" b="1">
            <a:solidFill>
              <a:srgbClr val="31356E"/>
            </a:solidFill>
            <a:latin typeface="Arial" panose="020B0604020202020204" pitchFamily="34" charset="0"/>
            <a:cs typeface="Arial" panose="020B0604020202020204" pitchFamily="34" charset="0"/>
          </a:endParaRPr>
        </a:p>
      </dgm:t>
    </dgm:pt>
    <dgm:pt modelId="{CE0AFBE4-4752-41CC-BCBF-8A0BEAD2DB3B}">
      <dgm:prSet phldrT="[Текст]"/>
      <dgm:spPr>
        <a:solidFill>
          <a:schemeClr val="tx2">
            <a:lumMod val="75000"/>
          </a:schemeClr>
        </a:solidFill>
        <a:ln>
          <a:solidFill>
            <a:schemeClr val="accent1">
              <a:lumMod val="50000"/>
            </a:schemeClr>
          </a:solidFill>
        </a:ln>
      </dgm:spPr>
      <dgm:t>
        <a:bodyPr/>
        <a:lstStyle/>
        <a:p>
          <a:r>
            <a:rPr lang="ru-RU" b="1" dirty="0">
              <a:solidFill>
                <a:srgbClr val="ECEADC"/>
              </a:solidFill>
              <a:latin typeface="Arial" panose="020B0604020202020204" pitchFamily="34" charset="0"/>
              <a:cs typeface="Arial" panose="020B0604020202020204" pitchFamily="34" charset="0"/>
            </a:rPr>
            <a:t>Центр сопровождения ребенка с ОВЗ и его семьи</a:t>
          </a:r>
        </a:p>
      </dgm:t>
    </dgm:pt>
    <dgm:pt modelId="{A29AF951-B297-4D73-8454-D8F55CB5717C}" type="parTrans" cxnId="{D5318A81-0E6B-4C3E-8E8E-01BC3657B619}">
      <dgm:prSet/>
      <dgm:spPr/>
      <dgm:t>
        <a:bodyPr/>
        <a:lstStyle/>
        <a:p>
          <a:endParaRPr lang="ru-RU" b="1">
            <a:solidFill>
              <a:srgbClr val="31356E"/>
            </a:solidFill>
            <a:latin typeface="Arial" panose="020B0604020202020204" pitchFamily="34" charset="0"/>
            <a:cs typeface="Arial" panose="020B0604020202020204" pitchFamily="34" charset="0"/>
          </a:endParaRPr>
        </a:p>
      </dgm:t>
    </dgm:pt>
    <dgm:pt modelId="{73628E00-72F3-485F-BC93-E6F4710DBEB0}" type="sibTrans" cxnId="{D5318A81-0E6B-4C3E-8E8E-01BC3657B619}">
      <dgm:prSet/>
      <dgm:spPr/>
      <dgm:t>
        <a:bodyPr/>
        <a:lstStyle/>
        <a:p>
          <a:endParaRPr lang="ru-RU" b="1">
            <a:solidFill>
              <a:srgbClr val="31356E"/>
            </a:solidFill>
            <a:latin typeface="Arial" panose="020B0604020202020204" pitchFamily="34" charset="0"/>
            <a:cs typeface="Arial" panose="020B0604020202020204" pitchFamily="34" charset="0"/>
          </a:endParaRPr>
        </a:p>
      </dgm:t>
    </dgm:pt>
    <dgm:pt modelId="{01E7C841-0F34-490E-889D-7B955E4AC614}" type="pres">
      <dgm:prSet presAssocID="{721626FD-EB6F-4BF5-A657-9B3361AA150F}" presName="linear" presStyleCnt="0">
        <dgm:presLayoutVars>
          <dgm:dir/>
          <dgm:animLvl val="lvl"/>
          <dgm:resizeHandles val="exact"/>
        </dgm:presLayoutVars>
      </dgm:prSet>
      <dgm:spPr/>
      <dgm:t>
        <a:bodyPr/>
        <a:lstStyle/>
        <a:p>
          <a:endParaRPr lang="ru-RU"/>
        </a:p>
      </dgm:t>
    </dgm:pt>
    <dgm:pt modelId="{8295CD01-6C46-4D33-A453-344F9E0E001A}" type="pres">
      <dgm:prSet presAssocID="{59DFDD76-A531-4A95-8C2A-06BF34964CA0}" presName="parentLin" presStyleCnt="0"/>
      <dgm:spPr/>
    </dgm:pt>
    <dgm:pt modelId="{D9201E50-476C-4504-B4AD-35299C7639E0}" type="pres">
      <dgm:prSet presAssocID="{59DFDD76-A531-4A95-8C2A-06BF34964CA0}" presName="parentLeftMargin" presStyleLbl="node1" presStyleIdx="0" presStyleCnt="3"/>
      <dgm:spPr/>
      <dgm:t>
        <a:bodyPr/>
        <a:lstStyle/>
        <a:p>
          <a:endParaRPr lang="ru-RU"/>
        </a:p>
      </dgm:t>
    </dgm:pt>
    <dgm:pt modelId="{923A0BC6-C49E-422F-B0EB-99DDD3CF0D20}" type="pres">
      <dgm:prSet presAssocID="{59DFDD76-A531-4A95-8C2A-06BF34964CA0}" presName="parentText" presStyleLbl="node1" presStyleIdx="0" presStyleCnt="3">
        <dgm:presLayoutVars>
          <dgm:chMax val="0"/>
          <dgm:bulletEnabled val="1"/>
        </dgm:presLayoutVars>
      </dgm:prSet>
      <dgm:spPr/>
      <dgm:t>
        <a:bodyPr/>
        <a:lstStyle/>
        <a:p>
          <a:endParaRPr lang="ru-RU"/>
        </a:p>
      </dgm:t>
    </dgm:pt>
    <dgm:pt modelId="{91560EEF-7433-4D64-9C2C-BB4717F4E201}" type="pres">
      <dgm:prSet presAssocID="{59DFDD76-A531-4A95-8C2A-06BF34964CA0}" presName="negativeSpace" presStyleCnt="0"/>
      <dgm:spPr/>
    </dgm:pt>
    <dgm:pt modelId="{6B9D8362-5DEB-44FA-8A08-BBEF27B49C11}" type="pres">
      <dgm:prSet presAssocID="{59DFDD76-A531-4A95-8C2A-06BF34964CA0}" presName="childText" presStyleLbl="conFgAcc1" presStyleIdx="0" presStyleCnt="3">
        <dgm:presLayoutVars>
          <dgm:bulletEnabled val="1"/>
        </dgm:presLayoutVars>
      </dgm:prSet>
      <dgm:spPr/>
    </dgm:pt>
    <dgm:pt modelId="{D5D428AC-27E5-4BFC-B8F5-5D559B02B5F3}" type="pres">
      <dgm:prSet presAssocID="{8A91B2DE-5BA9-4A3D-93CA-DC84F1BC2DFA}" presName="spaceBetweenRectangles" presStyleCnt="0"/>
      <dgm:spPr/>
    </dgm:pt>
    <dgm:pt modelId="{03861DF7-3BFB-425E-A190-7DD345979FC0}" type="pres">
      <dgm:prSet presAssocID="{7933A23F-DDD7-45D4-8A47-9ACF91F7BD3F}" presName="parentLin" presStyleCnt="0"/>
      <dgm:spPr/>
    </dgm:pt>
    <dgm:pt modelId="{E30B48AC-DE1C-4E26-B7E0-73A43068EE5A}" type="pres">
      <dgm:prSet presAssocID="{7933A23F-DDD7-45D4-8A47-9ACF91F7BD3F}" presName="parentLeftMargin" presStyleLbl="node1" presStyleIdx="0" presStyleCnt="3"/>
      <dgm:spPr/>
      <dgm:t>
        <a:bodyPr/>
        <a:lstStyle/>
        <a:p>
          <a:endParaRPr lang="ru-RU"/>
        </a:p>
      </dgm:t>
    </dgm:pt>
    <dgm:pt modelId="{8DEA738F-07B9-461C-8B3F-5C9862F2D1E8}" type="pres">
      <dgm:prSet presAssocID="{7933A23F-DDD7-45D4-8A47-9ACF91F7BD3F}" presName="parentText" presStyleLbl="node1" presStyleIdx="1" presStyleCnt="3">
        <dgm:presLayoutVars>
          <dgm:chMax val="0"/>
          <dgm:bulletEnabled val="1"/>
        </dgm:presLayoutVars>
      </dgm:prSet>
      <dgm:spPr/>
      <dgm:t>
        <a:bodyPr/>
        <a:lstStyle/>
        <a:p>
          <a:endParaRPr lang="ru-RU"/>
        </a:p>
      </dgm:t>
    </dgm:pt>
    <dgm:pt modelId="{FF0E618B-D9C6-438C-A10E-D560CEDA99D4}" type="pres">
      <dgm:prSet presAssocID="{7933A23F-DDD7-45D4-8A47-9ACF91F7BD3F}" presName="negativeSpace" presStyleCnt="0"/>
      <dgm:spPr/>
    </dgm:pt>
    <dgm:pt modelId="{98457504-737A-471D-96E1-4B1213F75078}" type="pres">
      <dgm:prSet presAssocID="{7933A23F-DDD7-45D4-8A47-9ACF91F7BD3F}" presName="childText" presStyleLbl="conFgAcc1" presStyleIdx="1" presStyleCnt="3" custLinFactY="-7857" custLinFactNeighborX="546" custLinFactNeighborY="-100000">
        <dgm:presLayoutVars>
          <dgm:bulletEnabled val="1"/>
        </dgm:presLayoutVars>
      </dgm:prSet>
      <dgm:spPr/>
    </dgm:pt>
    <dgm:pt modelId="{235CD213-6E0A-44DE-9B3C-6895458ED68D}" type="pres">
      <dgm:prSet presAssocID="{8936D4EB-639E-4063-A3A4-E9F5C95047B5}" presName="spaceBetweenRectangles" presStyleCnt="0"/>
      <dgm:spPr/>
    </dgm:pt>
    <dgm:pt modelId="{57B8793C-BECF-4B5B-B4C7-4F90183542BC}" type="pres">
      <dgm:prSet presAssocID="{CE0AFBE4-4752-41CC-BCBF-8A0BEAD2DB3B}" presName="parentLin" presStyleCnt="0"/>
      <dgm:spPr/>
    </dgm:pt>
    <dgm:pt modelId="{10356896-93BD-42F2-947A-A01A4E6B6453}" type="pres">
      <dgm:prSet presAssocID="{CE0AFBE4-4752-41CC-BCBF-8A0BEAD2DB3B}" presName="parentLeftMargin" presStyleLbl="node1" presStyleIdx="1" presStyleCnt="3"/>
      <dgm:spPr/>
      <dgm:t>
        <a:bodyPr/>
        <a:lstStyle/>
        <a:p>
          <a:endParaRPr lang="ru-RU"/>
        </a:p>
      </dgm:t>
    </dgm:pt>
    <dgm:pt modelId="{D73C56C1-C094-480C-9A7E-E8923792CBF4}" type="pres">
      <dgm:prSet presAssocID="{CE0AFBE4-4752-41CC-BCBF-8A0BEAD2DB3B}" presName="parentText" presStyleLbl="node1" presStyleIdx="2" presStyleCnt="3">
        <dgm:presLayoutVars>
          <dgm:chMax val="0"/>
          <dgm:bulletEnabled val="1"/>
        </dgm:presLayoutVars>
      </dgm:prSet>
      <dgm:spPr/>
      <dgm:t>
        <a:bodyPr/>
        <a:lstStyle/>
        <a:p>
          <a:endParaRPr lang="ru-RU"/>
        </a:p>
      </dgm:t>
    </dgm:pt>
    <dgm:pt modelId="{9C54C7C1-DBB4-4AA3-BCFE-7AD6A84F21FB}" type="pres">
      <dgm:prSet presAssocID="{CE0AFBE4-4752-41CC-BCBF-8A0BEAD2DB3B}" presName="negativeSpace" presStyleCnt="0"/>
      <dgm:spPr/>
    </dgm:pt>
    <dgm:pt modelId="{CECF1F1B-E578-4193-9DE1-21A381967FF3}" type="pres">
      <dgm:prSet presAssocID="{CE0AFBE4-4752-41CC-BCBF-8A0BEAD2DB3B}" presName="childText" presStyleLbl="conFgAcc1" presStyleIdx="2" presStyleCnt="3">
        <dgm:presLayoutVars>
          <dgm:bulletEnabled val="1"/>
        </dgm:presLayoutVars>
      </dgm:prSet>
      <dgm:spPr/>
    </dgm:pt>
  </dgm:ptLst>
  <dgm:cxnLst>
    <dgm:cxn modelId="{CF5670F9-3E14-422C-922D-B420D2248C5E}" srcId="{721626FD-EB6F-4BF5-A657-9B3361AA150F}" destId="{7933A23F-DDD7-45D4-8A47-9ACF91F7BD3F}" srcOrd="1" destOrd="0" parTransId="{C7A85622-8F32-4607-9E9E-22DDB9E63E87}" sibTransId="{8936D4EB-639E-4063-A3A4-E9F5C95047B5}"/>
    <dgm:cxn modelId="{3EDA3123-BE99-462D-B279-9AF64CB605EC}" type="presOf" srcId="{721626FD-EB6F-4BF5-A657-9B3361AA150F}" destId="{01E7C841-0F34-490E-889D-7B955E4AC614}" srcOrd="0" destOrd="0" presId="urn:microsoft.com/office/officeart/2005/8/layout/list1"/>
    <dgm:cxn modelId="{7F30561C-E134-45B4-881C-E7C9AF69FC13}" srcId="{721626FD-EB6F-4BF5-A657-9B3361AA150F}" destId="{59DFDD76-A531-4A95-8C2A-06BF34964CA0}" srcOrd="0" destOrd="0" parTransId="{21FC252D-471E-4A94-BE39-9FDF9272F809}" sibTransId="{8A91B2DE-5BA9-4A3D-93CA-DC84F1BC2DFA}"/>
    <dgm:cxn modelId="{D5318A81-0E6B-4C3E-8E8E-01BC3657B619}" srcId="{721626FD-EB6F-4BF5-A657-9B3361AA150F}" destId="{CE0AFBE4-4752-41CC-BCBF-8A0BEAD2DB3B}" srcOrd="2" destOrd="0" parTransId="{A29AF951-B297-4D73-8454-D8F55CB5717C}" sibTransId="{73628E00-72F3-485F-BC93-E6F4710DBEB0}"/>
    <dgm:cxn modelId="{95943CBC-6C4C-4BFF-B4DD-6381B71F279F}" type="presOf" srcId="{CE0AFBE4-4752-41CC-BCBF-8A0BEAD2DB3B}" destId="{D73C56C1-C094-480C-9A7E-E8923792CBF4}" srcOrd="1" destOrd="0" presId="urn:microsoft.com/office/officeart/2005/8/layout/list1"/>
    <dgm:cxn modelId="{A87EFA23-88C5-47E8-A3EF-6B20D2CC5468}" type="presOf" srcId="{7933A23F-DDD7-45D4-8A47-9ACF91F7BD3F}" destId="{E30B48AC-DE1C-4E26-B7E0-73A43068EE5A}" srcOrd="0" destOrd="0" presId="urn:microsoft.com/office/officeart/2005/8/layout/list1"/>
    <dgm:cxn modelId="{04F7C923-9A0F-4F55-B3E9-C799C08C1CE4}" type="presOf" srcId="{59DFDD76-A531-4A95-8C2A-06BF34964CA0}" destId="{923A0BC6-C49E-422F-B0EB-99DDD3CF0D20}" srcOrd="1" destOrd="0" presId="urn:microsoft.com/office/officeart/2005/8/layout/list1"/>
    <dgm:cxn modelId="{C4C83ABD-90C2-4871-91BB-A944364E1750}" type="presOf" srcId="{59DFDD76-A531-4A95-8C2A-06BF34964CA0}" destId="{D9201E50-476C-4504-B4AD-35299C7639E0}" srcOrd="0" destOrd="0" presId="urn:microsoft.com/office/officeart/2005/8/layout/list1"/>
    <dgm:cxn modelId="{CC93F7C6-A4CB-4D11-9192-B27D6BDD6FCD}" type="presOf" srcId="{7933A23F-DDD7-45D4-8A47-9ACF91F7BD3F}" destId="{8DEA738F-07B9-461C-8B3F-5C9862F2D1E8}" srcOrd="1" destOrd="0" presId="urn:microsoft.com/office/officeart/2005/8/layout/list1"/>
    <dgm:cxn modelId="{E792DA94-0882-4729-8AE7-FEFF4E92E849}" type="presOf" srcId="{CE0AFBE4-4752-41CC-BCBF-8A0BEAD2DB3B}" destId="{10356896-93BD-42F2-947A-A01A4E6B6453}" srcOrd="0" destOrd="0" presId="urn:microsoft.com/office/officeart/2005/8/layout/list1"/>
    <dgm:cxn modelId="{F50C30EC-5843-4F4B-98A3-D48899CDE747}" type="presParOf" srcId="{01E7C841-0F34-490E-889D-7B955E4AC614}" destId="{8295CD01-6C46-4D33-A453-344F9E0E001A}" srcOrd="0" destOrd="0" presId="urn:microsoft.com/office/officeart/2005/8/layout/list1"/>
    <dgm:cxn modelId="{0F2E2AE4-5E2E-40B5-95EB-FF6893AEF5FA}" type="presParOf" srcId="{8295CD01-6C46-4D33-A453-344F9E0E001A}" destId="{D9201E50-476C-4504-B4AD-35299C7639E0}" srcOrd="0" destOrd="0" presId="urn:microsoft.com/office/officeart/2005/8/layout/list1"/>
    <dgm:cxn modelId="{CF9C3592-5510-45A7-BFA2-C0DA8C98DB2B}" type="presParOf" srcId="{8295CD01-6C46-4D33-A453-344F9E0E001A}" destId="{923A0BC6-C49E-422F-B0EB-99DDD3CF0D20}" srcOrd="1" destOrd="0" presId="urn:microsoft.com/office/officeart/2005/8/layout/list1"/>
    <dgm:cxn modelId="{2F457811-4DF0-468F-AA8A-57F464FF211B}" type="presParOf" srcId="{01E7C841-0F34-490E-889D-7B955E4AC614}" destId="{91560EEF-7433-4D64-9C2C-BB4717F4E201}" srcOrd="1" destOrd="0" presId="urn:microsoft.com/office/officeart/2005/8/layout/list1"/>
    <dgm:cxn modelId="{20C5ADC9-4F03-4F71-B510-BB61DAF15AC2}" type="presParOf" srcId="{01E7C841-0F34-490E-889D-7B955E4AC614}" destId="{6B9D8362-5DEB-44FA-8A08-BBEF27B49C11}" srcOrd="2" destOrd="0" presId="urn:microsoft.com/office/officeart/2005/8/layout/list1"/>
    <dgm:cxn modelId="{B9CE0528-FA03-4952-85DF-67D37F4626F8}" type="presParOf" srcId="{01E7C841-0F34-490E-889D-7B955E4AC614}" destId="{D5D428AC-27E5-4BFC-B8F5-5D559B02B5F3}" srcOrd="3" destOrd="0" presId="urn:microsoft.com/office/officeart/2005/8/layout/list1"/>
    <dgm:cxn modelId="{F59BCD26-ABCF-42FC-B3EE-4A0BBDF50B29}" type="presParOf" srcId="{01E7C841-0F34-490E-889D-7B955E4AC614}" destId="{03861DF7-3BFB-425E-A190-7DD345979FC0}" srcOrd="4" destOrd="0" presId="urn:microsoft.com/office/officeart/2005/8/layout/list1"/>
    <dgm:cxn modelId="{78C143DC-BBAA-4094-863A-0996ACDC96D0}" type="presParOf" srcId="{03861DF7-3BFB-425E-A190-7DD345979FC0}" destId="{E30B48AC-DE1C-4E26-B7E0-73A43068EE5A}" srcOrd="0" destOrd="0" presId="urn:microsoft.com/office/officeart/2005/8/layout/list1"/>
    <dgm:cxn modelId="{F07997E1-FCF4-4AAB-A0C6-00D98F5BB9EA}" type="presParOf" srcId="{03861DF7-3BFB-425E-A190-7DD345979FC0}" destId="{8DEA738F-07B9-461C-8B3F-5C9862F2D1E8}" srcOrd="1" destOrd="0" presId="urn:microsoft.com/office/officeart/2005/8/layout/list1"/>
    <dgm:cxn modelId="{B673287F-702E-4378-96A6-4D8DED7AD397}" type="presParOf" srcId="{01E7C841-0F34-490E-889D-7B955E4AC614}" destId="{FF0E618B-D9C6-438C-A10E-D560CEDA99D4}" srcOrd="5" destOrd="0" presId="urn:microsoft.com/office/officeart/2005/8/layout/list1"/>
    <dgm:cxn modelId="{0E76F890-D790-4464-B103-DED26314343A}" type="presParOf" srcId="{01E7C841-0F34-490E-889D-7B955E4AC614}" destId="{98457504-737A-471D-96E1-4B1213F75078}" srcOrd="6" destOrd="0" presId="urn:microsoft.com/office/officeart/2005/8/layout/list1"/>
    <dgm:cxn modelId="{8E8B5E58-B35C-4D09-BF26-E34F9FB669A9}" type="presParOf" srcId="{01E7C841-0F34-490E-889D-7B955E4AC614}" destId="{235CD213-6E0A-44DE-9B3C-6895458ED68D}" srcOrd="7" destOrd="0" presId="urn:microsoft.com/office/officeart/2005/8/layout/list1"/>
    <dgm:cxn modelId="{C0F7B3B3-6369-48D0-8B32-4B7358E49864}" type="presParOf" srcId="{01E7C841-0F34-490E-889D-7B955E4AC614}" destId="{57B8793C-BECF-4B5B-B4C7-4F90183542BC}" srcOrd="8" destOrd="0" presId="urn:microsoft.com/office/officeart/2005/8/layout/list1"/>
    <dgm:cxn modelId="{5EA44C83-CCB7-4E45-89DC-4CEDFC4EB1F6}" type="presParOf" srcId="{57B8793C-BECF-4B5B-B4C7-4F90183542BC}" destId="{10356896-93BD-42F2-947A-A01A4E6B6453}" srcOrd="0" destOrd="0" presId="urn:microsoft.com/office/officeart/2005/8/layout/list1"/>
    <dgm:cxn modelId="{CA2FC188-31B7-4409-845D-6D695BEB07B3}" type="presParOf" srcId="{57B8793C-BECF-4B5B-B4C7-4F90183542BC}" destId="{D73C56C1-C094-480C-9A7E-E8923792CBF4}" srcOrd="1" destOrd="0" presId="urn:microsoft.com/office/officeart/2005/8/layout/list1"/>
    <dgm:cxn modelId="{DBD5E68D-21F2-4F45-A585-F1EF0A811E40}" type="presParOf" srcId="{01E7C841-0F34-490E-889D-7B955E4AC614}" destId="{9C54C7C1-DBB4-4AA3-BCFE-7AD6A84F21FB}" srcOrd="9" destOrd="0" presId="urn:microsoft.com/office/officeart/2005/8/layout/list1"/>
    <dgm:cxn modelId="{7885039E-BF58-4B4C-9292-B01CF60C110C}" type="presParOf" srcId="{01E7C841-0F34-490E-889D-7B955E4AC614}" destId="{CECF1F1B-E578-4193-9DE1-21A381967FF3}" srcOrd="10" destOrd="0" presId="urn:microsoft.com/office/officeart/2005/8/layout/list1"/>
  </dgm:cxnLst>
  <dgm:bg>
    <a:solidFill>
      <a:srgbClr val="ECEADC"/>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5D7655-ACD4-42F9-AD50-2EDF284D9574}" type="doc">
      <dgm:prSet loTypeId="urn:microsoft.com/office/officeart/2005/8/layout/hierarchy6" loCatId="hierarchy" qsTypeId="urn:microsoft.com/office/officeart/2005/8/quickstyle/simple1" qsCatId="simple" csTypeId="urn:microsoft.com/office/officeart/2005/8/colors/accent3_4" csCatId="accent3" phldr="1"/>
      <dgm:spPr/>
      <dgm:t>
        <a:bodyPr/>
        <a:lstStyle/>
        <a:p>
          <a:endParaRPr lang="ru-RU"/>
        </a:p>
      </dgm:t>
    </dgm:pt>
    <dgm:pt modelId="{35A13966-E34C-400E-B642-DC56A9F76D7E}">
      <dgm:prSet phldrT="[Текст]" custT="1"/>
      <dgm:spPr>
        <a:solidFill>
          <a:schemeClr val="accent1">
            <a:lumMod val="50000"/>
          </a:schemeClr>
        </a:solidFill>
        <a:ln>
          <a:solidFill>
            <a:schemeClr val="accent1">
              <a:lumMod val="50000"/>
            </a:schemeClr>
          </a:solidFill>
        </a:ln>
      </dgm:spPr>
      <dgm:t>
        <a:bodyPr spcFirstLastPara="0" vert="horz" wrap="square" lIns="45720" tIns="45720" rIns="45720" bIns="45720" numCol="1" spcCol="1270" anchor="ctr" anchorCtr="0"/>
        <a:lstStyle/>
        <a:p>
          <a:pPr marL="0" lvl="0" indent="0" algn="ctr" defTabSz="577850">
            <a:lnSpc>
              <a:spcPct val="90000"/>
            </a:lnSpc>
            <a:spcBef>
              <a:spcPct val="0"/>
            </a:spcBef>
            <a:spcAft>
              <a:spcPct val="35000"/>
            </a:spcAft>
            <a:buNone/>
          </a:pPr>
          <a:r>
            <a:rPr lang="ru-RU" sz="1100" b="1" kern="1200" dirty="0" smtClean="0">
              <a:latin typeface="Arial" panose="020B0604020202020204" pitchFamily="34" charset="0"/>
              <a:ea typeface="+mn-ea"/>
              <a:cs typeface="Arial" panose="020B0604020202020204" pitchFamily="34" charset="0"/>
            </a:rPr>
            <a:t>ЛИНИИ ПСИХОЛОГО-ПЕДАГОГИЧЕСКОЙ АБИЛИТАЦИИ</a:t>
          </a:r>
          <a:endParaRPr lang="ru-RU" sz="1100" b="1" kern="1200" dirty="0">
            <a:latin typeface="Arial" panose="020B0604020202020204" pitchFamily="34" charset="0"/>
            <a:ea typeface="+mn-ea"/>
            <a:cs typeface="Arial" panose="020B0604020202020204" pitchFamily="34" charset="0"/>
          </a:endParaRPr>
        </a:p>
      </dgm:t>
    </dgm:pt>
    <dgm:pt modelId="{88A6EA9E-C141-4795-B660-28417E17DB8E}" type="parTrans" cxnId="{D6535BFA-BC7A-49D8-A344-5E50430ED401}">
      <dgm:prSet/>
      <dgm:spPr/>
      <dgm:t>
        <a:bodyPr/>
        <a:lstStyle/>
        <a:p>
          <a:endParaRPr lang="ru-RU" sz="1100">
            <a:latin typeface="Arial" panose="020B0604020202020204" pitchFamily="34" charset="0"/>
            <a:cs typeface="Arial" panose="020B0604020202020204" pitchFamily="34" charset="0"/>
          </a:endParaRPr>
        </a:p>
      </dgm:t>
    </dgm:pt>
    <dgm:pt modelId="{72742CB8-9167-4F1D-8086-62941CD09C8A}" type="sibTrans" cxnId="{D6535BFA-BC7A-49D8-A344-5E50430ED401}">
      <dgm:prSet/>
      <dgm:spPr/>
      <dgm:t>
        <a:bodyPr/>
        <a:lstStyle/>
        <a:p>
          <a:endParaRPr lang="ru-RU" sz="1100">
            <a:latin typeface="Arial" panose="020B0604020202020204" pitchFamily="34" charset="0"/>
            <a:cs typeface="Arial" panose="020B0604020202020204" pitchFamily="34" charset="0"/>
          </a:endParaRPr>
        </a:p>
      </dgm:t>
    </dgm:pt>
    <dgm:pt modelId="{A2C5DF7D-C53E-4509-B0AD-3D67BFEF160F}" type="asst">
      <dgm:prSet phldrT="[Текст]" custT="1"/>
      <dgm:spPr>
        <a:solidFill>
          <a:schemeClr val="accent1">
            <a:lumMod val="50000"/>
          </a:schemeClr>
        </a:solidFill>
        <a:ln>
          <a:solidFill>
            <a:schemeClr val="accent1">
              <a:lumMod val="50000"/>
            </a:schemeClr>
          </a:solidFill>
        </a:ln>
      </dgm:spPr>
      <dgm:t>
        <a:bodyPr spcFirstLastPara="0" vert="horz" wrap="square" lIns="45720" tIns="45720" rIns="45720" bIns="45720" numCol="1" spcCol="1270" anchor="ctr" anchorCtr="0"/>
        <a:lstStyle/>
        <a:p>
          <a:r>
            <a:rPr lang="ru-RU" sz="1600" kern="1200" dirty="0">
              <a:latin typeface="Arial" panose="020B0604020202020204" pitchFamily="34" charset="0"/>
              <a:cs typeface="Arial" panose="020B0604020202020204" pitchFamily="34" charset="0"/>
            </a:rPr>
            <a:t>ОСНОВНАЯ</a:t>
          </a:r>
        </a:p>
      </dgm:t>
    </dgm:pt>
    <dgm:pt modelId="{0FDE4041-E428-4292-A3B2-13159CEA2576}" type="parTrans" cxnId="{BF4D0A1C-A198-4159-8875-BDA5B3C272D6}">
      <dgm:prSet/>
      <dgm:spPr>
        <a:solidFill>
          <a:schemeClr val="accent1">
            <a:lumMod val="50000"/>
          </a:schemeClr>
        </a:solidFill>
        <a:ln>
          <a:solidFill>
            <a:schemeClr val="accent1">
              <a:lumMod val="50000"/>
            </a:schemeClr>
          </a:solidFill>
        </a:ln>
      </dgm:spPr>
      <dgm:t>
        <a:bodyPr/>
        <a:lstStyle/>
        <a:p>
          <a:endParaRPr lang="ru-RU" sz="1100">
            <a:latin typeface="Arial" panose="020B0604020202020204" pitchFamily="34" charset="0"/>
            <a:cs typeface="Arial" panose="020B0604020202020204" pitchFamily="34" charset="0"/>
          </a:endParaRPr>
        </a:p>
      </dgm:t>
    </dgm:pt>
    <dgm:pt modelId="{4988E46F-9766-4EAF-B132-141DB7F7F072}" type="sibTrans" cxnId="{BF4D0A1C-A198-4159-8875-BDA5B3C272D6}">
      <dgm:prSet/>
      <dgm:spPr/>
      <dgm:t>
        <a:bodyPr/>
        <a:lstStyle/>
        <a:p>
          <a:endParaRPr lang="ru-RU" sz="1100">
            <a:latin typeface="Arial" panose="020B0604020202020204" pitchFamily="34" charset="0"/>
            <a:cs typeface="Arial" panose="020B0604020202020204" pitchFamily="34" charset="0"/>
          </a:endParaRPr>
        </a:p>
      </dgm:t>
    </dgm:pt>
    <dgm:pt modelId="{E629FCB6-41DF-425F-9298-574F1F031C1F}">
      <dgm:prSet phldrT="[Текст]" custT="1"/>
      <dgm:spPr>
        <a:solidFill>
          <a:schemeClr val="accent1">
            <a:lumMod val="50000"/>
          </a:schemeClr>
        </a:solidFill>
        <a:ln>
          <a:solidFill>
            <a:schemeClr val="accent1">
              <a:lumMod val="50000"/>
            </a:schemeClr>
          </a:solidFill>
        </a:ln>
      </dgm:spPr>
      <dgm:t>
        <a:bodyPr spcFirstLastPara="0" vert="horz" wrap="square" lIns="45720" tIns="45720" rIns="45720" bIns="45720" numCol="1" spcCol="1270" anchor="ctr" anchorCtr="0"/>
        <a:lstStyle/>
        <a:p>
          <a:pPr marL="0" lvl="0" indent="0" algn="ctr" defTabSz="577850">
            <a:lnSpc>
              <a:spcPct val="90000"/>
            </a:lnSpc>
            <a:spcBef>
              <a:spcPct val="0"/>
            </a:spcBef>
            <a:spcAft>
              <a:spcPct val="35000"/>
            </a:spcAft>
            <a:buNone/>
          </a:pPr>
          <a:r>
            <a:rPr lang="ru-RU" sz="1600" b="1" kern="1200" dirty="0">
              <a:latin typeface="Arial" panose="020B0604020202020204" pitchFamily="34" charset="0"/>
              <a:ea typeface="+mn-ea"/>
              <a:cs typeface="Arial" panose="020B0604020202020204" pitchFamily="34" charset="0"/>
            </a:rPr>
            <a:t>ОСОБЕННАЯ</a:t>
          </a:r>
        </a:p>
      </dgm:t>
    </dgm:pt>
    <dgm:pt modelId="{2A5BD086-8C29-45E5-9615-438CAF521C2D}" type="parTrans" cxnId="{59221DD3-0852-44A8-A797-0F660C5F7585}">
      <dgm:prSet/>
      <dgm:spPr>
        <a:solidFill>
          <a:schemeClr val="accent1">
            <a:lumMod val="50000"/>
          </a:schemeClr>
        </a:solidFill>
        <a:ln>
          <a:solidFill>
            <a:schemeClr val="accent1">
              <a:lumMod val="50000"/>
            </a:schemeClr>
          </a:solidFill>
        </a:ln>
      </dgm:spPr>
      <dgm:t>
        <a:bodyPr/>
        <a:lstStyle/>
        <a:p>
          <a:endParaRPr lang="ru-RU" sz="1100">
            <a:latin typeface="Arial" panose="020B0604020202020204" pitchFamily="34" charset="0"/>
            <a:cs typeface="Arial" panose="020B0604020202020204" pitchFamily="34" charset="0"/>
          </a:endParaRPr>
        </a:p>
      </dgm:t>
    </dgm:pt>
    <dgm:pt modelId="{F50D0A9A-D62E-4348-AE7D-583F0F6152BC}" type="sibTrans" cxnId="{59221DD3-0852-44A8-A797-0F660C5F7585}">
      <dgm:prSet/>
      <dgm:spPr/>
      <dgm:t>
        <a:bodyPr/>
        <a:lstStyle/>
        <a:p>
          <a:endParaRPr lang="ru-RU" sz="1100">
            <a:latin typeface="Arial" panose="020B0604020202020204" pitchFamily="34" charset="0"/>
            <a:cs typeface="Arial" panose="020B0604020202020204" pitchFamily="34" charset="0"/>
          </a:endParaRPr>
        </a:p>
      </dgm:t>
    </dgm:pt>
    <dgm:pt modelId="{EE4DF8DC-95DF-49AE-96F1-335433302653}" type="asst">
      <dgm:prSet phldrT="[Текст]" custT="1"/>
      <dgm:spPr>
        <a:solidFill>
          <a:schemeClr val="accent1">
            <a:lumMod val="50000"/>
          </a:schemeClr>
        </a:solidFill>
        <a:ln>
          <a:solidFill>
            <a:schemeClr val="accent1">
              <a:lumMod val="50000"/>
            </a:schemeClr>
          </a:solidFill>
        </a:ln>
      </dgm:spPr>
      <dgm:t>
        <a:bodyPr spcFirstLastPara="0" vert="horz" wrap="square" lIns="45720" tIns="45720" rIns="45720" bIns="45720" numCol="1" spcCol="1270" anchor="ctr" anchorCtr="0"/>
        <a:lstStyle/>
        <a:p>
          <a:pPr marL="0" lvl="0" indent="0" algn="ctr" defTabSz="577850">
            <a:lnSpc>
              <a:spcPct val="90000"/>
            </a:lnSpc>
            <a:spcBef>
              <a:spcPct val="0"/>
            </a:spcBef>
            <a:spcAft>
              <a:spcPct val="35000"/>
            </a:spcAft>
            <a:buNone/>
          </a:pPr>
          <a:r>
            <a:rPr lang="ru-RU" sz="1600" b="1" kern="1200" dirty="0">
              <a:latin typeface="Arial" panose="020B0604020202020204" pitchFamily="34" charset="0"/>
              <a:ea typeface="+mn-ea"/>
              <a:cs typeface="Arial" panose="020B0604020202020204" pitchFamily="34" charset="0"/>
            </a:rPr>
            <a:t>ОПРЕДЕЛЕННАЯ</a:t>
          </a:r>
        </a:p>
      </dgm:t>
    </dgm:pt>
    <dgm:pt modelId="{94AFBFD3-5C95-486D-B4F1-3DBD03EAF898}" type="parTrans" cxnId="{6E67CF7B-CEDD-4AF9-9853-42D4D7EBC48C}">
      <dgm:prSet/>
      <dgm:spPr/>
      <dgm:t>
        <a:bodyPr/>
        <a:lstStyle/>
        <a:p>
          <a:endParaRPr lang="ru-RU" sz="1100">
            <a:latin typeface="Arial" panose="020B0604020202020204" pitchFamily="34" charset="0"/>
            <a:cs typeface="Arial" panose="020B0604020202020204" pitchFamily="34" charset="0"/>
          </a:endParaRPr>
        </a:p>
      </dgm:t>
    </dgm:pt>
    <dgm:pt modelId="{E77D0A93-22D4-4662-999B-A0BDC69BA78A}" type="sibTrans" cxnId="{6E67CF7B-CEDD-4AF9-9853-42D4D7EBC48C}">
      <dgm:prSet/>
      <dgm:spPr/>
      <dgm:t>
        <a:bodyPr/>
        <a:lstStyle/>
        <a:p>
          <a:endParaRPr lang="ru-RU" sz="1100">
            <a:latin typeface="Arial" panose="020B0604020202020204" pitchFamily="34" charset="0"/>
            <a:cs typeface="Arial" panose="020B0604020202020204" pitchFamily="34" charset="0"/>
          </a:endParaRPr>
        </a:p>
      </dgm:t>
    </dgm:pt>
    <dgm:pt modelId="{42EE35DE-0762-4B4B-BA7A-73DC48BA58EA}" type="pres">
      <dgm:prSet presAssocID="{645D7655-ACD4-42F9-AD50-2EDF284D9574}" presName="mainComposite" presStyleCnt="0">
        <dgm:presLayoutVars>
          <dgm:chPref val="1"/>
          <dgm:dir/>
          <dgm:animOne val="branch"/>
          <dgm:animLvl val="lvl"/>
          <dgm:resizeHandles val="exact"/>
        </dgm:presLayoutVars>
      </dgm:prSet>
      <dgm:spPr/>
      <dgm:t>
        <a:bodyPr/>
        <a:lstStyle/>
        <a:p>
          <a:endParaRPr lang="ru-RU"/>
        </a:p>
      </dgm:t>
    </dgm:pt>
    <dgm:pt modelId="{D7762502-3A7B-483F-8F3E-8570974F17CB}" type="pres">
      <dgm:prSet presAssocID="{645D7655-ACD4-42F9-AD50-2EDF284D9574}" presName="hierFlow" presStyleCnt="0"/>
      <dgm:spPr/>
      <dgm:t>
        <a:bodyPr/>
        <a:lstStyle/>
        <a:p>
          <a:endParaRPr lang="ru-RU"/>
        </a:p>
      </dgm:t>
    </dgm:pt>
    <dgm:pt modelId="{3408CF8F-8ED9-4D93-B3B7-F2FBD76A1874}" type="pres">
      <dgm:prSet presAssocID="{645D7655-ACD4-42F9-AD50-2EDF284D9574}" presName="hierChild1" presStyleCnt="0">
        <dgm:presLayoutVars>
          <dgm:chPref val="1"/>
          <dgm:animOne val="branch"/>
          <dgm:animLvl val="lvl"/>
        </dgm:presLayoutVars>
      </dgm:prSet>
      <dgm:spPr/>
      <dgm:t>
        <a:bodyPr/>
        <a:lstStyle/>
        <a:p>
          <a:endParaRPr lang="ru-RU"/>
        </a:p>
      </dgm:t>
    </dgm:pt>
    <dgm:pt modelId="{81E1A284-90A2-496A-AE11-B48299AD677E}" type="pres">
      <dgm:prSet presAssocID="{35A13966-E34C-400E-B642-DC56A9F76D7E}" presName="Name14" presStyleCnt="0"/>
      <dgm:spPr/>
      <dgm:t>
        <a:bodyPr/>
        <a:lstStyle/>
        <a:p>
          <a:endParaRPr lang="ru-RU"/>
        </a:p>
      </dgm:t>
    </dgm:pt>
    <dgm:pt modelId="{1C42BEDC-3538-4715-A9CC-045CA341E83A}" type="pres">
      <dgm:prSet presAssocID="{35A13966-E34C-400E-B642-DC56A9F76D7E}" presName="level1Shape" presStyleLbl="node0" presStyleIdx="0" presStyleCnt="1" custScaleX="260106" custScaleY="47190" custLinFactNeighborX="-10334" custLinFactNeighborY="9427">
        <dgm:presLayoutVars>
          <dgm:chPref val="3"/>
        </dgm:presLayoutVars>
      </dgm:prSet>
      <dgm:spPr>
        <a:xfrm>
          <a:off x="3004226" y="196257"/>
          <a:ext cx="4399755" cy="807874"/>
        </a:xfrm>
        <a:prstGeom prst="roundRect">
          <a:avLst>
            <a:gd name="adj" fmla="val 10000"/>
          </a:avLst>
        </a:prstGeom>
      </dgm:spPr>
      <dgm:t>
        <a:bodyPr/>
        <a:lstStyle/>
        <a:p>
          <a:endParaRPr lang="ru-RU"/>
        </a:p>
      </dgm:t>
    </dgm:pt>
    <dgm:pt modelId="{B5D2E476-8BE6-4F4C-89F5-03B4AFBA93C6}" type="pres">
      <dgm:prSet presAssocID="{35A13966-E34C-400E-B642-DC56A9F76D7E}" presName="hierChild2" presStyleCnt="0"/>
      <dgm:spPr/>
      <dgm:t>
        <a:bodyPr/>
        <a:lstStyle/>
        <a:p>
          <a:endParaRPr lang="ru-RU"/>
        </a:p>
      </dgm:t>
    </dgm:pt>
    <dgm:pt modelId="{8CBC89E4-30F4-4654-958F-8961CF58F6B5}" type="pres">
      <dgm:prSet presAssocID="{0FDE4041-E428-4292-A3B2-13159CEA2576}" presName="Name19" presStyleLbl="parChTrans1D2" presStyleIdx="0" presStyleCnt="3"/>
      <dgm:spPr/>
      <dgm:t>
        <a:bodyPr/>
        <a:lstStyle/>
        <a:p>
          <a:endParaRPr lang="ru-RU"/>
        </a:p>
      </dgm:t>
    </dgm:pt>
    <dgm:pt modelId="{A398A3F7-64E3-47A8-A720-78FAB79B6E69}" type="pres">
      <dgm:prSet presAssocID="{A2C5DF7D-C53E-4509-B0AD-3D67BFEF160F}" presName="Name21" presStyleCnt="0"/>
      <dgm:spPr/>
      <dgm:t>
        <a:bodyPr/>
        <a:lstStyle/>
        <a:p>
          <a:endParaRPr lang="ru-RU"/>
        </a:p>
      </dgm:t>
    </dgm:pt>
    <dgm:pt modelId="{47B17803-6FA7-4215-AAEE-21421513AB5C}" type="pres">
      <dgm:prSet presAssocID="{A2C5DF7D-C53E-4509-B0AD-3D67BFEF160F}" presName="level2Shape" presStyleLbl="asst1" presStyleIdx="0" presStyleCnt="2" custScaleX="142606" custScaleY="81400" custLinFactNeighborX="-26576" custLinFactNeighborY="-13325"/>
      <dgm:spPr>
        <a:xfrm>
          <a:off x="0" y="1384554"/>
          <a:ext cx="3122388" cy="1188180"/>
        </a:xfrm>
        <a:prstGeom prst="roundRect">
          <a:avLst>
            <a:gd name="adj" fmla="val 10000"/>
          </a:avLst>
        </a:prstGeom>
      </dgm:spPr>
      <dgm:t>
        <a:bodyPr/>
        <a:lstStyle/>
        <a:p>
          <a:endParaRPr lang="ru-RU"/>
        </a:p>
      </dgm:t>
    </dgm:pt>
    <dgm:pt modelId="{0E90BB59-24EF-4919-9F8F-BD12095C5090}" type="pres">
      <dgm:prSet presAssocID="{A2C5DF7D-C53E-4509-B0AD-3D67BFEF160F}" presName="hierChild3" presStyleCnt="0"/>
      <dgm:spPr/>
      <dgm:t>
        <a:bodyPr/>
        <a:lstStyle/>
        <a:p>
          <a:endParaRPr lang="ru-RU"/>
        </a:p>
      </dgm:t>
    </dgm:pt>
    <dgm:pt modelId="{0345B570-BF3B-4206-86AE-904E4EE3F2DF}" type="pres">
      <dgm:prSet presAssocID="{94AFBFD3-5C95-486D-B4F1-3DBD03EAF898}" presName="Name19" presStyleLbl="parChTrans1D2" presStyleIdx="1" presStyleCnt="3"/>
      <dgm:spPr/>
      <dgm:t>
        <a:bodyPr/>
        <a:lstStyle/>
        <a:p>
          <a:endParaRPr lang="ru-RU"/>
        </a:p>
      </dgm:t>
    </dgm:pt>
    <dgm:pt modelId="{959F68AC-BD19-4DA0-B2B4-EA523E9D61F6}" type="pres">
      <dgm:prSet presAssocID="{EE4DF8DC-95DF-49AE-96F1-335433302653}" presName="Name21" presStyleCnt="0"/>
      <dgm:spPr/>
      <dgm:t>
        <a:bodyPr/>
        <a:lstStyle/>
        <a:p>
          <a:endParaRPr lang="ru-RU"/>
        </a:p>
      </dgm:t>
    </dgm:pt>
    <dgm:pt modelId="{2834A8B4-A87E-453E-A51C-7F3097B251EC}" type="pres">
      <dgm:prSet presAssocID="{EE4DF8DC-95DF-49AE-96F1-335433302653}" presName="level2Shape" presStyleLbl="asst1" presStyleIdx="1" presStyleCnt="2" custScaleX="163074" custScaleY="78950" custLinFactNeighborX="-11949" custLinFactNeighborY="-10415"/>
      <dgm:spPr>
        <a:xfrm>
          <a:off x="4072165" y="1427031"/>
          <a:ext cx="2248704" cy="1152418"/>
        </a:xfrm>
        <a:prstGeom prst="roundRect">
          <a:avLst>
            <a:gd name="adj" fmla="val 10000"/>
          </a:avLst>
        </a:prstGeom>
      </dgm:spPr>
      <dgm:t>
        <a:bodyPr/>
        <a:lstStyle/>
        <a:p>
          <a:endParaRPr lang="ru-RU"/>
        </a:p>
      </dgm:t>
    </dgm:pt>
    <dgm:pt modelId="{3514B9BA-329F-4949-9FD2-C95FC5B467E2}" type="pres">
      <dgm:prSet presAssocID="{EE4DF8DC-95DF-49AE-96F1-335433302653}" presName="hierChild3" presStyleCnt="0"/>
      <dgm:spPr/>
      <dgm:t>
        <a:bodyPr/>
        <a:lstStyle/>
        <a:p>
          <a:endParaRPr lang="ru-RU"/>
        </a:p>
      </dgm:t>
    </dgm:pt>
    <dgm:pt modelId="{BCAB4790-25E8-4B64-B041-BF9F1BF3CCB6}" type="pres">
      <dgm:prSet presAssocID="{2A5BD086-8C29-45E5-9615-438CAF521C2D}" presName="Name19" presStyleLbl="parChTrans1D2" presStyleIdx="2" presStyleCnt="3"/>
      <dgm:spPr/>
      <dgm:t>
        <a:bodyPr/>
        <a:lstStyle/>
        <a:p>
          <a:endParaRPr lang="ru-RU"/>
        </a:p>
      </dgm:t>
    </dgm:pt>
    <dgm:pt modelId="{98A6F5AE-15AF-4B52-8929-E629A6D9E7E4}" type="pres">
      <dgm:prSet presAssocID="{E629FCB6-41DF-425F-9298-574F1F031C1F}" presName="Name21" presStyleCnt="0"/>
      <dgm:spPr/>
      <dgm:t>
        <a:bodyPr/>
        <a:lstStyle/>
        <a:p>
          <a:endParaRPr lang="ru-RU"/>
        </a:p>
      </dgm:t>
    </dgm:pt>
    <dgm:pt modelId="{D25927D4-016A-43E5-9097-AA023BB45458}" type="pres">
      <dgm:prSet presAssocID="{E629FCB6-41DF-425F-9298-574F1F031C1F}" presName="level2Shape" presStyleLbl="node2" presStyleIdx="0" presStyleCnt="1" custScaleX="143935" custScaleY="85775" custLinFactNeighborX="27776" custLinFactNeighborY="-13267"/>
      <dgm:spPr>
        <a:xfrm>
          <a:off x="7793898" y="1385401"/>
          <a:ext cx="3151487" cy="1252041"/>
        </a:xfrm>
        <a:prstGeom prst="roundRect">
          <a:avLst>
            <a:gd name="adj" fmla="val 10000"/>
          </a:avLst>
        </a:prstGeom>
      </dgm:spPr>
      <dgm:t>
        <a:bodyPr/>
        <a:lstStyle/>
        <a:p>
          <a:endParaRPr lang="ru-RU"/>
        </a:p>
      </dgm:t>
    </dgm:pt>
    <dgm:pt modelId="{55EC7675-90AE-44B7-9CF6-2E8B6E9A1E95}" type="pres">
      <dgm:prSet presAssocID="{E629FCB6-41DF-425F-9298-574F1F031C1F}" presName="hierChild3" presStyleCnt="0"/>
      <dgm:spPr/>
      <dgm:t>
        <a:bodyPr/>
        <a:lstStyle/>
        <a:p>
          <a:endParaRPr lang="ru-RU"/>
        </a:p>
      </dgm:t>
    </dgm:pt>
    <dgm:pt modelId="{29EE78A6-843E-4046-BD0A-6BFA9FAB76EF}" type="pres">
      <dgm:prSet presAssocID="{645D7655-ACD4-42F9-AD50-2EDF284D9574}" presName="bgShapesFlow" presStyleCnt="0"/>
      <dgm:spPr/>
      <dgm:t>
        <a:bodyPr/>
        <a:lstStyle/>
        <a:p>
          <a:endParaRPr lang="ru-RU"/>
        </a:p>
      </dgm:t>
    </dgm:pt>
  </dgm:ptLst>
  <dgm:cxnLst>
    <dgm:cxn modelId="{8A06FA4C-CDB4-4D71-94AD-13D71B8C9CB8}" type="presOf" srcId="{2A5BD086-8C29-45E5-9615-438CAF521C2D}" destId="{BCAB4790-25E8-4B64-B041-BF9F1BF3CCB6}" srcOrd="0" destOrd="0" presId="urn:microsoft.com/office/officeart/2005/8/layout/hierarchy6"/>
    <dgm:cxn modelId="{7BE074EE-2826-44AB-84C6-F489F4C15486}" type="presOf" srcId="{35A13966-E34C-400E-B642-DC56A9F76D7E}" destId="{1C42BEDC-3538-4715-A9CC-045CA341E83A}" srcOrd="0" destOrd="0" presId="urn:microsoft.com/office/officeart/2005/8/layout/hierarchy6"/>
    <dgm:cxn modelId="{59221DD3-0852-44A8-A797-0F660C5F7585}" srcId="{35A13966-E34C-400E-B642-DC56A9F76D7E}" destId="{E629FCB6-41DF-425F-9298-574F1F031C1F}" srcOrd="2" destOrd="0" parTransId="{2A5BD086-8C29-45E5-9615-438CAF521C2D}" sibTransId="{F50D0A9A-D62E-4348-AE7D-583F0F6152BC}"/>
    <dgm:cxn modelId="{4CF04F78-C413-4AC1-9321-7A75EA25EF99}" type="presOf" srcId="{0FDE4041-E428-4292-A3B2-13159CEA2576}" destId="{8CBC89E4-30F4-4654-958F-8961CF58F6B5}" srcOrd="0" destOrd="0" presId="urn:microsoft.com/office/officeart/2005/8/layout/hierarchy6"/>
    <dgm:cxn modelId="{8A22A392-E822-4E1B-A022-6A720DEF0979}" type="presOf" srcId="{E629FCB6-41DF-425F-9298-574F1F031C1F}" destId="{D25927D4-016A-43E5-9097-AA023BB45458}" srcOrd="0" destOrd="0" presId="urn:microsoft.com/office/officeart/2005/8/layout/hierarchy6"/>
    <dgm:cxn modelId="{1006D823-9F2D-46D7-ADBD-E912573D4894}" type="presOf" srcId="{EE4DF8DC-95DF-49AE-96F1-335433302653}" destId="{2834A8B4-A87E-453E-A51C-7F3097B251EC}" srcOrd="0" destOrd="0" presId="urn:microsoft.com/office/officeart/2005/8/layout/hierarchy6"/>
    <dgm:cxn modelId="{6E67CF7B-CEDD-4AF9-9853-42D4D7EBC48C}" srcId="{35A13966-E34C-400E-B642-DC56A9F76D7E}" destId="{EE4DF8DC-95DF-49AE-96F1-335433302653}" srcOrd="1" destOrd="0" parTransId="{94AFBFD3-5C95-486D-B4F1-3DBD03EAF898}" sibTransId="{E77D0A93-22D4-4662-999B-A0BDC69BA78A}"/>
    <dgm:cxn modelId="{B54C97B0-80A4-47A3-AAF8-5123F7363206}" type="presOf" srcId="{645D7655-ACD4-42F9-AD50-2EDF284D9574}" destId="{42EE35DE-0762-4B4B-BA7A-73DC48BA58EA}" srcOrd="0" destOrd="0" presId="urn:microsoft.com/office/officeart/2005/8/layout/hierarchy6"/>
    <dgm:cxn modelId="{D6535BFA-BC7A-49D8-A344-5E50430ED401}" srcId="{645D7655-ACD4-42F9-AD50-2EDF284D9574}" destId="{35A13966-E34C-400E-B642-DC56A9F76D7E}" srcOrd="0" destOrd="0" parTransId="{88A6EA9E-C141-4795-B660-28417E17DB8E}" sibTransId="{72742CB8-9167-4F1D-8086-62941CD09C8A}"/>
    <dgm:cxn modelId="{1F1B8C93-46CF-4838-8280-5F36DF018097}" type="presOf" srcId="{94AFBFD3-5C95-486D-B4F1-3DBD03EAF898}" destId="{0345B570-BF3B-4206-86AE-904E4EE3F2DF}" srcOrd="0" destOrd="0" presId="urn:microsoft.com/office/officeart/2005/8/layout/hierarchy6"/>
    <dgm:cxn modelId="{D4FF0E2F-86BB-4DE2-8567-C23267B664DB}" type="presOf" srcId="{A2C5DF7D-C53E-4509-B0AD-3D67BFEF160F}" destId="{47B17803-6FA7-4215-AAEE-21421513AB5C}" srcOrd="0" destOrd="0" presId="urn:microsoft.com/office/officeart/2005/8/layout/hierarchy6"/>
    <dgm:cxn modelId="{BF4D0A1C-A198-4159-8875-BDA5B3C272D6}" srcId="{35A13966-E34C-400E-B642-DC56A9F76D7E}" destId="{A2C5DF7D-C53E-4509-B0AD-3D67BFEF160F}" srcOrd="0" destOrd="0" parTransId="{0FDE4041-E428-4292-A3B2-13159CEA2576}" sibTransId="{4988E46F-9766-4EAF-B132-141DB7F7F072}"/>
    <dgm:cxn modelId="{7E02CBD7-DA63-4A92-A928-F909717BC05E}" type="presParOf" srcId="{42EE35DE-0762-4B4B-BA7A-73DC48BA58EA}" destId="{D7762502-3A7B-483F-8F3E-8570974F17CB}" srcOrd="0" destOrd="0" presId="urn:microsoft.com/office/officeart/2005/8/layout/hierarchy6"/>
    <dgm:cxn modelId="{43510B0D-9C84-43F2-B74C-2CEBB6B5C6D3}" type="presParOf" srcId="{D7762502-3A7B-483F-8F3E-8570974F17CB}" destId="{3408CF8F-8ED9-4D93-B3B7-F2FBD76A1874}" srcOrd="0" destOrd="0" presId="urn:microsoft.com/office/officeart/2005/8/layout/hierarchy6"/>
    <dgm:cxn modelId="{2A6C5086-7E24-465F-9BC4-FFB889C21E68}" type="presParOf" srcId="{3408CF8F-8ED9-4D93-B3B7-F2FBD76A1874}" destId="{81E1A284-90A2-496A-AE11-B48299AD677E}" srcOrd="0" destOrd="0" presId="urn:microsoft.com/office/officeart/2005/8/layout/hierarchy6"/>
    <dgm:cxn modelId="{4B3043A0-C979-421A-AA85-36AEFD3A817E}" type="presParOf" srcId="{81E1A284-90A2-496A-AE11-B48299AD677E}" destId="{1C42BEDC-3538-4715-A9CC-045CA341E83A}" srcOrd="0" destOrd="0" presId="urn:microsoft.com/office/officeart/2005/8/layout/hierarchy6"/>
    <dgm:cxn modelId="{C1302004-C209-4F66-BF81-39B116FDDFDB}" type="presParOf" srcId="{81E1A284-90A2-496A-AE11-B48299AD677E}" destId="{B5D2E476-8BE6-4F4C-89F5-03B4AFBA93C6}" srcOrd="1" destOrd="0" presId="urn:microsoft.com/office/officeart/2005/8/layout/hierarchy6"/>
    <dgm:cxn modelId="{0B3F0337-92DB-4FCB-A61C-FB87A34DCC8B}" type="presParOf" srcId="{B5D2E476-8BE6-4F4C-89F5-03B4AFBA93C6}" destId="{8CBC89E4-30F4-4654-958F-8961CF58F6B5}" srcOrd="0" destOrd="0" presId="urn:microsoft.com/office/officeart/2005/8/layout/hierarchy6"/>
    <dgm:cxn modelId="{389EA69E-FDD7-4311-A664-AB3E05EE8FA1}" type="presParOf" srcId="{B5D2E476-8BE6-4F4C-89F5-03B4AFBA93C6}" destId="{A398A3F7-64E3-47A8-A720-78FAB79B6E69}" srcOrd="1" destOrd="0" presId="urn:microsoft.com/office/officeart/2005/8/layout/hierarchy6"/>
    <dgm:cxn modelId="{238AF5F2-5077-4B99-A404-3C86E17B2E97}" type="presParOf" srcId="{A398A3F7-64E3-47A8-A720-78FAB79B6E69}" destId="{47B17803-6FA7-4215-AAEE-21421513AB5C}" srcOrd="0" destOrd="0" presId="urn:microsoft.com/office/officeart/2005/8/layout/hierarchy6"/>
    <dgm:cxn modelId="{A4D6A519-E947-419C-AE72-8EE93E3FEA71}" type="presParOf" srcId="{A398A3F7-64E3-47A8-A720-78FAB79B6E69}" destId="{0E90BB59-24EF-4919-9F8F-BD12095C5090}" srcOrd="1" destOrd="0" presId="urn:microsoft.com/office/officeart/2005/8/layout/hierarchy6"/>
    <dgm:cxn modelId="{1A554E89-C6EE-4739-A1AE-CCB4BDA1DB12}" type="presParOf" srcId="{B5D2E476-8BE6-4F4C-89F5-03B4AFBA93C6}" destId="{0345B570-BF3B-4206-86AE-904E4EE3F2DF}" srcOrd="2" destOrd="0" presId="urn:microsoft.com/office/officeart/2005/8/layout/hierarchy6"/>
    <dgm:cxn modelId="{E2194E7C-3995-4428-9D55-EC62B0E81E77}" type="presParOf" srcId="{B5D2E476-8BE6-4F4C-89F5-03B4AFBA93C6}" destId="{959F68AC-BD19-4DA0-B2B4-EA523E9D61F6}" srcOrd="3" destOrd="0" presId="urn:microsoft.com/office/officeart/2005/8/layout/hierarchy6"/>
    <dgm:cxn modelId="{30265ED2-1E5B-4047-850E-F1E7F4EA8FBA}" type="presParOf" srcId="{959F68AC-BD19-4DA0-B2B4-EA523E9D61F6}" destId="{2834A8B4-A87E-453E-A51C-7F3097B251EC}" srcOrd="0" destOrd="0" presId="urn:microsoft.com/office/officeart/2005/8/layout/hierarchy6"/>
    <dgm:cxn modelId="{5CF59895-6FB6-41CF-BD07-2F42B3054890}" type="presParOf" srcId="{959F68AC-BD19-4DA0-B2B4-EA523E9D61F6}" destId="{3514B9BA-329F-4949-9FD2-C95FC5B467E2}" srcOrd="1" destOrd="0" presId="urn:microsoft.com/office/officeart/2005/8/layout/hierarchy6"/>
    <dgm:cxn modelId="{BC2044D7-D00B-42FA-8647-A75085C2961D}" type="presParOf" srcId="{B5D2E476-8BE6-4F4C-89F5-03B4AFBA93C6}" destId="{BCAB4790-25E8-4B64-B041-BF9F1BF3CCB6}" srcOrd="4" destOrd="0" presId="urn:microsoft.com/office/officeart/2005/8/layout/hierarchy6"/>
    <dgm:cxn modelId="{9AC81720-1C89-4C4D-B9CE-8FC2D5045780}" type="presParOf" srcId="{B5D2E476-8BE6-4F4C-89F5-03B4AFBA93C6}" destId="{98A6F5AE-15AF-4B52-8929-E629A6D9E7E4}" srcOrd="5" destOrd="0" presId="urn:microsoft.com/office/officeart/2005/8/layout/hierarchy6"/>
    <dgm:cxn modelId="{732CC1DF-3FC3-402B-AD6D-90B978B854FE}" type="presParOf" srcId="{98A6F5AE-15AF-4B52-8929-E629A6D9E7E4}" destId="{D25927D4-016A-43E5-9097-AA023BB45458}" srcOrd="0" destOrd="0" presId="urn:microsoft.com/office/officeart/2005/8/layout/hierarchy6"/>
    <dgm:cxn modelId="{0C5A30DA-264A-49E8-BC47-0C391A3F54DE}" type="presParOf" srcId="{98A6F5AE-15AF-4B52-8929-E629A6D9E7E4}" destId="{55EC7675-90AE-44B7-9CF6-2E8B6E9A1E95}" srcOrd="1" destOrd="0" presId="urn:microsoft.com/office/officeart/2005/8/layout/hierarchy6"/>
    <dgm:cxn modelId="{AB83428E-767B-42CB-BB8E-436073EBD734}" type="presParOf" srcId="{42EE35DE-0762-4B4B-BA7A-73DC48BA58EA}" destId="{29EE78A6-843E-4046-BD0A-6BFA9FAB76EF}"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11364E-FA71-41F3-869E-F2AA3D2173D4}" type="doc">
      <dgm:prSet loTypeId="urn:microsoft.com/office/officeart/2005/8/layout/hList9" loCatId="list" qsTypeId="urn:microsoft.com/office/officeart/2005/8/quickstyle/simple1" qsCatId="simple" csTypeId="urn:microsoft.com/office/officeart/2005/8/colors/accent3_3" csCatId="accent3" phldr="1"/>
      <dgm:spPr/>
      <dgm:t>
        <a:bodyPr/>
        <a:lstStyle/>
        <a:p>
          <a:endParaRPr lang="ru-RU"/>
        </a:p>
      </dgm:t>
    </dgm:pt>
    <dgm:pt modelId="{AD6896CB-38BA-4AC9-B5D1-613F417A5B47}">
      <dgm:prSet phldrT="[Текст]" custT="1"/>
      <dgm:spPr>
        <a:solidFill>
          <a:schemeClr val="accent1">
            <a:lumMod val="50000"/>
          </a:schemeClr>
        </a:solidFill>
        <a:ln>
          <a:solidFill>
            <a:schemeClr val="accent1">
              <a:lumMod val="50000"/>
            </a:schemeClr>
          </a:solidFill>
        </a:ln>
      </dgm:spPr>
      <dgm:t>
        <a:bodyPr/>
        <a:lstStyle/>
        <a:p>
          <a:pPr>
            <a:buNone/>
          </a:pPr>
          <a:r>
            <a:rPr lang="ru-RU" sz="1050" b="1" i="1" dirty="0">
              <a:latin typeface="Arial" panose="020B0604020202020204" pitchFamily="34" charset="0"/>
              <a:cs typeface="Arial" panose="020B0604020202020204" pitchFamily="34" charset="0"/>
            </a:rPr>
            <a:t>технологии первого порядка</a:t>
          </a:r>
          <a:r>
            <a:rPr lang="ru-RU" sz="1050" b="1" dirty="0">
              <a:latin typeface="Arial" panose="020B0604020202020204" pitchFamily="34" charset="0"/>
              <a:cs typeface="Arial" panose="020B0604020202020204" pitchFamily="34" charset="0"/>
            </a:rPr>
            <a:t>, ориентированные на развитие автономности личности – сенсорные, дидактические, математические  игры  </a:t>
          </a:r>
          <a:r>
            <a:rPr lang="ru-RU" sz="1050" b="1" u="sng" dirty="0">
              <a:latin typeface="Arial" panose="020B0604020202020204" pitchFamily="34" charset="0"/>
              <a:cs typeface="Arial" panose="020B0604020202020204" pitchFamily="34" charset="0"/>
            </a:rPr>
            <a:t>ИНВАРИАНТНЫЙ МОДУЛЬ</a:t>
          </a:r>
          <a:endParaRPr lang="ru-RU" sz="1050" b="1" dirty="0">
            <a:latin typeface="Arial" panose="020B0604020202020204" pitchFamily="34" charset="0"/>
            <a:cs typeface="Arial" panose="020B0604020202020204" pitchFamily="34" charset="0"/>
          </a:endParaRPr>
        </a:p>
      </dgm:t>
    </dgm:pt>
    <dgm:pt modelId="{EA97599C-20D7-4FC7-BA30-54DB5AF13469}" type="parTrans" cxnId="{DAE90398-796C-4D28-8A12-A61E84B74021}">
      <dgm:prSet/>
      <dgm:spPr/>
      <dgm:t>
        <a:bodyPr/>
        <a:lstStyle/>
        <a:p>
          <a:endParaRPr lang="ru-RU">
            <a:latin typeface="Arial" panose="020B0604020202020204" pitchFamily="34" charset="0"/>
            <a:cs typeface="Arial" panose="020B0604020202020204" pitchFamily="34" charset="0"/>
          </a:endParaRPr>
        </a:p>
      </dgm:t>
    </dgm:pt>
    <dgm:pt modelId="{1DED10CD-1430-41C2-8042-C025CB690FD9}" type="sibTrans" cxnId="{DAE90398-796C-4D28-8A12-A61E84B74021}">
      <dgm:prSet/>
      <dgm:spPr/>
      <dgm:t>
        <a:bodyPr/>
        <a:lstStyle/>
        <a:p>
          <a:endParaRPr lang="ru-RU">
            <a:latin typeface="Arial" panose="020B0604020202020204" pitchFamily="34" charset="0"/>
            <a:cs typeface="Arial" panose="020B0604020202020204" pitchFamily="34" charset="0"/>
          </a:endParaRPr>
        </a:p>
      </dgm:t>
    </dgm:pt>
    <dgm:pt modelId="{526DE2CB-DE6B-40ED-88EC-22F4905F239C}">
      <dgm:prSet phldrT="[Текст]" custT="1"/>
      <dgm:spPr/>
      <dgm:t>
        <a:bodyPr spcFirstLastPara="0" vert="horz" wrap="square" lIns="0" tIns="78232" rIns="78232" bIns="78232" numCol="1" spcCol="1270" anchor="ctr" anchorCtr="0"/>
        <a:lstStyle/>
        <a:p>
          <a:endParaRPr lang="ru-RU" sz="1050" u="sng" dirty="0"/>
        </a:p>
        <a:p>
          <a:endParaRPr lang="ru-RU" sz="1050" u="sng" dirty="0"/>
        </a:p>
        <a:p>
          <a:endParaRPr lang="ru-RU" sz="1050" u="sng" dirty="0"/>
        </a:p>
        <a:p>
          <a:endParaRPr lang="ru-RU" sz="1050" u="sng" dirty="0"/>
        </a:p>
        <a:p>
          <a:endParaRPr lang="ru-RU" sz="1050" u="sng" dirty="0"/>
        </a:p>
        <a:p>
          <a:r>
            <a:rPr lang="ru-RU" sz="1200" b="1" u="sng" dirty="0">
              <a:latin typeface="Arial" panose="020B0604020202020204" pitchFamily="34" charset="0"/>
              <a:cs typeface="Arial" panose="020B0604020202020204" pitchFamily="34" charset="0"/>
            </a:rPr>
            <a:t>в социально-бытовой сфере </a:t>
          </a:r>
        </a:p>
        <a:p>
          <a:r>
            <a:rPr lang="ru-RU" sz="1200" b="1" u="none" dirty="0">
              <a:latin typeface="Arial" panose="020B0604020202020204" pitchFamily="34" charset="0"/>
              <a:cs typeface="Arial" panose="020B0604020202020204" pitchFamily="34" charset="0"/>
            </a:rPr>
            <a:t>Дифференцированный подход </a:t>
          </a:r>
          <a:endParaRPr lang="ru-RU" sz="1200" b="1" u="none" kern="1200" dirty="0">
            <a:latin typeface="Arial" panose="020B0604020202020204" pitchFamily="34" charset="0"/>
            <a:cs typeface="Arial" panose="020B0604020202020204" pitchFamily="34" charset="0"/>
          </a:endParaRPr>
        </a:p>
      </dgm:t>
    </dgm:pt>
    <dgm:pt modelId="{5E916FFD-EAF8-4047-90EF-5A49D8850FC2}" type="parTrans" cxnId="{D4CE3385-238D-413D-83AE-6F813F2DCFA2}">
      <dgm:prSet/>
      <dgm:spPr/>
      <dgm:t>
        <a:bodyPr/>
        <a:lstStyle/>
        <a:p>
          <a:endParaRPr lang="ru-RU">
            <a:latin typeface="Arial" panose="020B0604020202020204" pitchFamily="34" charset="0"/>
            <a:cs typeface="Arial" panose="020B0604020202020204" pitchFamily="34" charset="0"/>
          </a:endParaRPr>
        </a:p>
      </dgm:t>
    </dgm:pt>
    <dgm:pt modelId="{8F518E72-0C7A-4BB6-9AC6-E7A66829485D}" type="sibTrans" cxnId="{D4CE3385-238D-413D-83AE-6F813F2DCFA2}">
      <dgm:prSet/>
      <dgm:spPr/>
      <dgm:t>
        <a:bodyPr/>
        <a:lstStyle/>
        <a:p>
          <a:endParaRPr lang="ru-RU">
            <a:latin typeface="Arial" panose="020B0604020202020204" pitchFamily="34" charset="0"/>
            <a:cs typeface="Arial" panose="020B0604020202020204" pitchFamily="34" charset="0"/>
          </a:endParaRPr>
        </a:p>
      </dgm:t>
    </dgm:pt>
    <dgm:pt modelId="{A7D75D2E-DF08-452A-8B21-8B29B16C116C}">
      <dgm:prSet phldrT="[Текст]" custT="1"/>
      <dgm:spPr>
        <a:solidFill>
          <a:schemeClr val="accent1">
            <a:lumMod val="50000"/>
          </a:schemeClr>
        </a:solidFill>
        <a:ln w="15875" cap="rnd" cmpd="sng" algn="ctr">
          <a:solidFill>
            <a:schemeClr val="accent1">
              <a:lumMod val="50000"/>
            </a:schemeClr>
          </a:solidFill>
          <a:prstDash val="solid"/>
        </a:ln>
        <a:effectLst/>
      </dgm:spPr>
      <dgm:t>
        <a:bodyPr spcFirstLastPara="0" vert="horz" wrap="square" lIns="0" tIns="0" rIns="0" bIns="0" numCol="1" spcCol="1270" anchor="ctr" anchorCtr="0"/>
        <a:lstStyle/>
        <a:p>
          <a:pPr marL="0" lvl="0" indent="0" algn="ctr" defTabSz="533400">
            <a:lnSpc>
              <a:spcPct val="90000"/>
            </a:lnSpc>
            <a:spcBef>
              <a:spcPct val="0"/>
            </a:spcBef>
            <a:spcAft>
              <a:spcPct val="35000"/>
            </a:spcAft>
            <a:buNone/>
          </a:pPr>
          <a:r>
            <a:rPr lang="ru-RU" sz="1150" i="1" kern="1200" dirty="0"/>
            <a:t>технологии третьего порядка</a:t>
          </a:r>
          <a:r>
            <a:rPr lang="ru-RU" sz="1150" b="0" kern="1200" dirty="0">
              <a:latin typeface="Arial" panose="020B0604020202020204" pitchFamily="34" charset="0"/>
              <a:ea typeface="+mn-ea"/>
              <a:cs typeface="Arial" panose="020B0604020202020204" pitchFamily="34" charset="0"/>
            </a:rPr>
            <a:t> </a:t>
          </a:r>
        </a:p>
        <a:p>
          <a:pPr marL="0" lvl="0" indent="0" algn="ctr" defTabSz="533400">
            <a:lnSpc>
              <a:spcPct val="90000"/>
            </a:lnSpc>
            <a:spcBef>
              <a:spcPct val="0"/>
            </a:spcBef>
            <a:spcAft>
              <a:spcPct val="35000"/>
            </a:spcAft>
            <a:buNone/>
          </a:pPr>
          <a:r>
            <a:rPr lang="ru-RU" sz="1150" b="0" kern="1200" dirty="0">
              <a:latin typeface="Arial" panose="020B0604020202020204" pitchFamily="34" charset="0"/>
              <a:ea typeface="+mn-ea"/>
              <a:cs typeface="Arial" panose="020B0604020202020204" pitchFamily="34" charset="0"/>
            </a:rPr>
            <a:t>интерактивные, дистанционные</a:t>
          </a:r>
        </a:p>
        <a:p>
          <a:pPr marL="0" lvl="0" indent="0" algn="ctr" defTabSz="533400">
            <a:lnSpc>
              <a:spcPct val="90000"/>
            </a:lnSpc>
            <a:spcBef>
              <a:spcPct val="0"/>
            </a:spcBef>
            <a:spcAft>
              <a:spcPct val="35000"/>
            </a:spcAft>
            <a:buNone/>
          </a:pPr>
          <a:r>
            <a:rPr lang="ru-RU" sz="1150" kern="1200" dirty="0"/>
            <a:t>для повышения мотивации, показателя активности и участия</a:t>
          </a:r>
          <a:endParaRPr lang="ru-RU" sz="1150" b="0" kern="1200" dirty="0">
            <a:latin typeface="Arial" panose="020B0604020202020204" pitchFamily="34" charset="0"/>
            <a:ea typeface="+mn-ea"/>
            <a:cs typeface="Arial" panose="020B0604020202020204" pitchFamily="34" charset="0"/>
          </a:endParaRPr>
        </a:p>
      </dgm:t>
    </dgm:pt>
    <dgm:pt modelId="{FB534D37-DA20-4A7F-85EE-58ACCF2FE48D}" type="parTrans" cxnId="{5A1FF173-BC27-4AD3-B2A6-6EED1290ACD8}">
      <dgm:prSet/>
      <dgm:spPr/>
      <dgm:t>
        <a:bodyPr/>
        <a:lstStyle/>
        <a:p>
          <a:endParaRPr lang="ru-RU">
            <a:latin typeface="Arial" panose="020B0604020202020204" pitchFamily="34" charset="0"/>
            <a:cs typeface="Arial" panose="020B0604020202020204" pitchFamily="34" charset="0"/>
          </a:endParaRPr>
        </a:p>
      </dgm:t>
    </dgm:pt>
    <dgm:pt modelId="{14C5F8A5-FF29-4C9C-AF26-B970F1F97896}" type="sibTrans" cxnId="{5A1FF173-BC27-4AD3-B2A6-6EED1290ACD8}">
      <dgm:prSet/>
      <dgm:spPr/>
      <dgm:t>
        <a:bodyPr/>
        <a:lstStyle/>
        <a:p>
          <a:endParaRPr lang="ru-RU">
            <a:latin typeface="Arial" panose="020B0604020202020204" pitchFamily="34" charset="0"/>
            <a:cs typeface="Arial" panose="020B0604020202020204" pitchFamily="34" charset="0"/>
          </a:endParaRPr>
        </a:p>
      </dgm:t>
    </dgm:pt>
    <dgm:pt modelId="{31583521-A9B6-4333-A85F-99A307599B88}">
      <dgm:prSet phldrT="[Текст]" custT="1"/>
      <dgm:spPr>
        <a:solidFill>
          <a:schemeClr val="accent1">
            <a:lumMod val="40000"/>
            <a:lumOff val="60000"/>
          </a:schemeClr>
        </a:solidFill>
      </dgm:spPr>
      <dgm:t>
        <a:bodyPr spcFirstLastPara="0" vert="horz" wrap="square" lIns="0" tIns="78232" rIns="78232" bIns="78232" numCol="1" spcCol="1270" anchor="ctr" anchorCtr="0"/>
        <a:lstStyle/>
        <a:p>
          <a:pPr marL="0" lvl="0" indent="0" algn="l" defTabSz="488950">
            <a:lnSpc>
              <a:spcPct val="90000"/>
            </a:lnSpc>
            <a:spcBef>
              <a:spcPct val="0"/>
            </a:spcBef>
            <a:spcAft>
              <a:spcPct val="35000"/>
            </a:spcAft>
            <a:buNone/>
          </a:pPr>
          <a:r>
            <a:rPr lang="ru-RU" sz="1050" b="1" kern="1200" dirty="0">
              <a:latin typeface="Arial" panose="020B0604020202020204" pitchFamily="34" charset="0"/>
              <a:ea typeface="+mn-ea"/>
              <a:cs typeface="Arial" panose="020B0604020202020204" pitchFamily="34" charset="0"/>
            </a:rPr>
            <a:t>Я</a:t>
          </a:r>
        </a:p>
      </dgm:t>
    </dgm:pt>
    <dgm:pt modelId="{34F2EC33-FB19-4E97-988F-2DFF231D0251}" type="parTrans" cxnId="{F2D2957C-3643-4424-AD88-5DAD7274868F}">
      <dgm:prSet/>
      <dgm:spPr/>
      <dgm:t>
        <a:bodyPr/>
        <a:lstStyle/>
        <a:p>
          <a:endParaRPr lang="ru-RU">
            <a:latin typeface="Arial" panose="020B0604020202020204" pitchFamily="34" charset="0"/>
            <a:cs typeface="Arial" panose="020B0604020202020204" pitchFamily="34" charset="0"/>
          </a:endParaRPr>
        </a:p>
      </dgm:t>
    </dgm:pt>
    <dgm:pt modelId="{1AFBA9C8-3253-49B6-AFB7-7E413D13F504}" type="sibTrans" cxnId="{F2D2957C-3643-4424-AD88-5DAD7274868F}">
      <dgm:prSet/>
      <dgm:spPr/>
      <dgm:t>
        <a:bodyPr/>
        <a:lstStyle/>
        <a:p>
          <a:endParaRPr lang="ru-RU">
            <a:latin typeface="Arial" panose="020B0604020202020204" pitchFamily="34" charset="0"/>
            <a:cs typeface="Arial" panose="020B0604020202020204" pitchFamily="34" charset="0"/>
          </a:endParaRPr>
        </a:p>
      </dgm:t>
    </dgm:pt>
    <dgm:pt modelId="{5C9F6997-1361-4AE5-A783-55AE8C0AA060}">
      <dgm:prSet phldrT="[Текст]" custT="1"/>
      <dgm:spPr>
        <a:solidFill>
          <a:schemeClr val="accent1">
            <a:lumMod val="50000"/>
          </a:schemeClr>
        </a:solidFill>
        <a:ln w="15875" cap="rnd" cmpd="sng" algn="ctr">
          <a:solidFill>
            <a:schemeClr val="accent1">
              <a:lumMod val="50000"/>
            </a:schemeClr>
          </a:solidFill>
          <a:prstDash val="solid"/>
        </a:ln>
        <a:effectLst/>
      </dgm:spPr>
      <dgm:t>
        <a:bodyPr spcFirstLastPara="0" vert="horz" wrap="square" lIns="0" tIns="0" rIns="0" bIns="0" numCol="1" spcCol="1270" anchor="ctr" anchorCtr="0"/>
        <a:lstStyle/>
        <a:p>
          <a:pPr marL="0" lvl="0" indent="0" algn="ctr" defTabSz="533400">
            <a:lnSpc>
              <a:spcPct val="90000"/>
            </a:lnSpc>
            <a:spcBef>
              <a:spcPct val="0"/>
            </a:spcBef>
            <a:spcAft>
              <a:spcPct val="35000"/>
            </a:spcAft>
            <a:buNone/>
          </a:pPr>
          <a:r>
            <a:rPr lang="ru-RU" sz="1150" i="1" kern="1200" dirty="0">
              <a:latin typeface="Arial" panose="020B0604020202020204" pitchFamily="34" charset="0"/>
              <a:cs typeface="Arial" panose="020B0604020202020204" pitchFamily="34" charset="0"/>
            </a:rPr>
            <a:t>технологии второго порядка</a:t>
          </a:r>
          <a:r>
            <a:rPr lang="ru-RU" sz="1150" b="0" kern="1200" dirty="0">
              <a:latin typeface="Arial" panose="020B0604020202020204" pitchFamily="34" charset="0"/>
              <a:ea typeface="+mn-ea"/>
              <a:cs typeface="Arial" panose="020B0604020202020204" pitchFamily="34" charset="0"/>
            </a:rPr>
            <a:t> </a:t>
          </a:r>
        </a:p>
        <a:p>
          <a:pPr marL="0" marR="0" lvl="0" indent="0" algn="ctr" defTabSz="533400" eaLnBrk="1" fontAlgn="auto" latinLnBrk="0" hangingPunct="1">
            <a:lnSpc>
              <a:spcPct val="90000"/>
            </a:lnSpc>
            <a:spcBef>
              <a:spcPct val="0"/>
            </a:spcBef>
            <a:spcAft>
              <a:spcPct val="35000"/>
            </a:spcAft>
            <a:buClrTx/>
            <a:buSzTx/>
            <a:buFontTx/>
            <a:buNone/>
            <a:tabLst/>
            <a:defRPr/>
          </a:pPr>
          <a:r>
            <a:rPr lang="ru-RU" sz="1200" kern="1200" dirty="0">
              <a:latin typeface="Arial" panose="020B0604020202020204" pitchFamily="34" charset="0"/>
              <a:cs typeface="Arial" panose="020B0604020202020204" pitchFamily="34" charset="0"/>
            </a:rPr>
            <a:t>для формирования автономии </a:t>
          </a:r>
        </a:p>
        <a:p>
          <a:pPr marL="0" lvl="0" indent="0" algn="ctr" defTabSz="533400">
            <a:lnSpc>
              <a:spcPct val="90000"/>
            </a:lnSpc>
            <a:spcBef>
              <a:spcPct val="0"/>
            </a:spcBef>
            <a:spcAft>
              <a:spcPct val="35000"/>
            </a:spcAft>
            <a:buNone/>
          </a:pPr>
          <a:r>
            <a:rPr lang="ru-RU" sz="1400" kern="1200" dirty="0">
              <a:latin typeface="Arial" panose="020B0604020202020204" pitchFamily="34" charset="0"/>
              <a:cs typeface="Arial" panose="020B0604020202020204" pitchFamily="34" charset="0"/>
            </a:rPr>
            <a:t>для создания сообществ</a:t>
          </a:r>
        </a:p>
        <a:p>
          <a:pPr marL="0" lvl="0" indent="0" algn="ctr" defTabSz="533400">
            <a:lnSpc>
              <a:spcPct val="90000"/>
            </a:lnSpc>
            <a:spcBef>
              <a:spcPct val="0"/>
            </a:spcBef>
            <a:spcAft>
              <a:spcPct val="35000"/>
            </a:spcAft>
            <a:buNone/>
          </a:pPr>
          <a:r>
            <a:rPr lang="ru-RU" sz="1150" b="0" kern="1200" dirty="0">
              <a:latin typeface="Arial" panose="020B0604020202020204" pitchFamily="34" charset="0"/>
              <a:ea typeface="+mn-ea"/>
              <a:cs typeface="Arial" panose="020B0604020202020204" pitchFamily="34" charset="0"/>
            </a:rPr>
            <a:t>- сюжетные, театрализованные игры</a:t>
          </a:r>
        </a:p>
        <a:p>
          <a:pPr marL="0" lvl="0" indent="0" algn="ctr" defTabSz="533400">
            <a:lnSpc>
              <a:spcPct val="90000"/>
            </a:lnSpc>
            <a:spcBef>
              <a:spcPct val="0"/>
            </a:spcBef>
            <a:spcAft>
              <a:spcPct val="35000"/>
            </a:spcAft>
            <a:buNone/>
          </a:pPr>
          <a:r>
            <a:rPr lang="ru-RU" sz="1150" b="0" kern="1200" dirty="0">
              <a:latin typeface="Arial" panose="020B0604020202020204" pitchFamily="34" charset="0"/>
              <a:ea typeface="+mn-ea"/>
              <a:cs typeface="Arial" panose="020B0604020202020204" pitchFamily="34" charset="0"/>
            </a:rPr>
            <a:t>Проектно-игровая деятельность с музеями</a:t>
          </a:r>
        </a:p>
        <a:p>
          <a:pPr marL="0" lvl="0" indent="0" algn="ctr" defTabSz="533400">
            <a:lnSpc>
              <a:spcPct val="90000"/>
            </a:lnSpc>
            <a:spcBef>
              <a:spcPct val="0"/>
            </a:spcBef>
            <a:spcAft>
              <a:spcPct val="35000"/>
            </a:spcAft>
            <a:buNone/>
          </a:pPr>
          <a:r>
            <a:rPr lang="ru-RU" sz="1150" b="0" u="sng" kern="1200" dirty="0">
              <a:latin typeface="Arial" panose="020B0604020202020204" pitchFamily="34" charset="0"/>
              <a:ea typeface="+mn-ea"/>
              <a:cs typeface="Arial" panose="020B0604020202020204" pitchFamily="34" charset="0"/>
            </a:rPr>
            <a:t>ВАРИАТИВНЫЙ МОДУЛЬ</a:t>
          </a:r>
        </a:p>
      </dgm:t>
    </dgm:pt>
    <dgm:pt modelId="{C60C7A63-7486-4C2A-AD85-CE35A9F3B42C}" type="parTrans" cxnId="{3B6AD062-6EC8-42A0-B6D3-15C00F154A73}">
      <dgm:prSet/>
      <dgm:spPr/>
      <dgm:t>
        <a:bodyPr/>
        <a:lstStyle/>
        <a:p>
          <a:endParaRPr lang="ru-RU">
            <a:latin typeface="Arial" panose="020B0604020202020204" pitchFamily="34" charset="0"/>
            <a:cs typeface="Arial" panose="020B0604020202020204" pitchFamily="34" charset="0"/>
          </a:endParaRPr>
        </a:p>
      </dgm:t>
    </dgm:pt>
    <dgm:pt modelId="{CC3F0E32-0248-48F1-9FD1-A76B2E0968D0}" type="sibTrans" cxnId="{3B6AD062-6EC8-42A0-B6D3-15C00F154A73}">
      <dgm:prSet/>
      <dgm:spPr/>
      <dgm:t>
        <a:bodyPr/>
        <a:lstStyle/>
        <a:p>
          <a:endParaRPr lang="ru-RU">
            <a:latin typeface="Arial" panose="020B0604020202020204" pitchFamily="34" charset="0"/>
            <a:cs typeface="Arial" panose="020B0604020202020204" pitchFamily="34" charset="0"/>
          </a:endParaRPr>
        </a:p>
      </dgm:t>
    </dgm:pt>
    <dgm:pt modelId="{4F96CAA5-03CC-4DAF-A607-63DAE5F43D15}">
      <dgm:prSet phldrT="[Текст]" custT="1"/>
      <dgm:spPr/>
      <dgm:t>
        <a:bodyPr spcFirstLastPara="0" vert="horz" wrap="square" lIns="0" tIns="78232" rIns="78232" bIns="78232" numCol="1" spcCol="1270" anchor="ctr" anchorCtr="0"/>
        <a:lstStyle/>
        <a:p>
          <a:pPr marL="0" lvl="0" indent="0" algn="l" defTabSz="488950">
            <a:lnSpc>
              <a:spcPct val="90000"/>
            </a:lnSpc>
            <a:spcBef>
              <a:spcPct val="0"/>
            </a:spcBef>
            <a:spcAft>
              <a:spcPct val="35000"/>
            </a:spcAft>
            <a:buNone/>
          </a:pPr>
          <a:r>
            <a:rPr lang="ru-RU" sz="1050" b="1" kern="1200" dirty="0">
              <a:latin typeface="Arial" panose="020B0604020202020204" pitchFamily="34" charset="0"/>
              <a:ea typeface="+mn-ea"/>
              <a:cs typeface="Arial" panose="020B0604020202020204" pitchFamily="34" charset="0"/>
            </a:rPr>
            <a:t/>
          </a:r>
          <a:br>
            <a:rPr lang="ru-RU" sz="1050" b="1" kern="1200" dirty="0">
              <a:latin typeface="Arial" panose="020B0604020202020204" pitchFamily="34" charset="0"/>
              <a:ea typeface="+mn-ea"/>
              <a:cs typeface="Arial" panose="020B0604020202020204" pitchFamily="34" charset="0"/>
            </a:rPr>
          </a:br>
          <a:r>
            <a:rPr lang="ru-RU" sz="1100" b="1" kern="1200" dirty="0">
              <a:latin typeface="Arial" panose="020B0604020202020204" pitchFamily="34" charset="0"/>
              <a:ea typeface="+mn-ea"/>
              <a:cs typeface="Arial" panose="020B0604020202020204" pitchFamily="34" charset="0"/>
            </a:rPr>
            <a:t>в </a:t>
          </a:r>
          <a:r>
            <a:rPr lang="ru-RU" sz="1400" b="1" u="sng" kern="1200" dirty="0" err="1">
              <a:latin typeface="Arial" panose="020B0604020202020204" pitchFamily="34" charset="0"/>
              <a:cs typeface="Arial" panose="020B0604020202020204" pitchFamily="34" charset="0"/>
            </a:rPr>
            <a:t>социо</a:t>
          </a:r>
          <a:r>
            <a:rPr lang="ru-RU" sz="1400" b="1" u="sng" kern="1200" dirty="0">
              <a:latin typeface="Arial" panose="020B0604020202020204" pitchFamily="34" charset="0"/>
              <a:cs typeface="Arial" panose="020B0604020202020204" pitchFamily="34" charset="0"/>
            </a:rPr>
            <a:t>-культурной сфере</a:t>
          </a:r>
        </a:p>
        <a:p>
          <a:pPr marL="0" lvl="0" indent="0" algn="l" defTabSz="488950">
            <a:lnSpc>
              <a:spcPct val="90000"/>
            </a:lnSpc>
            <a:spcBef>
              <a:spcPct val="0"/>
            </a:spcBef>
            <a:spcAft>
              <a:spcPct val="35000"/>
            </a:spcAft>
            <a:buNone/>
          </a:pPr>
          <a:r>
            <a:rPr lang="ru-RU" sz="1400" b="1" kern="1200" dirty="0">
              <a:latin typeface="Arial" panose="020B0604020202020204" pitchFamily="34" charset="0"/>
              <a:cs typeface="Arial" panose="020B0604020202020204" pitchFamily="34" charset="0"/>
            </a:rPr>
            <a:t>индивидуальный подход</a:t>
          </a:r>
        </a:p>
        <a:p>
          <a:pPr marL="0" lvl="0" indent="0" algn="l" defTabSz="488950">
            <a:lnSpc>
              <a:spcPct val="90000"/>
            </a:lnSpc>
            <a:spcBef>
              <a:spcPct val="0"/>
            </a:spcBef>
            <a:spcAft>
              <a:spcPct val="35000"/>
            </a:spcAft>
            <a:buNone/>
          </a:pPr>
          <a:endParaRPr lang="ru-RU" sz="1050" b="1" kern="1200" dirty="0">
            <a:latin typeface="Arial" panose="020B0604020202020204" pitchFamily="34" charset="0"/>
            <a:ea typeface="+mn-ea"/>
            <a:cs typeface="Arial" panose="020B0604020202020204" pitchFamily="34" charset="0"/>
          </a:endParaRPr>
        </a:p>
      </dgm:t>
    </dgm:pt>
    <dgm:pt modelId="{8BBF88F4-141D-44A8-9804-6C93B5D37BEE}" type="parTrans" cxnId="{E3EC4820-F1E3-4AE9-B5CF-AF7A7905DEFA}">
      <dgm:prSet/>
      <dgm:spPr/>
      <dgm:t>
        <a:bodyPr/>
        <a:lstStyle/>
        <a:p>
          <a:endParaRPr lang="ru-RU">
            <a:latin typeface="Arial" panose="020B0604020202020204" pitchFamily="34" charset="0"/>
            <a:cs typeface="Arial" panose="020B0604020202020204" pitchFamily="34" charset="0"/>
          </a:endParaRPr>
        </a:p>
      </dgm:t>
    </dgm:pt>
    <dgm:pt modelId="{AED596EB-FB0D-4AC1-AD59-865A712239C2}" type="sibTrans" cxnId="{E3EC4820-F1E3-4AE9-B5CF-AF7A7905DEFA}">
      <dgm:prSet/>
      <dgm:spPr/>
      <dgm:t>
        <a:bodyPr/>
        <a:lstStyle/>
        <a:p>
          <a:endParaRPr lang="ru-RU">
            <a:latin typeface="Arial" panose="020B0604020202020204" pitchFamily="34" charset="0"/>
            <a:cs typeface="Arial" panose="020B0604020202020204" pitchFamily="34" charset="0"/>
          </a:endParaRPr>
        </a:p>
      </dgm:t>
    </dgm:pt>
    <dgm:pt modelId="{8B39D0E1-A425-4D71-B837-A8DD4F384C28}">
      <dgm:prSet phldrT="[Текст]" custT="1"/>
      <dgm:spPr/>
      <dgm:t>
        <a:bodyPr spcFirstLastPara="0" vert="horz" wrap="square" lIns="0" tIns="78232" rIns="78232" bIns="78232" numCol="1" spcCol="1270" anchor="ctr" anchorCtr="0"/>
        <a:lstStyle/>
        <a:p>
          <a:pPr marL="0" lvl="0" indent="0" algn="l" defTabSz="488950">
            <a:lnSpc>
              <a:spcPct val="90000"/>
            </a:lnSpc>
            <a:spcBef>
              <a:spcPct val="0"/>
            </a:spcBef>
            <a:spcAft>
              <a:spcPct val="35000"/>
            </a:spcAft>
            <a:buNone/>
          </a:pPr>
          <a:endParaRPr lang="ru-RU" sz="1050" b="1" kern="1200" dirty="0">
            <a:latin typeface="Arial" panose="020B0604020202020204" pitchFamily="34" charset="0"/>
            <a:ea typeface="+mn-ea"/>
            <a:cs typeface="Arial" panose="020B0604020202020204" pitchFamily="34" charset="0"/>
          </a:endParaRPr>
        </a:p>
        <a:p>
          <a:pPr marL="0" lvl="0" indent="0" algn="l" defTabSz="488950">
            <a:lnSpc>
              <a:spcPct val="90000"/>
            </a:lnSpc>
            <a:spcBef>
              <a:spcPct val="0"/>
            </a:spcBef>
            <a:spcAft>
              <a:spcPct val="35000"/>
            </a:spcAft>
            <a:buNone/>
          </a:pPr>
          <a:endParaRPr lang="ru-RU" sz="1050" b="1" kern="1200" dirty="0">
            <a:latin typeface="Arial" panose="020B0604020202020204" pitchFamily="34" charset="0"/>
            <a:ea typeface="+mn-ea"/>
            <a:cs typeface="Arial" panose="020B0604020202020204" pitchFamily="34" charset="0"/>
          </a:endParaRPr>
        </a:p>
        <a:p>
          <a:pPr marL="0" lvl="0" indent="0" algn="l" defTabSz="488950">
            <a:lnSpc>
              <a:spcPct val="90000"/>
            </a:lnSpc>
            <a:spcBef>
              <a:spcPct val="0"/>
            </a:spcBef>
            <a:spcAft>
              <a:spcPct val="35000"/>
            </a:spcAft>
            <a:buNone/>
          </a:pPr>
          <a:endParaRPr lang="ru-RU" sz="1200" b="1" kern="1200" dirty="0">
            <a:latin typeface="Arial" panose="020B0604020202020204" pitchFamily="34" charset="0"/>
            <a:ea typeface="+mn-ea"/>
            <a:cs typeface="Arial" panose="020B0604020202020204" pitchFamily="34" charset="0"/>
          </a:endParaRPr>
        </a:p>
        <a:p>
          <a:pPr marL="0" lvl="0" indent="0" algn="l" defTabSz="488950">
            <a:lnSpc>
              <a:spcPct val="90000"/>
            </a:lnSpc>
            <a:spcBef>
              <a:spcPct val="0"/>
            </a:spcBef>
            <a:spcAft>
              <a:spcPct val="35000"/>
            </a:spcAft>
            <a:buNone/>
          </a:pPr>
          <a:r>
            <a:rPr lang="ru-RU" sz="1200" b="1" kern="1200" dirty="0">
              <a:latin typeface="Arial" panose="020B0604020202020204" pitchFamily="34" charset="0"/>
              <a:ea typeface="+mn-ea"/>
              <a:cs typeface="Arial" panose="020B0604020202020204" pitchFamily="34" charset="0"/>
            </a:rPr>
            <a:t>Персонализированный подход</a:t>
          </a:r>
        </a:p>
      </dgm:t>
    </dgm:pt>
    <dgm:pt modelId="{CFA646F7-86A3-4457-89CF-FF67292C73F8}" type="parTrans" cxnId="{CA4F936C-6B72-4E41-9849-B79A761F38AD}">
      <dgm:prSet/>
      <dgm:spPr/>
      <dgm:t>
        <a:bodyPr/>
        <a:lstStyle/>
        <a:p>
          <a:endParaRPr lang="ru-RU"/>
        </a:p>
      </dgm:t>
    </dgm:pt>
    <dgm:pt modelId="{7BCCE2F4-14C2-4E15-A0DE-2C384934A303}" type="sibTrans" cxnId="{CA4F936C-6B72-4E41-9849-B79A761F38AD}">
      <dgm:prSet/>
      <dgm:spPr/>
      <dgm:t>
        <a:bodyPr/>
        <a:lstStyle/>
        <a:p>
          <a:endParaRPr lang="ru-RU"/>
        </a:p>
      </dgm:t>
    </dgm:pt>
    <dgm:pt modelId="{6269CE36-8116-429D-8B11-DCBE27980995}">
      <dgm:prSet phldrT="[Текст]" custT="1"/>
      <dgm:spPr>
        <a:solidFill>
          <a:schemeClr val="accent1">
            <a:lumMod val="40000"/>
            <a:lumOff val="60000"/>
            <a:alpha val="90000"/>
          </a:schemeClr>
        </a:solidFill>
      </dgm:spPr>
      <dgm:t>
        <a:bodyPr spcFirstLastPara="0" vert="horz" wrap="square" lIns="0" tIns="78232" rIns="78232" bIns="78232" numCol="1" spcCol="1270" anchor="ctr" anchorCtr="0"/>
        <a:lstStyle/>
        <a:p>
          <a:pPr marL="0" lvl="0" indent="0" algn="l" defTabSz="488950">
            <a:lnSpc>
              <a:spcPct val="90000"/>
            </a:lnSpc>
            <a:spcBef>
              <a:spcPct val="0"/>
            </a:spcBef>
            <a:spcAft>
              <a:spcPct val="35000"/>
            </a:spcAft>
            <a:buNone/>
          </a:pPr>
          <a:endParaRPr lang="ru-RU" sz="1050" b="1" kern="1200" dirty="0">
            <a:latin typeface="Arial" panose="020B0604020202020204" pitchFamily="34" charset="0"/>
            <a:ea typeface="+mn-ea"/>
            <a:cs typeface="Arial" panose="020B0604020202020204" pitchFamily="34" charset="0"/>
          </a:endParaRPr>
        </a:p>
        <a:p>
          <a:pPr marL="0" lvl="0" indent="0" algn="l" defTabSz="488950">
            <a:lnSpc>
              <a:spcPct val="90000"/>
            </a:lnSpc>
            <a:spcBef>
              <a:spcPct val="0"/>
            </a:spcBef>
            <a:spcAft>
              <a:spcPct val="35000"/>
            </a:spcAft>
            <a:buNone/>
          </a:pPr>
          <a:r>
            <a:rPr lang="ru-RU" sz="1050" b="1" kern="1200" dirty="0">
              <a:latin typeface="Arial" panose="020B0604020202020204" pitchFamily="34" charset="0"/>
              <a:ea typeface="+mn-ea"/>
              <a:cs typeface="Arial" panose="020B0604020202020204" pitchFamily="34" charset="0"/>
            </a:rPr>
            <a:t>МЫ</a:t>
          </a:r>
        </a:p>
        <a:p>
          <a:pPr marL="0" lvl="0" indent="0" algn="l" defTabSz="488950">
            <a:lnSpc>
              <a:spcPct val="90000"/>
            </a:lnSpc>
            <a:spcBef>
              <a:spcPct val="0"/>
            </a:spcBef>
            <a:spcAft>
              <a:spcPct val="35000"/>
            </a:spcAft>
            <a:buNone/>
          </a:pPr>
          <a:endParaRPr lang="ru-RU" sz="1050" b="1" kern="1200" dirty="0">
            <a:latin typeface="Arial" panose="020B0604020202020204" pitchFamily="34" charset="0"/>
            <a:ea typeface="+mn-ea"/>
            <a:cs typeface="Arial" panose="020B0604020202020204" pitchFamily="34" charset="0"/>
          </a:endParaRPr>
        </a:p>
      </dgm:t>
    </dgm:pt>
    <dgm:pt modelId="{50F42C49-64D5-4CE8-AC37-160CF0C7E4F2}" type="parTrans" cxnId="{1417B772-20EC-4CAB-B43F-FB130021D6DE}">
      <dgm:prSet/>
      <dgm:spPr/>
      <dgm:t>
        <a:bodyPr/>
        <a:lstStyle/>
        <a:p>
          <a:endParaRPr lang="ru-RU"/>
        </a:p>
      </dgm:t>
    </dgm:pt>
    <dgm:pt modelId="{E96FDA6F-A379-40FE-A706-2BC992708B76}" type="sibTrans" cxnId="{1417B772-20EC-4CAB-B43F-FB130021D6DE}">
      <dgm:prSet/>
      <dgm:spPr/>
      <dgm:t>
        <a:bodyPr/>
        <a:lstStyle/>
        <a:p>
          <a:endParaRPr lang="ru-RU"/>
        </a:p>
      </dgm:t>
    </dgm:pt>
    <dgm:pt modelId="{6EC5554B-51A5-49AA-BD2D-ACFF40371445}" type="pres">
      <dgm:prSet presAssocID="{C111364E-FA71-41F3-869E-F2AA3D2173D4}" presName="list" presStyleCnt="0">
        <dgm:presLayoutVars>
          <dgm:dir/>
          <dgm:animLvl val="lvl"/>
        </dgm:presLayoutVars>
      </dgm:prSet>
      <dgm:spPr/>
      <dgm:t>
        <a:bodyPr/>
        <a:lstStyle/>
        <a:p>
          <a:endParaRPr lang="ru-RU"/>
        </a:p>
      </dgm:t>
    </dgm:pt>
    <dgm:pt modelId="{8473ABC3-A3CD-4402-92B9-32E44DCBB150}" type="pres">
      <dgm:prSet presAssocID="{AD6896CB-38BA-4AC9-B5D1-613F417A5B47}" presName="posSpace" presStyleCnt="0"/>
      <dgm:spPr/>
    </dgm:pt>
    <dgm:pt modelId="{1250AF9C-670C-4E68-8E60-8188961E1A1D}" type="pres">
      <dgm:prSet presAssocID="{AD6896CB-38BA-4AC9-B5D1-613F417A5B47}" presName="vertFlow" presStyleCnt="0"/>
      <dgm:spPr/>
    </dgm:pt>
    <dgm:pt modelId="{A29DDFB9-A881-4634-974A-552602AF2F55}" type="pres">
      <dgm:prSet presAssocID="{AD6896CB-38BA-4AC9-B5D1-613F417A5B47}" presName="topSpace" presStyleCnt="0"/>
      <dgm:spPr/>
    </dgm:pt>
    <dgm:pt modelId="{5BA1AE02-938A-4012-BC26-07DF61ACDB51}" type="pres">
      <dgm:prSet presAssocID="{AD6896CB-38BA-4AC9-B5D1-613F417A5B47}" presName="firstComp" presStyleCnt="0"/>
      <dgm:spPr/>
    </dgm:pt>
    <dgm:pt modelId="{D701AE4C-EE63-4855-A0A0-E0C5ECDB4F9B}" type="pres">
      <dgm:prSet presAssocID="{AD6896CB-38BA-4AC9-B5D1-613F417A5B47}" presName="firstChild" presStyleLbl="bgAccFollowNode1" presStyleIdx="0" presStyleCnt="5" custScaleX="122482" custScaleY="208080" custLinFactNeighborX="-11088" custLinFactNeighborY="68568"/>
      <dgm:spPr>
        <a:xfrm>
          <a:off x="1398594" y="1389547"/>
          <a:ext cx="1753024" cy="1662463"/>
        </a:xfrm>
        <a:prstGeom prst="roundRect">
          <a:avLst/>
        </a:prstGeom>
      </dgm:spPr>
      <dgm:t>
        <a:bodyPr/>
        <a:lstStyle/>
        <a:p>
          <a:endParaRPr lang="ru-RU"/>
        </a:p>
      </dgm:t>
    </dgm:pt>
    <dgm:pt modelId="{57075B5C-5672-4EAC-B639-7A405219EB6D}" type="pres">
      <dgm:prSet presAssocID="{AD6896CB-38BA-4AC9-B5D1-613F417A5B47}" presName="firstChildTx" presStyleLbl="bgAccFollowNode1" presStyleIdx="0" presStyleCnt="5">
        <dgm:presLayoutVars>
          <dgm:bulletEnabled val="1"/>
        </dgm:presLayoutVars>
      </dgm:prSet>
      <dgm:spPr>
        <a:prstGeom prst="roundRect">
          <a:avLst/>
        </a:prstGeom>
      </dgm:spPr>
      <dgm:t>
        <a:bodyPr/>
        <a:lstStyle/>
        <a:p>
          <a:endParaRPr lang="ru-RU"/>
        </a:p>
      </dgm:t>
    </dgm:pt>
    <dgm:pt modelId="{216CF659-0EB9-4808-9D6D-D2EDD52A6A89}" type="pres">
      <dgm:prSet presAssocID="{AD6896CB-38BA-4AC9-B5D1-613F417A5B47}" presName="negSpace" presStyleCnt="0"/>
      <dgm:spPr/>
    </dgm:pt>
    <dgm:pt modelId="{A34D0928-F795-4D9E-8699-F3C452931E2A}" type="pres">
      <dgm:prSet presAssocID="{AD6896CB-38BA-4AC9-B5D1-613F417A5B47}" presName="circle" presStyleLbl="node1" presStyleIdx="0" presStyleCnt="3" custScaleX="192918" custScaleY="222755" custLinFactNeighborX="-16868" custLinFactNeighborY="-22476"/>
      <dgm:spPr>
        <a:prstGeom prst="roundRect">
          <a:avLst/>
        </a:prstGeom>
      </dgm:spPr>
      <dgm:t>
        <a:bodyPr/>
        <a:lstStyle/>
        <a:p>
          <a:endParaRPr lang="ru-RU"/>
        </a:p>
      </dgm:t>
    </dgm:pt>
    <dgm:pt modelId="{7F3AC40A-7E85-4649-836A-6AD0EB8CC509}" type="pres">
      <dgm:prSet presAssocID="{1DED10CD-1430-41C2-8042-C025CB690FD9}" presName="transSpace" presStyleCnt="0"/>
      <dgm:spPr/>
    </dgm:pt>
    <dgm:pt modelId="{B72CD1A7-8D6B-438C-9E17-628EF8A86F23}" type="pres">
      <dgm:prSet presAssocID="{5C9F6997-1361-4AE5-A783-55AE8C0AA060}" presName="posSpace" presStyleCnt="0"/>
      <dgm:spPr/>
    </dgm:pt>
    <dgm:pt modelId="{F6E7594A-7342-45E1-9458-1EC32D4621AE}" type="pres">
      <dgm:prSet presAssocID="{5C9F6997-1361-4AE5-A783-55AE8C0AA060}" presName="vertFlow" presStyleCnt="0"/>
      <dgm:spPr/>
    </dgm:pt>
    <dgm:pt modelId="{3C4B721D-F68B-4EA6-BCFB-0F03FFF8887B}" type="pres">
      <dgm:prSet presAssocID="{5C9F6997-1361-4AE5-A783-55AE8C0AA060}" presName="topSpace" presStyleCnt="0"/>
      <dgm:spPr/>
    </dgm:pt>
    <dgm:pt modelId="{ECE84D7D-76D7-4840-8AE3-7A639621F85F}" type="pres">
      <dgm:prSet presAssocID="{5C9F6997-1361-4AE5-A783-55AE8C0AA060}" presName="firstComp" presStyleCnt="0"/>
      <dgm:spPr/>
    </dgm:pt>
    <dgm:pt modelId="{AE09A879-BD06-4CD1-B87C-208343667489}" type="pres">
      <dgm:prSet presAssocID="{5C9F6997-1361-4AE5-A783-55AE8C0AA060}" presName="firstChild" presStyleLbl="bgAccFollowNode1" presStyleIdx="1" presStyleCnt="5" custScaleX="119656" custScaleY="176244" custLinFactNeighborX="50808" custLinFactNeighborY="83186"/>
      <dgm:spPr>
        <a:xfrm>
          <a:off x="5878468" y="1315219"/>
          <a:ext cx="1935082" cy="1714248"/>
        </a:xfrm>
        <a:prstGeom prst="roundRect">
          <a:avLst/>
        </a:prstGeom>
      </dgm:spPr>
      <dgm:t>
        <a:bodyPr/>
        <a:lstStyle/>
        <a:p>
          <a:endParaRPr lang="ru-RU"/>
        </a:p>
      </dgm:t>
    </dgm:pt>
    <dgm:pt modelId="{B52B03CF-0244-48D0-B396-6589D25CC8D8}" type="pres">
      <dgm:prSet presAssocID="{5C9F6997-1361-4AE5-A783-55AE8C0AA060}" presName="firstChildTx" presStyleLbl="bgAccFollowNode1" presStyleIdx="1" presStyleCnt="5">
        <dgm:presLayoutVars>
          <dgm:bulletEnabled val="1"/>
        </dgm:presLayoutVars>
      </dgm:prSet>
      <dgm:spPr/>
      <dgm:t>
        <a:bodyPr/>
        <a:lstStyle/>
        <a:p>
          <a:endParaRPr lang="ru-RU"/>
        </a:p>
      </dgm:t>
    </dgm:pt>
    <dgm:pt modelId="{347C9661-E043-4CF3-901F-202D33F956AA}" type="pres">
      <dgm:prSet presAssocID="{5C9F6997-1361-4AE5-A783-55AE8C0AA060}" presName="negSpace" presStyleCnt="0"/>
      <dgm:spPr/>
    </dgm:pt>
    <dgm:pt modelId="{DD8D911B-E725-4225-8569-69FF8A33FFC9}" type="pres">
      <dgm:prSet presAssocID="{5C9F6997-1361-4AE5-A783-55AE8C0AA060}" presName="circle" presStyleLbl="node1" presStyleIdx="1" presStyleCnt="3" custScaleX="190542" custScaleY="301150" custLinFactNeighborX="-54142" custLinFactNeighborY="-3084"/>
      <dgm:spPr>
        <a:xfrm>
          <a:off x="3625460" y="308196"/>
          <a:ext cx="2315674" cy="1982482"/>
        </a:xfrm>
        <a:prstGeom prst="roundRect">
          <a:avLst/>
        </a:prstGeom>
      </dgm:spPr>
      <dgm:t>
        <a:bodyPr/>
        <a:lstStyle/>
        <a:p>
          <a:endParaRPr lang="ru-RU"/>
        </a:p>
      </dgm:t>
    </dgm:pt>
    <dgm:pt modelId="{12827BF4-A0F9-4D93-B649-4D72803FEEAB}" type="pres">
      <dgm:prSet presAssocID="{CC3F0E32-0248-48F1-9FD1-A76B2E0968D0}" presName="transSpace" presStyleCnt="0"/>
      <dgm:spPr/>
    </dgm:pt>
    <dgm:pt modelId="{989F74C0-C766-409A-AE5A-B600A450B4C3}" type="pres">
      <dgm:prSet presAssocID="{A7D75D2E-DF08-452A-8B21-8B29B16C116C}" presName="posSpace" presStyleCnt="0"/>
      <dgm:spPr/>
    </dgm:pt>
    <dgm:pt modelId="{FC91F7BE-9BEA-4CC4-88D4-5C5FA4B9C12F}" type="pres">
      <dgm:prSet presAssocID="{A7D75D2E-DF08-452A-8B21-8B29B16C116C}" presName="vertFlow" presStyleCnt="0"/>
      <dgm:spPr/>
    </dgm:pt>
    <dgm:pt modelId="{C5E14B4C-EF99-4343-9041-54A7F6AE9B12}" type="pres">
      <dgm:prSet presAssocID="{A7D75D2E-DF08-452A-8B21-8B29B16C116C}" presName="topSpace" presStyleCnt="0"/>
      <dgm:spPr/>
    </dgm:pt>
    <dgm:pt modelId="{6376A5FD-65E7-43D1-A4FC-CA6CC7168274}" type="pres">
      <dgm:prSet presAssocID="{A7D75D2E-DF08-452A-8B21-8B29B16C116C}" presName="firstComp" presStyleCnt="0"/>
      <dgm:spPr/>
    </dgm:pt>
    <dgm:pt modelId="{022E3BD3-1974-4FF8-AF65-243EB69B61CF}" type="pres">
      <dgm:prSet presAssocID="{A7D75D2E-DF08-452A-8B21-8B29B16C116C}" presName="firstChild" presStyleLbl="bgAccFollowNode1" presStyleIdx="2" presStyleCnt="5" custScaleX="121931" custScaleY="141598" custLinFactNeighborX="-48170" custLinFactNeighborY="82830"/>
      <dgm:spPr>
        <a:xfrm>
          <a:off x="10233513" y="1204115"/>
          <a:ext cx="1401372" cy="1344815"/>
        </a:xfrm>
        <a:prstGeom prst="roundRect">
          <a:avLst/>
        </a:prstGeom>
      </dgm:spPr>
      <dgm:t>
        <a:bodyPr/>
        <a:lstStyle/>
        <a:p>
          <a:endParaRPr lang="ru-RU"/>
        </a:p>
      </dgm:t>
    </dgm:pt>
    <dgm:pt modelId="{84931485-1CE2-49C7-8262-A293BBCEB6B8}" type="pres">
      <dgm:prSet presAssocID="{A7D75D2E-DF08-452A-8B21-8B29B16C116C}" presName="firstChildTx" presStyleLbl="bgAccFollowNode1" presStyleIdx="2" presStyleCnt="5">
        <dgm:presLayoutVars>
          <dgm:bulletEnabled val="1"/>
        </dgm:presLayoutVars>
      </dgm:prSet>
      <dgm:spPr/>
      <dgm:t>
        <a:bodyPr/>
        <a:lstStyle/>
        <a:p>
          <a:endParaRPr lang="ru-RU"/>
        </a:p>
      </dgm:t>
    </dgm:pt>
    <dgm:pt modelId="{7A5D9A67-790B-4BB1-9E04-6AC725AB0CB7}" type="pres">
      <dgm:prSet presAssocID="{31583521-A9B6-4333-A85F-99A307599B88}" presName="comp" presStyleCnt="0"/>
      <dgm:spPr/>
    </dgm:pt>
    <dgm:pt modelId="{6F2A8CE1-7FD9-4733-AB2A-946992853F1A}" type="pres">
      <dgm:prSet presAssocID="{31583521-A9B6-4333-A85F-99A307599B88}" presName="child" presStyleLbl="bgAccFollowNode1" presStyleIdx="3" presStyleCnt="5" custScaleX="54379" custScaleY="24576" custLinFactX="-181694" custLinFactNeighborX="-200000" custLinFactNeighborY="45994"/>
      <dgm:spPr/>
      <dgm:t>
        <a:bodyPr/>
        <a:lstStyle/>
        <a:p>
          <a:endParaRPr lang="ru-RU"/>
        </a:p>
      </dgm:t>
    </dgm:pt>
    <dgm:pt modelId="{38A45CE4-87BC-4F7D-BF31-B78A21143BB5}" type="pres">
      <dgm:prSet presAssocID="{31583521-A9B6-4333-A85F-99A307599B88}" presName="childTx" presStyleLbl="bgAccFollowNode1" presStyleIdx="3" presStyleCnt="5">
        <dgm:presLayoutVars>
          <dgm:bulletEnabled val="1"/>
        </dgm:presLayoutVars>
      </dgm:prSet>
      <dgm:spPr/>
      <dgm:t>
        <a:bodyPr/>
        <a:lstStyle/>
        <a:p>
          <a:endParaRPr lang="ru-RU"/>
        </a:p>
      </dgm:t>
    </dgm:pt>
    <dgm:pt modelId="{5F123FD4-C9FF-4DB5-B41A-A5EE720BD74C}" type="pres">
      <dgm:prSet presAssocID="{6269CE36-8116-429D-8B11-DCBE27980995}" presName="comp" presStyleCnt="0"/>
      <dgm:spPr/>
    </dgm:pt>
    <dgm:pt modelId="{A50FB83B-CCE2-4B66-901B-A14067D9437E}" type="pres">
      <dgm:prSet presAssocID="{6269CE36-8116-429D-8B11-DCBE27980995}" presName="child" presStyleLbl="bgAccFollowNode1" presStyleIdx="4" presStyleCnt="5" custScaleX="65363" custScaleY="21138" custLinFactX="-35907" custLinFactNeighborX="-100000" custLinFactNeighborY="68243"/>
      <dgm:spPr/>
      <dgm:t>
        <a:bodyPr/>
        <a:lstStyle/>
        <a:p>
          <a:endParaRPr lang="ru-RU"/>
        </a:p>
      </dgm:t>
    </dgm:pt>
    <dgm:pt modelId="{885FEAC2-D3B6-4DAA-81EC-8C759D011ACC}" type="pres">
      <dgm:prSet presAssocID="{6269CE36-8116-429D-8B11-DCBE27980995}" presName="childTx" presStyleLbl="bgAccFollowNode1" presStyleIdx="4" presStyleCnt="5">
        <dgm:presLayoutVars>
          <dgm:bulletEnabled val="1"/>
        </dgm:presLayoutVars>
      </dgm:prSet>
      <dgm:spPr/>
      <dgm:t>
        <a:bodyPr/>
        <a:lstStyle/>
        <a:p>
          <a:endParaRPr lang="ru-RU"/>
        </a:p>
      </dgm:t>
    </dgm:pt>
    <dgm:pt modelId="{E78092A1-7BAF-4EB3-9DFC-52F160CE4956}" type="pres">
      <dgm:prSet presAssocID="{A7D75D2E-DF08-452A-8B21-8B29B16C116C}" presName="negSpace" presStyleCnt="0"/>
      <dgm:spPr/>
    </dgm:pt>
    <dgm:pt modelId="{79095311-0E1B-44E2-8569-1B184976BFA4}" type="pres">
      <dgm:prSet presAssocID="{A7D75D2E-DF08-452A-8B21-8B29B16C116C}" presName="circle" presStyleLbl="node1" presStyleIdx="2" presStyleCnt="3" custScaleX="151228" custScaleY="205687" custLinFactNeighborX="-19588" custLinFactNeighborY="4920"/>
      <dgm:spPr>
        <a:xfrm>
          <a:off x="7939573" y="296370"/>
          <a:ext cx="2324454" cy="2703890"/>
        </a:xfrm>
        <a:prstGeom prst="roundRect">
          <a:avLst/>
        </a:prstGeom>
      </dgm:spPr>
      <dgm:t>
        <a:bodyPr/>
        <a:lstStyle/>
        <a:p>
          <a:endParaRPr lang="ru-RU"/>
        </a:p>
      </dgm:t>
    </dgm:pt>
  </dgm:ptLst>
  <dgm:cxnLst>
    <dgm:cxn modelId="{3B6AD062-6EC8-42A0-B6D3-15C00F154A73}" srcId="{C111364E-FA71-41F3-869E-F2AA3D2173D4}" destId="{5C9F6997-1361-4AE5-A783-55AE8C0AA060}" srcOrd="1" destOrd="0" parTransId="{C60C7A63-7486-4C2A-AD85-CE35A9F3B42C}" sibTransId="{CC3F0E32-0248-48F1-9FD1-A76B2E0968D0}"/>
    <dgm:cxn modelId="{F1E7CB31-83CD-4D0C-8C30-0710AAE228C9}" type="presOf" srcId="{526DE2CB-DE6B-40ED-88EC-22F4905F239C}" destId="{D701AE4C-EE63-4855-A0A0-E0C5ECDB4F9B}" srcOrd="0" destOrd="0" presId="urn:microsoft.com/office/officeart/2005/8/layout/hList9"/>
    <dgm:cxn modelId="{49CDDCC2-550A-484A-987A-A0E82E8A7535}" type="presOf" srcId="{8B39D0E1-A425-4D71-B837-A8DD4F384C28}" destId="{022E3BD3-1974-4FF8-AF65-243EB69B61CF}" srcOrd="0" destOrd="0" presId="urn:microsoft.com/office/officeart/2005/8/layout/hList9"/>
    <dgm:cxn modelId="{7629F2C1-F169-4939-B2A2-3DE3226F4178}" type="presOf" srcId="{5C9F6997-1361-4AE5-A783-55AE8C0AA060}" destId="{DD8D911B-E725-4225-8569-69FF8A33FFC9}" srcOrd="0" destOrd="0" presId="urn:microsoft.com/office/officeart/2005/8/layout/hList9"/>
    <dgm:cxn modelId="{5A1FF173-BC27-4AD3-B2A6-6EED1290ACD8}" srcId="{C111364E-FA71-41F3-869E-F2AA3D2173D4}" destId="{A7D75D2E-DF08-452A-8B21-8B29B16C116C}" srcOrd="2" destOrd="0" parTransId="{FB534D37-DA20-4A7F-85EE-58ACCF2FE48D}" sibTransId="{14C5F8A5-FF29-4C9C-AF26-B970F1F97896}"/>
    <dgm:cxn modelId="{54AB37A3-25BC-496C-8A05-A4C2AA7B4938}" type="presOf" srcId="{6269CE36-8116-429D-8B11-DCBE27980995}" destId="{A50FB83B-CCE2-4B66-901B-A14067D9437E}" srcOrd="0" destOrd="0" presId="urn:microsoft.com/office/officeart/2005/8/layout/hList9"/>
    <dgm:cxn modelId="{E3EC4820-F1E3-4AE9-B5CF-AF7A7905DEFA}" srcId="{5C9F6997-1361-4AE5-A783-55AE8C0AA060}" destId="{4F96CAA5-03CC-4DAF-A607-63DAE5F43D15}" srcOrd="0" destOrd="0" parTransId="{8BBF88F4-141D-44A8-9804-6C93B5D37BEE}" sibTransId="{AED596EB-FB0D-4AC1-AD59-865A712239C2}"/>
    <dgm:cxn modelId="{D63DFD89-C32A-4A17-8DD1-C7B4CD025A90}" type="presOf" srcId="{4F96CAA5-03CC-4DAF-A607-63DAE5F43D15}" destId="{B52B03CF-0244-48D0-B396-6589D25CC8D8}" srcOrd="1" destOrd="0" presId="urn:microsoft.com/office/officeart/2005/8/layout/hList9"/>
    <dgm:cxn modelId="{F2D2957C-3643-4424-AD88-5DAD7274868F}" srcId="{A7D75D2E-DF08-452A-8B21-8B29B16C116C}" destId="{31583521-A9B6-4333-A85F-99A307599B88}" srcOrd="1" destOrd="0" parTransId="{34F2EC33-FB19-4E97-988F-2DFF231D0251}" sibTransId="{1AFBA9C8-3253-49B6-AFB7-7E413D13F504}"/>
    <dgm:cxn modelId="{49CC331F-609F-4DA5-821E-7D19D0895D27}" type="presOf" srcId="{526DE2CB-DE6B-40ED-88EC-22F4905F239C}" destId="{57075B5C-5672-4EAC-B639-7A405219EB6D}" srcOrd="1" destOrd="0" presId="urn:microsoft.com/office/officeart/2005/8/layout/hList9"/>
    <dgm:cxn modelId="{E321C140-D328-4F2F-9DAA-6D74AAECB9B1}" type="presOf" srcId="{31583521-A9B6-4333-A85F-99A307599B88}" destId="{6F2A8CE1-7FD9-4733-AB2A-946992853F1A}" srcOrd="0" destOrd="0" presId="urn:microsoft.com/office/officeart/2005/8/layout/hList9"/>
    <dgm:cxn modelId="{D4CE3385-238D-413D-83AE-6F813F2DCFA2}" srcId="{AD6896CB-38BA-4AC9-B5D1-613F417A5B47}" destId="{526DE2CB-DE6B-40ED-88EC-22F4905F239C}" srcOrd="0" destOrd="0" parTransId="{5E916FFD-EAF8-4047-90EF-5A49D8850FC2}" sibTransId="{8F518E72-0C7A-4BB6-9AC6-E7A66829485D}"/>
    <dgm:cxn modelId="{EAFDE12A-BCD4-4909-BCEE-8A840AD75871}" type="presOf" srcId="{31583521-A9B6-4333-A85F-99A307599B88}" destId="{38A45CE4-87BC-4F7D-BF31-B78A21143BB5}" srcOrd="1" destOrd="0" presId="urn:microsoft.com/office/officeart/2005/8/layout/hList9"/>
    <dgm:cxn modelId="{1417B772-20EC-4CAB-B43F-FB130021D6DE}" srcId="{A7D75D2E-DF08-452A-8B21-8B29B16C116C}" destId="{6269CE36-8116-429D-8B11-DCBE27980995}" srcOrd="2" destOrd="0" parTransId="{50F42C49-64D5-4CE8-AC37-160CF0C7E4F2}" sibTransId="{E96FDA6F-A379-40FE-A706-2BC992708B76}"/>
    <dgm:cxn modelId="{CF48A034-64D3-4B3E-80D9-81C58A57A118}" type="presOf" srcId="{4F96CAA5-03CC-4DAF-A607-63DAE5F43D15}" destId="{AE09A879-BD06-4CD1-B87C-208343667489}" srcOrd="0" destOrd="0" presId="urn:microsoft.com/office/officeart/2005/8/layout/hList9"/>
    <dgm:cxn modelId="{29B1D776-3D0F-49FF-AC40-0F6DF6C334B1}" type="presOf" srcId="{6269CE36-8116-429D-8B11-DCBE27980995}" destId="{885FEAC2-D3B6-4DAA-81EC-8C759D011ACC}" srcOrd="1" destOrd="0" presId="urn:microsoft.com/office/officeart/2005/8/layout/hList9"/>
    <dgm:cxn modelId="{DAE90398-796C-4D28-8A12-A61E84B74021}" srcId="{C111364E-FA71-41F3-869E-F2AA3D2173D4}" destId="{AD6896CB-38BA-4AC9-B5D1-613F417A5B47}" srcOrd="0" destOrd="0" parTransId="{EA97599C-20D7-4FC7-BA30-54DB5AF13469}" sibTransId="{1DED10CD-1430-41C2-8042-C025CB690FD9}"/>
    <dgm:cxn modelId="{CA4F936C-6B72-4E41-9849-B79A761F38AD}" srcId="{A7D75D2E-DF08-452A-8B21-8B29B16C116C}" destId="{8B39D0E1-A425-4D71-B837-A8DD4F384C28}" srcOrd="0" destOrd="0" parTransId="{CFA646F7-86A3-4457-89CF-FF67292C73F8}" sibTransId="{7BCCE2F4-14C2-4E15-A0DE-2C384934A303}"/>
    <dgm:cxn modelId="{38BD27FD-FC15-4489-B5E7-6FCF5F0E1D2B}" type="presOf" srcId="{8B39D0E1-A425-4D71-B837-A8DD4F384C28}" destId="{84931485-1CE2-49C7-8262-A293BBCEB6B8}" srcOrd="1" destOrd="0" presId="urn:microsoft.com/office/officeart/2005/8/layout/hList9"/>
    <dgm:cxn modelId="{1229BACA-CD98-44B5-8175-62C39B0134F1}" type="presOf" srcId="{A7D75D2E-DF08-452A-8B21-8B29B16C116C}" destId="{79095311-0E1B-44E2-8569-1B184976BFA4}" srcOrd="0" destOrd="0" presId="urn:microsoft.com/office/officeart/2005/8/layout/hList9"/>
    <dgm:cxn modelId="{A98AC652-45AC-4C2C-B9DD-D752044B4A1A}" type="presOf" srcId="{C111364E-FA71-41F3-869E-F2AA3D2173D4}" destId="{6EC5554B-51A5-49AA-BD2D-ACFF40371445}" srcOrd="0" destOrd="0" presId="urn:microsoft.com/office/officeart/2005/8/layout/hList9"/>
    <dgm:cxn modelId="{269453AA-D693-4B73-980C-25E6374CD2C4}" type="presOf" srcId="{AD6896CB-38BA-4AC9-B5D1-613F417A5B47}" destId="{A34D0928-F795-4D9E-8699-F3C452931E2A}" srcOrd="0" destOrd="0" presId="urn:microsoft.com/office/officeart/2005/8/layout/hList9"/>
    <dgm:cxn modelId="{9FDF7210-2741-417A-9006-5C6DBF5CBBE7}" type="presParOf" srcId="{6EC5554B-51A5-49AA-BD2D-ACFF40371445}" destId="{8473ABC3-A3CD-4402-92B9-32E44DCBB150}" srcOrd="0" destOrd="0" presId="urn:microsoft.com/office/officeart/2005/8/layout/hList9"/>
    <dgm:cxn modelId="{D939D04D-9737-4711-A936-B5F9F95C33A2}" type="presParOf" srcId="{6EC5554B-51A5-49AA-BD2D-ACFF40371445}" destId="{1250AF9C-670C-4E68-8E60-8188961E1A1D}" srcOrd="1" destOrd="0" presId="urn:microsoft.com/office/officeart/2005/8/layout/hList9"/>
    <dgm:cxn modelId="{82C14F5A-59A0-46B4-AAD1-E65AE046F5F3}" type="presParOf" srcId="{1250AF9C-670C-4E68-8E60-8188961E1A1D}" destId="{A29DDFB9-A881-4634-974A-552602AF2F55}" srcOrd="0" destOrd="0" presId="urn:microsoft.com/office/officeart/2005/8/layout/hList9"/>
    <dgm:cxn modelId="{0C5F9C62-B303-46FB-9958-D46A153239F7}" type="presParOf" srcId="{1250AF9C-670C-4E68-8E60-8188961E1A1D}" destId="{5BA1AE02-938A-4012-BC26-07DF61ACDB51}" srcOrd="1" destOrd="0" presId="urn:microsoft.com/office/officeart/2005/8/layout/hList9"/>
    <dgm:cxn modelId="{F772DE7A-D3D3-4445-87CF-6ED3845F9A5D}" type="presParOf" srcId="{5BA1AE02-938A-4012-BC26-07DF61ACDB51}" destId="{D701AE4C-EE63-4855-A0A0-E0C5ECDB4F9B}" srcOrd="0" destOrd="0" presId="urn:microsoft.com/office/officeart/2005/8/layout/hList9"/>
    <dgm:cxn modelId="{BFE0A3F9-2ECE-4542-AB1D-3738E39377C9}" type="presParOf" srcId="{5BA1AE02-938A-4012-BC26-07DF61ACDB51}" destId="{57075B5C-5672-4EAC-B639-7A405219EB6D}" srcOrd="1" destOrd="0" presId="urn:microsoft.com/office/officeart/2005/8/layout/hList9"/>
    <dgm:cxn modelId="{242C11BC-D843-4C71-9354-4DFC10CB699D}" type="presParOf" srcId="{6EC5554B-51A5-49AA-BD2D-ACFF40371445}" destId="{216CF659-0EB9-4808-9D6D-D2EDD52A6A89}" srcOrd="2" destOrd="0" presId="urn:microsoft.com/office/officeart/2005/8/layout/hList9"/>
    <dgm:cxn modelId="{A4CA716A-7969-40BB-A971-830490BBC8FC}" type="presParOf" srcId="{6EC5554B-51A5-49AA-BD2D-ACFF40371445}" destId="{A34D0928-F795-4D9E-8699-F3C452931E2A}" srcOrd="3" destOrd="0" presId="urn:microsoft.com/office/officeart/2005/8/layout/hList9"/>
    <dgm:cxn modelId="{F9A86232-F9B6-476C-97FC-5AB2C8AD5599}" type="presParOf" srcId="{6EC5554B-51A5-49AA-BD2D-ACFF40371445}" destId="{7F3AC40A-7E85-4649-836A-6AD0EB8CC509}" srcOrd="4" destOrd="0" presId="urn:microsoft.com/office/officeart/2005/8/layout/hList9"/>
    <dgm:cxn modelId="{E6CA6989-C341-481D-A56C-E9D03C65C064}" type="presParOf" srcId="{6EC5554B-51A5-49AA-BD2D-ACFF40371445}" destId="{B72CD1A7-8D6B-438C-9E17-628EF8A86F23}" srcOrd="5" destOrd="0" presId="urn:microsoft.com/office/officeart/2005/8/layout/hList9"/>
    <dgm:cxn modelId="{37035577-1F42-408C-8D74-E135633ECC76}" type="presParOf" srcId="{6EC5554B-51A5-49AA-BD2D-ACFF40371445}" destId="{F6E7594A-7342-45E1-9458-1EC32D4621AE}" srcOrd="6" destOrd="0" presId="urn:microsoft.com/office/officeart/2005/8/layout/hList9"/>
    <dgm:cxn modelId="{9570234B-D7BC-405F-91FD-487B50CF3E8D}" type="presParOf" srcId="{F6E7594A-7342-45E1-9458-1EC32D4621AE}" destId="{3C4B721D-F68B-4EA6-BCFB-0F03FFF8887B}" srcOrd="0" destOrd="0" presId="urn:microsoft.com/office/officeart/2005/8/layout/hList9"/>
    <dgm:cxn modelId="{9C4DE45A-888A-4CB1-A7AF-B9409CDC706E}" type="presParOf" srcId="{F6E7594A-7342-45E1-9458-1EC32D4621AE}" destId="{ECE84D7D-76D7-4840-8AE3-7A639621F85F}" srcOrd="1" destOrd="0" presId="urn:microsoft.com/office/officeart/2005/8/layout/hList9"/>
    <dgm:cxn modelId="{EE17B572-CD5D-4418-BD4E-7CEE06FEA16F}" type="presParOf" srcId="{ECE84D7D-76D7-4840-8AE3-7A639621F85F}" destId="{AE09A879-BD06-4CD1-B87C-208343667489}" srcOrd="0" destOrd="0" presId="urn:microsoft.com/office/officeart/2005/8/layout/hList9"/>
    <dgm:cxn modelId="{D2B33921-03BA-41E4-9DAF-D313568CF23D}" type="presParOf" srcId="{ECE84D7D-76D7-4840-8AE3-7A639621F85F}" destId="{B52B03CF-0244-48D0-B396-6589D25CC8D8}" srcOrd="1" destOrd="0" presId="urn:microsoft.com/office/officeart/2005/8/layout/hList9"/>
    <dgm:cxn modelId="{1BED0738-3E81-4DF6-A641-C5529DADFC83}" type="presParOf" srcId="{6EC5554B-51A5-49AA-BD2D-ACFF40371445}" destId="{347C9661-E043-4CF3-901F-202D33F956AA}" srcOrd="7" destOrd="0" presId="urn:microsoft.com/office/officeart/2005/8/layout/hList9"/>
    <dgm:cxn modelId="{A4DE5B64-C8B1-406C-8A74-0313926B569E}" type="presParOf" srcId="{6EC5554B-51A5-49AA-BD2D-ACFF40371445}" destId="{DD8D911B-E725-4225-8569-69FF8A33FFC9}" srcOrd="8" destOrd="0" presId="urn:microsoft.com/office/officeart/2005/8/layout/hList9"/>
    <dgm:cxn modelId="{B45B7DDB-4A39-4E8A-987B-B0F1E7BC869D}" type="presParOf" srcId="{6EC5554B-51A5-49AA-BD2D-ACFF40371445}" destId="{12827BF4-A0F9-4D93-B649-4D72803FEEAB}" srcOrd="9" destOrd="0" presId="urn:microsoft.com/office/officeart/2005/8/layout/hList9"/>
    <dgm:cxn modelId="{EE917253-C0DB-44CE-AACC-450EFC0AA381}" type="presParOf" srcId="{6EC5554B-51A5-49AA-BD2D-ACFF40371445}" destId="{989F74C0-C766-409A-AE5A-B600A450B4C3}" srcOrd="10" destOrd="0" presId="urn:microsoft.com/office/officeart/2005/8/layout/hList9"/>
    <dgm:cxn modelId="{A9D71F07-0682-4332-AA9E-8268E0C5DF5D}" type="presParOf" srcId="{6EC5554B-51A5-49AA-BD2D-ACFF40371445}" destId="{FC91F7BE-9BEA-4CC4-88D4-5C5FA4B9C12F}" srcOrd="11" destOrd="0" presId="urn:microsoft.com/office/officeart/2005/8/layout/hList9"/>
    <dgm:cxn modelId="{3499637E-A616-48E2-8934-AA97228D513D}" type="presParOf" srcId="{FC91F7BE-9BEA-4CC4-88D4-5C5FA4B9C12F}" destId="{C5E14B4C-EF99-4343-9041-54A7F6AE9B12}" srcOrd="0" destOrd="0" presId="urn:microsoft.com/office/officeart/2005/8/layout/hList9"/>
    <dgm:cxn modelId="{E6C39167-8750-4A3C-B768-F40F2E72371B}" type="presParOf" srcId="{FC91F7BE-9BEA-4CC4-88D4-5C5FA4B9C12F}" destId="{6376A5FD-65E7-43D1-A4FC-CA6CC7168274}" srcOrd="1" destOrd="0" presId="urn:microsoft.com/office/officeart/2005/8/layout/hList9"/>
    <dgm:cxn modelId="{AE1B769D-6FAC-4829-B48C-74CCF88A519C}" type="presParOf" srcId="{6376A5FD-65E7-43D1-A4FC-CA6CC7168274}" destId="{022E3BD3-1974-4FF8-AF65-243EB69B61CF}" srcOrd="0" destOrd="0" presId="urn:microsoft.com/office/officeart/2005/8/layout/hList9"/>
    <dgm:cxn modelId="{A6B5E3FE-4B75-48C2-B57C-F41598F195C3}" type="presParOf" srcId="{6376A5FD-65E7-43D1-A4FC-CA6CC7168274}" destId="{84931485-1CE2-49C7-8262-A293BBCEB6B8}" srcOrd="1" destOrd="0" presId="urn:microsoft.com/office/officeart/2005/8/layout/hList9"/>
    <dgm:cxn modelId="{80202895-31E8-43A9-91B9-FA5B193EFAA5}" type="presParOf" srcId="{FC91F7BE-9BEA-4CC4-88D4-5C5FA4B9C12F}" destId="{7A5D9A67-790B-4BB1-9E04-6AC725AB0CB7}" srcOrd="2" destOrd="0" presId="urn:microsoft.com/office/officeart/2005/8/layout/hList9"/>
    <dgm:cxn modelId="{0B068961-257E-4212-BA25-294B20BB2602}" type="presParOf" srcId="{7A5D9A67-790B-4BB1-9E04-6AC725AB0CB7}" destId="{6F2A8CE1-7FD9-4733-AB2A-946992853F1A}" srcOrd="0" destOrd="0" presId="urn:microsoft.com/office/officeart/2005/8/layout/hList9"/>
    <dgm:cxn modelId="{CA45F01E-A9CF-4C5A-9588-26C0489E9ECB}" type="presParOf" srcId="{7A5D9A67-790B-4BB1-9E04-6AC725AB0CB7}" destId="{38A45CE4-87BC-4F7D-BF31-B78A21143BB5}" srcOrd="1" destOrd="0" presId="urn:microsoft.com/office/officeart/2005/8/layout/hList9"/>
    <dgm:cxn modelId="{EF4EAF1F-DCF8-415E-8B09-5B6A91E33605}" type="presParOf" srcId="{FC91F7BE-9BEA-4CC4-88D4-5C5FA4B9C12F}" destId="{5F123FD4-C9FF-4DB5-B41A-A5EE720BD74C}" srcOrd="3" destOrd="0" presId="urn:microsoft.com/office/officeart/2005/8/layout/hList9"/>
    <dgm:cxn modelId="{DF4B0C9F-CB8C-4F65-8016-84275BD9E083}" type="presParOf" srcId="{5F123FD4-C9FF-4DB5-B41A-A5EE720BD74C}" destId="{A50FB83B-CCE2-4B66-901B-A14067D9437E}" srcOrd="0" destOrd="0" presId="urn:microsoft.com/office/officeart/2005/8/layout/hList9"/>
    <dgm:cxn modelId="{364B168E-0909-4670-A8D9-A807CA0F706D}" type="presParOf" srcId="{5F123FD4-C9FF-4DB5-B41A-A5EE720BD74C}" destId="{885FEAC2-D3B6-4DAA-81EC-8C759D011ACC}" srcOrd="1" destOrd="0" presId="urn:microsoft.com/office/officeart/2005/8/layout/hList9"/>
    <dgm:cxn modelId="{C087085E-3DA7-40B4-98F9-60CFC5767787}" type="presParOf" srcId="{6EC5554B-51A5-49AA-BD2D-ACFF40371445}" destId="{E78092A1-7BAF-4EB3-9DFC-52F160CE4956}" srcOrd="12" destOrd="0" presId="urn:microsoft.com/office/officeart/2005/8/layout/hList9"/>
    <dgm:cxn modelId="{488D1578-7163-4A12-BC01-FBC5C982B47C}" type="presParOf" srcId="{6EC5554B-51A5-49AA-BD2D-ACFF40371445}" destId="{79095311-0E1B-44E2-8569-1B184976BFA4}" srcOrd="13" destOrd="0" presId="urn:microsoft.com/office/officeart/2005/8/layout/hList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AAE01B-52B2-42A4-BF35-F9535535AA0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ru-RU"/>
        </a:p>
      </dgm:t>
    </dgm:pt>
    <dgm:pt modelId="{8EF6AABB-CA5D-4FD9-959E-19AF48DC3C76}">
      <dgm:prSet phldrT="[Текст]" custT="1"/>
      <dgm:spPr>
        <a:solidFill>
          <a:schemeClr val="accent1">
            <a:lumMod val="40000"/>
            <a:lumOff val="60000"/>
          </a:schemeClr>
        </a:solidFill>
      </dgm:spPr>
      <dgm:t>
        <a:bodyPr/>
        <a:lstStyle/>
        <a:p>
          <a:r>
            <a:rPr lang="ru-RU" sz="1800" b="1" dirty="0">
              <a:solidFill>
                <a:schemeClr val="tx1"/>
              </a:solidFill>
              <a:latin typeface="Arial" panose="020B0604020202020204" pitchFamily="34" charset="0"/>
              <a:cs typeface="Arial" panose="020B0604020202020204" pitchFamily="34" charset="0"/>
            </a:rPr>
            <a:t>РАЗВИВАЮЩАЯ ПРЕДМЕТНО-ПРОСТРАНСТВЕННАЯ СРЕДА </a:t>
          </a:r>
          <a:r>
            <a:rPr lang="ru-RU" sz="1800" b="1" dirty="0" smtClean="0">
              <a:solidFill>
                <a:schemeClr val="tx1"/>
              </a:solidFill>
              <a:latin typeface="Arial" panose="020B0604020202020204" pitchFamily="34" charset="0"/>
              <a:cs typeface="Arial" panose="020B0604020202020204" pitchFamily="34" charset="0"/>
            </a:rPr>
            <a:t> </a:t>
          </a:r>
          <a:endParaRPr lang="ru-RU" sz="1800" b="1" dirty="0">
            <a:solidFill>
              <a:schemeClr val="tx1"/>
            </a:solidFill>
            <a:latin typeface="Arial" panose="020B0604020202020204" pitchFamily="34" charset="0"/>
            <a:cs typeface="Arial" panose="020B0604020202020204" pitchFamily="34" charset="0"/>
          </a:endParaRPr>
        </a:p>
      </dgm:t>
    </dgm:pt>
    <dgm:pt modelId="{38A0FF78-5270-458C-A316-141816E102D5}" type="parTrans" cxnId="{5FE1D3F6-09EF-4F39-8F6E-3EC4A69C0936}">
      <dgm:prSet/>
      <dgm:spPr/>
      <dgm:t>
        <a:bodyPr/>
        <a:lstStyle/>
        <a:p>
          <a:endParaRPr lang="ru-RU"/>
        </a:p>
      </dgm:t>
    </dgm:pt>
    <dgm:pt modelId="{DBF7DFEA-2C9B-489A-A0ED-58106D388609}" type="sibTrans" cxnId="{5FE1D3F6-09EF-4F39-8F6E-3EC4A69C0936}">
      <dgm:prSet/>
      <dgm:spPr/>
      <dgm:t>
        <a:bodyPr/>
        <a:lstStyle/>
        <a:p>
          <a:endParaRPr lang="ru-RU"/>
        </a:p>
      </dgm:t>
    </dgm:pt>
    <dgm:pt modelId="{09738018-919A-4922-BE00-BE688291E673}">
      <dgm:prSet phldrT="[Текст]" custT="1"/>
      <dgm:spPr>
        <a:solidFill>
          <a:srgbClr val="FFFF00"/>
        </a:solidFill>
      </dgm:spPr>
      <dgm:t>
        <a:bodyPr/>
        <a:lstStyle/>
        <a:p>
          <a:r>
            <a:rPr lang="ru-RU" sz="1200" b="1" dirty="0">
              <a:solidFill>
                <a:schemeClr val="tx1"/>
              </a:solidFill>
              <a:latin typeface="Arial" panose="020B0604020202020204" pitchFamily="34" charset="0"/>
              <a:cs typeface="Arial" panose="020B0604020202020204" pitchFamily="34" charset="0"/>
            </a:rPr>
            <a:t>СОЦИАЛЬНЫЙ</a:t>
          </a:r>
          <a:r>
            <a:rPr lang="ru-RU" sz="1600" b="1" dirty="0">
              <a:solidFill>
                <a:schemeClr val="tx1"/>
              </a:solidFill>
              <a:latin typeface="Calibri" panose="020F0502020204030204" pitchFamily="34" charset="0"/>
              <a:cs typeface="Calibri" panose="020F0502020204030204" pitchFamily="34" charset="0"/>
            </a:rPr>
            <a:t> КОМПОНЕНТ</a:t>
          </a:r>
        </a:p>
      </dgm:t>
    </dgm:pt>
    <dgm:pt modelId="{73A8666E-B0D9-4D56-94CC-A7B2FACE13F9}" type="parTrans" cxnId="{45EBE3E5-82C8-4E4B-A3F8-65B605EFC34E}">
      <dgm:prSet/>
      <dgm:spPr/>
      <dgm:t>
        <a:bodyPr/>
        <a:lstStyle/>
        <a:p>
          <a:endParaRPr lang="ru-RU"/>
        </a:p>
      </dgm:t>
    </dgm:pt>
    <dgm:pt modelId="{6401AD1A-6DAA-417C-A441-B52AEF3ACC55}" type="sibTrans" cxnId="{45EBE3E5-82C8-4E4B-A3F8-65B605EFC34E}">
      <dgm:prSet/>
      <dgm:spPr/>
      <dgm:t>
        <a:bodyPr/>
        <a:lstStyle/>
        <a:p>
          <a:endParaRPr lang="ru-RU"/>
        </a:p>
      </dgm:t>
    </dgm:pt>
    <dgm:pt modelId="{56562B9D-674D-4085-B592-5509D9C6CCD7}">
      <dgm:prSet phldrT="[Текст]"/>
      <dgm:spPr>
        <a:solidFill>
          <a:schemeClr val="accent2">
            <a:lumMod val="60000"/>
            <a:lumOff val="40000"/>
          </a:schemeClr>
        </a:solidFill>
      </dgm:spPr>
      <dgm:t>
        <a:bodyPr/>
        <a:lstStyle/>
        <a:p>
          <a:pPr algn="ctr"/>
          <a:r>
            <a:rPr lang="ru-RU" b="0" dirty="0">
              <a:solidFill>
                <a:schemeClr val="tx1"/>
              </a:solidFill>
              <a:latin typeface="Franklin Gothic Medium" pitchFamily="34" charset="0"/>
            </a:rPr>
            <a:t>СОДЕРЖАТЕЛЬНЫЙ КОМПОНЕНТ</a:t>
          </a:r>
        </a:p>
      </dgm:t>
    </dgm:pt>
    <dgm:pt modelId="{88872646-325E-40D7-B14A-133F3859D10A}" type="parTrans" cxnId="{1B7F2FB4-0460-49C3-98F2-AD6FE8B071FC}">
      <dgm:prSet/>
      <dgm:spPr/>
      <dgm:t>
        <a:bodyPr/>
        <a:lstStyle/>
        <a:p>
          <a:endParaRPr lang="ru-RU"/>
        </a:p>
      </dgm:t>
    </dgm:pt>
    <dgm:pt modelId="{B926BB1F-52AF-4320-81DC-9DF66A12AEFC}" type="sibTrans" cxnId="{1B7F2FB4-0460-49C3-98F2-AD6FE8B071FC}">
      <dgm:prSet/>
      <dgm:spPr/>
      <dgm:t>
        <a:bodyPr/>
        <a:lstStyle/>
        <a:p>
          <a:endParaRPr lang="ru-RU"/>
        </a:p>
      </dgm:t>
    </dgm:pt>
    <dgm:pt modelId="{9F851129-D821-4908-AFB4-94BEF534AA5C}">
      <dgm:prSet/>
      <dgm:spPr>
        <a:solidFill>
          <a:schemeClr val="accent6"/>
        </a:solidFill>
      </dgm:spPr>
      <dgm:t>
        <a:bodyPr/>
        <a:lstStyle/>
        <a:p>
          <a:r>
            <a:rPr lang="ru-RU" b="1" dirty="0">
              <a:solidFill>
                <a:schemeClr val="tx1"/>
              </a:solidFill>
            </a:rPr>
            <a:t>ПРЕДМЕТНО-ПРОСТРАНСТВЕННЫЙ КОМПОНЕНТ </a:t>
          </a:r>
        </a:p>
      </dgm:t>
    </dgm:pt>
    <dgm:pt modelId="{1596B3C2-DBF5-48D2-88B8-96E2418556FC}" type="parTrans" cxnId="{45E67A84-8EC8-4A1A-97F3-B700B49E0C07}">
      <dgm:prSet/>
      <dgm:spPr/>
      <dgm:t>
        <a:bodyPr/>
        <a:lstStyle/>
        <a:p>
          <a:endParaRPr lang="ru-RU"/>
        </a:p>
      </dgm:t>
    </dgm:pt>
    <dgm:pt modelId="{A0EBF292-164C-4F3F-A27B-47DDB12203A1}" type="sibTrans" cxnId="{45E67A84-8EC8-4A1A-97F3-B700B49E0C07}">
      <dgm:prSet/>
      <dgm:spPr/>
      <dgm:t>
        <a:bodyPr/>
        <a:lstStyle/>
        <a:p>
          <a:endParaRPr lang="ru-RU"/>
        </a:p>
      </dgm:t>
    </dgm:pt>
    <dgm:pt modelId="{D8DD25DD-63A9-4B13-8195-1F2913B6A55E}">
      <dgm:prSet/>
      <dgm:spPr>
        <a:solidFill>
          <a:schemeClr val="accent6">
            <a:lumMod val="60000"/>
            <a:lumOff val="40000"/>
          </a:schemeClr>
        </a:solidFill>
      </dgm:spPr>
      <dgm:t>
        <a:bodyPr/>
        <a:lstStyle/>
        <a:p>
          <a:r>
            <a:rPr lang="ru-RU" b="1" dirty="0">
              <a:solidFill>
                <a:schemeClr val="tx1"/>
              </a:solidFill>
            </a:rPr>
            <a:t>ТЕХНОЛОГИЧЕСКИЙ КОМПОНЕНТ</a:t>
          </a:r>
        </a:p>
      </dgm:t>
    </dgm:pt>
    <dgm:pt modelId="{8D2A6DCB-7AE4-42F7-BF82-19FE308DA3CC}" type="parTrans" cxnId="{6F7D94A7-465E-4D66-A2A3-D0E63A759A51}">
      <dgm:prSet/>
      <dgm:spPr/>
      <dgm:t>
        <a:bodyPr/>
        <a:lstStyle/>
        <a:p>
          <a:endParaRPr lang="ru-RU"/>
        </a:p>
      </dgm:t>
    </dgm:pt>
    <dgm:pt modelId="{D18D6553-435B-4D6F-8E61-5B7B03F5FC6A}" type="sibTrans" cxnId="{6F7D94A7-465E-4D66-A2A3-D0E63A759A51}">
      <dgm:prSet/>
      <dgm:spPr/>
      <dgm:t>
        <a:bodyPr/>
        <a:lstStyle/>
        <a:p>
          <a:endParaRPr lang="ru-RU"/>
        </a:p>
      </dgm:t>
    </dgm:pt>
    <dgm:pt modelId="{FA72E459-BE3F-47EB-9939-1E62779D276B}">
      <dgm:prSet custLinFactX="27243" custLinFactNeighborX="100000" custLinFactNeighborY="95554"/>
      <dgm:spPr>
        <a:solidFill>
          <a:schemeClr val="accent6">
            <a:lumMod val="60000"/>
            <a:lumOff val="40000"/>
          </a:schemeClr>
        </a:solidFill>
      </dgm:spPr>
      <dgm:t>
        <a:bodyPr/>
        <a:lstStyle/>
        <a:p>
          <a:endParaRPr lang="ru-RU"/>
        </a:p>
      </dgm:t>
    </dgm:pt>
    <dgm:pt modelId="{71B1E1F9-EBD8-4B29-BF0A-8531198C97FB}" type="parTrans" cxnId="{73D02AF9-0008-4A66-964A-1207D19EE4F0}">
      <dgm:prSet/>
      <dgm:spPr/>
      <dgm:t>
        <a:bodyPr/>
        <a:lstStyle/>
        <a:p>
          <a:endParaRPr lang="ru-RU"/>
        </a:p>
      </dgm:t>
    </dgm:pt>
    <dgm:pt modelId="{559A4372-8164-4A53-8BF5-CFF85135AEB9}" type="sibTrans" cxnId="{73D02AF9-0008-4A66-964A-1207D19EE4F0}">
      <dgm:prSet/>
      <dgm:spPr/>
      <dgm:t>
        <a:bodyPr/>
        <a:lstStyle/>
        <a:p>
          <a:endParaRPr lang="ru-RU"/>
        </a:p>
      </dgm:t>
    </dgm:pt>
    <dgm:pt modelId="{4A3C1659-25B3-4A9A-8C85-1DEE10FD45B7}">
      <dgm:prSet phldrT="[Текст]" custScaleX="58867" custLinFactNeighborX="-20558" custLinFactNeighborY="-51"/>
      <dgm:spPr>
        <a:solidFill>
          <a:srgbClr val="FFFF00"/>
        </a:solidFill>
      </dgm:spPr>
      <dgm:t>
        <a:bodyPr/>
        <a:lstStyle/>
        <a:p>
          <a:endParaRPr lang="ru-RU"/>
        </a:p>
      </dgm:t>
    </dgm:pt>
    <dgm:pt modelId="{3B5A202C-550D-49F4-82D7-770F2D77991A}" type="parTrans" cxnId="{F961ED05-F989-4F57-905D-E1CC4DEB5C1D}">
      <dgm:prSet/>
      <dgm:spPr/>
      <dgm:t>
        <a:bodyPr/>
        <a:lstStyle/>
        <a:p>
          <a:endParaRPr lang="ru-RU"/>
        </a:p>
      </dgm:t>
    </dgm:pt>
    <dgm:pt modelId="{E59B6FF3-640C-4186-BC70-5793A966A41B}" type="sibTrans" cxnId="{F961ED05-F989-4F57-905D-E1CC4DEB5C1D}">
      <dgm:prSet/>
      <dgm:spPr/>
      <dgm:t>
        <a:bodyPr/>
        <a:lstStyle/>
        <a:p>
          <a:endParaRPr lang="ru-RU"/>
        </a:p>
      </dgm:t>
    </dgm:pt>
    <dgm:pt modelId="{044029D0-BB7F-4246-ABBA-80C9C67EA3C5}">
      <dgm:prSet phldrT="[Текст]" custScaleX="58867" custLinFactNeighborX="-20558" custLinFactNeighborY="-51"/>
      <dgm:spPr>
        <a:solidFill>
          <a:srgbClr val="FFFF00"/>
        </a:solidFill>
      </dgm:spPr>
      <dgm:t>
        <a:bodyPr/>
        <a:lstStyle/>
        <a:p>
          <a:endParaRPr lang="ru-RU"/>
        </a:p>
      </dgm:t>
    </dgm:pt>
    <dgm:pt modelId="{B9ED72BC-A458-4DB5-BA2A-EF8C7A531345}" type="parTrans" cxnId="{04E4411C-5BF2-4959-997A-5F1AC97AD323}">
      <dgm:prSet/>
      <dgm:spPr/>
      <dgm:t>
        <a:bodyPr/>
        <a:lstStyle/>
        <a:p>
          <a:endParaRPr lang="ru-RU"/>
        </a:p>
      </dgm:t>
    </dgm:pt>
    <dgm:pt modelId="{B686913E-B3BC-40BF-85F2-C2D81A4EB8DC}" type="sibTrans" cxnId="{04E4411C-5BF2-4959-997A-5F1AC97AD323}">
      <dgm:prSet/>
      <dgm:spPr/>
      <dgm:t>
        <a:bodyPr/>
        <a:lstStyle/>
        <a:p>
          <a:endParaRPr lang="ru-RU"/>
        </a:p>
      </dgm:t>
    </dgm:pt>
    <dgm:pt modelId="{1552B129-BFA3-4C25-A44B-1CE2C717B3EE}" type="pres">
      <dgm:prSet presAssocID="{A2AAE01B-52B2-42A4-BF35-F9535535AA03}" presName="diagram" presStyleCnt="0">
        <dgm:presLayoutVars>
          <dgm:chMax val="1"/>
          <dgm:dir/>
          <dgm:animLvl val="ctr"/>
          <dgm:resizeHandles val="exact"/>
        </dgm:presLayoutVars>
      </dgm:prSet>
      <dgm:spPr/>
      <dgm:t>
        <a:bodyPr/>
        <a:lstStyle/>
        <a:p>
          <a:endParaRPr lang="ru-RU"/>
        </a:p>
      </dgm:t>
    </dgm:pt>
    <dgm:pt modelId="{00A0108A-1BF9-42D1-9089-EE6DAF33258C}" type="pres">
      <dgm:prSet presAssocID="{A2AAE01B-52B2-42A4-BF35-F9535535AA03}" presName="matrix" presStyleCnt="0"/>
      <dgm:spPr/>
    </dgm:pt>
    <dgm:pt modelId="{697009D7-1368-4B38-BFDB-45E91DD0AA1E}" type="pres">
      <dgm:prSet presAssocID="{A2AAE01B-52B2-42A4-BF35-F9535535AA03}" presName="tile1" presStyleLbl="node1" presStyleIdx="0" presStyleCnt="4" custScaleX="58867" custLinFactNeighborX="-27162" custLinFactNeighborY="-5968"/>
      <dgm:spPr/>
      <dgm:t>
        <a:bodyPr/>
        <a:lstStyle/>
        <a:p>
          <a:endParaRPr lang="ru-RU"/>
        </a:p>
      </dgm:t>
    </dgm:pt>
    <dgm:pt modelId="{50DF1D87-3EDF-4AE9-B51A-2EE736526EC5}" type="pres">
      <dgm:prSet presAssocID="{A2AAE01B-52B2-42A4-BF35-F9535535AA03}" presName="tile1text" presStyleLbl="node1" presStyleIdx="0" presStyleCnt="4">
        <dgm:presLayoutVars>
          <dgm:chMax val="0"/>
          <dgm:chPref val="0"/>
          <dgm:bulletEnabled val="1"/>
        </dgm:presLayoutVars>
      </dgm:prSet>
      <dgm:spPr/>
      <dgm:t>
        <a:bodyPr/>
        <a:lstStyle/>
        <a:p>
          <a:endParaRPr lang="ru-RU"/>
        </a:p>
      </dgm:t>
    </dgm:pt>
    <dgm:pt modelId="{0798FF8A-F6F0-4D16-8BE7-A72BFD98F241}" type="pres">
      <dgm:prSet presAssocID="{A2AAE01B-52B2-42A4-BF35-F9535535AA03}" presName="tile2" presStyleLbl="node1" presStyleIdx="1" presStyleCnt="4" custScaleX="72174" custLinFactNeighborX="13738" custLinFactNeighborY="-1673"/>
      <dgm:spPr/>
      <dgm:t>
        <a:bodyPr/>
        <a:lstStyle/>
        <a:p>
          <a:endParaRPr lang="ru-RU"/>
        </a:p>
      </dgm:t>
    </dgm:pt>
    <dgm:pt modelId="{C7A909B9-1B67-46B7-B53F-691059E3DE19}" type="pres">
      <dgm:prSet presAssocID="{A2AAE01B-52B2-42A4-BF35-F9535535AA03}" presName="tile2text" presStyleLbl="node1" presStyleIdx="1" presStyleCnt="4">
        <dgm:presLayoutVars>
          <dgm:chMax val="0"/>
          <dgm:chPref val="0"/>
          <dgm:bulletEnabled val="1"/>
        </dgm:presLayoutVars>
      </dgm:prSet>
      <dgm:spPr/>
      <dgm:t>
        <a:bodyPr/>
        <a:lstStyle/>
        <a:p>
          <a:endParaRPr lang="ru-RU"/>
        </a:p>
      </dgm:t>
    </dgm:pt>
    <dgm:pt modelId="{0A74C6B4-99EB-4796-BC7B-E0117D50EB2C}" type="pres">
      <dgm:prSet presAssocID="{A2AAE01B-52B2-42A4-BF35-F9535535AA03}" presName="tile3" presStyleLbl="node1" presStyleIdx="2" presStyleCnt="4" custLinFactNeighborX="-2400"/>
      <dgm:spPr/>
      <dgm:t>
        <a:bodyPr/>
        <a:lstStyle/>
        <a:p>
          <a:endParaRPr lang="ru-RU"/>
        </a:p>
      </dgm:t>
    </dgm:pt>
    <dgm:pt modelId="{85D9445F-B13F-44D4-9360-0476378355AF}" type="pres">
      <dgm:prSet presAssocID="{A2AAE01B-52B2-42A4-BF35-F9535535AA03}" presName="tile3text" presStyleLbl="node1" presStyleIdx="2" presStyleCnt="4">
        <dgm:presLayoutVars>
          <dgm:chMax val="0"/>
          <dgm:chPref val="0"/>
          <dgm:bulletEnabled val="1"/>
        </dgm:presLayoutVars>
      </dgm:prSet>
      <dgm:spPr/>
      <dgm:t>
        <a:bodyPr/>
        <a:lstStyle/>
        <a:p>
          <a:endParaRPr lang="ru-RU"/>
        </a:p>
      </dgm:t>
    </dgm:pt>
    <dgm:pt modelId="{93B21975-9113-4A44-9D48-B1853A984AA9}" type="pres">
      <dgm:prSet presAssocID="{A2AAE01B-52B2-42A4-BF35-F9535535AA03}" presName="tile4" presStyleLbl="node1" presStyleIdx="3" presStyleCnt="4" custLinFactNeighborX="1795" custLinFactNeighborY="-1095"/>
      <dgm:spPr/>
      <dgm:t>
        <a:bodyPr/>
        <a:lstStyle/>
        <a:p>
          <a:endParaRPr lang="ru-RU"/>
        </a:p>
      </dgm:t>
    </dgm:pt>
    <dgm:pt modelId="{4734FAF5-873B-485A-AC8E-C87BDBC98BC3}" type="pres">
      <dgm:prSet presAssocID="{A2AAE01B-52B2-42A4-BF35-F9535535AA03}" presName="tile4text" presStyleLbl="node1" presStyleIdx="3" presStyleCnt="4">
        <dgm:presLayoutVars>
          <dgm:chMax val="0"/>
          <dgm:chPref val="0"/>
          <dgm:bulletEnabled val="1"/>
        </dgm:presLayoutVars>
      </dgm:prSet>
      <dgm:spPr/>
      <dgm:t>
        <a:bodyPr/>
        <a:lstStyle/>
        <a:p>
          <a:endParaRPr lang="ru-RU"/>
        </a:p>
      </dgm:t>
    </dgm:pt>
    <dgm:pt modelId="{0488BFF6-FCC9-4866-ACF5-AA4DF8F8D4E1}" type="pres">
      <dgm:prSet presAssocID="{A2AAE01B-52B2-42A4-BF35-F9535535AA03}" presName="centerTile" presStyleLbl="fgShp" presStyleIdx="0" presStyleCnt="1" custScaleX="252865" custScaleY="174364" custLinFactNeighborX="810" custLinFactNeighborY="-3521">
        <dgm:presLayoutVars>
          <dgm:chMax val="0"/>
          <dgm:chPref val="0"/>
        </dgm:presLayoutVars>
      </dgm:prSet>
      <dgm:spPr/>
      <dgm:t>
        <a:bodyPr/>
        <a:lstStyle/>
        <a:p>
          <a:endParaRPr lang="ru-RU"/>
        </a:p>
      </dgm:t>
    </dgm:pt>
  </dgm:ptLst>
  <dgm:cxnLst>
    <dgm:cxn modelId="{DAC577C8-2544-40AE-8F34-A83FFAC45BA5}" type="presOf" srcId="{09738018-919A-4922-BE00-BE688291E673}" destId="{697009D7-1368-4B38-BFDB-45E91DD0AA1E}" srcOrd="0" destOrd="0" presId="urn:microsoft.com/office/officeart/2005/8/layout/matrix1"/>
    <dgm:cxn modelId="{1B7F2FB4-0460-49C3-98F2-AD6FE8B071FC}" srcId="{8EF6AABB-CA5D-4FD9-959E-19AF48DC3C76}" destId="{56562B9D-674D-4085-B592-5509D9C6CCD7}" srcOrd="1" destOrd="0" parTransId="{88872646-325E-40D7-B14A-133F3859D10A}" sibTransId="{B926BB1F-52AF-4320-81DC-9DF66A12AEFC}"/>
    <dgm:cxn modelId="{F961ED05-F989-4F57-905D-E1CC4DEB5C1D}" srcId="{A2AAE01B-52B2-42A4-BF35-F9535535AA03}" destId="{4A3C1659-25B3-4A9A-8C85-1DEE10FD45B7}" srcOrd="1" destOrd="0" parTransId="{3B5A202C-550D-49F4-82D7-770F2D77991A}" sibTransId="{E59B6FF3-640C-4186-BC70-5793A966A41B}"/>
    <dgm:cxn modelId="{45E67A84-8EC8-4A1A-97F3-B700B49E0C07}" srcId="{8EF6AABB-CA5D-4FD9-959E-19AF48DC3C76}" destId="{9F851129-D821-4908-AFB4-94BEF534AA5C}" srcOrd="2" destOrd="0" parTransId="{1596B3C2-DBF5-48D2-88B8-96E2418556FC}" sibTransId="{A0EBF292-164C-4F3F-A27B-47DDB12203A1}"/>
    <dgm:cxn modelId="{F7FAEA45-FC9F-4C5E-8AC6-CA4957C19C8D}" type="presOf" srcId="{9F851129-D821-4908-AFB4-94BEF534AA5C}" destId="{0A74C6B4-99EB-4796-BC7B-E0117D50EB2C}" srcOrd="0" destOrd="0" presId="urn:microsoft.com/office/officeart/2005/8/layout/matrix1"/>
    <dgm:cxn modelId="{22BB68FE-48FE-4504-90F9-667D4ECA0356}" type="presOf" srcId="{09738018-919A-4922-BE00-BE688291E673}" destId="{50DF1D87-3EDF-4AE9-B51A-2EE736526EC5}" srcOrd="1" destOrd="0" presId="urn:microsoft.com/office/officeart/2005/8/layout/matrix1"/>
    <dgm:cxn modelId="{6F7D94A7-465E-4D66-A2A3-D0E63A759A51}" srcId="{8EF6AABB-CA5D-4FD9-959E-19AF48DC3C76}" destId="{D8DD25DD-63A9-4B13-8195-1F2913B6A55E}" srcOrd="3" destOrd="0" parTransId="{8D2A6DCB-7AE4-42F7-BF82-19FE308DA3CC}" sibTransId="{D18D6553-435B-4D6F-8E61-5B7B03F5FC6A}"/>
    <dgm:cxn modelId="{6915E869-CE1E-4031-BEDE-E01E78203031}" type="presOf" srcId="{D8DD25DD-63A9-4B13-8195-1F2913B6A55E}" destId="{93B21975-9113-4A44-9D48-B1853A984AA9}" srcOrd="0" destOrd="0" presId="urn:microsoft.com/office/officeart/2005/8/layout/matrix1"/>
    <dgm:cxn modelId="{226BCA02-41E7-418A-9B3C-737FC89775CC}" type="presOf" srcId="{D8DD25DD-63A9-4B13-8195-1F2913B6A55E}" destId="{4734FAF5-873B-485A-AC8E-C87BDBC98BC3}" srcOrd="1" destOrd="0" presId="urn:microsoft.com/office/officeart/2005/8/layout/matrix1"/>
    <dgm:cxn modelId="{73D02AF9-0008-4A66-964A-1207D19EE4F0}" srcId="{8EF6AABB-CA5D-4FD9-959E-19AF48DC3C76}" destId="{FA72E459-BE3F-47EB-9939-1E62779D276B}" srcOrd="4" destOrd="0" parTransId="{71B1E1F9-EBD8-4B29-BF0A-8531198C97FB}" sibTransId="{559A4372-8164-4A53-8BF5-CFF85135AEB9}"/>
    <dgm:cxn modelId="{2AAD540D-D92C-495E-99EA-9EBFAA287497}" type="presOf" srcId="{A2AAE01B-52B2-42A4-BF35-F9535535AA03}" destId="{1552B129-BFA3-4C25-A44B-1CE2C717B3EE}" srcOrd="0" destOrd="0" presId="urn:microsoft.com/office/officeart/2005/8/layout/matrix1"/>
    <dgm:cxn modelId="{534556EE-90E6-4A78-9698-4154DF29BE93}" type="presOf" srcId="{56562B9D-674D-4085-B592-5509D9C6CCD7}" destId="{C7A909B9-1B67-46B7-B53F-691059E3DE19}" srcOrd="1" destOrd="0" presId="urn:microsoft.com/office/officeart/2005/8/layout/matrix1"/>
    <dgm:cxn modelId="{45EBE3E5-82C8-4E4B-A3F8-65B605EFC34E}" srcId="{8EF6AABB-CA5D-4FD9-959E-19AF48DC3C76}" destId="{09738018-919A-4922-BE00-BE688291E673}" srcOrd="0" destOrd="0" parTransId="{73A8666E-B0D9-4D56-94CC-A7B2FACE13F9}" sibTransId="{6401AD1A-6DAA-417C-A441-B52AEF3ACC55}"/>
    <dgm:cxn modelId="{EE2AEEFA-3B4B-48F5-B897-75C97BC15EB3}" type="presOf" srcId="{56562B9D-674D-4085-B592-5509D9C6CCD7}" destId="{0798FF8A-F6F0-4D16-8BE7-A72BFD98F241}" srcOrd="0" destOrd="0" presId="urn:microsoft.com/office/officeart/2005/8/layout/matrix1"/>
    <dgm:cxn modelId="{ADDBD6DA-12A9-483F-B731-31A7867F7787}" type="presOf" srcId="{9F851129-D821-4908-AFB4-94BEF534AA5C}" destId="{85D9445F-B13F-44D4-9360-0476378355AF}" srcOrd="1" destOrd="0" presId="urn:microsoft.com/office/officeart/2005/8/layout/matrix1"/>
    <dgm:cxn modelId="{0DADBBA3-FDDA-4AF0-99CE-B0E0B22EB3BD}" type="presOf" srcId="{8EF6AABB-CA5D-4FD9-959E-19AF48DC3C76}" destId="{0488BFF6-FCC9-4866-ACF5-AA4DF8F8D4E1}" srcOrd="0" destOrd="0" presId="urn:microsoft.com/office/officeart/2005/8/layout/matrix1"/>
    <dgm:cxn modelId="{04E4411C-5BF2-4959-997A-5F1AC97AD323}" srcId="{A2AAE01B-52B2-42A4-BF35-F9535535AA03}" destId="{044029D0-BB7F-4246-ABBA-80C9C67EA3C5}" srcOrd="2" destOrd="0" parTransId="{B9ED72BC-A458-4DB5-BA2A-EF8C7A531345}" sibTransId="{B686913E-B3BC-40BF-85F2-C2D81A4EB8DC}"/>
    <dgm:cxn modelId="{5FE1D3F6-09EF-4F39-8F6E-3EC4A69C0936}" srcId="{A2AAE01B-52B2-42A4-BF35-F9535535AA03}" destId="{8EF6AABB-CA5D-4FD9-959E-19AF48DC3C76}" srcOrd="0" destOrd="0" parTransId="{38A0FF78-5270-458C-A316-141816E102D5}" sibTransId="{DBF7DFEA-2C9B-489A-A0ED-58106D388609}"/>
    <dgm:cxn modelId="{C1D43421-1F9E-4020-918B-EB62AEDE0749}" type="presParOf" srcId="{1552B129-BFA3-4C25-A44B-1CE2C717B3EE}" destId="{00A0108A-1BF9-42D1-9089-EE6DAF33258C}" srcOrd="0" destOrd="0" presId="urn:microsoft.com/office/officeart/2005/8/layout/matrix1"/>
    <dgm:cxn modelId="{FB64FADE-0109-44FD-9187-61246329EFFD}" type="presParOf" srcId="{00A0108A-1BF9-42D1-9089-EE6DAF33258C}" destId="{697009D7-1368-4B38-BFDB-45E91DD0AA1E}" srcOrd="0" destOrd="0" presId="urn:microsoft.com/office/officeart/2005/8/layout/matrix1"/>
    <dgm:cxn modelId="{09C9E508-15E9-4E92-A959-ED869C4C4C44}" type="presParOf" srcId="{00A0108A-1BF9-42D1-9089-EE6DAF33258C}" destId="{50DF1D87-3EDF-4AE9-B51A-2EE736526EC5}" srcOrd="1" destOrd="0" presId="urn:microsoft.com/office/officeart/2005/8/layout/matrix1"/>
    <dgm:cxn modelId="{2DF0B48C-4183-497E-81F1-0C3CE66085AE}" type="presParOf" srcId="{00A0108A-1BF9-42D1-9089-EE6DAF33258C}" destId="{0798FF8A-F6F0-4D16-8BE7-A72BFD98F241}" srcOrd="2" destOrd="0" presId="urn:microsoft.com/office/officeart/2005/8/layout/matrix1"/>
    <dgm:cxn modelId="{B1613C17-C695-42C2-AACC-DD660364C37C}" type="presParOf" srcId="{00A0108A-1BF9-42D1-9089-EE6DAF33258C}" destId="{C7A909B9-1B67-46B7-B53F-691059E3DE19}" srcOrd="3" destOrd="0" presId="urn:microsoft.com/office/officeart/2005/8/layout/matrix1"/>
    <dgm:cxn modelId="{9BF31F52-E92B-4B56-B3A8-80A556AFFF23}" type="presParOf" srcId="{00A0108A-1BF9-42D1-9089-EE6DAF33258C}" destId="{0A74C6B4-99EB-4796-BC7B-E0117D50EB2C}" srcOrd="4" destOrd="0" presId="urn:microsoft.com/office/officeart/2005/8/layout/matrix1"/>
    <dgm:cxn modelId="{C62624F6-75DF-44A8-B649-6A893AD3A871}" type="presParOf" srcId="{00A0108A-1BF9-42D1-9089-EE6DAF33258C}" destId="{85D9445F-B13F-44D4-9360-0476378355AF}" srcOrd="5" destOrd="0" presId="urn:microsoft.com/office/officeart/2005/8/layout/matrix1"/>
    <dgm:cxn modelId="{0037EB91-A64D-4DF5-8AF1-385838F20101}" type="presParOf" srcId="{00A0108A-1BF9-42D1-9089-EE6DAF33258C}" destId="{93B21975-9113-4A44-9D48-B1853A984AA9}" srcOrd="6" destOrd="0" presId="urn:microsoft.com/office/officeart/2005/8/layout/matrix1"/>
    <dgm:cxn modelId="{F96AC61B-E005-48D2-830F-A45C1D00CF0B}" type="presParOf" srcId="{00A0108A-1BF9-42D1-9089-EE6DAF33258C}" destId="{4734FAF5-873B-485A-AC8E-C87BDBC98BC3}" srcOrd="7" destOrd="0" presId="urn:microsoft.com/office/officeart/2005/8/layout/matrix1"/>
    <dgm:cxn modelId="{B6A0FDCA-27D8-44AB-A32C-CCE46FE1263F}" type="presParOf" srcId="{1552B129-BFA3-4C25-A44B-1CE2C717B3EE}" destId="{0488BFF6-FCC9-4866-ACF5-AA4DF8F8D4E1}"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1578B4-8554-4DEC-8B87-00F5A6DA5012}" type="doc">
      <dgm:prSet loTypeId="urn:microsoft.com/office/officeart/2005/8/layout/hProcess3" loCatId="process" qsTypeId="urn:microsoft.com/office/officeart/2005/8/quickstyle/3d5" qsCatId="3D" csTypeId="urn:microsoft.com/office/officeart/2005/8/colors/accent3_2" csCatId="accent3" phldr="1"/>
      <dgm:spPr/>
    </dgm:pt>
    <dgm:pt modelId="{406FFDA4-97BA-4807-861A-D91A7426D8BC}">
      <dgm:prSet phldrT="[Текст]" custT="1"/>
      <dgm:spPr/>
      <dgm:t>
        <a:bodyPr/>
        <a:lstStyle/>
        <a:p>
          <a:r>
            <a:rPr lang="ru-RU" sz="2000" dirty="0"/>
            <a:t>Полифункциональная развивающая среда</a:t>
          </a:r>
        </a:p>
      </dgm:t>
    </dgm:pt>
    <dgm:pt modelId="{55C2CE04-3CCF-466B-BD05-E80D3C239857}" type="parTrans" cxnId="{674C9A2B-E31E-45D0-B1C7-28198FDAFE3E}">
      <dgm:prSet/>
      <dgm:spPr/>
      <dgm:t>
        <a:bodyPr/>
        <a:lstStyle/>
        <a:p>
          <a:endParaRPr lang="ru-RU"/>
        </a:p>
      </dgm:t>
    </dgm:pt>
    <dgm:pt modelId="{9D6D22FA-CF8E-4FA0-AA5A-F3CA083262B1}" type="sibTrans" cxnId="{674C9A2B-E31E-45D0-B1C7-28198FDAFE3E}">
      <dgm:prSet/>
      <dgm:spPr/>
      <dgm:t>
        <a:bodyPr/>
        <a:lstStyle/>
        <a:p>
          <a:endParaRPr lang="ru-RU"/>
        </a:p>
      </dgm:t>
    </dgm:pt>
    <dgm:pt modelId="{C3E7B27C-EC75-4D65-BE54-DBE968DD0BAD}" type="pres">
      <dgm:prSet presAssocID="{381578B4-8554-4DEC-8B87-00F5A6DA5012}" presName="Name0" presStyleCnt="0">
        <dgm:presLayoutVars>
          <dgm:dir/>
          <dgm:animLvl val="lvl"/>
          <dgm:resizeHandles val="exact"/>
        </dgm:presLayoutVars>
      </dgm:prSet>
      <dgm:spPr/>
    </dgm:pt>
    <dgm:pt modelId="{2C0321F2-DD9C-4BCD-B495-E573A91AB6B0}" type="pres">
      <dgm:prSet presAssocID="{381578B4-8554-4DEC-8B87-00F5A6DA5012}" presName="dummy" presStyleCnt="0"/>
      <dgm:spPr/>
    </dgm:pt>
    <dgm:pt modelId="{31277E2B-14FB-4423-90CC-1A50E8999C6D}" type="pres">
      <dgm:prSet presAssocID="{381578B4-8554-4DEC-8B87-00F5A6DA5012}" presName="linH" presStyleCnt="0"/>
      <dgm:spPr/>
    </dgm:pt>
    <dgm:pt modelId="{89882236-5F19-4A60-8891-CC908D53727D}" type="pres">
      <dgm:prSet presAssocID="{381578B4-8554-4DEC-8B87-00F5A6DA5012}" presName="padding1" presStyleCnt="0"/>
      <dgm:spPr/>
    </dgm:pt>
    <dgm:pt modelId="{1AC1F4BD-9AA3-4D05-A604-A7E59E13D7C4}" type="pres">
      <dgm:prSet presAssocID="{406FFDA4-97BA-4807-861A-D91A7426D8BC}" presName="linV" presStyleCnt="0"/>
      <dgm:spPr/>
    </dgm:pt>
    <dgm:pt modelId="{3C8000AE-A25D-4EEE-886A-9622434D4228}" type="pres">
      <dgm:prSet presAssocID="{406FFDA4-97BA-4807-861A-D91A7426D8BC}" presName="spVertical1" presStyleCnt="0"/>
      <dgm:spPr/>
    </dgm:pt>
    <dgm:pt modelId="{4461B688-BA6D-4603-B60B-7BE02E6E0310}" type="pres">
      <dgm:prSet presAssocID="{406FFDA4-97BA-4807-861A-D91A7426D8BC}" presName="parTx" presStyleLbl="revTx" presStyleIdx="0" presStyleCnt="1">
        <dgm:presLayoutVars>
          <dgm:chMax val="0"/>
          <dgm:chPref val="0"/>
          <dgm:bulletEnabled val="1"/>
        </dgm:presLayoutVars>
      </dgm:prSet>
      <dgm:spPr/>
      <dgm:t>
        <a:bodyPr/>
        <a:lstStyle/>
        <a:p>
          <a:endParaRPr lang="ru-RU"/>
        </a:p>
      </dgm:t>
    </dgm:pt>
    <dgm:pt modelId="{62AA28B5-1212-4235-8A75-860AA7E6BF8B}" type="pres">
      <dgm:prSet presAssocID="{406FFDA4-97BA-4807-861A-D91A7426D8BC}" presName="spVertical2" presStyleCnt="0"/>
      <dgm:spPr/>
    </dgm:pt>
    <dgm:pt modelId="{4CDD3BC9-11CC-467F-B105-44D091F582BD}" type="pres">
      <dgm:prSet presAssocID="{406FFDA4-97BA-4807-861A-D91A7426D8BC}" presName="spVertical3" presStyleCnt="0"/>
      <dgm:spPr/>
    </dgm:pt>
    <dgm:pt modelId="{792011C2-B798-4D0E-BA06-08886C1C1373}" type="pres">
      <dgm:prSet presAssocID="{381578B4-8554-4DEC-8B87-00F5A6DA5012}" presName="padding2" presStyleCnt="0"/>
      <dgm:spPr/>
    </dgm:pt>
    <dgm:pt modelId="{4F09A243-EBF0-40EE-B90F-8059794B9193}" type="pres">
      <dgm:prSet presAssocID="{381578B4-8554-4DEC-8B87-00F5A6DA5012}" presName="negArrow" presStyleCnt="0"/>
      <dgm:spPr/>
    </dgm:pt>
    <dgm:pt modelId="{A0ECAF4E-2769-4DBA-B397-DEE39F154750}" type="pres">
      <dgm:prSet presAssocID="{381578B4-8554-4DEC-8B87-00F5A6DA5012}" presName="backgroundArrow" presStyleLbl="node1" presStyleIdx="0" presStyleCnt="1" custLinFactNeighborX="-42624" custLinFactNeighborY="-28686"/>
      <dgm:spPr>
        <a:solidFill>
          <a:schemeClr val="tx2">
            <a:lumMod val="40000"/>
            <a:lumOff val="60000"/>
          </a:schemeClr>
        </a:solidFill>
      </dgm:spPr>
    </dgm:pt>
  </dgm:ptLst>
  <dgm:cxnLst>
    <dgm:cxn modelId="{F88F2BBD-C779-486E-9CE5-EE8AC0553EB5}" type="presOf" srcId="{381578B4-8554-4DEC-8B87-00F5A6DA5012}" destId="{C3E7B27C-EC75-4D65-BE54-DBE968DD0BAD}" srcOrd="0" destOrd="0" presId="urn:microsoft.com/office/officeart/2005/8/layout/hProcess3"/>
    <dgm:cxn modelId="{457566F9-D477-46DD-BA67-024FCEC8AF9E}" type="presOf" srcId="{406FFDA4-97BA-4807-861A-D91A7426D8BC}" destId="{4461B688-BA6D-4603-B60B-7BE02E6E0310}" srcOrd="0" destOrd="0" presId="urn:microsoft.com/office/officeart/2005/8/layout/hProcess3"/>
    <dgm:cxn modelId="{674C9A2B-E31E-45D0-B1C7-28198FDAFE3E}" srcId="{381578B4-8554-4DEC-8B87-00F5A6DA5012}" destId="{406FFDA4-97BA-4807-861A-D91A7426D8BC}" srcOrd="0" destOrd="0" parTransId="{55C2CE04-3CCF-466B-BD05-E80D3C239857}" sibTransId="{9D6D22FA-CF8E-4FA0-AA5A-F3CA083262B1}"/>
    <dgm:cxn modelId="{6BFDD111-93DE-45BF-973E-BFCC28C8CAF8}" type="presParOf" srcId="{C3E7B27C-EC75-4D65-BE54-DBE968DD0BAD}" destId="{2C0321F2-DD9C-4BCD-B495-E573A91AB6B0}" srcOrd="0" destOrd="0" presId="urn:microsoft.com/office/officeart/2005/8/layout/hProcess3"/>
    <dgm:cxn modelId="{18966B08-26C2-4CEE-9B88-701C3CBEB2AF}" type="presParOf" srcId="{C3E7B27C-EC75-4D65-BE54-DBE968DD0BAD}" destId="{31277E2B-14FB-4423-90CC-1A50E8999C6D}" srcOrd="1" destOrd="0" presId="urn:microsoft.com/office/officeart/2005/8/layout/hProcess3"/>
    <dgm:cxn modelId="{5EF802C3-82EE-4E13-BE70-AD82C722C945}" type="presParOf" srcId="{31277E2B-14FB-4423-90CC-1A50E8999C6D}" destId="{89882236-5F19-4A60-8891-CC908D53727D}" srcOrd="0" destOrd="0" presId="urn:microsoft.com/office/officeart/2005/8/layout/hProcess3"/>
    <dgm:cxn modelId="{B0D92FEA-CA48-4E77-AAEE-9D32C3AD03B4}" type="presParOf" srcId="{31277E2B-14FB-4423-90CC-1A50E8999C6D}" destId="{1AC1F4BD-9AA3-4D05-A604-A7E59E13D7C4}" srcOrd="1" destOrd="0" presId="urn:microsoft.com/office/officeart/2005/8/layout/hProcess3"/>
    <dgm:cxn modelId="{78A1A6B9-04C6-498F-80DA-06E33552282C}" type="presParOf" srcId="{1AC1F4BD-9AA3-4D05-A604-A7E59E13D7C4}" destId="{3C8000AE-A25D-4EEE-886A-9622434D4228}" srcOrd="0" destOrd="0" presId="urn:microsoft.com/office/officeart/2005/8/layout/hProcess3"/>
    <dgm:cxn modelId="{E13D0539-4E20-4796-B636-B2D4A88A2079}" type="presParOf" srcId="{1AC1F4BD-9AA3-4D05-A604-A7E59E13D7C4}" destId="{4461B688-BA6D-4603-B60B-7BE02E6E0310}" srcOrd="1" destOrd="0" presId="urn:microsoft.com/office/officeart/2005/8/layout/hProcess3"/>
    <dgm:cxn modelId="{0E1A75B9-5849-4B1A-9955-AFC058A98AAA}" type="presParOf" srcId="{1AC1F4BD-9AA3-4D05-A604-A7E59E13D7C4}" destId="{62AA28B5-1212-4235-8A75-860AA7E6BF8B}" srcOrd="2" destOrd="0" presId="urn:microsoft.com/office/officeart/2005/8/layout/hProcess3"/>
    <dgm:cxn modelId="{BD51E157-C92D-43F3-866E-B1515A65B178}" type="presParOf" srcId="{1AC1F4BD-9AA3-4D05-A604-A7E59E13D7C4}" destId="{4CDD3BC9-11CC-467F-B105-44D091F582BD}" srcOrd="3" destOrd="0" presId="urn:microsoft.com/office/officeart/2005/8/layout/hProcess3"/>
    <dgm:cxn modelId="{843A04CB-88C4-4079-8A51-F3A77512118D}" type="presParOf" srcId="{31277E2B-14FB-4423-90CC-1A50E8999C6D}" destId="{792011C2-B798-4D0E-BA06-08886C1C1373}" srcOrd="2" destOrd="0" presId="urn:microsoft.com/office/officeart/2005/8/layout/hProcess3"/>
    <dgm:cxn modelId="{BAE268B9-3DDF-4128-85A7-85557A787AB2}" type="presParOf" srcId="{31277E2B-14FB-4423-90CC-1A50E8999C6D}" destId="{4F09A243-EBF0-40EE-B90F-8059794B9193}" srcOrd="3" destOrd="0" presId="urn:microsoft.com/office/officeart/2005/8/layout/hProcess3"/>
    <dgm:cxn modelId="{65FC64A3-EF56-4037-BA55-5EA1BC9FB8AF}" type="presParOf" srcId="{31277E2B-14FB-4423-90CC-1A50E8999C6D}" destId="{A0ECAF4E-2769-4DBA-B397-DEE39F154750}" srcOrd="4"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2E84C4-151E-4C38-9F87-36527C9DDA16}" type="doc">
      <dgm:prSet loTypeId="urn:microsoft.com/office/officeart/2009/3/layout/BlockDescendingList" loCatId="list" qsTypeId="urn:microsoft.com/office/officeart/2005/8/quickstyle/simple1" qsCatId="simple" csTypeId="urn:microsoft.com/office/officeart/2005/8/colors/accent1_2" csCatId="accent1" phldr="1"/>
      <dgm:spPr/>
      <dgm:t>
        <a:bodyPr/>
        <a:lstStyle/>
        <a:p>
          <a:endParaRPr lang="ru-RU"/>
        </a:p>
      </dgm:t>
    </dgm:pt>
    <dgm:pt modelId="{43A76ABF-0CB3-46EB-8545-561D0BBDBAE8}">
      <dgm:prSet phldrT="[Текст]" custT="1"/>
      <dgm:spPr>
        <a:solidFill>
          <a:srgbClr val="FF0000"/>
        </a:solidFill>
      </dgm:spPr>
      <dgm:t>
        <a:bodyPr/>
        <a:lstStyle/>
        <a:p>
          <a:r>
            <a:rPr lang="ru-RU" sz="4800" dirty="0" err="1"/>
            <a:t>пестушки</a:t>
          </a:r>
          <a:endParaRPr lang="ru-RU" sz="4800" dirty="0"/>
        </a:p>
      </dgm:t>
    </dgm:pt>
    <dgm:pt modelId="{0BF118B0-60D5-4C51-8955-02A7D997AE69}" type="parTrans" cxnId="{8135AC97-964E-4EAD-912E-C80D8DFE0435}">
      <dgm:prSet/>
      <dgm:spPr/>
      <dgm:t>
        <a:bodyPr/>
        <a:lstStyle/>
        <a:p>
          <a:endParaRPr lang="ru-RU"/>
        </a:p>
      </dgm:t>
    </dgm:pt>
    <dgm:pt modelId="{96A991A7-6A62-499A-B384-EBDED31FDBFA}" type="sibTrans" cxnId="{8135AC97-964E-4EAD-912E-C80D8DFE0435}">
      <dgm:prSet/>
      <dgm:spPr/>
      <dgm:t>
        <a:bodyPr/>
        <a:lstStyle/>
        <a:p>
          <a:endParaRPr lang="ru-RU"/>
        </a:p>
      </dgm:t>
    </dgm:pt>
    <dgm:pt modelId="{D8AE559A-DF41-4B53-AB7D-1DA54A23C2F8}">
      <dgm:prSet phldrT="[Текст]" phldr="1"/>
      <dgm:spPr>
        <a:ln>
          <a:solidFill>
            <a:srgbClr val="FF0000"/>
          </a:solidFill>
        </a:ln>
      </dgm:spPr>
      <dgm:t>
        <a:bodyPr/>
        <a:lstStyle/>
        <a:p>
          <a:endParaRPr lang="ru-RU" dirty="0"/>
        </a:p>
      </dgm:t>
    </dgm:pt>
    <dgm:pt modelId="{EE48942E-8152-4E41-A13E-FC53D40D221D}" type="parTrans" cxnId="{42AE5854-E31D-454B-BA22-ED8344C5DA74}">
      <dgm:prSet/>
      <dgm:spPr/>
      <dgm:t>
        <a:bodyPr/>
        <a:lstStyle/>
        <a:p>
          <a:endParaRPr lang="ru-RU"/>
        </a:p>
      </dgm:t>
    </dgm:pt>
    <dgm:pt modelId="{116EA818-A8B5-42B3-89F6-5E96C839C429}" type="sibTrans" cxnId="{42AE5854-E31D-454B-BA22-ED8344C5DA74}">
      <dgm:prSet/>
      <dgm:spPr/>
      <dgm:t>
        <a:bodyPr/>
        <a:lstStyle/>
        <a:p>
          <a:endParaRPr lang="ru-RU"/>
        </a:p>
      </dgm:t>
    </dgm:pt>
    <dgm:pt modelId="{A84C0F71-3A8D-4C58-835D-FBA760762F1D}">
      <dgm:prSet phldrT="[Текст]" custT="1"/>
      <dgm:spPr>
        <a:solidFill>
          <a:srgbClr val="FFC000"/>
        </a:solidFill>
      </dgm:spPr>
      <dgm:t>
        <a:bodyPr/>
        <a:lstStyle/>
        <a:p>
          <a:r>
            <a:rPr lang="ru-RU" sz="4000" dirty="0"/>
            <a:t>потешки</a:t>
          </a:r>
        </a:p>
      </dgm:t>
    </dgm:pt>
    <dgm:pt modelId="{48C0CE38-E6F2-499C-87F5-76BA9122A027}" type="parTrans" cxnId="{5D517734-BCC1-4E22-B842-55064F9183F7}">
      <dgm:prSet/>
      <dgm:spPr/>
      <dgm:t>
        <a:bodyPr/>
        <a:lstStyle/>
        <a:p>
          <a:endParaRPr lang="ru-RU"/>
        </a:p>
      </dgm:t>
    </dgm:pt>
    <dgm:pt modelId="{1F02EC59-7A78-4360-A619-066C61387E22}" type="sibTrans" cxnId="{5D517734-BCC1-4E22-B842-55064F9183F7}">
      <dgm:prSet/>
      <dgm:spPr/>
      <dgm:t>
        <a:bodyPr/>
        <a:lstStyle/>
        <a:p>
          <a:endParaRPr lang="ru-RU"/>
        </a:p>
      </dgm:t>
    </dgm:pt>
    <dgm:pt modelId="{E32C5819-6644-4CB3-821E-CCFF54508805}">
      <dgm:prSet phldrT="[Текст]"/>
      <dgm:spPr/>
      <dgm:t>
        <a:bodyPr/>
        <a:lstStyle/>
        <a:p>
          <a:endParaRPr lang="ru-RU" dirty="0"/>
        </a:p>
      </dgm:t>
    </dgm:pt>
    <dgm:pt modelId="{A600C903-0708-417B-9332-A8BCD5AB5151}" type="parTrans" cxnId="{D7F26167-284A-4622-9193-555F0DA8D4A1}">
      <dgm:prSet/>
      <dgm:spPr/>
      <dgm:t>
        <a:bodyPr/>
        <a:lstStyle/>
        <a:p>
          <a:endParaRPr lang="ru-RU"/>
        </a:p>
      </dgm:t>
    </dgm:pt>
    <dgm:pt modelId="{F50B28B2-CB24-4554-ADE7-E907721B433C}" type="sibTrans" cxnId="{D7F26167-284A-4622-9193-555F0DA8D4A1}">
      <dgm:prSet/>
      <dgm:spPr/>
      <dgm:t>
        <a:bodyPr/>
        <a:lstStyle/>
        <a:p>
          <a:endParaRPr lang="ru-RU"/>
        </a:p>
      </dgm:t>
    </dgm:pt>
    <dgm:pt modelId="{DE8CC0A8-33C3-4A7B-A603-16D923D3B312}">
      <dgm:prSet phldrT="[Текст]" custT="1"/>
      <dgm:spPr>
        <a:solidFill>
          <a:srgbClr val="FFFF00"/>
        </a:solidFill>
      </dgm:spPr>
      <dgm:t>
        <a:bodyPr/>
        <a:lstStyle/>
        <a:p>
          <a:r>
            <a:rPr lang="ru-RU" sz="4000" dirty="0">
              <a:solidFill>
                <a:srgbClr val="FF0000"/>
              </a:solidFill>
            </a:rPr>
            <a:t>песенки</a:t>
          </a:r>
        </a:p>
      </dgm:t>
    </dgm:pt>
    <dgm:pt modelId="{16B542D5-5035-44CF-821F-BD2E55DAE1B7}" type="parTrans" cxnId="{56E5C636-D00B-4E22-934B-0B61574F1243}">
      <dgm:prSet/>
      <dgm:spPr/>
      <dgm:t>
        <a:bodyPr/>
        <a:lstStyle/>
        <a:p>
          <a:endParaRPr lang="ru-RU"/>
        </a:p>
      </dgm:t>
    </dgm:pt>
    <dgm:pt modelId="{4BB867D2-19AE-4059-A768-5805BD41F91D}" type="sibTrans" cxnId="{56E5C636-D00B-4E22-934B-0B61574F1243}">
      <dgm:prSet/>
      <dgm:spPr/>
      <dgm:t>
        <a:bodyPr/>
        <a:lstStyle/>
        <a:p>
          <a:endParaRPr lang="ru-RU"/>
        </a:p>
      </dgm:t>
    </dgm:pt>
    <dgm:pt modelId="{89BC7BB4-2858-43BE-96F0-F994375FF61A}">
      <dgm:prSet phldrT="[Текст]" phldr="1"/>
      <dgm:spPr/>
      <dgm:t>
        <a:bodyPr/>
        <a:lstStyle/>
        <a:p>
          <a:endParaRPr lang="ru-RU"/>
        </a:p>
      </dgm:t>
    </dgm:pt>
    <dgm:pt modelId="{9BD8FD2C-818C-445C-993A-F90424EC8CAE}" type="parTrans" cxnId="{E51A78D6-6692-450E-92CE-4197EDB3C44B}">
      <dgm:prSet/>
      <dgm:spPr/>
      <dgm:t>
        <a:bodyPr/>
        <a:lstStyle/>
        <a:p>
          <a:endParaRPr lang="ru-RU"/>
        </a:p>
      </dgm:t>
    </dgm:pt>
    <dgm:pt modelId="{75063B32-3294-479D-AC2C-91D1E9433A28}" type="sibTrans" cxnId="{E51A78D6-6692-450E-92CE-4197EDB3C44B}">
      <dgm:prSet/>
      <dgm:spPr/>
      <dgm:t>
        <a:bodyPr/>
        <a:lstStyle/>
        <a:p>
          <a:endParaRPr lang="ru-RU"/>
        </a:p>
      </dgm:t>
    </dgm:pt>
    <dgm:pt modelId="{6115B836-502C-4043-8DFF-B2AB0E342A4E}">
      <dgm:prSet phldrT="[Текст]"/>
      <dgm:spPr/>
      <dgm:t>
        <a:bodyPr/>
        <a:lstStyle/>
        <a:p>
          <a:endParaRPr lang="ru-RU" dirty="0"/>
        </a:p>
      </dgm:t>
    </dgm:pt>
    <dgm:pt modelId="{01C87500-CD1D-4266-B456-66D427D2E814}" type="parTrans" cxnId="{DB97190D-1C87-485F-AE57-C8F8D15C69B1}">
      <dgm:prSet/>
      <dgm:spPr/>
      <dgm:t>
        <a:bodyPr/>
        <a:lstStyle/>
        <a:p>
          <a:endParaRPr lang="ru-RU"/>
        </a:p>
      </dgm:t>
    </dgm:pt>
    <dgm:pt modelId="{AB8203F2-2543-4304-9A4E-C66128516F2F}" type="sibTrans" cxnId="{DB97190D-1C87-485F-AE57-C8F8D15C69B1}">
      <dgm:prSet/>
      <dgm:spPr/>
      <dgm:t>
        <a:bodyPr/>
        <a:lstStyle/>
        <a:p>
          <a:endParaRPr lang="ru-RU"/>
        </a:p>
      </dgm:t>
    </dgm:pt>
    <dgm:pt modelId="{4B4FFC90-D75F-483C-87FE-4D341142F503}">
      <dgm:prSet phldrT="[Текст]" custT="1"/>
      <dgm:spPr/>
      <dgm:t>
        <a:bodyPr/>
        <a:lstStyle/>
        <a:p>
          <a:r>
            <a:rPr lang="ru-RU" sz="4000" dirty="0"/>
            <a:t>стихи</a:t>
          </a:r>
        </a:p>
      </dgm:t>
    </dgm:pt>
    <dgm:pt modelId="{5D6B1879-B623-492A-8457-4AE3408DEFAD}" type="parTrans" cxnId="{61A4A584-DE6A-468E-8D07-7BDB6AFD4466}">
      <dgm:prSet/>
      <dgm:spPr/>
      <dgm:t>
        <a:bodyPr/>
        <a:lstStyle/>
        <a:p>
          <a:endParaRPr lang="ru-RU"/>
        </a:p>
      </dgm:t>
    </dgm:pt>
    <dgm:pt modelId="{4FFDF6BA-C231-449E-8166-B8194B51949C}" type="sibTrans" cxnId="{61A4A584-DE6A-468E-8D07-7BDB6AFD4466}">
      <dgm:prSet/>
      <dgm:spPr/>
      <dgm:t>
        <a:bodyPr/>
        <a:lstStyle/>
        <a:p>
          <a:endParaRPr lang="ru-RU"/>
        </a:p>
      </dgm:t>
    </dgm:pt>
    <dgm:pt modelId="{7BCD94C5-13B5-4E7D-92DF-EF2514E77D42}">
      <dgm:prSet phldrT="[Текст]" custT="1"/>
      <dgm:spPr>
        <a:solidFill>
          <a:srgbClr val="00B0F0"/>
        </a:solidFill>
      </dgm:spPr>
      <dgm:t>
        <a:bodyPr/>
        <a:lstStyle/>
        <a:p>
          <a:r>
            <a:rPr lang="ru-RU" sz="4000" dirty="0"/>
            <a:t>сказки</a:t>
          </a:r>
        </a:p>
      </dgm:t>
    </dgm:pt>
    <dgm:pt modelId="{BEBD91F1-B8CD-47C9-8459-5F2EE9D2BDE6}" type="parTrans" cxnId="{A4D34411-E123-4FEB-8BD9-04333BB0A925}">
      <dgm:prSet/>
      <dgm:spPr/>
      <dgm:t>
        <a:bodyPr/>
        <a:lstStyle/>
        <a:p>
          <a:endParaRPr lang="ru-RU"/>
        </a:p>
      </dgm:t>
    </dgm:pt>
    <dgm:pt modelId="{970E898F-DB59-4211-8B60-201F0601D4F5}" type="sibTrans" cxnId="{A4D34411-E123-4FEB-8BD9-04333BB0A925}">
      <dgm:prSet/>
      <dgm:spPr/>
      <dgm:t>
        <a:bodyPr/>
        <a:lstStyle/>
        <a:p>
          <a:endParaRPr lang="ru-RU"/>
        </a:p>
      </dgm:t>
    </dgm:pt>
    <dgm:pt modelId="{66F89EBD-72BF-45A5-B318-54A31CAC238B}">
      <dgm:prSet phldrT="[Текст]" custT="1"/>
      <dgm:spPr>
        <a:solidFill>
          <a:srgbClr val="0070C0"/>
        </a:solidFill>
      </dgm:spPr>
      <dgm:t>
        <a:bodyPr/>
        <a:lstStyle/>
        <a:p>
          <a:r>
            <a:rPr lang="ru-RU" sz="2800" dirty="0"/>
            <a:t>спектакли</a:t>
          </a:r>
        </a:p>
      </dgm:t>
    </dgm:pt>
    <dgm:pt modelId="{674F4477-3EC2-459C-A959-F3778DDAC40B}" type="parTrans" cxnId="{D8ED15CF-8D8A-4314-A0A8-47B9634095DB}">
      <dgm:prSet/>
      <dgm:spPr/>
      <dgm:t>
        <a:bodyPr/>
        <a:lstStyle/>
        <a:p>
          <a:endParaRPr lang="ru-RU"/>
        </a:p>
      </dgm:t>
    </dgm:pt>
    <dgm:pt modelId="{3F4403A6-E02E-4A3B-825B-A85DD4AAEEC5}" type="sibTrans" cxnId="{D8ED15CF-8D8A-4314-A0A8-47B9634095DB}">
      <dgm:prSet/>
      <dgm:spPr/>
      <dgm:t>
        <a:bodyPr/>
        <a:lstStyle/>
        <a:p>
          <a:endParaRPr lang="ru-RU"/>
        </a:p>
      </dgm:t>
    </dgm:pt>
    <dgm:pt modelId="{7BECB03F-802C-4355-8EF9-C98F37B21A65}">
      <dgm:prSet/>
      <dgm:spPr>
        <a:solidFill>
          <a:schemeClr val="accent4">
            <a:lumMod val="75000"/>
          </a:schemeClr>
        </a:solidFill>
      </dgm:spPr>
      <dgm:t>
        <a:bodyPr/>
        <a:lstStyle/>
        <a:p>
          <a:r>
            <a:rPr lang="ru-RU" dirty="0"/>
            <a:t>СОЧИНЕНИЕ ИСТОРИЙ</a:t>
          </a:r>
        </a:p>
      </dgm:t>
    </dgm:pt>
    <dgm:pt modelId="{A918133B-43D2-4492-9906-351797A637F6}" type="parTrans" cxnId="{523AD509-14CC-40AB-B855-EFD6E237C8E2}">
      <dgm:prSet/>
      <dgm:spPr/>
      <dgm:t>
        <a:bodyPr/>
        <a:lstStyle/>
        <a:p>
          <a:endParaRPr lang="ru-RU"/>
        </a:p>
      </dgm:t>
    </dgm:pt>
    <dgm:pt modelId="{D5540BA2-CFB3-4873-8B8F-12BC73533C98}" type="sibTrans" cxnId="{523AD509-14CC-40AB-B855-EFD6E237C8E2}">
      <dgm:prSet/>
      <dgm:spPr/>
      <dgm:t>
        <a:bodyPr/>
        <a:lstStyle/>
        <a:p>
          <a:endParaRPr lang="ru-RU"/>
        </a:p>
      </dgm:t>
    </dgm:pt>
    <dgm:pt modelId="{283BE170-9389-49C5-BB1C-831F3307F503}">
      <dgm:prSet/>
      <dgm:spPr/>
      <dgm:t>
        <a:bodyPr/>
        <a:lstStyle/>
        <a:p>
          <a:endParaRPr lang="ru-RU"/>
        </a:p>
      </dgm:t>
    </dgm:pt>
    <dgm:pt modelId="{7C514198-8312-4F75-87D8-A224129C41FE}" type="parTrans" cxnId="{8E5640B1-346E-4DFF-B9A9-CDBFDD39A564}">
      <dgm:prSet/>
      <dgm:spPr/>
      <dgm:t>
        <a:bodyPr/>
        <a:lstStyle/>
        <a:p>
          <a:endParaRPr lang="ru-RU"/>
        </a:p>
      </dgm:t>
    </dgm:pt>
    <dgm:pt modelId="{D8DA6E88-5B89-4657-9537-04D8A894367A}" type="sibTrans" cxnId="{8E5640B1-346E-4DFF-B9A9-CDBFDD39A564}">
      <dgm:prSet/>
      <dgm:spPr/>
      <dgm:t>
        <a:bodyPr/>
        <a:lstStyle/>
        <a:p>
          <a:endParaRPr lang="ru-RU"/>
        </a:p>
      </dgm:t>
    </dgm:pt>
    <dgm:pt modelId="{1F0B6E5C-A1F5-447B-996E-CEAF85F301E9}">
      <dgm:prSet/>
      <dgm:spPr/>
      <dgm:t>
        <a:bodyPr/>
        <a:lstStyle/>
        <a:p>
          <a:endParaRPr lang="ru-RU"/>
        </a:p>
      </dgm:t>
    </dgm:pt>
    <dgm:pt modelId="{0C22B406-7334-463A-898C-3B306EE88EE1}" type="parTrans" cxnId="{9BE40A28-8A71-4EF1-BF96-DFC63244BEBE}">
      <dgm:prSet/>
      <dgm:spPr/>
      <dgm:t>
        <a:bodyPr/>
        <a:lstStyle/>
        <a:p>
          <a:endParaRPr lang="ru-RU"/>
        </a:p>
      </dgm:t>
    </dgm:pt>
    <dgm:pt modelId="{DDADDC1D-925B-4C96-B427-AC2CB9AE1B27}" type="sibTrans" cxnId="{9BE40A28-8A71-4EF1-BF96-DFC63244BEBE}">
      <dgm:prSet/>
      <dgm:spPr/>
      <dgm:t>
        <a:bodyPr/>
        <a:lstStyle/>
        <a:p>
          <a:endParaRPr lang="ru-RU"/>
        </a:p>
      </dgm:t>
    </dgm:pt>
    <dgm:pt modelId="{CEA8304A-D6F1-4F8F-9F5C-B54F36387F9B}">
      <dgm:prSet/>
      <dgm:spPr/>
      <dgm:t>
        <a:bodyPr/>
        <a:lstStyle/>
        <a:p>
          <a:endParaRPr lang="ru-RU"/>
        </a:p>
      </dgm:t>
    </dgm:pt>
    <dgm:pt modelId="{3565C0DA-405A-4EFE-924D-DFE8F31DFBCB}" type="parTrans" cxnId="{7B46437C-624B-4467-82B5-2E774B8A2457}">
      <dgm:prSet/>
      <dgm:spPr/>
      <dgm:t>
        <a:bodyPr/>
        <a:lstStyle/>
        <a:p>
          <a:endParaRPr lang="ru-RU"/>
        </a:p>
      </dgm:t>
    </dgm:pt>
    <dgm:pt modelId="{B82EFBC2-6B61-4204-A49F-C9FD612B80C0}" type="sibTrans" cxnId="{7B46437C-624B-4467-82B5-2E774B8A2457}">
      <dgm:prSet/>
      <dgm:spPr/>
      <dgm:t>
        <a:bodyPr/>
        <a:lstStyle/>
        <a:p>
          <a:endParaRPr lang="ru-RU"/>
        </a:p>
      </dgm:t>
    </dgm:pt>
    <dgm:pt modelId="{C366CF18-8158-4522-AC8C-AEA234195438}">
      <dgm:prSet/>
      <dgm:spPr/>
      <dgm:t>
        <a:bodyPr/>
        <a:lstStyle/>
        <a:p>
          <a:endParaRPr lang="ru-RU"/>
        </a:p>
      </dgm:t>
    </dgm:pt>
    <dgm:pt modelId="{A45B4C3B-6E02-4EAF-8063-4D85EC53ABF5}" type="parTrans" cxnId="{BF47DA5F-6B3A-4BFE-9FFA-30502E24719A}">
      <dgm:prSet/>
      <dgm:spPr/>
      <dgm:t>
        <a:bodyPr/>
        <a:lstStyle/>
        <a:p>
          <a:endParaRPr lang="ru-RU"/>
        </a:p>
      </dgm:t>
    </dgm:pt>
    <dgm:pt modelId="{9E55E9AF-3E43-433B-81AD-BC984A8617AB}" type="sibTrans" cxnId="{BF47DA5F-6B3A-4BFE-9FFA-30502E24719A}">
      <dgm:prSet/>
      <dgm:spPr/>
      <dgm:t>
        <a:bodyPr/>
        <a:lstStyle/>
        <a:p>
          <a:endParaRPr lang="ru-RU"/>
        </a:p>
      </dgm:t>
    </dgm:pt>
    <dgm:pt modelId="{6340A026-74F8-4F66-AE67-ACED12E27975}">
      <dgm:prSet/>
      <dgm:spPr/>
      <dgm:t>
        <a:bodyPr/>
        <a:lstStyle/>
        <a:p>
          <a:endParaRPr lang="ru-RU"/>
        </a:p>
      </dgm:t>
    </dgm:pt>
    <dgm:pt modelId="{8EB4D2E6-0EED-4E21-BFE4-68F87CDB316B}" type="parTrans" cxnId="{AC018972-4C9C-4A62-AB8B-D908EDD2A4C3}">
      <dgm:prSet/>
      <dgm:spPr/>
      <dgm:t>
        <a:bodyPr/>
        <a:lstStyle/>
        <a:p>
          <a:endParaRPr lang="ru-RU"/>
        </a:p>
      </dgm:t>
    </dgm:pt>
    <dgm:pt modelId="{8E8360E7-06AE-4C19-97A0-6BC411726F51}" type="sibTrans" cxnId="{AC018972-4C9C-4A62-AB8B-D908EDD2A4C3}">
      <dgm:prSet/>
      <dgm:spPr/>
      <dgm:t>
        <a:bodyPr/>
        <a:lstStyle/>
        <a:p>
          <a:endParaRPr lang="ru-RU"/>
        </a:p>
      </dgm:t>
    </dgm:pt>
    <dgm:pt modelId="{4E68170A-EB52-472C-9EDD-355CBE805458}" type="pres">
      <dgm:prSet presAssocID="{E82E84C4-151E-4C38-9F87-36527C9DDA16}" presName="Name0" presStyleCnt="0">
        <dgm:presLayoutVars>
          <dgm:chMax val="7"/>
          <dgm:chPref val="7"/>
          <dgm:dir/>
          <dgm:animLvl val="lvl"/>
        </dgm:presLayoutVars>
      </dgm:prSet>
      <dgm:spPr/>
      <dgm:t>
        <a:bodyPr/>
        <a:lstStyle/>
        <a:p>
          <a:endParaRPr lang="ru-RU"/>
        </a:p>
      </dgm:t>
    </dgm:pt>
    <dgm:pt modelId="{779DA99F-CA3F-4DBD-85D5-EE39B6DB3A6D}" type="pres">
      <dgm:prSet presAssocID="{43A76ABF-0CB3-46EB-8545-561D0BBDBAE8}" presName="parentText_1" presStyleLbl="node1" presStyleIdx="0" presStyleCnt="7">
        <dgm:presLayoutVars>
          <dgm:chMax val="1"/>
          <dgm:chPref val="1"/>
          <dgm:bulletEnabled val="1"/>
        </dgm:presLayoutVars>
      </dgm:prSet>
      <dgm:spPr/>
      <dgm:t>
        <a:bodyPr/>
        <a:lstStyle/>
        <a:p>
          <a:endParaRPr lang="ru-RU"/>
        </a:p>
      </dgm:t>
    </dgm:pt>
    <dgm:pt modelId="{09E10F89-C77A-4124-9316-6AE04753CBBD}" type="pres">
      <dgm:prSet presAssocID="{43A76ABF-0CB3-46EB-8545-561D0BBDBAE8}" presName="childText_1" presStyleLbl="node1" presStyleIdx="0" presStyleCnt="7">
        <dgm:presLayoutVars>
          <dgm:chMax val="0"/>
          <dgm:chPref val="0"/>
          <dgm:bulletEnabled val="1"/>
        </dgm:presLayoutVars>
      </dgm:prSet>
      <dgm:spPr/>
      <dgm:t>
        <a:bodyPr/>
        <a:lstStyle/>
        <a:p>
          <a:endParaRPr lang="ru-RU"/>
        </a:p>
      </dgm:t>
    </dgm:pt>
    <dgm:pt modelId="{3231FFFC-C3A1-40F3-B3CE-5520ED0C53A6}" type="pres">
      <dgm:prSet presAssocID="{43A76ABF-0CB3-46EB-8545-561D0BBDBAE8}" presName="accentShape_1" presStyleCnt="0"/>
      <dgm:spPr/>
    </dgm:pt>
    <dgm:pt modelId="{0C71E3D7-4716-4B0B-84F0-055A758FAE16}" type="pres">
      <dgm:prSet presAssocID="{43A76ABF-0CB3-46EB-8545-561D0BBDBAE8}" presName="imageRepeatNode" presStyleLbl="node1" presStyleIdx="0" presStyleCnt="7"/>
      <dgm:spPr/>
      <dgm:t>
        <a:bodyPr/>
        <a:lstStyle/>
        <a:p>
          <a:endParaRPr lang="ru-RU"/>
        </a:p>
      </dgm:t>
    </dgm:pt>
    <dgm:pt modelId="{B07A9F79-5131-4522-B597-D3DDB62591EA}" type="pres">
      <dgm:prSet presAssocID="{A84C0F71-3A8D-4C58-835D-FBA760762F1D}" presName="parentText_2" presStyleLbl="node1" presStyleIdx="0" presStyleCnt="7">
        <dgm:presLayoutVars>
          <dgm:chMax val="1"/>
          <dgm:chPref val="1"/>
          <dgm:bulletEnabled val="1"/>
        </dgm:presLayoutVars>
      </dgm:prSet>
      <dgm:spPr/>
      <dgm:t>
        <a:bodyPr/>
        <a:lstStyle/>
        <a:p>
          <a:endParaRPr lang="ru-RU"/>
        </a:p>
      </dgm:t>
    </dgm:pt>
    <dgm:pt modelId="{C23F4E51-0088-4B0F-9840-B0208D462EE9}" type="pres">
      <dgm:prSet presAssocID="{A84C0F71-3A8D-4C58-835D-FBA760762F1D}" presName="childText_2" presStyleLbl="node2" presStyleIdx="0" presStyleCnt="0">
        <dgm:presLayoutVars>
          <dgm:chMax val="0"/>
          <dgm:chPref val="0"/>
          <dgm:bulletEnabled val="1"/>
        </dgm:presLayoutVars>
      </dgm:prSet>
      <dgm:spPr/>
      <dgm:t>
        <a:bodyPr/>
        <a:lstStyle/>
        <a:p>
          <a:endParaRPr lang="ru-RU"/>
        </a:p>
      </dgm:t>
    </dgm:pt>
    <dgm:pt modelId="{C5933414-82F6-4819-B3C0-F084A9B02C99}" type="pres">
      <dgm:prSet presAssocID="{A84C0F71-3A8D-4C58-835D-FBA760762F1D}" presName="accentShape_2" presStyleCnt="0"/>
      <dgm:spPr/>
    </dgm:pt>
    <dgm:pt modelId="{A637CD2D-2DCE-4CF9-A2B7-0B0EC3A737EC}" type="pres">
      <dgm:prSet presAssocID="{A84C0F71-3A8D-4C58-835D-FBA760762F1D}" presName="imageRepeatNode" presStyleLbl="node1" presStyleIdx="1" presStyleCnt="7"/>
      <dgm:spPr/>
      <dgm:t>
        <a:bodyPr/>
        <a:lstStyle/>
        <a:p>
          <a:endParaRPr lang="ru-RU"/>
        </a:p>
      </dgm:t>
    </dgm:pt>
    <dgm:pt modelId="{60F9926B-A786-4BC6-A8E9-B0C1786EA88D}" type="pres">
      <dgm:prSet presAssocID="{DE8CC0A8-33C3-4A7B-A603-16D923D3B312}" presName="parentText_3" presStyleLbl="node1" presStyleIdx="1" presStyleCnt="7">
        <dgm:presLayoutVars>
          <dgm:chMax val="1"/>
          <dgm:chPref val="1"/>
          <dgm:bulletEnabled val="1"/>
        </dgm:presLayoutVars>
      </dgm:prSet>
      <dgm:spPr/>
      <dgm:t>
        <a:bodyPr/>
        <a:lstStyle/>
        <a:p>
          <a:endParaRPr lang="ru-RU"/>
        </a:p>
      </dgm:t>
    </dgm:pt>
    <dgm:pt modelId="{F83214AF-41CB-4654-8F8C-B82A2BA6C877}" type="pres">
      <dgm:prSet presAssocID="{DE8CC0A8-33C3-4A7B-A603-16D923D3B312}" presName="childText_3" presStyleLbl="node2" presStyleIdx="0" presStyleCnt="0">
        <dgm:presLayoutVars>
          <dgm:chMax val="0"/>
          <dgm:chPref val="0"/>
          <dgm:bulletEnabled val="1"/>
        </dgm:presLayoutVars>
      </dgm:prSet>
      <dgm:spPr/>
      <dgm:t>
        <a:bodyPr/>
        <a:lstStyle/>
        <a:p>
          <a:endParaRPr lang="ru-RU"/>
        </a:p>
      </dgm:t>
    </dgm:pt>
    <dgm:pt modelId="{7B9FF26C-3C67-4113-A2EA-EFF836EB8FE8}" type="pres">
      <dgm:prSet presAssocID="{DE8CC0A8-33C3-4A7B-A603-16D923D3B312}" presName="accentShape_3" presStyleCnt="0"/>
      <dgm:spPr/>
    </dgm:pt>
    <dgm:pt modelId="{1F269C7F-628A-4FB0-B47A-CD42AF97998B}" type="pres">
      <dgm:prSet presAssocID="{DE8CC0A8-33C3-4A7B-A603-16D923D3B312}" presName="imageRepeatNode" presStyleLbl="node1" presStyleIdx="2" presStyleCnt="7"/>
      <dgm:spPr/>
      <dgm:t>
        <a:bodyPr/>
        <a:lstStyle/>
        <a:p>
          <a:endParaRPr lang="ru-RU"/>
        </a:p>
      </dgm:t>
    </dgm:pt>
    <dgm:pt modelId="{DFEA889E-8E3B-4B36-B675-6247BECBE1D5}" type="pres">
      <dgm:prSet presAssocID="{4B4FFC90-D75F-483C-87FE-4D341142F503}" presName="parentText_4" presStyleLbl="node1" presStyleIdx="2" presStyleCnt="7">
        <dgm:presLayoutVars>
          <dgm:chMax val="1"/>
          <dgm:chPref val="1"/>
          <dgm:bulletEnabled val="1"/>
        </dgm:presLayoutVars>
      </dgm:prSet>
      <dgm:spPr/>
      <dgm:t>
        <a:bodyPr/>
        <a:lstStyle/>
        <a:p>
          <a:endParaRPr lang="ru-RU"/>
        </a:p>
      </dgm:t>
    </dgm:pt>
    <dgm:pt modelId="{A2CCA152-0421-43BB-8B6A-7D59746EE46F}" type="pres">
      <dgm:prSet presAssocID="{4B4FFC90-D75F-483C-87FE-4D341142F503}" presName="childText_4" presStyleLbl="node1" presStyleIdx="2" presStyleCnt="7">
        <dgm:presLayoutVars>
          <dgm:chMax val="0"/>
          <dgm:chPref val="0"/>
          <dgm:bulletEnabled val="1"/>
        </dgm:presLayoutVars>
      </dgm:prSet>
      <dgm:spPr/>
    </dgm:pt>
    <dgm:pt modelId="{25E41E1F-E827-4F10-8724-7CDB1F6E8D9C}" type="pres">
      <dgm:prSet presAssocID="{4B4FFC90-D75F-483C-87FE-4D341142F503}" presName="accentShape_4" presStyleCnt="0"/>
      <dgm:spPr/>
    </dgm:pt>
    <dgm:pt modelId="{BCA05B61-E28A-47C4-80B4-C64A993BBD84}" type="pres">
      <dgm:prSet presAssocID="{4B4FFC90-D75F-483C-87FE-4D341142F503}" presName="imageRepeatNode" presStyleLbl="node1" presStyleIdx="3" presStyleCnt="7"/>
      <dgm:spPr/>
      <dgm:t>
        <a:bodyPr/>
        <a:lstStyle/>
        <a:p>
          <a:endParaRPr lang="ru-RU"/>
        </a:p>
      </dgm:t>
    </dgm:pt>
    <dgm:pt modelId="{EC9B2BBD-3C0E-47BE-AD53-B9BE16278F3D}" type="pres">
      <dgm:prSet presAssocID="{7BCD94C5-13B5-4E7D-92DF-EF2514E77D42}" presName="parentText_5" presStyleLbl="node1" presStyleIdx="3" presStyleCnt="7">
        <dgm:presLayoutVars>
          <dgm:chMax val="1"/>
          <dgm:chPref val="1"/>
          <dgm:bulletEnabled val="1"/>
        </dgm:presLayoutVars>
      </dgm:prSet>
      <dgm:spPr/>
      <dgm:t>
        <a:bodyPr/>
        <a:lstStyle/>
        <a:p>
          <a:endParaRPr lang="ru-RU"/>
        </a:p>
      </dgm:t>
    </dgm:pt>
    <dgm:pt modelId="{5DD31925-DD12-4061-8758-15893276C095}" type="pres">
      <dgm:prSet presAssocID="{7BCD94C5-13B5-4E7D-92DF-EF2514E77D42}" presName="childText_5" presStyleLbl="node1" presStyleIdx="3" presStyleCnt="7">
        <dgm:presLayoutVars>
          <dgm:chMax val="0"/>
          <dgm:chPref val="0"/>
          <dgm:bulletEnabled val="1"/>
        </dgm:presLayoutVars>
      </dgm:prSet>
      <dgm:spPr/>
    </dgm:pt>
    <dgm:pt modelId="{9CB09832-DCF1-410D-BD87-B6FD27A5FDE0}" type="pres">
      <dgm:prSet presAssocID="{7BCD94C5-13B5-4E7D-92DF-EF2514E77D42}" presName="accentShape_5" presStyleCnt="0"/>
      <dgm:spPr/>
    </dgm:pt>
    <dgm:pt modelId="{A477FD35-17AF-4C09-AD26-30B2FF19AB79}" type="pres">
      <dgm:prSet presAssocID="{7BCD94C5-13B5-4E7D-92DF-EF2514E77D42}" presName="imageRepeatNode" presStyleLbl="node1" presStyleIdx="4" presStyleCnt="7" custLinFactNeighborY="-25"/>
      <dgm:spPr/>
      <dgm:t>
        <a:bodyPr/>
        <a:lstStyle/>
        <a:p>
          <a:endParaRPr lang="ru-RU"/>
        </a:p>
      </dgm:t>
    </dgm:pt>
    <dgm:pt modelId="{F6A2063A-E0F8-47C6-A9E0-6A41D039FA01}" type="pres">
      <dgm:prSet presAssocID="{66F89EBD-72BF-45A5-B318-54A31CAC238B}" presName="parentText_6" presStyleLbl="node1" presStyleIdx="4" presStyleCnt="7">
        <dgm:presLayoutVars>
          <dgm:chMax val="1"/>
          <dgm:chPref val="1"/>
          <dgm:bulletEnabled val="1"/>
        </dgm:presLayoutVars>
      </dgm:prSet>
      <dgm:spPr/>
      <dgm:t>
        <a:bodyPr/>
        <a:lstStyle/>
        <a:p>
          <a:endParaRPr lang="ru-RU"/>
        </a:p>
      </dgm:t>
    </dgm:pt>
    <dgm:pt modelId="{22E16C59-D91A-4E31-B6B2-1221F6C7B231}" type="pres">
      <dgm:prSet presAssocID="{66F89EBD-72BF-45A5-B318-54A31CAC238B}" presName="childText_6" presStyleLbl="node1" presStyleIdx="4" presStyleCnt="7">
        <dgm:presLayoutVars>
          <dgm:chMax val="0"/>
          <dgm:chPref val="0"/>
          <dgm:bulletEnabled val="1"/>
        </dgm:presLayoutVars>
      </dgm:prSet>
      <dgm:spPr/>
    </dgm:pt>
    <dgm:pt modelId="{ABFC8EBE-4C1E-4A53-8F07-5C6E9D8999DA}" type="pres">
      <dgm:prSet presAssocID="{66F89EBD-72BF-45A5-B318-54A31CAC238B}" presName="accentShape_6" presStyleCnt="0"/>
      <dgm:spPr/>
    </dgm:pt>
    <dgm:pt modelId="{BFA6B1A3-0848-4E33-856E-D14AA11D0768}" type="pres">
      <dgm:prSet presAssocID="{66F89EBD-72BF-45A5-B318-54A31CAC238B}" presName="imageRepeatNode" presStyleLbl="node1" presStyleIdx="5" presStyleCnt="7"/>
      <dgm:spPr/>
      <dgm:t>
        <a:bodyPr/>
        <a:lstStyle/>
        <a:p>
          <a:endParaRPr lang="ru-RU"/>
        </a:p>
      </dgm:t>
    </dgm:pt>
    <dgm:pt modelId="{E77BB739-3B72-419D-A002-0984986B0FD4}" type="pres">
      <dgm:prSet presAssocID="{7BECB03F-802C-4355-8EF9-C98F37B21A65}" presName="parentText_7" presStyleLbl="node1" presStyleIdx="5" presStyleCnt="7">
        <dgm:presLayoutVars>
          <dgm:chMax val="1"/>
          <dgm:chPref val="1"/>
          <dgm:bulletEnabled val="1"/>
        </dgm:presLayoutVars>
      </dgm:prSet>
      <dgm:spPr/>
      <dgm:t>
        <a:bodyPr/>
        <a:lstStyle/>
        <a:p>
          <a:endParaRPr lang="ru-RU"/>
        </a:p>
      </dgm:t>
    </dgm:pt>
    <dgm:pt modelId="{04001008-9756-4843-BB51-AB6F409CE003}" type="pres">
      <dgm:prSet presAssocID="{7BECB03F-802C-4355-8EF9-C98F37B21A65}" presName="childText_7" presStyleLbl="node1" presStyleIdx="5" presStyleCnt="7">
        <dgm:presLayoutVars>
          <dgm:chMax val="0"/>
          <dgm:chPref val="0"/>
          <dgm:bulletEnabled val="1"/>
        </dgm:presLayoutVars>
      </dgm:prSet>
      <dgm:spPr/>
    </dgm:pt>
    <dgm:pt modelId="{12ACEE61-DA9D-43B3-93FB-79D57F235520}" type="pres">
      <dgm:prSet presAssocID="{7BECB03F-802C-4355-8EF9-C98F37B21A65}" presName="accentShape_7" presStyleCnt="0"/>
      <dgm:spPr/>
    </dgm:pt>
    <dgm:pt modelId="{D2281D54-275F-46DF-A336-A33C3A815CFD}" type="pres">
      <dgm:prSet presAssocID="{7BECB03F-802C-4355-8EF9-C98F37B21A65}" presName="imageRepeatNode" presStyleLbl="node1" presStyleIdx="6" presStyleCnt="7"/>
      <dgm:spPr/>
      <dgm:t>
        <a:bodyPr/>
        <a:lstStyle/>
        <a:p>
          <a:endParaRPr lang="ru-RU"/>
        </a:p>
      </dgm:t>
    </dgm:pt>
  </dgm:ptLst>
  <dgm:cxnLst>
    <dgm:cxn modelId="{61586DD9-B964-49A7-86A4-0B0C77A0DC8E}" type="presOf" srcId="{66F89EBD-72BF-45A5-B318-54A31CAC238B}" destId="{BFA6B1A3-0848-4E33-856E-D14AA11D0768}" srcOrd="1" destOrd="0" presId="urn:microsoft.com/office/officeart/2009/3/layout/BlockDescendingList"/>
    <dgm:cxn modelId="{F6F048ED-3EC8-4DE4-AB7F-D409FE7F96B8}" type="presOf" srcId="{89BC7BB4-2858-43BE-96F0-F994375FF61A}" destId="{F83214AF-41CB-4654-8F8C-B82A2BA6C877}" srcOrd="0" destOrd="0" presId="urn:microsoft.com/office/officeart/2009/3/layout/BlockDescendingList"/>
    <dgm:cxn modelId="{C61C23CF-E56F-4944-8C46-882C8A99EB6F}" type="presOf" srcId="{7BCD94C5-13B5-4E7D-92DF-EF2514E77D42}" destId="{EC9B2BBD-3C0E-47BE-AD53-B9BE16278F3D}" srcOrd="0" destOrd="0" presId="urn:microsoft.com/office/officeart/2009/3/layout/BlockDescendingList"/>
    <dgm:cxn modelId="{7CB98828-B3F2-4047-9A1F-F7AD17CBDB03}" type="presOf" srcId="{7BCD94C5-13B5-4E7D-92DF-EF2514E77D42}" destId="{A477FD35-17AF-4C09-AD26-30B2FF19AB79}" srcOrd="1" destOrd="0" presId="urn:microsoft.com/office/officeart/2009/3/layout/BlockDescendingList"/>
    <dgm:cxn modelId="{D7F26167-284A-4622-9193-555F0DA8D4A1}" srcId="{A84C0F71-3A8D-4C58-835D-FBA760762F1D}" destId="{E32C5819-6644-4CB3-821E-CCFF54508805}" srcOrd="0" destOrd="0" parTransId="{A600C903-0708-417B-9332-A8BCD5AB5151}" sibTransId="{F50B28B2-CB24-4554-ADE7-E907721B433C}"/>
    <dgm:cxn modelId="{F5A97897-ECA1-4D4F-B78F-59C76F6A3DDF}" type="presOf" srcId="{E32C5819-6644-4CB3-821E-CCFF54508805}" destId="{C23F4E51-0088-4B0F-9840-B0208D462EE9}" srcOrd="0" destOrd="0" presId="urn:microsoft.com/office/officeart/2009/3/layout/BlockDescendingList"/>
    <dgm:cxn modelId="{4C30105B-E2C4-4DD0-AAEB-8F7239FDC703}" type="presOf" srcId="{66F89EBD-72BF-45A5-B318-54A31CAC238B}" destId="{F6A2063A-E0F8-47C6-A9E0-6A41D039FA01}" srcOrd="0" destOrd="0" presId="urn:microsoft.com/office/officeart/2009/3/layout/BlockDescendingList"/>
    <dgm:cxn modelId="{D8ED15CF-8D8A-4314-A0A8-47B9634095DB}" srcId="{E82E84C4-151E-4C38-9F87-36527C9DDA16}" destId="{66F89EBD-72BF-45A5-B318-54A31CAC238B}" srcOrd="5" destOrd="0" parTransId="{674F4477-3EC2-459C-A959-F3778DDAC40B}" sibTransId="{3F4403A6-E02E-4A3B-825B-A85DD4AAEEC5}"/>
    <dgm:cxn modelId="{AC018972-4C9C-4A62-AB8B-D908EDD2A4C3}" srcId="{E82E84C4-151E-4C38-9F87-36527C9DDA16}" destId="{6340A026-74F8-4F66-AE67-ACED12E27975}" srcOrd="11" destOrd="0" parTransId="{8EB4D2E6-0EED-4E21-BFE4-68F87CDB316B}" sibTransId="{8E8360E7-06AE-4C19-97A0-6BC411726F51}"/>
    <dgm:cxn modelId="{5036E72D-176E-4BEC-B33D-C338196B7A41}" type="presOf" srcId="{7BECB03F-802C-4355-8EF9-C98F37B21A65}" destId="{E77BB739-3B72-419D-A002-0984986B0FD4}" srcOrd="0" destOrd="0" presId="urn:microsoft.com/office/officeart/2009/3/layout/BlockDescendingList"/>
    <dgm:cxn modelId="{5D517734-BCC1-4E22-B842-55064F9183F7}" srcId="{E82E84C4-151E-4C38-9F87-36527C9DDA16}" destId="{A84C0F71-3A8D-4C58-835D-FBA760762F1D}" srcOrd="1" destOrd="0" parTransId="{48C0CE38-E6F2-499C-87F5-76BA9122A027}" sibTransId="{1F02EC59-7A78-4360-A619-066C61387E22}"/>
    <dgm:cxn modelId="{0C0CDD4B-2BCB-45EF-AAFB-FF4CAE87203A}" type="presOf" srcId="{A84C0F71-3A8D-4C58-835D-FBA760762F1D}" destId="{A637CD2D-2DCE-4CF9-A2B7-0B0EC3A737EC}" srcOrd="1" destOrd="0" presId="urn:microsoft.com/office/officeart/2009/3/layout/BlockDescendingList"/>
    <dgm:cxn modelId="{A4D34411-E123-4FEB-8BD9-04333BB0A925}" srcId="{E82E84C4-151E-4C38-9F87-36527C9DDA16}" destId="{7BCD94C5-13B5-4E7D-92DF-EF2514E77D42}" srcOrd="4" destOrd="0" parTransId="{BEBD91F1-B8CD-47C9-8459-5F2EE9D2BDE6}" sibTransId="{970E898F-DB59-4211-8B60-201F0601D4F5}"/>
    <dgm:cxn modelId="{BAC05462-64AA-4032-AB4B-F78022215802}" type="presOf" srcId="{DE8CC0A8-33C3-4A7B-A603-16D923D3B312}" destId="{1F269C7F-628A-4FB0-B47A-CD42AF97998B}" srcOrd="1" destOrd="0" presId="urn:microsoft.com/office/officeart/2009/3/layout/BlockDescendingList"/>
    <dgm:cxn modelId="{BF47DA5F-6B3A-4BFE-9FFA-30502E24719A}" srcId="{E82E84C4-151E-4C38-9F87-36527C9DDA16}" destId="{C366CF18-8158-4522-AC8C-AEA234195438}" srcOrd="10" destOrd="0" parTransId="{A45B4C3B-6E02-4EAF-8063-4D85EC53ABF5}" sibTransId="{9E55E9AF-3E43-433B-81AD-BC984A8617AB}"/>
    <dgm:cxn modelId="{98195305-C672-4494-914F-2383D90F171B}" type="presOf" srcId="{A84C0F71-3A8D-4C58-835D-FBA760762F1D}" destId="{B07A9F79-5131-4522-B597-D3DDB62591EA}" srcOrd="0" destOrd="0" presId="urn:microsoft.com/office/officeart/2009/3/layout/BlockDescendingList"/>
    <dgm:cxn modelId="{C3DAE799-8E2B-4CE3-AC3B-829AD64F0447}" type="presOf" srcId="{43A76ABF-0CB3-46EB-8545-561D0BBDBAE8}" destId="{779DA99F-CA3F-4DBD-85D5-EE39B6DB3A6D}" srcOrd="0" destOrd="0" presId="urn:microsoft.com/office/officeart/2009/3/layout/BlockDescendingList"/>
    <dgm:cxn modelId="{523AD509-14CC-40AB-B855-EFD6E237C8E2}" srcId="{E82E84C4-151E-4C38-9F87-36527C9DDA16}" destId="{7BECB03F-802C-4355-8EF9-C98F37B21A65}" srcOrd="6" destOrd="0" parTransId="{A918133B-43D2-4492-9906-351797A637F6}" sibTransId="{D5540BA2-CFB3-4873-8B8F-12BC73533C98}"/>
    <dgm:cxn modelId="{CC1BE8EA-F63C-4F52-8C4D-C3CC8BEAF10A}" type="presOf" srcId="{4B4FFC90-D75F-483C-87FE-4D341142F503}" destId="{DFEA889E-8E3B-4B36-B675-6247BECBE1D5}" srcOrd="0" destOrd="0" presId="urn:microsoft.com/office/officeart/2009/3/layout/BlockDescendingList"/>
    <dgm:cxn modelId="{56E5C636-D00B-4E22-934B-0B61574F1243}" srcId="{E82E84C4-151E-4C38-9F87-36527C9DDA16}" destId="{DE8CC0A8-33C3-4A7B-A603-16D923D3B312}" srcOrd="2" destOrd="0" parTransId="{16B542D5-5035-44CF-821F-BD2E55DAE1B7}" sibTransId="{4BB867D2-19AE-4059-A768-5805BD41F91D}"/>
    <dgm:cxn modelId="{DB97190D-1C87-485F-AE57-C8F8D15C69B1}" srcId="{DE8CC0A8-33C3-4A7B-A603-16D923D3B312}" destId="{6115B836-502C-4043-8DFF-B2AB0E342A4E}" srcOrd="1" destOrd="0" parTransId="{01C87500-CD1D-4266-B456-66D427D2E814}" sibTransId="{AB8203F2-2543-4304-9A4E-C66128516F2F}"/>
    <dgm:cxn modelId="{84F2BE6B-9347-4720-8596-14F83BF62972}" type="presOf" srcId="{7BECB03F-802C-4355-8EF9-C98F37B21A65}" destId="{D2281D54-275F-46DF-A336-A33C3A815CFD}" srcOrd="1" destOrd="0" presId="urn:microsoft.com/office/officeart/2009/3/layout/BlockDescendingList"/>
    <dgm:cxn modelId="{8839D362-57F6-40F2-A912-7507CC891EEB}" type="presOf" srcId="{DE8CC0A8-33C3-4A7B-A603-16D923D3B312}" destId="{60F9926B-A786-4BC6-A8E9-B0C1786EA88D}" srcOrd="0" destOrd="0" presId="urn:microsoft.com/office/officeart/2009/3/layout/BlockDescendingList"/>
    <dgm:cxn modelId="{99AACF0A-5A65-4D8A-9737-4B422A925155}" type="presOf" srcId="{6115B836-502C-4043-8DFF-B2AB0E342A4E}" destId="{F83214AF-41CB-4654-8F8C-B82A2BA6C877}" srcOrd="0" destOrd="1" presId="urn:microsoft.com/office/officeart/2009/3/layout/BlockDescendingList"/>
    <dgm:cxn modelId="{F786F46A-01F6-4CCC-896F-1298F13A9677}" type="presOf" srcId="{E82E84C4-151E-4C38-9F87-36527C9DDA16}" destId="{4E68170A-EB52-472C-9EDD-355CBE805458}" srcOrd="0" destOrd="0" presId="urn:microsoft.com/office/officeart/2009/3/layout/BlockDescendingList"/>
    <dgm:cxn modelId="{42AE5854-E31D-454B-BA22-ED8344C5DA74}" srcId="{43A76ABF-0CB3-46EB-8545-561D0BBDBAE8}" destId="{D8AE559A-DF41-4B53-AB7D-1DA54A23C2F8}" srcOrd="0" destOrd="0" parTransId="{EE48942E-8152-4E41-A13E-FC53D40D221D}" sibTransId="{116EA818-A8B5-42B3-89F6-5E96C839C429}"/>
    <dgm:cxn modelId="{7B46437C-624B-4467-82B5-2E774B8A2457}" srcId="{E82E84C4-151E-4C38-9F87-36527C9DDA16}" destId="{CEA8304A-D6F1-4F8F-9F5C-B54F36387F9B}" srcOrd="9" destOrd="0" parTransId="{3565C0DA-405A-4EFE-924D-DFE8F31DFBCB}" sibTransId="{B82EFBC2-6B61-4204-A49F-C9FD612B80C0}"/>
    <dgm:cxn modelId="{51ADD8F8-18AC-4E5B-B5ED-A5AB53FA1CBF}" type="presOf" srcId="{43A76ABF-0CB3-46EB-8545-561D0BBDBAE8}" destId="{0C71E3D7-4716-4B0B-84F0-055A758FAE16}" srcOrd="1" destOrd="0" presId="urn:microsoft.com/office/officeart/2009/3/layout/BlockDescendingList"/>
    <dgm:cxn modelId="{E51A78D6-6692-450E-92CE-4197EDB3C44B}" srcId="{DE8CC0A8-33C3-4A7B-A603-16D923D3B312}" destId="{89BC7BB4-2858-43BE-96F0-F994375FF61A}" srcOrd="0" destOrd="0" parTransId="{9BD8FD2C-818C-445C-993A-F90424EC8CAE}" sibTransId="{75063B32-3294-479D-AC2C-91D1E9433A28}"/>
    <dgm:cxn modelId="{9BE40A28-8A71-4EF1-BF96-DFC63244BEBE}" srcId="{E82E84C4-151E-4C38-9F87-36527C9DDA16}" destId="{1F0B6E5C-A1F5-447B-996E-CEAF85F301E9}" srcOrd="8" destOrd="0" parTransId="{0C22B406-7334-463A-898C-3B306EE88EE1}" sibTransId="{DDADDC1D-925B-4C96-B427-AC2CB9AE1B27}"/>
    <dgm:cxn modelId="{F40B2340-DE26-4D0C-B2DC-B3A55C284F6F}" type="presOf" srcId="{D8AE559A-DF41-4B53-AB7D-1DA54A23C2F8}" destId="{09E10F89-C77A-4124-9316-6AE04753CBBD}" srcOrd="0" destOrd="0" presId="urn:microsoft.com/office/officeart/2009/3/layout/BlockDescendingList"/>
    <dgm:cxn modelId="{8E5640B1-346E-4DFF-B9A9-CDBFDD39A564}" srcId="{E82E84C4-151E-4C38-9F87-36527C9DDA16}" destId="{283BE170-9389-49C5-BB1C-831F3307F503}" srcOrd="7" destOrd="0" parTransId="{7C514198-8312-4F75-87D8-A224129C41FE}" sibTransId="{D8DA6E88-5B89-4657-9537-04D8A894367A}"/>
    <dgm:cxn modelId="{8135AC97-964E-4EAD-912E-C80D8DFE0435}" srcId="{E82E84C4-151E-4C38-9F87-36527C9DDA16}" destId="{43A76ABF-0CB3-46EB-8545-561D0BBDBAE8}" srcOrd="0" destOrd="0" parTransId="{0BF118B0-60D5-4C51-8955-02A7D997AE69}" sibTransId="{96A991A7-6A62-499A-B384-EBDED31FDBFA}"/>
    <dgm:cxn modelId="{E5ECE556-B822-421E-A339-05F887286990}" type="presOf" srcId="{4B4FFC90-D75F-483C-87FE-4D341142F503}" destId="{BCA05B61-E28A-47C4-80B4-C64A993BBD84}" srcOrd="1" destOrd="0" presId="urn:microsoft.com/office/officeart/2009/3/layout/BlockDescendingList"/>
    <dgm:cxn modelId="{61A4A584-DE6A-468E-8D07-7BDB6AFD4466}" srcId="{E82E84C4-151E-4C38-9F87-36527C9DDA16}" destId="{4B4FFC90-D75F-483C-87FE-4D341142F503}" srcOrd="3" destOrd="0" parTransId="{5D6B1879-B623-492A-8457-4AE3408DEFAD}" sibTransId="{4FFDF6BA-C231-449E-8166-B8194B51949C}"/>
    <dgm:cxn modelId="{880D74FE-9799-46BB-8314-FCC6A4C6C41E}" type="presParOf" srcId="{4E68170A-EB52-472C-9EDD-355CBE805458}" destId="{779DA99F-CA3F-4DBD-85D5-EE39B6DB3A6D}" srcOrd="0" destOrd="0" presId="urn:microsoft.com/office/officeart/2009/3/layout/BlockDescendingList"/>
    <dgm:cxn modelId="{90FEBE0F-B405-45A0-9CB7-224892A158D9}" type="presParOf" srcId="{4E68170A-EB52-472C-9EDD-355CBE805458}" destId="{09E10F89-C77A-4124-9316-6AE04753CBBD}" srcOrd="1" destOrd="0" presId="urn:microsoft.com/office/officeart/2009/3/layout/BlockDescendingList"/>
    <dgm:cxn modelId="{3760A544-0DF7-471C-A302-A567C8BAAB71}" type="presParOf" srcId="{4E68170A-EB52-472C-9EDD-355CBE805458}" destId="{3231FFFC-C3A1-40F3-B3CE-5520ED0C53A6}" srcOrd="2" destOrd="0" presId="urn:microsoft.com/office/officeart/2009/3/layout/BlockDescendingList"/>
    <dgm:cxn modelId="{5DE84D57-8714-4FEA-B2F3-D5F9EC775269}" type="presParOf" srcId="{3231FFFC-C3A1-40F3-B3CE-5520ED0C53A6}" destId="{0C71E3D7-4716-4B0B-84F0-055A758FAE16}" srcOrd="0" destOrd="0" presId="urn:microsoft.com/office/officeart/2009/3/layout/BlockDescendingList"/>
    <dgm:cxn modelId="{9846893D-D7F4-4B46-B290-BFB363C0B063}" type="presParOf" srcId="{4E68170A-EB52-472C-9EDD-355CBE805458}" destId="{B07A9F79-5131-4522-B597-D3DDB62591EA}" srcOrd="3" destOrd="0" presId="urn:microsoft.com/office/officeart/2009/3/layout/BlockDescendingList"/>
    <dgm:cxn modelId="{D5A3DF78-1623-4B35-AF6D-C7A6E1ECA933}" type="presParOf" srcId="{4E68170A-EB52-472C-9EDD-355CBE805458}" destId="{C23F4E51-0088-4B0F-9840-B0208D462EE9}" srcOrd="4" destOrd="0" presId="urn:microsoft.com/office/officeart/2009/3/layout/BlockDescendingList"/>
    <dgm:cxn modelId="{F4DDB663-5ED1-49BF-986B-23B37EFA2C8F}" type="presParOf" srcId="{4E68170A-EB52-472C-9EDD-355CBE805458}" destId="{C5933414-82F6-4819-B3C0-F084A9B02C99}" srcOrd="5" destOrd="0" presId="urn:microsoft.com/office/officeart/2009/3/layout/BlockDescendingList"/>
    <dgm:cxn modelId="{61AEB005-A3CB-4533-BA68-E1BB474A318B}" type="presParOf" srcId="{C5933414-82F6-4819-B3C0-F084A9B02C99}" destId="{A637CD2D-2DCE-4CF9-A2B7-0B0EC3A737EC}" srcOrd="0" destOrd="0" presId="urn:microsoft.com/office/officeart/2009/3/layout/BlockDescendingList"/>
    <dgm:cxn modelId="{418612F5-358D-4EF0-9163-D37128AEF6A0}" type="presParOf" srcId="{4E68170A-EB52-472C-9EDD-355CBE805458}" destId="{60F9926B-A786-4BC6-A8E9-B0C1786EA88D}" srcOrd="6" destOrd="0" presId="urn:microsoft.com/office/officeart/2009/3/layout/BlockDescendingList"/>
    <dgm:cxn modelId="{E87ACEE8-DE27-488F-AC92-9E4D8060C0E7}" type="presParOf" srcId="{4E68170A-EB52-472C-9EDD-355CBE805458}" destId="{F83214AF-41CB-4654-8F8C-B82A2BA6C877}" srcOrd="7" destOrd="0" presId="urn:microsoft.com/office/officeart/2009/3/layout/BlockDescendingList"/>
    <dgm:cxn modelId="{C37D2636-8CB7-4C53-8C14-061575B83EEC}" type="presParOf" srcId="{4E68170A-EB52-472C-9EDD-355CBE805458}" destId="{7B9FF26C-3C67-4113-A2EA-EFF836EB8FE8}" srcOrd="8" destOrd="0" presId="urn:microsoft.com/office/officeart/2009/3/layout/BlockDescendingList"/>
    <dgm:cxn modelId="{F795915C-A73B-420A-AD0E-43AFFC5A8492}" type="presParOf" srcId="{7B9FF26C-3C67-4113-A2EA-EFF836EB8FE8}" destId="{1F269C7F-628A-4FB0-B47A-CD42AF97998B}" srcOrd="0" destOrd="0" presId="urn:microsoft.com/office/officeart/2009/3/layout/BlockDescendingList"/>
    <dgm:cxn modelId="{E10A63C2-57C9-43DA-8956-BAEB1EADF9BD}" type="presParOf" srcId="{4E68170A-EB52-472C-9EDD-355CBE805458}" destId="{DFEA889E-8E3B-4B36-B675-6247BECBE1D5}" srcOrd="9" destOrd="0" presId="urn:microsoft.com/office/officeart/2009/3/layout/BlockDescendingList"/>
    <dgm:cxn modelId="{49DF17F0-B141-4726-B03F-91702E500A60}" type="presParOf" srcId="{4E68170A-EB52-472C-9EDD-355CBE805458}" destId="{A2CCA152-0421-43BB-8B6A-7D59746EE46F}" srcOrd="10" destOrd="0" presId="urn:microsoft.com/office/officeart/2009/3/layout/BlockDescendingList"/>
    <dgm:cxn modelId="{04F32884-2A57-4260-958D-04128B848875}" type="presParOf" srcId="{4E68170A-EB52-472C-9EDD-355CBE805458}" destId="{25E41E1F-E827-4F10-8724-7CDB1F6E8D9C}" srcOrd="11" destOrd="0" presId="urn:microsoft.com/office/officeart/2009/3/layout/BlockDescendingList"/>
    <dgm:cxn modelId="{B5D0C3A2-5DAC-4BB7-80AC-A717D05AF745}" type="presParOf" srcId="{25E41E1F-E827-4F10-8724-7CDB1F6E8D9C}" destId="{BCA05B61-E28A-47C4-80B4-C64A993BBD84}" srcOrd="0" destOrd="0" presId="urn:microsoft.com/office/officeart/2009/3/layout/BlockDescendingList"/>
    <dgm:cxn modelId="{CE77CCA3-FC08-488B-A3C8-42B0400ECEAA}" type="presParOf" srcId="{4E68170A-EB52-472C-9EDD-355CBE805458}" destId="{EC9B2BBD-3C0E-47BE-AD53-B9BE16278F3D}" srcOrd="12" destOrd="0" presId="urn:microsoft.com/office/officeart/2009/3/layout/BlockDescendingList"/>
    <dgm:cxn modelId="{09964BE8-EA88-4A64-9156-2A601607762B}" type="presParOf" srcId="{4E68170A-EB52-472C-9EDD-355CBE805458}" destId="{5DD31925-DD12-4061-8758-15893276C095}" srcOrd="13" destOrd="0" presId="urn:microsoft.com/office/officeart/2009/3/layout/BlockDescendingList"/>
    <dgm:cxn modelId="{8D4237C0-CB43-4E83-8BC7-A85BCEC740FA}" type="presParOf" srcId="{4E68170A-EB52-472C-9EDD-355CBE805458}" destId="{9CB09832-DCF1-410D-BD87-B6FD27A5FDE0}" srcOrd="14" destOrd="0" presId="urn:microsoft.com/office/officeart/2009/3/layout/BlockDescendingList"/>
    <dgm:cxn modelId="{6076D67A-B929-42A5-89D0-4701E1D3316C}" type="presParOf" srcId="{9CB09832-DCF1-410D-BD87-B6FD27A5FDE0}" destId="{A477FD35-17AF-4C09-AD26-30B2FF19AB79}" srcOrd="0" destOrd="0" presId="urn:microsoft.com/office/officeart/2009/3/layout/BlockDescendingList"/>
    <dgm:cxn modelId="{1F936785-7836-4344-838A-8809013756CE}" type="presParOf" srcId="{4E68170A-EB52-472C-9EDD-355CBE805458}" destId="{F6A2063A-E0F8-47C6-A9E0-6A41D039FA01}" srcOrd="15" destOrd="0" presId="urn:microsoft.com/office/officeart/2009/3/layout/BlockDescendingList"/>
    <dgm:cxn modelId="{CF671466-77DD-4B4E-AD5B-7EF8F0A858DB}" type="presParOf" srcId="{4E68170A-EB52-472C-9EDD-355CBE805458}" destId="{22E16C59-D91A-4E31-B6B2-1221F6C7B231}" srcOrd="16" destOrd="0" presId="urn:microsoft.com/office/officeart/2009/3/layout/BlockDescendingList"/>
    <dgm:cxn modelId="{11D32A81-64A5-419D-AC15-B6AB6FBFA84D}" type="presParOf" srcId="{4E68170A-EB52-472C-9EDD-355CBE805458}" destId="{ABFC8EBE-4C1E-4A53-8F07-5C6E9D8999DA}" srcOrd="17" destOrd="0" presId="urn:microsoft.com/office/officeart/2009/3/layout/BlockDescendingList"/>
    <dgm:cxn modelId="{46C768EA-524A-4E9D-98B4-A72ED6675430}" type="presParOf" srcId="{ABFC8EBE-4C1E-4A53-8F07-5C6E9D8999DA}" destId="{BFA6B1A3-0848-4E33-856E-D14AA11D0768}" srcOrd="0" destOrd="0" presId="urn:microsoft.com/office/officeart/2009/3/layout/BlockDescendingList"/>
    <dgm:cxn modelId="{83C0F17C-1DFE-4186-883E-AD6ABF4C06CC}" type="presParOf" srcId="{4E68170A-EB52-472C-9EDD-355CBE805458}" destId="{E77BB739-3B72-419D-A002-0984986B0FD4}" srcOrd="18" destOrd="0" presId="urn:microsoft.com/office/officeart/2009/3/layout/BlockDescendingList"/>
    <dgm:cxn modelId="{5139A21F-F5BE-48FF-8E20-ED308F1AE96A}" type="presParOf" srcId="{4E68170A-EB52-472C-9EDD-355CBE805458}" destId="{04001008-9756-4843-BB51-AB6F409CE003}" srcOrd="19" destOrd="0" presId="urn:microsoft.com/office/officeart/2009/3/layout/BlockDescendingList"/>
    <dgm:cxn modelId="{62BE49D1-6F65-4C4F-9D29-9D89CB224D26}" type="presParOf" srcId="{4E68170A-EB52-472C-9EDD-355CBE805458}" destId="{12ACEE61-DA9D-43B3-93FB-79D57F235520}" srcOrd="20" destOrd="0" presId="urn:microsoft.com/office/officeart/2009/3/layout/BlockDescendingList"/>
    <dgm:cxn modelId="{8BB93FA5-4354-4BDE-9E9B-5AFEB6399C60}" type="presParOf" srcId="{12ACEE61-DA9D-43B3-93FB-79D57F235520}" destId="{D2281D54-275F-46DF-A336-A33C3A815CFD}" srcOrd="0" destOrd="0" presId="urn:microsoft.com/office/officeart/2009/3/layout/BlockDescending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D8362-5DEB-44FA-8A08-BBEF27B49C11}">
      <dsp:nvSpPr>
        <dsp:cNvPr id="0" name=""/>
        <dsp:cNvSpPr/>
      </dsp:nvSpPr>
      <dsp:spPr>
        <a:xfrm>
          <a:off x="0" y="468787"/>
          <a:ext cx="3970975" cy="30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3A0BC6-C49E-422F-B0EB-99DDD3CF0D20}">
      <dsp:nvSpPr>
        <dsp:cNvPr id="0" name=""/>
        <dsp:cNvSpPr/>
      </dsp:nvSpPr>
      <dsp:spPr>
        <a:xfrm>
          <a:off x="198548" y="291667"/>
          <a:ext cx="2779682" cy="35424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65" tIns="0" rIns="105065" bIns="0" numCol="1" spcCol="1270" anchor="ctr" anchorCtr="0">
          <a:noAutofit/>
        </a:bodyPr>
        <a:lstStyle/>
        <a:p>
          <a:pPr lvl="0" algn="l" defTabSz="533400">
            <a:lnSpc>
              <a:spcPct val="90000"/>
            </a:lnSpc>
            <a:spcBef>
              <a:spcPct val="0"/>
            </a:spcBef>
            <a:spcAft>
              <a:spcPct val="35000"/>
            </a:spcAft>
          </a:pPr>
          <a:r>
            <a:rPr lang="ru-RU" sz="1200" b="1" kern="1200" dirty="0">
              <a:solidFill>
                <a:srgbClr val="31356E"/>
              </a:solidFill>
              <a:latin typeface="Arial" panose="020B0604020202020204" pitchFamily="34" charset="0"/>
              <a:cs typeface="Arial" panose="020B0604020202020204" pitchFamily="34" charset="0"/>
            </a:rPr>
            <a:t>Дети – персонифицированный подход</a:t>
          </a:r>
        </a:p>
      </dsp:txBody>
      <dsp:txXfrm>
        <a:off x="215841" y="308960"/>
        <a:ext cx="2745096" cy="319654"/>
      </dsp:txXfrm>
    </dsp:sp>
    <dsp:sp modelId="{98457504-737A-471D-96E1-4B1213F75078}">
      <dsp:nvSpPr>
        <dsp:cNvPr id="0" name=""/>
        <dsp:cNvSpPr/>
      </dsp:nvSpPr>
      <dsp:spPr>
        <a:xfrm>
          <a:off x="0" y="1013107"/>
          <a:ext cx="3970975" cy="30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EA738F-07B9-461C-8B3F-5C9862F2D1E8}">
      <dsp:nvSpPr>
        <dsp:cNvPr id="0" name=""/>
        <dsp:cNvSpPr/>
      </dsp:nvSpPr>
      <dsp:spPr>
        <a:xfrm>
          <a:off x="198548" y="835987"/>
          <a:ext cx="2779682" cy="35424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65" tIns="0" rIns="105065" bIns="0" numCol="1" spcCol="1270" anchor="ctr" anchorCtr="0">
          <a:noAutofit/>
        </a:bodyPr>
        <a:lstStyle/>
        <a:p>
          <a:pPr lvl="0" algn="l" defTabSz="533400">
            <a:lnSpc>
              <a:spcPct val="90000"/>
            </a:lnSpc>
            <a:spcBef>
              <a:spcPct val="0"/>
            </a:spcBef>
            <a:spcAft>
              <a:spcPct val="35000"/>
            </a:spcAft>
          </a:pPr>
          <a:r>
            <a:rPr lang="ru-RU" sz="1200" b="1" kern="1200" dirty="0">
              <a:solidFill>
                <a:srgbClr val="31356E"/>
              </a:solidFill>
              <a:latin typeface="Arial" panose="020B0604020202020204" pitchFamily="34" charset="0"/>
              <a:cs typeface="Arial" panose="020B0604020202020204" pitchFamily="34" charset="0"/>
            </a:rPr>
            <a:t>Родители – потребности и ресурсы</a:t>
          </a:r>
        </a:p>
      </dsp:txBody>
      <dsp:txXfrm>
        <a:off x="215841" y="853280"/>
        <a:ext cx="2745096" cy="319654"/>
      </dsp:txXfrm>
    </dsp:sp>
    <dsp:sp modelId="{CECF1F1B-E578-4193-9DE1-21A381967FF3}">
      <dsp:nvSpPr>
        <dsp:cNvPr id="0" name=""/>
        <dsp:cNvSpPr/>
      </dsp:nvSpPr>
      <dsp:spPr>
        <a:xfrm>
          <a:off x="0" y="1849095"/>
          <a:ext cx="3970975" cy="30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C56C1-C094-480C-9A7E-E8923792CBF4}">
      <dsp:nvSpPr>
        <dsp:cNvPr id="0" name=""/>
        <dsp:cNvSpPr/>
      </dsp:nvSpPr>
      <dsp:spPr>
        <a:xfrm>
          <a:off x="192687" y="1570814"/>
          <a:ext cx="2779682" cy="35424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65" tIns="0" rIns="105065" bIns="0" numCol="1" spcCol="1270" anchor="ctr" anchorCtr="0">
          <a:noAutofit/>
        </a:bodyPr>
        <a:lstStyle/>
        <a:p>
          <a:pPr lvl="0" algn="l" defTabSz="533400">
            <a:lnSpc>
              <a:spcPct val="90000"/>
            </a:lnSpc>
            <a:spcBef>
              <a:spcPct val="0"/>
            </a:spcBef>
            <a:spcAft>
              <a:spcPct val="35000"/>
            </a:spcAft>
          </a:pPr>
          <a:r>
            <a:rPr lang="ru-RU" sz="1200" b="1" kern="1200" dirty="0">
              <a:solidFill>
                <a:srgbClr val="31356E"/>
              </a:solidFill>
              <a:latin typeface="Arial" panose="020B0604020202020204" pitchFamily="34" charset="0"/>
              <a:cs typeface="Arial" panose="020B0604020202020204" pitchFamily="34" charset="0"/>
            </a:rPr>
            <a:t>Педагоги – междисциплинарное взаимодействие</a:t>
          </a:r>
        </a:p>
      </dsp:txBody>
      <dsp:txXfrm>
        <a:off x="209980" y="1588107"/>
        <a:ext cx="2745096"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D8362-5DEB-44FA-8A08-BBEF27B49C11}">
      <dsp:nvSpPr>
        <dsp:cNvPr id="0" name=""/>
        <dsp:cNvSpPr/>
      </dsp:nvSpPr>
      <dsp:spPr>
        <a:xfrm>
          <a:off x="0" y="367627"/>
          <a:ext cx="3936387"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3A0BC6-C49E-422F-B0EB-99DDD3CF0D20}">
      <dsp:nvSpPr>
        <dsp:cNvPr id="0" name=""/>
        <dsp:cNvSpPr/>
      </dsp:nvSpPr>
      <dsp:spPr>
        <a:xfrm>
          <a:off x="196819" y="160987"/>
          <a:ext cx="2755470" cy="413280"/>
        </a:xfrm>
        <a:prstGeom prst="roundRect">
          <a:avLst/>
        </a:prstGeom>
        <a:solidFill>
          <a:schemeClr val="tx2">
            <a:lumMod val="75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150" tIns="0" rIns="104150" bIns="0" numCol="1" spcCol="1270" anchor="ctr" anchorCtr="0">
          <a:noAutofit/>
        </a:bodyPr>
        <a:lstStyle/>
        <a:p>
          <a:pPr lvl="0" algn="l" defTabSz="622300">
            <a:lnSpc>
              <a:spcPct val="90000"/>
            </a:lnSpc>
            <a:spcBef>
              <a:spcPct val="0"/>
            </a:spcBef>
            <a:spcAft>
              <a:spcPct val="35000"/>
            </a:spcAft>
          </a:pPr>
          <a:r>
            <a:rPr lang="ru-RU" sz="1400" b="1" kern="1200" dirty="0">
              <a:solidFill>
                <a:srgbClr val="ECEADC"/>
              </a:solidFill>
              <a:latin typeface="Arial" panose="020B0604020202020204" pitchFamily="34" charset="0"/>
              <a:cs typeface="Arial" panose="020B0604020202020204" pitchFamily="34" charset="0"/>
            </a:rPr>
            <a:t>Консультационный центр для родителей</a:t>
          </a:r>
        </a:p>
      </dsp:txBody>
      <dsp:txXfrm>
        <a:off x="216994" y="181162"/>
        <a:ext cx="2715120" cy="372930"/>
      </dsp:txXfrm>
    </dsp:sp>
    <dsp:sp modelId="{98457504-737A-471D-96E1-4B1213F75078}">
      <dsp:nvSpPr>
        <dsp:cNvPr id="0" name=""/>
        <dsp:cNvSpPr/>
      </dsp:nvSpPr>
      <dsp:spPr>
        <a:xfrm>
          <a:off x="0" y="899348"/>
          <a:ext cx="3936387"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EA738F-07B9-461C-8B3F-5C9862F2D1E8}">
      <dsp:nvSpPr>
        <dsp:cNvPr id="0" name=""/>
        <dsp:cNvSpPr/>
      </dsp:nvSpPr>
      <dsp:spPr>
        <a:xfrm>
          <a:off x="196819" y="796027"/>
          <a:ext cx="2755470" cy="413280"/>
        </a:xfrm>
        <a:prstGeom prst="roundRect">
          <a:avLst/>
        </a:prstGeom>
        <a:solidFill>
          <a:schemeClr val="tx2">
            <a:lumMod val="75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150" tIns="0" rIns="104150" bIns="0" numCol="1" spcCol="1270" anchor="ctr" anchorCtr="0">
          <a:noAutofit/>
        </a:bodyPr>
        <a:lstStyle/>
        <a:p>
          <a:pPr lvl="0" algn="l" defTabSz="622300">
            <a:lnSpc>
              <a:spcPct val="90000"/>
            </a:lnSpc>
            <a:spcBef>
              <a:spcPct val="0"/>
            </a:spcBef>
            <a:spcAft>
              <a:spcPct val="35000"/>
            </a:spcAft>
          </a:pPr>
          <a:r>
            <a:rPr lang="ru-RU" sz="1400" b="1" kern="1200" dirty="0">
              <a:solidFill>
                <a:srgbClr val="ECEADC"/>
              </a:solidFill>
              <a:latin typeface="Arial" panose="020B0604020202020204" pitchFamily="34" charset="0"/>
              <a:cs typeface="Arial" panose="020B0604020202020204" pitchFamily="34" charset="0"/>
            </a:rPr>
            <a:t>Служба ранней помощи</a:t>
          </a:r>
        </a:p>
      </dsp:txBody>
      <dsp:txXfrm>
        <a:off x="216994" y="816202"/>
        <a:ext cx="2715120" cy="372930"/>
      </dsp:txXfrm>
    </dsp:sp>
    <dsp:sp modelId="{CECF1F1B-E578-4193-9DE1-21A381967FF3}">
      <dsp:nvSpPr>
        <dsp:cNvPr id="0" name=""/>
        <dsp:cNvSpPr/>
      </dsp:nvSpPr>
      <dsp:spPr>
        <a:xfrm>
          <a:off x="0" y="1637707"/>
          <a:ext cx="3936387"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C56C1-C094-480C-9A7E-E8923792CBF4}">
      <dsp:nvSpPr>
        <dsp:cNvPr id="0" name=""/>
        <dsp:cNvSpPr/>
      </dsp:nvSpPr>
      <dsp:spPr>
        <a:xfrm>
          <a:off x="196819" y="1431067"/>
          <a:ext cx="2755470" cy="413280"/>
        </a:xfrm>
        <a:prstGeom prst="roundRect">
          <a:avLst/>
        </a:prstGeom>
        <a:solidFill>
          <a:schemeClr val="tx2">
            <a:lumMod val="75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150" tIns="0" rIns="104150" bIns="0" numCol="1" spcCol="1270" anchor="ctr" anchorCtr="0">
          <a:noAutofit/>
        </a:bodyPr>
        <a:lstStyle/>
        <a:p>
          <a:pPr lvl="0" algn="l" defTabSz="622300">
            <a:lnSpc>
              <a:spcPct val="90000"/>
            </a:lnSpc>
            <a:spcBef>
              <a:spcPct val="0"/>
            </a:spcBef>
            <a:spcAft>
              <a:spcPct val="35000"/>
            </a:spcAft>
          </a:pPr>
          <a:r>
            <a:rPr lang="ru-RU" sz="1400" b="1" kern="1200" dirty="0">
              <a:solidFill>
                <a:srgbClr val="ECEADC"/>
              </a:solidFill>
              <a:latin typeface="Arial" panose="020B0604020202020204" pitchFamily="34" charset="0"/>
              <a:cs typeface="Arial" panose="020B0604020202020204" pitchFamily="34" charset="0"/>
            </a:rPr>
            <a:t>Центр сопровождения ребенка с ОВЗ и его семьи</a:t>
          </a:r>
        </a:p>
      </dsp:txBody>
      <dsp:txXfrm>
        <a:off x="216994" y="1451242"/>
        <a:ext cx="2715120" cy="372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2BEDC-3538-4715-A9CC-045CA341E83A}">
      <dsp:nvSpPr>
        <dsp:cNvPr id="0" name=""/>
        <dsp:cNvSpPr/>
      </dsp:nvSpPr>
      <dsp:spPr>
        <a:xfrm>
          <a:off x="2169911" y="235096"/>
          <a:ext cx="3441492" cy="416250"/>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77850">
            <a:lnSpc>
              <a:spcPct val="90000"/>
            </a:lnSpc>
            <a:spcBef>
              <a:spcPct val="0"/>
            </a:spcBef>
            <a:spcAft>
              <a:spcPct val="35000"/>
            </a:spcAft>
            <a:buNone/>
          </a:pPr>
          <a:r>
            <a:rPr lang="ru-RU" sz="1100" b="1" kern="1200" dirty="0" smtClean="0">
              <a:latin typeface="Arial" panose="020B0604020202020204" pitchFamily="34" charset="0"/>
              <a:ea typeface="+mn-ea"/>
              <a:cs typeface="Arial" panose="020B0604020202020204" pitchFamily="34" charset="0"/>
            </a:rPr>
            <a:t>ЛИНИИ ПСИХОЛОГО-ПЕДАГОГИЧЕСКОЙ АБИЛИТАЦИИ</a:t>
          </a:r>
          <a:endParaRPr lang="ru-RU" sz="1100" b="1" kern="1200" dirty="0">
            <a:latin typeface="Arial" panose="020B0604020202020204" pitchFamily="34" charset="0"/>
            <a:ea typeface="+mn-ea"/>
            <a:cs typeface="Arial" panose="020B0604020202020204" pitchFamily="34" charset="0"/>
          </a:endParaRPr>
        </a:p>
      </dsp:txBody>
      <dsp:txXfrm>
        <a:off x="2182103" y="247288"/>
        <a:ext cx="3417108" cy="391866"/>
      </dsp:txXfrm>
    </dsp:sp>
    <dsp:sp modelId="{8CBC89E4-30F4-4654-958F-8961CF58F6B5}">
      <dsp:nvSpPr>
        <dsp:cNvPr id="0" name=""/>
        <dsp:cNvSpPr/>
      </dsp:nvSpPr>
      <dsp:spPr>
        <a:xfrm>
          <a:off x="1247789" y="651347"/>
          <a:ext cx="2642868" cy="152140"/>
        </a:xfrm>
        <a:custGeom>
          <a:avLst/>
          <a:gdLst/>
          <a:ahLst/>
          <a:cxnLst/>
          <a:rect l="0" t="0" r="0" b="0"/>
          <a:pathLst>
            <a:path>
              <a:moveTo>
                <a:pt x="2642868" y="0"/>
              </a:moveTo>
              <a:lnTo>
                <a:pt x="2642868" y="76070"/>
              </a:lnTo>
              <a:lnTo>
                <a:pt x="0" y="76070"/>
              </a:lnTo>
              <a:lnTo>
                <a:pt x="0" y="152140"/>
              </a:lnTo>
            </a:path>
          </a:pathLst>
        </a:custGeom>
        <a:noFill/>
        <a:ln w="25400" cap="flat" cmpd="sng" algn="ctr">
          <a:solidFill>
            <a:schemeClr val="accent1">
              <a:lumMod val="50000"/>
            </a:schemeClr>
          </a:solidFill>
          <a:prstDash val="solid"/>
        </a:ln>
        <a:effectLst/>
      </dsp:spPr>
      <dsp:style>
        <a:lnRef idx="2">
          <a:scrgbClr r="0" g="0" b="0"/>
        </a:lnRef>
        <a:fillRef idx="0">
          <a:scrgbClr r="0" g="0" b="0"/>
        </a:fillRef>
        <a:effectRef idx="0">
          <a:scrgbClr r="0" g="0" b="0"/>
        </a:effectRef>
        <a:fontRef idx="minor"/>
      </dsp:style>
    </dsp:sp>
    <dsp:sp modelId="{47B17803-6FA7-4215-AAEE-21421513AB5C}">
      <dsp:nvSpPr>
        <dsp:cNvPr id="0" name=""/>
        <dsp:cNvSpPr/>
      </dsp:nvSpPr>
      <dsp:spPr>
        <a:xfrm>
          <a:off x="304371" y="803487"/>
          <a:ext cx="1886836" cy="718008"/>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711200">
            <a:lnSpc>
              <a:spcPct val="90000"/>
            </a:lnSpc>
            <a:spcBef>
              <a:spcPct val="0"/>
            </a:spcBef>
            <a:spcAft>
              <a:spcPct val="35000"/>
            </a:spcAft>
          </a:pPr>
          <a:r>
            <a:rPr lang="ru-RU" sz="1600" kern="1200" dirty="0">
              <a:latin typeface="Arial" panose="020B0604020202020204" pitchFamily="34" charset="0"/>
              <a:cs typeface="Arial" panose="020B0604020202020204" pitchFamily="34" charset="0"/>
            </a:rPr>
            <a:t>ОСНОВНАЯ</a:t>
          </a:r>
        </a:p>
      </dsp:txBody>
      <dsp:txXfrm>
        <a:off x="325401" y="824517"/>
        <a:ext cx="1844776" cy="675948"/>
      </dsp:txXfrm>
    </dsp:sp>
    <dsp:sp modelId="{0345B570-BF3B-4206-86AE-904E4EE3F2DF}">
      <dsp:nvSpPr>
        <dsp:cNvPr id="0" name=""/>
        <dsp:cNvSpPr/>
      </dsp:nvSpPr>
      <dsp:spPr>
        <a:xfrm>
          <a:off x="3814777" y="651347"/>
          <a:ext cx="91440" cy="177808"/>
        </a:xfrm>
        <a:custGeom>
          <a:avLst/>
          <a:gdLst/>
          <a:ahLst/>
          <a:cxnLst/>
          <a:rect l="0" t="0" r="0" b="0"/>
          <a:pathLst>
            <a:path>
              <a:moveTo>
                <a:pt x="75880" y="0"/>
              </a:moveTo>
              <a:lnTo>
                <a:pt x="75880" y="88904"/>
              </a:lnTo>
              <a:lnTo>
                <a:pt x="45720" y="88904"/>
              </a:lnTo>
              <a:lnTo>
                <a:pt x="45720" y="177808"/>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34A8B4-A87E-453E-A51C-7F3097B251EC}">
      <dsp:nvSpPr>
        <dsp:cNvPr id="0" name=""/>
        <dsp:cNvSpPr/>
      </dsp:nvSpPr>
      <dsp:spPr>
        <a:xfrm>
          <a:off x="2781672" y="829155"/>
          <a:ext cx="2157650" cy="696397"/>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77850">
            <a:lnSpc>
              <a:spcPct val="90000"/>
            </a:lnSpc>
            <a:spcBef>
              <a:spcPct val="0"/>
            </a:spcBef>
            <a:spcAft>
              <a:spcPct val="35000"/>
            </a:spcAft>
            <a:buNone/>
          </a:pPr>
          <a:r>
            <a:rPr lang="ru-RU" sz="1600" b="1" kern="1200" dirty="0">
              <a:latin typeface="Arial" panose="020B0604020202020204" pitchFamily="34" charset="0"/>
              <a:ea typeface="+mn-ea"/>
              <a:cs typeface="Arial" panose="020B0604020202020204" pitchFamily="34" charset="0"/>
            </a:rPr>
            <a:t>ОПРЕДЕЛЕННАЯ</a:t>
          </a:r>
        </a:p>
      </dsp:txBody>
      <dsp:txXfrm>
        <a:off x="2802069" y="849552"/>
        <a:ext cx="2116856" cy="655603"/>
      </dsp:txXfrm>
    </dsp:sp>
    <dsp:sp modelId="{BCAB4790-25E8-4B64-B041-BF9F1BF3CCB6}">
      <dsp:nvSpPr>
        <dsp:cNvPr id="0" name=""/>
        <dsp:cNvSpPr/>
      </dsp:nvSpPr>
      <dsp:spPr>
        <a:xfrm>
          <a:off x="3890658" y="651347"/>
          <a:ext cx="2923414" cy="152651"/>
        </a:xfrm>
        <a:custGeom>
          <a:avLst/>
          <a:gdLst/>
          <a:ahLst/>
          <a:cxnLst/>
          <a:rect l="0" t="0" r="0" b="0"/>
          <a:pathLst>
            <a:path>
              <a:moveTo>
                <a:pt x="0" y="0"/>
              </a:moveTo>
              <a:lnTo>
                <a:pt x="0" y="76325"/>
              </a:lnTo>
              <a:lnTo>
                <a:pt x="2923414" y="76325"/>
              </a:lnTo>
              <a:lnTo>
                <a:pt x="2923414" y="152651"/>
              </a:lnTo>
            </a:path>
          </a:pathLst>
        </a:custGeom>
        <a:noFill/>
        <a:ln w="25400" cap="flat" cmpd="sng" algn="ctr">
          <a:solidFill>
            <a:schemeClr val="accent1">
              <a:lumMod val="50000"/>
            </a:schemeClr>
          </a:solidFill>
          <a:prstDash val="solid"/>
        </a:ln>
        <a:effectLst/>
      </dsp:spPr>
      <dsp:style>
        <a:lnRef idx="2">
          <a:scrgbClr r="0" g="0" b="0"/>
        </a:lnRef>
        <a:fillRef idx="0">
          <a:scrgbClr r="0" g="0" b="0"/>
        </a:fillRef>
        <a:effectRef idx="0">
          <a:scrgbClr r="0" g="0" b="0"/>
        </a:effectRef>
        <a:fontRef idx="minor"/>
      </dsp:style>
    </dsp:sp>
    <dsp:sp modelId="{D25927D4-016A-43E5-9097-AA023BB45458}">
      <dsp:nvSpPr>
        <dsp:cNvPr id="0" name=""/>
        <dsp:cNvSpPr/>
      </dsp:nvSpPr>
      <dsp:spPr>
        <a:xfrm>
          <a:off x="5861862" y="803998"/>
          <a:ext cx="1904420" cy="756599"/>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77850">
            <a:lnSpc>
              <a:spcPct val="90000"/>
            </a:lnSpc>
            <a:spcBef>
              <a:spcPct val="0"/>
            </a:spcBef>
            <a:spcAft>
              <a:spcPct val="35000"/>
            </a:spcAft>
            <a:buNone/>
          </a:pPr>
          <a:r>
            <a:rPr lang="ru-RU" sz="1600" b="1" kern="1200" dirty="0">
              <a:latin typeface="Arial" panose="020B0604020202020204" pitchFamily="34" charset="0"/>
              <a:ea typeface="+mn-ea"/>
              <a:cs typeface="Arial" panose="020B0604020202020204" pitchFamily="34" charset="0"/>
            </a:rPr>
            <a:t>ОСОБЕННАЯ</a:t>
          </a:r>
        </a:p>
      </dsp:txBody>
      <dsp:txXfrm>
        <a:off x="5884022" y="826158"/>
        <a:ext cx="1860100" cy="7122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1AE4C-EE63-4855-A0A0-E0C5ECDB4F9B}">
      <dsp:nvSpPr>
        <dsp:cNvPr id="0" name=""/>
        <dsp:cNvSpPr/>
      </dsp:nvSpPr>
      <dsp:spPr>
        <a:xfrm>
          <a:off x="13486" y="1088245"/>
          <a:ext cx="1951668" cy="1805583"/>
        </a:xfrm>
        <a:prstGeom prst="roundRect">
          <a:avLst/>
        </a:prstGeom>
        <a:solidFill>
          <a:schemeClr val="accent3">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66725">
            <a:lnSpc>
              <a:spcPct val="90000"/>
            </a:lnSpc>
            <a:spcBef>
              <a:spcPct val="0"/>
            </a:spcBef>
            <a:spcAft>
              <a:spcPct val="35000"/>
            </a:spcAft>
          </a:pPr>
          <a:endParaRPr lang="ru-RU" sz="1050" u="sng" dirty="0"/>
        </a:p>
        <a:p>
          <a:pPr lvl="0" algn="l" defTabSz="466725">
            <a:lnSpc>
              <a:spcPct val="90000"/>
            </a:lnSpc>
            <a:spcBef>
              <a:spcPct val="0"/>
            </a:spcBef>
            <a:spcAft>
              <a:spcPct val="35000"/>
            </a:spcAft>
          </a:pPr>
          <a:endParaRPr lang="ru-RU" sz="1050" u="sng" dirty="0"/>
        </a:p>
        <a:p>
          <a:pPr lvl="0" algn="l" defTabSz="466725">
            <a:lnSpc>
              <a:spcPct val="90000"/>
            </a:lnSpc>
            <a:spcBef>
              <a:spcPct val="0"/>
            </a:spcBef>
            <a:spcAft>
              <a:spcPct val="35000"/>
            </a:spcAft>
          </a:pPr>
          <a:endParaRPr lang="ru-RU" sz="1050" u="sng" dirty="0"/>
        </a:p>
        <a:p>
          <a:pPr lvl="0" algn="l" defTabSz="466725">
            <a:lnSpc>
              <a:spcPct val="90000"/>
            </a:lnSpc>
            <a:spcBef>
              <a:spcPct val="0"/>
            </a:spcBef>
            <a:spcAft>
              <a:spcPct val="35000"/>
            </a:spcAft>
          </a:pPr>
          <a:endParaRPr lang="ru-RU" sz="1050" u="sng" dirty="0"/>
        </a:p>
        <a:p>
          <a:pPr lvl="0" algn="l" defTabSz="466725">
            <a:lnSpc>
              <a:spcPct val="90000"/>
            </a:lnSpc>
            <a:spcBef>
              <a:spcPct val="0"/>
            </a:spcBef>
            <a:spcAft>
              <a:spcPct val="35000"/>
            </a:spcAft>
          </a:pPr>
          <a:endParaRPr lang="ru-RU" sz="1050" u="sng" dirty="0"/>
        </a:p>
        <a:p>
          <a:pPr lvl="0" algn="l" defTabSz="466725">
            <a:lnSpc>
              <a:spcPct val="90000"/>
            </a:lnSpc>
            <a:spcBef>
              <a:spcPct val="0"/>
            </a:spcBef>
            <a:spcAft>
              <a:spcPct val="35000"/>
            </a:spcAft>
          </a:pPr>
          <a:r>
            <a:rPr lang="ru-RU" sz="1200" b="1" u="sng" dirty="0">
              <a:latin typeface="Arial" panose="020B0604020202020204" pitchFamily="34" charset="0"/>
              <a:cs typeface="Arial" panose="020B0604020202020204" pitchFamily="34" charset="0"/>
            </a:rPr>
            <a:t>в социально-бытовой сфере </a:t>
          </a:r>
        </a:p>
        <a:p>
          <a:pPr lvl="0" algn="l" defTabSz="466725">
            <a:lnSpc>
              <a:spcPct val="90000"/>
            </a:lnSpc>
            <a:spcBef>
              <a:spcPct val="0"/>
            </a:spcBef>
            <a:spcAft>
              <a:spcPct val="35000"/>
            </a:spcAft>
          </a:pPr>
          <a:r>
            <a:rPr lang="ru-RU" sz="1200" b="1" u="none" dirty="0">
              <a:latin typeface="Arial" panose="020B0604020202020204" pitchFamily="34" charset="0"/>
              <a:cs typeface="Arial" panose="020B0604020202020204" pitchFamily="34" charset="0"/>
            </a:rPr>
            <a:t>Дифференцированный подход </a:t>
          </a:r>
          <a:endParaRPr lang="ru-RU" sz="1200" b="1" u="none" kern="1200" dirty="0">
            <a:latin typeface="Arial" panose="020B0604020202020204" pitchFamily="34" charset="0"/>
            <a:cs typeface="Arial" panose="020B0604020202020204" pitchFamily="34" charset="0"/>
          </a:endParaRPr>
        </a:p>
      </dsp:txBody>
      <dsp:txXfrm>
        <a:off x="405782" y="1168274"/>
        <a:ext cx="1479343" cy="1645525"/>
      </dsp:txXfrm>
    </dsp:sp>
    <dsp:sp modelId="{A34D0928-F795-4D9E-8699-F3C452931E2A}">
      <dsp:nvSpPr>
        <dsp:cNvPr id="0" name=""/>
        <dsp:cNvSpPr/>
      </dsp:nvSpPr>
      <dsp:spPr>
        <a:xfrm>
          <a:off x="0" y="0"/>
          <a:ext cx="1673180" cy="1931957"/>
        </a:xfrm>
        <a:prstGeom prst="roundRect">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buNone/>
          </a:pPr>
          <a:r>
            <a:rPr lang="ru-RU" sz="1050" b="1" i="1" kern="1200" dirty="0">
              <a:latin typeface="Arial" panose="020B0604020202020204" pitchFamily="34" charset="0"/>
              <a:cs typeface="Arial" panose="020B0604020202020204" pitchFamily="34" charset="0"/>
            </a:rPr>
            <a:t>технологии первого порядка</a:t>
          </a:r>
          <a:r>
            <a:rPr lang="ru-RU" sz="1050" b="1" kern="1200" dirty="0">
              <a:latin typeface="Arial" panose="020B0604020202020204" pitchFamily="34" charset="0"/>
              <a:cs typeface="Arial" panose="020B0604020202020204" pitchFamily="34" charset="0"/>
            </a:rPr>
            <a:t>, ориентированные на развитие автономности личности – сенсорные, дидактические, математические  игры  </a:t>
          </a:r>
          <a:r>
            <a:rPr lang="ru-RU" sz="1050" b="1" u="sng" kern="1200" dirty="0">
              <a:latin typeface="Arial" panose="020B0604020202020204" pitchFamily="34" charset="0"/>
              <a:cs typeface="Arial" panose="020B0604020202020204" pitchFamily="34" charset="0"/>
            </a:rPr>
            <a:t>ИНВАРИАНТНЫЙ МОДУЛЬ</a:t>
          </a:r>
          <a:endParaRPr lang="ru-RU" sz="1050" b="1" kern="1200" dirty="0">
            <a:latin typeface="Arial" panose="020B0604020202020204" pitchFamily="34" charset="0"/>
            <a:cs typeface="Arial" panose="020B0604020202020204" pitchFamily="34" charset="0"/>
          </a:endParaRPr>
        </a:p>
      </dsp:txBody>
      <dsp:txXfrm>
        <a:off x="81678" y="81678"/>
        <a:ext cx="1509824" cy="1768601"/>
      </dsp:txXfrm>
    </dsp:sp>
    <dsp:sp modelId="{AE09A879-BD06-4CD1-B87C-208343667489}">
      <dsp:nvSpPr>
        <dsp:cNvPr id="0" name=""/>
        <dsp:cNvSpPr/>
      </dsp:nvSpPr>
      <dsp:spPr>
        <a:xfrm>
          <a:off x="4605927" y="1215091"/>
          <a:ext cx="1862646" cy="1529331"/>
        </a:xfrm>
        <a:prstGeom prst="roundRect">
          <a:avLst/>
        </a:prstGeom>
        <a:solidFill>
          <a:schemeClr val="accent3">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marL="0" lvl="0" indent="0" algn="l" defTabSz="488950">
            <a:lnSpc>
              <a:spcPct val="90000"/>
            </a:lnSpc>
            <a:spcBef>
              <a:spcPct val="0"/>
            </a:spcBef>
            <a:spcAft>
              <a:spcPct val="35000"/>
            </a:spcAft>
            <a:buNone/>
          </a:pPr>
          <a:r>
            <a:rPr lang="ru-RU" sz="1050" b="1" kern="1200" dirty="0">
              <a:latin typeface="Arial" panose="020B0604020202020204" pitchFamily="34" charset="0"/>
              <a:ea typeface="+mn-ea"/>
              <a:cs typeface="Arial" panose="020B0604020202020204" pitchFamily="34" charset="0"/>
            </a:rPr>
            <a:t/>
          </a:r>
          <a:br>
            <a:rPr lang="ru-RU" sz="1050" b="1" kern="1200" dirty="0">
              <a:latin typeface="Arial" panose="020B0604020202020204" pitchFamily="34" charset="0"/>
              <a:ea typeface="+mn-ea"/>
              <a:cs typeface="Arial" panose="020B0604020202020204" pitchFamily="34" charset="0"/>
            </a:rPr>
          </a:br>
          <a:r>
            <a:rPr lang="ru-RU" sz="1100" b="1" kern="1200" dirty="0">
              <a:latin typeface="Arial" panose="020B0604020202020204" pitchFamily="34" charset="0"/>
              <a:ea typeface="+mn-ea"/>
              <a:cs typeface="Arial" panose="020B0604020202020204" pitchFamily="34" charset="0"/>
            </a:rPr>
            <a:t>в </a:t>
          </a:r>
          <a:r>
            <a:rPr lang="ru-RU" sz="1400" b="1" u="sng" kern="1200" dirty="0" err="1">
              <a:latin typeface="Arial" panose="020B0604020202020204" pitchFamily="34" charset="0"/>
              <a:cs typeface="Arial" panose="020B0604020202020204" pitchFamily="34" charset="0"/>
            </a:rPr>
            <a:t>социо</a:t>
          </a:r>
          <a:r>
            <a:rPr lang="ru-RU" sz="1400" b="1" u="sng" kern="1200" dirty="0">
              <a:latin typeface="Arial" panose="020B0604020202020204" pitchFamily="34" charset="0"/>
              <a:cs typeface="Arial" panose="020B0604020202020204" pitchFamily="34" charset="0"/>
            </a:rPr>
            <a:t>-культурной сфере</a:t>
          </a:r>
        </a:p>
        <a:p>
          <a:pPr marL="0" lvl="0" indent="0" algn="l" defTabSz="488950">
            <a:lnSpc>
              <a:spcPct val="90000"/>
            </a:lnSpc>
            <a:spcBef>
              <a:spcPct val="0"/>
            </a:spcBef>
            <a:spcAft>
              <a:spcPct val="35000"/>
            </a:spcAft>
            <a:buNone/>
          </a:pPr>
          <a:r>
            <a:rPr lang="ru-RU" sz="1400" b="1" kern="1200" dirty="0">
              <a:latin typeface="Arial" panose="020B0604020202020204" pitchFamily="34" charset="0"/>
              <a:cs typeface="Arial" panose="020B0604020202020204" pitchFamily="34" charset="0"/>
            </a:rPr>
            <a:t>индивидуальный подход</a:t>
          </a:r>
        </a:p>
        <a:p>
          <a:pPr marL="0" lvl="0" indent="0" algn="l" defTabSz="488950">
            <a:lnSpc>
              <a:spcPct val="90000"/>
            </a:lnSpc>
            <a:spcBef>
              <a:spcPct val="0"/>
            </a:spcBef>
            <a:spcAft>
              <a:spcPct val="35000"/>
            </a:spcAft>
            <a:buNone/>
          </a:pPr>
          <a:endParaRPr lang="ru-RU" sz="1050" b="1" kern="1200" dirty="0">
            <a:latin typeface="Arial" panose="020B0604020202020204" pitchFamily="34" charset="0"/>
            <a:ea typeface="+mn-ea"/>
            <a:cs typeface="Arial" panose="020B0604020202020204" pitchFamily="34" charset="0"/>
          </a:endParaRPr>
        </a:p>
      </dsp:txBody>
      <dsp:txXfrm>
        <a:off x="4903950" y="1215091"/>
        <a:ext cx="1564622" cy="1529331"/>
      </dsp:txXfrm>
    </dsp:sp>
    <dsp:sp modelId="{DD8D911B-E725-4225-8569-69FF8A33FFC9}">
      <dsp:nvSpPr>
        <dsp:cNvPr id="0" name=""/>
        <dsp:cNvSpPr/>
      </dsp:nvSpPr>
      <dsp:spPr>
        <a:xfrm>
          <a:off x="2978506" y="119588"/>
          <a:ext cx="1652573" cy="2611878"/>
        </a:xfrm>
        <a:prstGeom prst="roundRect">
          <a:avLst/>
        </a:prstGeom>
        <a:solidFill>
          <a:schemeClr val="accent1">
            <a:lumMod val="5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ru-RU" sz="1150" i="1" kern="1200" dirty="0">
              <a:latin typeface="Arial" panose="020B0604020202020204" pitchFamily="34" charset="0"/>
              <a:cs typeface="Arial" panose="020B0604020202020204" pitchFamily="34" charset="0"/>
            </a:rPr>
            <a:t>технологии второго порядка</a:t>
          </a:r>
          <a:r>
            <a:rPr lang="ru-RU" sz="1150" b="0" kern="1200" dirty="0">
              <a:latin typeface="Arial" panose="020B0604020202020204" pitchFamily="34" charset="0"/>
              <a:ea typeface="+mn-ea"/>
              <a:cs typeface="Arial" panose="020B0604020202020204" pitchFamily="34" charset="0"/>
            </a:rPr>
            <a:t> </a:t>
          </a:r>
        </a:p>
        <a:p>
          <a:pPr marL="0" marR="0" lvl="0" indent="0" algn="ctr" defTabSz="533400" eaLnBrk="1" fontAlgn="auto" latinLnBrk="0" hangingPunct="1">
            <a:lnSpc>
              <a:spcPct val="90000"/>
            </a:lnSpc>
            <a:spcBef>
              <a:spcPct val="0"/>
            </a:spcBef>
            <a:spcAft>
              <a:spcPct val="35000"/>
            </a:spcAft>
            <a:buClrTx/>
            <a:buSzTx/>
            <a:buFontTx/>
            <a:buNone/>
            <a:tabLst/>
            <a:defRPr/>
          </a:pPr>
          <a:r>
            <a:rPr lang="ru-RU" sz="1200" kern="1200" dirty="0">
              <a:latin typeface="Arial" panose="020B0604020202020204" pitchFamily="34" charset="0"/>
              <a:cs typeface="Arial" panose="020B0604020202020204" pitchFamily="34" charset="0"/>
            </a:rPr>
            <a:t>для формирования автономии </a:t>
          </a:r>
        </a:p>
        <a:p>
          <a:pPr marL="0" lvl="0" indent="0" algn="ctr" defTabSz="533400">
            <a:lnSpc>
              <a:spcPct val="90000"/>
            </a:lnSpc>
            <a:spcBef>
              <a:spcPct val="0"/>
            </a:spcBef>
            <a:spcAft>
              <a:spcPct val="35000"/>
            </a:spcAft>
            <a:buNone/>
          </a:pPr>
          <a:r>
            <a:rPr lang="ru-RU" sz="1400" kern="1200" dirty="0">
              <a:latin typeface="Arial" panose="020B0604020202020204" pitchFamily="34" charset="0"/>
              <a:cs typeface="Arial" panose="020B0604020202020204" pitchFamily="34" charset="0"/>
            </a:rPr>
            <a:t>для создания сообществ</a:t>
          </a:r>
        </a:p>
        <a:p>
          <a:pPr marL="0" lvl="0" indent="0" algn="ctr" defTabSz="533400">
            <a:lnSpc>
              <a:spcPct val="90000"/>
            </a:lnSpc>
            <a:spcBef>
              <a:spcPct val="0"/>
            </a:spcBef>
            <a:spcAft>
              <a:spcPct val="35000"/>
            </a:spcAft>
            <a:buNone/>
          </a:pPr>
          <a:r>
            <a:rPr lang="ru-RU" sz="1150" b="0" kern="1200" dirty="0">
              <a:latin typeface="Arial" panose="020B0604020202020204" pitchFamily="34" charset="0"/>
              <a:ea typeface="+mn-ea"/>
              <a:cs typeface="Arial" panose="020B0604020202020204" pitchFamily="34" charset="0"/>
            </a:rPr>
            <a:t>- сюжетные, театрализованные игры</a:t>
          </a:r>
        </a:p>
        <a:p>
          <a:pPr marL="0" lvl="0" indent="0" algn="ctr" defTabSz="533400">
            <a:lnSpc>
              <a:spcPct val="90000"/>
            </a:lnSpc>
            <a:spcBef>
              <a:spcPct val="0"/>
            </a:spcBef>
            <a:spcAft>
              <a:spcPct val="35000"/>
            </a:spcAft>
            <a:buNone/>
          </a:pPr>
          <a:r>
            <a:rPr lang="ru-RU" sz="1150" b="0" kern="1200" dirty="0">
              <a:latin typeface="Arial" panose="020B0604020202020204" pitchFamily="34" charset="0"/>
              <a:ea typeface="+mn-ea"/>
              <a:cs typeface="Arial" panose="020B0604020202020204" pitchFamily="34" charset="0"/>
            </a:rPr>
            <a:t>Проектно-игровая деятельность с музеями</a:t>
          </a:r>
        </a:p>
        <a:p>
          <a:pPr marL="0" lvl="0" indent="0" algn="ctr" defTabSz="533400">
            <a:lnSpc>
              <a:spcPct val="90000"/>
            </a:lnSpc>
            <a:spcBef>
              <a:spcPct val="0"/>
            </a:spcBef>
            <a:spcAft>
              <a:spcPct val="35000"/>
            </a:spcAft>
            <a:buNone/>
          </a:pPr>
          <a:r>
            <a:rPr lang="ru-RU" sz="1150" b="0" u="sng" kern="1200" dirty="0">
              <a:latin typeface="Arial" panose="020B0604020202020204" pitchFamily="34" charset="0"/>
              <a:ea typeface="+mn-ea"/>
              <a:cs typeface="Arial" panose="020B0604020202020204" pitchFamily="34" charset="0"/>
            </a:rPr>
            <a:t>ВАРИАТИВНЫЙ МОДУЛЬ</a:t>
          </a:r>
        </a:p>
      </dsp:txBody>
      <dsp:txXfrm>
        <a:off x="3059178" y="200260"/>
        <a:ext cx="1491229" cy="2450534"/>
      </dsp:txXfrm>
    </dsp:sp>
    <dsp:sp modelId="{022E3BD3-1974-4FF8-AF65-243EB69B61CF}">
      <dsp:nvSpPr>
        <dsp:cNvPr id="0" name=""/>
        <dsp:cNvSpPr/>
      </dsp:nvSpPr>
      <dsp:spPr>
        <a:xfrm>
          <a:off x="6566132" y="1212002"/>
          <a:ext cx="1934147" cy="1228695"/>
        </a:xfrm>
        <a:prstGeom prst="roundRect">
          <a:avLst/>
        </a:prstGeom>
        <a:solidFill>
          <a:schemeClr val="accent3">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marL="0" lvl="0" indent="0" algn="l" defTabSz="488950">
            <a:lnSpc>
              <a:spcPct val="90000"/>
            </a:lnSpc>
            <a:spcBef>
              <a:spcPct val="0"/>
            </a:spcBef>
            <a:spcAft>
              <a:spcPct val="35000"/>
            </a:spcAft>
            <a:buNone/>
          </a:pPr>
          <a:endParaRPr lang="ru-RU" sz="1050" b="1" kern="1200" dirty="0">
            <a:latin typeface="Arial" panose="020B0604020202020204" pitchFamily="34" charset="0"/>
            <a:ea typeface="+mn-ea"/>
            <a:cs typeface="Arial" panose="020B0604020202020204" pitchFamily="34" charset="0"/>
          </a:endParaRPr>
        </a:p>
        <a:p>
          <a:pPr marL="0" lvl="0" indent="0" algn="l" defTabSz="488950">
            <a:lnSpc>
              <a:spcPct val="90000"/>
            </a:lnSpc>
            <a:spcBef>
              <a:spcPct val="0"/>
            </a:spcBef>
            <a:spcAft>
              <a:spcPct val="35000"/>
            </a:spcAft>
            <a:buNone/>
          </a:pPr>
          <a:endParaRPr lang="ru-RU" sz="1050" b="1" kern="1200" dirty="0">
            <a:latin typeface="Arial" panose="020B0604020202020204" pitchFamily="34" charset="0"/>
            <a:ea typeface="+mn-ea"/>
            <a:cs typeface="Arial" panose="020B0604020202020204" pitchFamily="34" charset="0"/>
          </a:endParaRPr>
        </a:p>
        <a:p>
          <a:pPr marL="0" lvl="0" indent="0" algn="l" defTabSz="488950">
            <a:lnSpc>
              <a:spcPct val="90000"/>
            </a:lnSpc>
            <a:spcBef>
              <a:spcPct val="0"/>
            </a:spcBef>
            <a:spcAft>
              <a:spcPct val="35000"/>
            </a:spcAft>
            <a:buNone/>
          </a:pPr>
          <a:endParaRPr lang="ru-RU" sz="1200" b="1" kern="1200" dirty="0">
            <a:latin typeface="Arial" panose="020B0604020202020204" pitchFamily="34" charset="0"/>
            <a:ea typeface="+mn-ea"/>
            <a:cs typeface="Arial" panose="020B0604020202020204" pitchFamily="34" charset="0"/>
          </a:endParaRPr>
        </a:p>
        <a:p>
          <a:pPr marL="0" lvl="0" indent="0" algn="l" defTabSz="488950">
            <a:lnSpc>
              <a:spcPct val="90000"/>
            </a:lnSpc>
            <a:spcBef>
              <a:spcPct val="0"/>
            </a:spcBef>
            <a:spcAft>
              <a:spcPct val="35000"/>
            </a:spcAft>
            <a:buNone/>
          </a:pPr>
          <a:r>
            <a:rPr lang="ru-RU" sz="1200" b="1" kern="1200" dirty="0">
              <a:latin typeface="Arial" panose="020B0604020202020204" pitchFamily="34" charset="0"/>
              <a:ea typeface="+mn-ea"/>
              <a:cs typeface="Arial" panose="020B0604020202020204" pitchFamily="34" charset="0"/>
            </a:rPr>
            <a:t>Персонализированный подход</a:t>
          </a:r>
        </a:p>
      </dsp:txBody>
      <dsp:txXfrm>
        <a:off x="6875595" y="1212002"/>
        <a:ext cx="1624684" cy="1228695"/>
      </dsp:txXfrm>
    </dsp:sp>
    <dsp:sp modelId="{6F2A8CE1-7FD9-4733-AB2A-946992853F1A}">
      <dsp:nvSpPr>
        <dsp:cNvPr id="0" name=""/>
        <dsp:cNvSpPr/>
      </dsp:nvSpPr>
      <dsp:spPr>
        <a:xfrm>
          <a:off x="1811336" y="2121059"/>
          <a:ext cx="862594" cy="213254"/>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marL="0" lvl="0" indent="0" algn="l" defTabSz="488950">
            <a:lnSpc>
              <a:spcPct val="90000"/>
            </a:lnSpc>
            <a:spcBef>
              <a:spcPct val="0"/>
            </a:spcBef>
            <a:spcAft>
              <a:spcPct val="35000"/>
            </a:spcAft>
            <a:buNone/>
          </a:pPr>
          <a:r>
            <a:rPr lang="ru-RU" sz="1050" b="1" kern="1200" dirty="0">
              <a:latin typeface="Arial" panose="020B0604020202020204" pitchFamily="34" charset="0"/>
              <a:ea typeface="+mn-ea"/>
              <a:cs typeface="Arial" panose="020B0604020202020204" pitchFamily="34" charset="0"/>
            </a:rPr>
            <a:t>Я</a:t>
          </a:r>
        </a:p>
      </dsp:txBody>
      <dsp:txXfrm>
        <a:off x="1949351" y="2121059"/>
        <a:ext cx="724579" cy="213254"/>
      </dsp:txXfrm>
    </dsp:sp>
    <dsp:sp modelId="{A50FB83B-CCE2-4B66-901B-A14067D9437E}">
      <dsp:nvSpPr>
        <dsp:cNvPr id="0" name=""/>
        <dsp:cNvSpPr/>
      </dsp:nvSpPr>
      <dsp:spPr>
        <a:xfrm>
          <a:off x="5623050" y="2527376"/>
          <a:ext cx="1036829" cy="183421"/>
        </a:xfrm>
        <a:prstGeom prst="rect">
          <a:avLst/>
        </a:prstGeom>
        <a:solidFill>
          <a:schemeClr val="accent1">
            <a:lumMod val="40000"/>
            <a:lumOff val="60000"/>
            <a:alpha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marL="0" lvl="0" indent="0" algn="l" defTabSz="488950">
            <a:lnSpc>
              <a:spcPct val="90000"/>
            </a:lnSpc>
            <a:spcBef>
              <a:spcPct val="0"/>
            </a:spcBef>
            <a:spcAft>
              <a:spcPct val="35000"/>
            </a:spcAft>
            <a:buNone/>
          </a:pPr>
          <a:endParaRPr lang="ru-RU" sz="1050" b="1" kern="1200" dirty="0">
            <a:latin typeface="Arial" panose="020B0604020202020204" pitchFamily="34" charset="0"/>
            <a:ea typeface="+mn-ea"/>
            <a:cs typeface="Arial" panose="020B0604020202020204" pitchFamily="34" charset="0"/>
          </a:endParaRPr>
        </a:p>
        <a:p>
          <a:pPr marL="0" lvl="0" indent="0" algn="l" defTabSz="488950">
            <a:lnSpc>
              <a:spcPct val="90000"/>
            </a:lnSpc>
            <a:spcBef>
              <a:spcPct val="0"/>
            </a:spcBef>
            <a:spcAft>
              <a:spcPct val="35000"/>
            </a:spcAft>
            <a:buNone/>
          </a:pPr>
          <a:r>
            <a:rPr lang="ru-RU" sz="1050" b="1" kern="1200" dirty="0">
              <a:latin typeface="Arial" panose="020B0604020202020204" pitchFamily="34" charset="0"/>
              <a:ea typeface="+mn-ea"/>
              <a:cs typeface="Arial" panose="020B0604020202020204" pitchFamily="34" charset="0"/>
            </a:rPr>
            <a:t>МЫ</a:t>
          </a:r>
        </a:p>
        <a:p>
          <a:pPr marL="0" lvl="0" indent="0" algn="l" defTabSz="488950">
            <a:lnSpc>
              <a:spcPct val="90000"/>
            </a:lnSpc>
            <a:spcBef>
              <a:spcPct val="0"/>
            </a:spcBef>
            <a:spcAft>
              <a:spcPct val="35000"/>
            </a:spcAft>
            <a:buNone/>
          </a:pPr>
          <a:endParaRPr lang="ru-RU" sz="1050" b="1" kern="1200" dirty="0">
            <a:latin typeface="Arial" panose="020B0604020202020204" pitchFamily="34" charset="0"/>
            <a:ea typeface="+mn-ea"/>
            <a:cs typeface="Arial" panose="020B0604020202020204" pitchFamily="34" charset="0"/>
          </a:endParaRPr>
        </a:p>
      </dsp:txBody>
      <dsp:txXfrm>
        <a:off x="5788943" y="2527376"/>
        <a:ext cx="870937" cy="183421"/>
      </dsp:txXfrm>
    </dsp:sp>
    <dsp:sp modelId="{79095311-0E1B-44E2-8569-1B184976BFA4}">
      <dsp:nvSpPr>
        <dsp:cNvPr id="0" name=""/>
        <dsp:cNvSpPr/>
      </dsp:nvSpPr>
      <dsp:spPr>
        <a:xfrm>
          <a:off x="6878849" y="189007"/>
          <a:ext cx="1311602" cy="1783926"/>
        </a:xfrm>
        <a:prstGeom prst="roundRect">
          <a:avLst/>
        </a:prstGeom>
        <a:solidFill>
          <a:schemeClr val="accent1">
            <a:lumMod val="5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ru-RU" sz="1150" i="1" kern="1200" dirty="0"/>
            <a:t>технологии третьего порядка</a:t>
          </a:r>
          <a:r>
            <a:rPr lang="ru-RU" sz="1150" b="0" kern="1200" dirty="0">
              <a:latin typeface="Arial" panose="020B0604020202020204" pitchFamily="34" charset="0"/>
              <a:ea typeface="+mn-ea"/>
              <a:cs typeface="Arial" panose="020B0604020202020204" pitchFamily="34" charset="0"/>
            </a:rPr>
            <a:t> </a:t>
          </a:r>
        </a:p>
        <a:p>
          <a:pPr marL="0" lvl="0" indent="0" algn="ctr" defTabSz="533400">
            <a:lnSpc>
              <a:spcPct val="90000"/>
            </a:lnSpc>
            <a:spcBef>
              <a:spcPct val="0"/>
            </a:spcBef>
            <a:spcAft>
              <a:spcPct val="35000"/>
            </a:spcAft>
            <a:buNone/>
          </a:pPr>
          <a:r>
            <a:rPr lang="ru-RU" sz="1150" b="0" kern="1200" dirty="0">
              <a:latin typeface="Arial" panose="020B0604020202020204" pitchFamily="34" charset="0"/>
              <a:ea typeface="+mn-ea"/>
              <a:cs typeface="Arial" panose="020B0604020202020204" pitchFamily="34" charset="0"/>
            </a:rPr>
            <a:t>интерактивные, дистанционные</a:t>
          </a:r>
        </a:p>
        <a:p>
          <a:pPr marL="0" lvl="0" indent="0" algn="ctr" defTabSz="533400">
            <a:lnSpc>
              <a:spcPct val="90000"/>
            </a:lnSpc>
            <a:spcBef>
              <a:spcPct val="0"/>
            </a:spcBef>
            <a:spcAft>
              <a:spcPct val="35000"/>
            </a:spcAft>
            <a:buNone/>
          </a:pPr>
          <a:r>
            <a:rPr lang="ru-RU" sz="1150" kern="1200" dirty="0"/>
            <a:t>для повышения мотивации, показателя активности и участия</a:t>
          </a:r>
          <a:endParaRPr lang="ru-RU" sz="1150" b="0" kern="1200" dirty="0">
            <a:latin typeface="Arial" panose="020B0604020202020204" pitchFamily="34" charset="0"/>
            <a:ea typeface="+mn-ea"/>
            <a:cs typeface="Arial" panose="020B0604020202020204" pitchFamily="34" charset="0"/>
          </a:endParaRPr>
        </a:p>
      </dsp:txBody>
      <dsp:txXfrm>
        <a:off x="6942876" y="253034"/>
        <a:ext cx="1183548" cy="16558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009D7-1368-4B38-BFDB-45E91DD0AA1E}">
      <dsp:nvSpPr>
        <dsp:cNvPr id="0" name=""/>
        <dsp:cNvSpPr/>
      </dsp:nvSpPr>
      <dsp:spPr>
        <a:xfrm rot="16200000">
          <a:off x="101918" y="-101918"/>
          <a:ext cx="1298353" cy="1502189"/>
        </a:xfrm>
        <a:prstGeom prst="round1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a:solidFill>
                <a:schemeClr val="tx1"/>
              </a:solidFill>
              <a:latin typeface="Arial" panose="020B0604020202020204" pitchFamily="34" charset="0"/>
              <a:cs typeface="Arial" panose="020B0604020202020204" pitchFamily="34" charset="0"/>
            </a:rPr>
            <a:t>СОЦИАЛЬНЫЙ</a:t>
          </a:r>
          <a:r>
            <a:rPr lang="ru-RU" sz="1600" b="1" kern="1200" dirty="0">
              <a:solidFill>
                <a:schemeClr val="tx1"/>
              </a:solidFill>
              <a:latin typeface="Calibri" panose="020F0502020204030204" pitchFamily="34" charset="0"/>
              <a:cs typeface="Calibri" panose="020F0502020204030204" pitchFamily="34" charset="0"/>
            </a:rPr>
            <a:t> КОМПОНЕНТ</a:t>
          </a:r>
        </a:p>
      </dsp:txBody>
      <dsp:txXfrm rot="5400000">
        <a:off x="0" y="0"/>
        <a:ext cx="1502189" cy="973764"/>
      </dsp:txXfrm>
    </dsp:sp>
    <dsp:sp modelId="{0798FF8A-F6F0-4D16-8BE7-A72BFD98F241}">
      <dsp:nvSpPr>
        <dsp:cNvPr id="0" name=""/>
        <dsp:cNvSpPr/>
      </dsp:nvSpPr>
      <dsp:spPr>
        <a:xfrm>
          <a:off x="3257445" y="0"/>
          <a:ext cx="1841762" cy="1298353"/>
        </a:xfrm>
        <a:prstGeom prst="round1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0" kern="1200" dirty="0">
              <a:solidFill>
                <a:schemeClr val="tx1"/>
              </a:solidFill>
              <a:latin typeface="Franklin Gothic Medium" pitchFamily="34" charset="0"/>
            </a:rPr>
            <a:t>СОДЕРЖАТЕЛЬНЫЙ КОМПОНЕНТ</a:t>
          </a:r>
        </a:p>
      </dsp:txBody>
      <dsp:txXfrm>
        <a:off x="3257445" y="0"/>
        <a:ext cx="1841762" cy="973764"/>
      </dsp:txXfrm>
    </dsp:sp>
    <dsp:sp modelId="{0A74C6B4-99EB-4796-BC7B-E0117D50EB2C}">
      <dsp:nvSpPr>
        <dsp:cNvPr id="0" name=""/>
        <dsp:cNvSpPr/>
      </dsp:nvSpPr>
      <dsp:spPr>
        <a:xfrm rot="10800000">
          <a:off x="0" y="1298353"/>
          <a:ext cx="2551836" cy="1298353"/>
        </a:xfrm>
        <a:prstGeom prst="round1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a:solidFill>
                <a:schemeClr val="tx1"/>
              </a:solidFill>
            </a:rPr>
            <a:t>ПРЕДМЕТНО-ПРОСТРАНСТВЕННЫЙ КОМПОНЕНТ </a:t>
          </a:r>
        </a:p>
      </dsp:txBody>
      <dsp:txXfrm rot="10800000">
        <a:off x="0" y="1622941"/>
        <a:ext cx="2551836" cy="973764"/>
      </dsp:txXfrm>
    </dsp:sp>
    <dsp:sp modelId="{93B21975-9113-4A44-9D48-B1853A984AA9}">
      <dsp:nvSpPr>
        <dsp:cNvPr id="0" name=""/>
        <dsp:cNvSpPr/>
      </dsp:nvSpPr>
      <dsp:spPr>
        <a:xfrm rot="5400000">
          <a:off x="3178578" y="657394"/>
          <a:ext cx="1298353" cy="2551836"/>
        </a:xfrm>
        <a:prstGeom prst="round1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a:solidFill>
                <a:schemeClr val="tx1"/>
              </a:solidFill>
            </a:rPr>
            <a:t>ТЕХНОЛОГИЧЕСКИЙ КОМПОНЕНТ</a:t>
          </a:r>
        </a:p>
      </dsp:txBody>
      <dsp:txXfrm rot="-5400000">
        <a:off x="2551837" y="1608724"/>
        <a:ext cx="2551836" cy="973764"/>
      </dsp:txXfrm>
    </dsp:sp>
    <dsp:sp modelId="{0488BFF6-FCC9-4866-ACF5-AA4DF8F8D4E1}">
      <dsp:nvSpPr>
        <dsp:cNvPr id="0" name=""/>
        <dsp:cNvSpPr/>
      </dsp:nvSpPr>
      <dsp:spPr>
        <a:xfrm>
          <a:off x="628428" y="709530"/>
          <a:ext cx="3871621" cy="1131930"/>
        </a:xfrm>
        <a:prstGeom prst="round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kern="1200" dirty="0">
              <a:solidFill>
                <a:schemeClr val="tx1"/>
              </a:solidFill>
              <a:latin typeface="Arial" panose="020B0604020202020204" pitchFamily="34" charset="0"/>
              <a:cs typeface="Arial" panose="020B0604020202020204" pitchFamily="34" charset="0"/>
            </a:rPr>
            <a:t>РАЗВИВАЮЩАЯ ПРЕДМЕТНО-ПРОСТРАНСТВЕННАЯ СРЕДА </a:t>
          </a:r>
          <a:r>
            <a:rPr lang="ru-RU" sz="1800" b="1" kern="1200" dirty="0" smtClean="0">
              <a:solidFill>
                <a:schemeClr val="tx1"/>
              </a:solidFill>
              <a:latin typeface="Arial" panose="020B0604020202020204" pitchFamily="34" charset="0"/>
              <a:cs typeface="Arial" panose="020B0604020202020204" pitchFamily="34" charset="0"/>
            </a:rPr>
            <a:t> </a:t>
          </a:r>
          <a:endParaRPr lang="ru-RU" sz="1800" b="1" kern="1200" dirty="0">
            <a:solidFill>
              <a:schemeClr val="tx1"/>
            </a:solidFill>
            <a:latin typeface="Arial" panose="020B0604020202020204" pitchFamily="34" charset="0"/>
            <a:cs typeface="Arial" panose="020B0604020202020204" pitchFamily="34" charset="0"/>
          </a:endParaRPr>
        </a:p>
      </dsp:txBody>
      <dsp:txXfrm>
        <a:off x="683684" y="764786"/>
        <a:ext cx="3761109" cy="10214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CAF4E-2769-4DBA-B397-DEE39F154750}">
      <dsp:nvSpPr>
        <dsp:cNvPr id="0" name=""/>
        <dsp:cNvSpPr/>
      </dsp:nvSpPr>
      <dsp:spPr>
        <a:xfrm>
          <a:off x="0" y="0"/>
          <a:ext cx="3089678" cy="2160000"/>
        </a:xfrm>
        <a:prstGeom prst="rightArrow">
          <a:avLst/>
        </a:prstGeom>
        <a:solidFill>
          <a:schemeClr val="tx2">
            <a:lumMod val="40000"/>
            <a:lumOff val="6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461B688-BA6D-4603-B60B-7BE02E6E0310}">
      <dsp:nvSpPr>
        <dsp:cNvPr id="0" name=""/>
        <dsp:cNvSpPr/>
      </dsp:nvSpPr>
      <dsp:spPr>
        <a:xfrm>
          <a:off x="249225" y="570260"/>
          <a:ext cx="2531484"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ru-RU" sz="2000" kern="1200" dirty="0"/>
            <a:t>Полифункциональная развивающая среда</a:t>
          </a:r>
        </a:p>
      </dsp:txBody>
      <dsp:txXfrm>
        <a:off x="249225" y="570260"/>
        <a:ext cx="2531484" cy="108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69C7F-628A-4FB0-B47A-CD42AF97998B}">
      <dsp:nvSpPr>
        <dsp:cNvPr id="0" name=""/>
        <dsp:cNvSpPr/>
      </dsp:nvSpPr>
      <dsp:spPr>
        <a:xfrm>
          <a:off x="2595971" y="537639"/>
          <a:ext cx="1108255" cy="2610526"/>
        </a:xfrm>
        <a:prstGeom prst="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228600" bIns="50800" numCol="1" spcCol="1270" anchor="ctr" anchorCtr="0">
          <a:noAutofit/>
        </a:bodyPr>
        <a:lstStyle/>
        <a:p>
          <a:pPr lvl="0" algn="r" defTabSz="1778000">
            <a:lnSpc>
              <a:spcPct val="90000"/>
            </a:lnSpc>
            <a:spcBef>
              <a:spcPct val="0"/>
            </a:spcBef>
            <a:spcAft>
              <a:spcPct val="35000"/>
            </a:spcAft>
          </a:pPr>
          <a:r>
            <a:rPr lang="ru-RU" sz="4000" kern="1200" dirty="0">
              <a:solidFill>
                <a:srgbClr val="FF0000"/>
              </a:solidFill>
            </a:rPr>
            <a:t>песенки</a:t>
          </a:r>
        </a:p>
      </dsp:txBody>
      <dsp:txXfrm rot="16200000">
        <a:off x="2341086" y="1568303"/>
        <a:ext cx="2349473" cy="288146"/>
      </dsp:txXfrm>
    </dsp:sp>
    <dsp:sp modelId="{BCA05B61-E28A-47C4-80B4-C64A993BBD84}">
      <dsp:nvSpPr>
        <dsp:cNvPr id="0" name=""/>
        <dsp:cNvSpPr/>
      </dsp:nvSpPr>
      <dsp:spPr>
        <a:xfrm>
          <a:off x="3805533" y="798629"/>
          <a:ext cx="1108255" cy="23495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228600" bIns="50800" numCol="1" spcCol="1270" anchor="ctr" anchorCtr="0">
          <a:noAutofit/>
        </a:bodyPr>
        <a:lstStyle/>
        <a:p>
          <a:pPr lvl="0" algn="r" defTabSz="1778000">
            <a:lnSpc>
              <a:spcPct val="90000"/>
            </a:lnSpc>
            <a:spcBef>
              <a:spcPct val="0"/>
            </a:spcBef>
            <a:spcAft>
              <a:spcPct val="35000"/>
            </a:spcAft>
          </a:pPr>
          <a:r>
            <a:rPr lang="ru-RU" sz="4000" kern="1200" dirty="0"/>
            <a:t>стихи</a:t>
          </a:r>
        </a:p>
      </dsp:txBody>
      <dsp:txXfrm rot="16200000">
        <a:off x="3667831" y="1711848"/>
        <a:ext cx="2114582" cy="288146"/>
      </dsp:txXfrm>
    </dsp:sp>
    <dsp:sp modelId="{A477FD35-17AF-4C09-AD26-30B2FF19AB79}">
      <dsp:nvSpPr>
        <dsp:cNvPr id="0" name=""/>
        <dsp:cNvSpPr/>
      </dsp:nvSpPr>
      <dsp:spPr>
        <a:xfrm>
          <a:off x="5014221" y="1059097"/>
          <a:ext cx="1108255" cy="2088546"/>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228600" bIns="50800" numCol="1" spcCol="1270" anchor="ctr" anchorCtr="0">
          <a:noAutofit/>
        </a:bodyPr>
        <a:lstStyle/>
        <a:p>
          <a:pPr lvl="0" algn="r" defTabSz="1778000">
            <a:lnSpc>
              <a:spcPct val="90000"/>
            </a:lnSpc>
            <a:spcBef>
              <a:spcPct val="0"/>
            </a:spcBef>
            <a:spcAft>
              <a:spcPct val="35000"/>
            </a:spcAft>
          </a:pPr>
          <a:r>
            <a:rPr lang="ru-RU" sz="4000" kern="1200" dirty="0"/>
            <a:t>сказки</a:t>
          </a:r>
        </a:p>
      </dsp:txBody>
      <dsp:txXfrm rot="16200000">
        <a:off x="4993965" y="1854870"/>
        <a:ext cx="1879691" cy="288146"/>
      </dsp:txXfrm>
    </dsp:sp>
    <dsp:sp modelId="{BFA6B1A3-0848-4E33-856E-D14AA11D0768}">
      <dsp:nvSpPr>
        <dsp:cNvPr id="0" name=""/>
        <dsp:cNvSpPr/>
      </dsp:nvSpPr>
      <dsp:spPr>
        <a:xfrm>
          <a:off x="6236009" y="1320609"/>
          <a:ext cx="1108255" cy="1827556"/>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106680" bIns="35560" numCol="1" spcCol="1270" anchor="ctr" anchorCtr="0">
          <a:noAutofit/>
        </a:bodyPr>
        <a:lstStyle/>
        <a:p>
          <a:pPr lvl="0" algn="r" defTabSz="1244600">
            <a:lnSpc>
              <a:spcPct val="90000"/>
            </a:lnSpc>
            <a:spcBef>
              <a:spcPct val="0"/>
            </a:spcBef>
            <a:spcAft>
              <a:spcPct val="35000"/>
            </a:spcAft>
          </a:pPr>
          <a:r>
            <a:rPr lang="ru-RU" sz="2800" kern="1200" dirty="0"/>
            <a:t>спектакли</a:t>
          </a:r>
        </a:p>
      </dsp:txBody>
      <dsp:txXfrm rot="16200000">
        <a:off x="6333460" y="1998937"/>
        <a:ext cx="1644800" cy="288146"/>
      </dsp:txXfrm>
    </dsp:sp>
    <dsp:sp modelId="{D2281D54-275F-46DF-A336-A33C3A815CFD}">
      <dsp:nvSpPr>
        <dsp:cNvPr id="0" name=""/>
        <dsp:cNvSpPr/>
      </dsp:nvSpPr>
      <dsp:spPr>
        <a:xfrm>
          <a:off x="7448190" y="1582226"/>
          <a:ext cx="1108255" cy="1566566"/>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0" rIns="38100" bIns="12700" numCol="1" spcCol="1270" anchor="ctr" anchorCtr="0">
          <a:noAutofit/>
        </a:bodyPr>
        <a:lstStyle/>
        <a:p>
          <a:pPr lvl="0" algn="r" defTabSz="444500">
            <a:lnSpc>
              <a:spcPct val="90000"/>
            </a:lnSpc>
            <a:spcBef>
              <a:spcPct val="0"/>
            </a:spcBef>
            <a:spcAft>
              <a:spcPct val="35000"/>
            </a:spcAft>
          </a:pPr>
          <a:r>
            <a:rPr lang="ru-RU" sz="1000" kern="1200" dirty="0"/>
            <a:t>СОЧИНЕНИЕ ИСТОРИЙ</a:t>
          </a:r>
        </a:p>
      </dsp:txBody>
      <dsp:txXfrm rot="16200000">
        <a:off x="7663087" y="2143108"/>
        <a:ext cx="1409909" cy="288146"/>
      </dsp:txXfrm>
    </dsp:sp>
    <dsp:sp modelId="{A637CD2D-2DCE-4CF9-A2B7-0B0EC3A737EC}">
      <dsp:nvSpPr>
        <dsp:cNvPr id="0" name=""/>
        <dsp:cNvSpPr/>
      </dsp:nvSpPr>
      <dsp:spPr>
        <a:xfrm>
          <a:off x="1386410" y="276649"/>
          <a:ext cx="1108255" cy="2871516"/>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228600" bIns="50800" numCol="1" spcCol="1270" anchor="ctr" anchorCtr="0">
          <a:noAutofit/>
        </a:bodyPr>
        <a:lstStyle/>
        <a:p>
          <a:pPr lvl="0" algn="r" defTabSz="1778000">
            <a:lnSpc>
              <a:spcPct val="90000"/>
            </a:lnSpc>
            <a:spcBef>
              <a:spcPct val="0"/>
            </a:spcBef>
            <a:spcAft>
              <a:spcPct val="35000"/>
            </a:spcAft>
          </a:pPr>
          <a:r>
            <a:rPr lang="ru-RU" sz="4000" kern="1200" dirty="0"/>
            <a:t>потешки</a:t>
          </a:r>
        </a:p>
      </dsp:txBody>
      <dsp:txXfrm rot="16200000">
        <a:off x="1013817" y="1424759"/>
        <a:ext cx="2584364" cy="288146"/>
      </dsp:txXfrm>
    </dsp:sp>
    <dsp:sp modelId="{0C71E3D7-4716-4B0B-84F0-055A758FAE16}">
      <dsp:nvSpPr>
        <dsp:cNvPr id="0" name=""/>
        <dsp:cNvSpPr/>
      </dsp:nvSpPr>
      <dsp:spPr>
        <a:xfrm>
          <a:off x="176849" y="15659"/>
          <a:ext cx="1108255" cy="3133133"/>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274320" bIns="60960" numCol="1" spcCol="1270" anchor="ctr" anchorCtr="0">
          <a:noAutofit/>
        </a:bodyPr>
        <a:lstStyle/>
        <a:p>
          <a:pPr lvl="0" algn="r" defTabSz="2133600">
            <a:lnSpc>
              <a:spcPct val="90000"/>
            </a:lnSpc>
            <a:spcBef>
              <a:spcPct val="0"/>
            </a:spcBef>
            <a:spcAft>
              <a:spcPct val="35000"/>
            </a:spcAft>
          </a:pPr>
          <a:r>
            <a:rPr lang="ru-RU" sz="4800" kern="1200" dirty="0" err="1"/>
            <a:t>пестушки</a:t>
          </a:r>
          <a:endParaRPr lang="ru-RU" sz="4800" kern="1200" dirty="0"/>
        </a:p>
      </dsp:txBody>
      <dsp:txXfrm rot="16200000">
        <a:off x="-313470" y="1281496"/>
        <a:ext cx="2819819" cy="288146"/>
      </dsp:txXfrm>
    </dsp:sp>
    <dsp:sp modelId="{09E10F89-C77A-4124-9316-6AE04753CBBD}">
      <dsp:nvSpPr>
        <dsp:cNvPr id="0" name=""/>
        <dsp:cNvSpPr/>
      </dsp:nvSpPr>
      <dsp:spPr>
        <a:xfrm>
          <a:off x="176849" y="15659"/>
          <a:ext cx="775778" cy="313313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endParaRPr lang="ru-RU" sz="1000" kern="1200" dirty="0"/>
        </a:p>
      </dsp:txBody>
      <dsp:txXfrm>
        <a:off x="176849" y="15659"/>
        <a:ext cx="775778" cy="3133133"/>
      </dsp:txXfrm>
    </dsp:sp>
    <dsp:sp modelId="{C23F4E51-0088-4B0F-9840-B0208D462EE9}">
      <dsp:nvSpPr>
        <dsp:cNvPr id="0" name=""/>
        <dsp:cNvSpPr/>
      </dsp:nvSpPr>
      <dsp:spPr>
        <a:xfrm>
          <a:off x="1386410" y="276649"/>
          <a:ext cx="775778" cy="287151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endParaRPr lang="ru-RU" sz="1000" kern="1200" dirty="0"/>
        </a:p>
      </dsp:txBody>
      <dsp:txXfrm>
        <a:off x="1386410" y="276649"/>
        <a:ext cx="775778" cy="2871516"/>
      </dsp:txXfrm>
    </dsp:sp>
    <dsp:sp modelId="{F83214AF-41CB-4654-8F8C-B82A2BA6C877}">
      <dsp:nvSpPr>
        <dsp:cNvPr id="0" name=""/>
        <dsp:cNvSpPr/>
      </dsp:nvSpPr>
      <dsp:spPr>
        <a:xfrm>
          <a:off x="2595971" y="537639"/>
          <a:ext cx="775778" cy="26105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endParaRPr lang="ru-RU" sz="1000" kern="1200"/>
        </a:p>
        <a:p>
          <a:pPr lvl="0" algn="l" defTabSz="444500">
            <a:lnSpc>
              <a:spcPct val="90000"/>
            </a:lnSpc>
            <a:spcBef>
              <a:spcPct val="0"/>
            </a:spcBef>
            <a:spcAft>
              <a:spcPct val="35000"/>
            </a:spcAft>
          </a:pPr>
          <a:endParaRPr lang="ru-RU" sz="1000" kern="1200" dirty="0"/>
        </a:p>
      </dsp:txBody>
      <dsp:txXfrm>
        <a:off x="2595971" y="537639"/>
        <a:ext cx="775778" cy="261052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7.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64191-F29D-43F1-98DB-15AA0E64A6AA}" type="datetimeFigureOut">
              <a:rPr lang="ru-RU" smtClean="0"/>
              <a:t>26.10.2024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BE339F-F918-4CE2-909F-E70B214ACA55}" type="slidenum">
              <a:rPr lang="ru-RU" smtClean="0"/>
              <a:t>‹#›</a:t>
            </a:fld>
            <a:endParaRPr lang="ru-RU"/>
          </a:p>
        </p:txBody>
      </p:sp>
    </p:spTree>
    <p:extLst>
      <p:ext uri="{BB962C8B-B14F-4D97-AF65-F5344CB8AC3E}">
        <p14:creationId xmlns:p14="http://schemas.microsoft.com/office/powerpoint/2010/main" val="2904005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BF82289-BCFD-4053-9D06-A9140C63A457}" type="slidenum">
              <a:rPr lang="en-GB" smtClean="0"/>
              <a:t>4</a:t>
            </a:fld>
            <a:endParaRPr lang="en-GB"/>
          </a:p>
        </p:txBody>
      </p:sp>
    </p:spTree>
    <p:extLst>
      <p:ext uri="{BB962C8B-B14F-4D97-AF65-F5344CB8AC3E}">
        <p14:creationId xmlns:p14="http://schemas.microsoft.com/office/powerpoint/2010/main" val="102360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Заметки 2"/>
          <p:cNvSpPr>
            <a:spLocks noGrp="1"/>
          </p:cNvSpPr>
          <p:nvPr>
            <p:ph type="body" idx="1"/>
          </p:nvPr>
        </p:nvSpPr>
        <p:spPr>
          <a:xfrm>
            <a:off x="1371600" y="11734800"/>
            <a:ext cx="10972800" cy="9601200"/>
          </a:xfrm>
          <a:prstGeom prst="rect">
            <a:avLst/>
          </a:prstGeom>
        </p:spPr>
        <p:txBody>
          <a:bodyPr/>
          <a:lstStyle/>
          <a:p>
            <a:endParaRPr lang="ru-RU" dirty="0"/>
          </a:p>
        </p:txBody>
      </p:sp>
    </p:spTree>
    <p:extLst>
      <p:ext uri="{BB962C8B-B14F-4D97-AF65-F5344CB8AC3E}">
        <p14:creationId xmlns:p14="http://schemas.microsoft.com/office/powerpoint/2010/main" val="1366851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7DA271F-E25D-4024-8F3E-325DA3D4791A}" type="slidenum">
              <a:rPr lang="ru-RU" smtClean="0"/>
              <a:pPr/>
              <a:t>182</a:t>
            </a:fld>
            <a:endParaRPr lang="ru-RU"/>
          </a:p>
        </p:txBody>
      </p:sp>
    </p:spTree>
    <p:extLst>
      <p:ext uri="{BB962C8B-B14F-4D97-AF65-F5344CB8AC3E}">
        <p14:creationId xmlns:p14="http://schemas.microsoft.com/office/powerpoint/2010/main" val="2972565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7DA271F-E25D-4024-8F3E-325DA3D4791A}" type="slidenum">
              <a:rPr lang="ru-RU" smtClean="0"/>
              <a:pPr/>
              <a:t>184</a:t>
            </a:fld>
            <a:endParaRPr lang="ru-RU"/>
          </a:p>
        </p:txBody>
      </p:sp>
    </p:spTree>
    <p:extLst>
      <p:ext uri="{BB962C8B-B14F-4D97-AF65-F5344CB8AC3E}">
        <p14:creationId xmlns:p14="http://schemas.microsoft.com/office/powerpoint/2010/main" val="2091478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7DA271F-E25D-4024-8F3E-325DA3D4791A}" type="slidenum">
              <a:rPr lang="ru-RU" smtClean="0"/>
              <a:pPr/>
              <a:t>185</a:t>
            </a:fld>
            <a:endParaRPr lang="ru-RU"/>
          </a:p>
        </p:txBody>
      </p:sp>
    </p:spTree>
    <p:extLst>
      <p:ext uri="{BB962C8B-B14F-4D97-AF65-F5344CB8AC3E}">
        <p14:creationId xmlns:p14="http://schemas.microsoft.com/office/powerpoint/2010/main" val="667487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7DA271F-E25D-4024-8F3E-325DA3D4791A}" type="slidenum">
              <a:rPr lang="ru-RU" smtClean="0"/>
              <a:pPr/>
              <a:t>190</a:t>
            </a:fld>
            <a:endParaRPr lang="ru-RU"/>
          </a:p>
        </p:txBody>
      </p:sp>
    </p:spTree>
    <p:extLst>
      <p:ext uri="{BB962C8B-B14F-4D97-AF65-F5344CB8AC3E}">
        <p14:creationId xmlns:p14="http://schemas.microsoft.com/office/powerpoint/2010/main" val="210958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ABBE339F-F918-4CE2-909F-E70B214ACA55}" type="slidenum">
              <a:rPr lang="ru-RU" smtClean="0"/>
              <a:t>28</a:t>
            </a:fld>
            <a:endParaRPr lang="ru-RU"/>
          </a:p>
        </p:txBody>
      </p:sp>
    </p:spTree>
    <p:extLst>
      <p:ext uri="{BB962C8B-B14F-4D97-AF65-F5344CB8AC3E}">
        <p14:creationId xmlns:p14="http://schemas.microsoft.com/office/powerpoint/2010/main" val="110263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EditPoints="1"/>
          </p:cNvSpPr>
          <p:nvPr>
            <p:ph type="sldImg"/>
          </p:nvPr>
        </p:nvSpPr>
        <p:spPr/>
        <p:txBody>
          <a:bodyPr/>
          <a:lstStyle/>
          <a:p>
            <a:endParaRPr/>
          </a:p>
        </p:txBody>
      </p:sp>
      <p:sp>
        <p:nvSpPr>
          <p:cNvPr id="3" name="Заметки 2"/>
          <p:cNvSpPr>
            <a:spLocks noGrp="1" noEditPoints="1"/>
          </p:cNvSpPr>
          <p:nvPr>
            <p:ph type="body" idx="1"/>
          </p:nvPr>
        </p:nvSpPr>
        <p:spPr/>
        <p:txBody>
          <a:bodyPr/>
          <a:lstStyle/>
          <a:p>
            <a:endParaRPr lang="ru-RU" dirty="0"/>
          </a:p>
        </p:txBody>
      </p:sp>
      <p:sp>
        <p:nvSpPr>
          <p:cNvPr id="4" name="Номер слайда 3"/>
          <p:cNvSpPr>
            <a:spLocks noGrp="1" noEditPoints="1"/>
          </p:cNvSpPr>
          <p:nvPr>
            <p:ph type="sldNum" sz="quarter" idx="10"/>
          </p:nvPr>
        </p:nvSpPr>
        <p:spPr/>
        <p:txBody>
          <a:bodyPr/>
          <a:lstStyle/>
          <a:p>
            <a:fld id="{A7DA271F-E25D-4024-8F3E-325DA3D4791A}" type="slidenum">
              <a:rPr lang="ru-RU" smtClean="0"/>
              <a:t>70</a:t>
            </a:fld>
            <a:endParaRPr lang="ru-RU"/>
          </a:p>
        </p:txBody>
      </p:sp>
    </p:spTree>
    <p:extLst>
      <p:ext uri="{BB962C8B-B14F-4D97-AF65-F5344CB8AC3E}">
        <p14:creationId xmlns:p14="http://schemas.microsoft.com/office/powerpoint/2010/main" val="2056733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8:notes"/>
          <p:cNvSpPr txBox="1">
            <a:spLocks noGrp="1"/>
          </p:cNvSpPr>
          <p:nvPr>
            <p:ph type="body" idx="1"/>
          </p:nvPr>
        </p:nvSpPr>
        <p:spPr>
          <a:xfrm>
            <a:off x="709614" y="4862514"/>
            <a:ext cx="5680075" cy="4605337"/>
          </a:xfrm>
          <a:prstGeom prst="rect">
            <a:avLst/>
          </a:prstGeom>
        </p:spPr>
        <p:txBody>
          <a:bodyPr spcFirstLastPara="1" wrap="square" lIns="91475" tIns="45725" rIns="91475" bIns="45725" anchor="t" anchorCtr="0">
            <a:noAutofit/>
          </a:bodyPr>
          <a:lstStyle/>
          <a:p>
            <a:pPr marL="0" lvl="0" indent="0" algn="l" rtl="0">
              <a:spcBef>
                <a:spcPts val="360"/>
              </a:spcBef>
              <a:spcAft>
                <a:spcPts val="0"/>
              </a:spcAft>
              <a:buNone/>
            </a:pPr>
            <a:endParaRPr/>
          </a:p>
        </p:txBody>
      </p:sp>
      <p:sp>
        <p:nvSpPr>
          <p:cNvPr id="328" name="Google Shape;328;p8:notes"/>
          <p:cNvSpPr>
            <a:spLocks noGrp="1" noRot="1" noChangeAspect="1"/>
          </p:cNvSpPr>
          <p:nvPr>
            <p:ph type="sldImg" idx="2"/>
          </p:nvPr>
        </p:nvSpPr>
        <p:spPr>
          <a:xfrm>
            <a:off x="138113" y="766763"/>
            <a:ext cx="6823075" cy="3838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5351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3C8E0-3780-0C4D-61FA-B6DA319C66E7}"/>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3880B483-18D2-3A3C-971D-72768B201296}"/>
              </a:ext>
            </a:extLst>
          </p:cNvPr>
          <p:cNvSpPr>
            <a:spLocks noGrp="1" noRot="1" noChangeAspect="1"/>
          </p:cNvSpPr>
          <p:nvPr>
            <p:ph type="sldImg"/>
          </p:nvPr>
        </p:nvSpPr>
        <p:spPr>
          <a:xfrm>
            <a:off x="2298700" y="930275"/>
            <a:ext cx="4465638" cy="2513013"/>
          </a:xfrm>
        </p:spPr>
      </p:sp>
      <p:sp>
        <p:nvSpPr>
          <p:cNvPr id="3" name="Заметки 2">
            <a:extLst>
              <a:ext uri="{FF2B5EF4-FFF2-40B4-BE49-F238E27FC236}">
                <a16:creationId xmlns:a16="http://schemas.microsoft.com/office/drawing/2014/main" id="{5445BACC-7D2F-7876-3422-9DB5BC3C5EE5}"/>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7AAF2FC2-3B47-7926-17C3-C9B7C16756DE}"/>
              </a:ext>
            </a:extLst>
          </p:cNvPr>
          <p:cNvSpPr>
            <a:spLocks noGrp="1"/>
          </p:cNvSpPr>
          <p:nvPr>
            <p:ph type="sldNum" sz="quarter" idx="10"/>
          </p:nvPr>
        </p:nvSpPr>
        <p:spPr/>
        <p:txBody>
          <a:bodyPr/>
          <a:lstStyle/>
          <a:p>
            <a:fld id="{4B604DDA-A4BE-45D0-9886-7B51C80C77D8}" type="slidenum">
              <a:rPr lang="ru-RU" smtClean="0">
                <a:solidFill>
                  <a:prstClr val="black"/>
                </a:solidFill>
              </a:rPr>
              <a:pPr/>
              <a:t>77</a:t>
            </a:fld>
            <a:endParaRPr lang="ru-RU">
              <a:solidFill>
                <a:prstClr val="black"/>
              </a:solidFill>
            </a:endParaRPr>
          </a:p>
        </p:txBody>
      </p:sp>
    </p:spTree>
    <p:extLst>
      <p:ext uri="{BB962C8B-B14F-4D97-AF65-F5344CB8AC3E}">
        <p14:creationId xmlns:p14="http://schemas.microsoft.com/office/powerpoint/2010/main" val="1427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8113" y="766763"/>
            <a:ext cx="6823075" cy="38385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E9C05CE-28C8-43DC-9432-DAECB4DD9B80}" type="slidenum">
              <a:rPr lang="ru-RU" smtClean="0"/>
              <a:t>115</a:t>
            </a:fld>
            <a:endParaRPr lang="ru-RU"/>
          </a:p>
        </p:txBody>
      </p:sp>
    </p:spTree>
    <p:extLst>
      <p:ext uri="{BB962C8B-B14F-4D97-AF65-F5344CB8AC3E}">
        <p14:creationId xmlns:p14="http://schemas.microsoft.com/office/powerpoint/2010/main" val="3434952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8113" y="766763"/>
            <a:ext cx="6823075" cy="38385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E9C05CE-28C8-43DC-9432-DAECB4DD9B80}" type="slidenum">
              <a:rPr lang="ru-RU" smtClean="0"/>
              <a:t>116</a:t>
            </a:fld>
            <a:endParaRPr lang="ru-RU"/>
          </a:p>
        </p:txBody>
      </p:sp>
    </p:spTree>
    <p:extLst>
      <p:ext uri="{BB962C8B-B14F-4D97-AF65-F5344CB8AC3E}">
        <p14:creationId xmlns:p14="http://schemas.microsoft.com/office/powerpoint/2010/main" val="3053261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раз слайда 1"/>
          <p:cNvSpPr>
            <a:spLocks noGrp="1" noRot="1" noChangeAspect="1" noTextEdit="1"/>
          </p:cNvSpPr>
          <p:nvPr>
            <p:ph type="sldImg"/>
          </p:nvPr>
        </p:nvSpPr>
        <p:spPr bwMode="auto">
          <a:noFill/>
          <a:ln>
            <a:solidFill>
              <a:srgbClr val="000000"/>
            </a:solidFill>
            <a:miter lim="800000"/>
            <a:headEnd/>
            <a:tailEnd/>
          </a:ln>
        </p:spPr>
      </p:sp>
      <p:sp>
        <p:nvSpPr>
          <p:cNvPr id="1945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
        <p:nvSpPr>
          <p:cNvPr id="1229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EE4EFE-D183-464B-B61F-8CA6FB728BF8}" type="slidenum">
              <a:rPr lang="ru-RU" smtClean="0">
                <a:cs typeface="Arial" charset="0"/>
              </a:rPr>
              <a:pPr fontAlgn="base">
                <a:spcBef>
                  <a:spcPct val="0"/>
                </a:spcBef>
                <a:spcAft>
                  <a:spcPct val="0"/>
                </a:spcAft>
                <a:defRPr/>
              </a:pPr>
              <a:t>135</a:t>
            </a:fld>
            <a:endParaRPr lang="ru-RU">
              <a:cs typeface="Arial" charset="0"/>
            </a:endParaRPr>
          </a:p>
        </p:txBody>
      </p:sp>
    </p:spTree>
    <p:extLst>
      <p:ext uri="{BB962C8B-B14F-4D97-AF65-F5344CB8AC3E}">
        <p14:creationId xmlns:p14="http://schemas.microsoft.com/office/powerpoint/2010/main" val="3487225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2625" y="539750"/>
            <a:ext cx="4814888" cy="2709863"/>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7DA271F-E25D-4024-8F3E-325DA3D4791A}" type="slidenum">
              <a:rPr lang="ru-RU" smtClean="0"/>
              <a:pPr/>
              <a:t>162</a:t>
            </a:fld>
            <a:endParaRPr lang="ru-RU"/>
          </a:p>
        </p:txBody>
      </p:sp>
    </p:spTree>
    <p:extLst>
      <p:ext uri="{BB962C8B-B14F-4D97-AF65-F5344CB8AC3E}">
        <p14:creationId xmlns:p14="http://schemas.microsoft.com/office/powerpoint/2010/main" val="2304375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756C9782-F2E0-43DA-A45F-3C5AE27C138D}" type="datetimeFigureOut">
              <a:rPr lang="ru-RU" smtClean="0"/>
              <a:t>26.10.2024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66904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56C9782-F2E0-43DA-A45F-3C5AE27C138D}" type="datetimeFigureOut">
              <a:rPr lang="ru-RU" smtClean="0"/>
              <a:t>26.10.2024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376690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1"/>
            <a:ext cx="2057400" cy="329088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154781"/>
            <a:ext cx="6019800" cy="329088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56C9782-F2E0-43DA-A45F-3C5AE27C138D}" type="datetimeFigureOut">
              <a:rPr lang="ru-RU" smtClean="0"/>
              <a:t>26.10.2024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534619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171575" y="1300222"/>
            <a:ext cx="6400800" cy="3186055"/>
          </a:xfrm>
        </p:spPr>
        <p:txBody>
          <a:bodyPr vert="horz" wrap="square" lIns="0" tIns="45720" rIns="0" bIns="45720" rtlCol="0" anchor="t">
            <a:noAutofit/>
          </a:bodyPr>
          <a:lstStyle>
            <a:lvl1pPr>
              <a:defRPr lang="en-US" sz="788" dirty="0" smtClean="0">
                <a:solidFill>
                  <a:schemeClr val="tx1"/>
                </a:solidFill>
                <a:latin typeface="+mn-lt"/>
                <a:ea typeface="+mj-ea"/>
                <a:cs typeface="+mj-cs"/>
              </a:defRPr>
            </a:lvl1pPr>
          </a:lstStyle>
          <a:p>
            <a:pPr marL="0" lvl="0" rtl="0">
              <a:lnSpc>
                <a:spcPct val="100000"/>
              </a:lnSpc>
              <a:spcBef>
                <a:spcPct val="0"/>
              </a:spcBef>
              <a:buNone/>
            </a:pPr>
            <a:r>
              <a:rPr lang="en-GB"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474890" y="418080"/>
            <a:ext cx="8111898" cy="623248"/>
          </a:xfrm>
        </p:spPr>
        <p:txBody>
          <a:bodyPr vert="horz" wrap="square" lIns="0" tIns="45720" rIns="91440" bIns="45720" rtlCol="0" anchor="t">
            <a:noAutofit/>
          </a:bodyPr>
          <a:lstStyle>
            <a:lvl1pPr>
              <a:defRPr lang="en-GB" sz="1350">
                <a:solidFill>
                  <a:schemeClr val="tx1"/>
                </a:solidFill>
                <a:latin typeface="Corbel" panose="020B0503020204020204" pitchFamily="34" charset="0"/>
              </a:defRPr>
            </a:lvl1pPr>
          </a:lstStyle>
          <a:p>
            <a:pPr lvl="0" rtl="0">
              <a:lnSpc>
                <a:spcPct val="100000"/>
              </a:lnSpc>
            </a:pPr>
            <a:r>
              <a:rPr lang="en-GB"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485775" y="1300220"/>
            <a:ext cx="411480" cy="411480"/>
          </a:xfrm>
        </p:spPr>
        <p:txBody>
          <a:bodyPr lIns="0" tIns="0" rIns="0" bIns="0" rtlCol="0" anchor="ctr">
            <a:noAutofit/>
          </a:bodyPr>
          <a:lstStyle>
            <a:lvl1pPr marL="0" indent="0" algn="ctr">
              <a:buNone/>
              <a:defRPr sz="788">
                <a:solidFill>
                  <a:schemeClr val="tx1"/>
                </a:solidFill>
              </a:defRPr>
            </a:lvl1pPr>
          </a:lstStyle>
          <a:p>
            <a:pPr lvl="0" rtl="0"/>
            <a:r>
              <a:rPr lang="en-GB" noProof="0"/>
              <a:t>Icon</a:t>
            </a:r>
          </a:p>
        </p:txBody>
      </p:sp>
      <p:grpSp>
        <p:nvGrpSpPr>
          <p:cNvPr id="11" name="Group 10">
            <a:extLst>
              <a:ext uri="{FF2B5EF4-FFF2-40B4-BE49-F238E27FC236}">
                <a16:creationId xmlns:a16="http://schemas.microsoft.com/office/drawing/2014/main" id="{00AC1958-0DCB-4970-ADE3-E64DAAFC501D}"/>
              </a:ext>
            </a:extLst>
          </p:cNvPr>
          <p:cNvGrpSpPr/>
          <p:nvPr userDrawn="1"/>
        </p:nvGrpSpPr>
        <p:grpSpPr>
          <a:xfrm>
            <a:off x="0" y="4564859"/>
            <a:ext cx="9144000" cy="450731"/>
            <a:chOff x="0" y="6086479"/>
            <a:chExt cx="12192000" cy="600974"/>
          </a:xfrm>
        </p:grpSpPr>
        <p:sp>
          <p:nvSpPr>
            <p:cNvPr id="12" name="Rectangle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14" name="Oval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grpSp>
      <p:sp>
        <p:nvSpPr>
          <p:cNvPr id="15" name="Slide Number Placeholder 5">
            <a:extLst>
              <a:ext uri="{FF2B5EF4-FFF2-40B4-BE49-F238E27FC236}">
                <a16:creationId xmlns:a16="http://schemas.microsoft.com/office/drawing/2014/main" id="{FF40D550-A563-4E50-AEE9-6D9D19499F9F}"/>
              </a:ext>
            </a:extLst>
          </p:cNvPr>
          <p:cNvSpPr txBox="1">
            <a:spLocks/>
          </p:cNvSpPr>
          <p:nvPr userDrawn="1"/>
        </p:nvSpPr>
        <p:spPr>
          <a:xfrm>
            <a:off x="8318408" y="4642011"/>
            <a:ext cx="450731" cy="296432"/>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n-GB" sz="675" noProof="0" smtClean="0">
                <a:solidFill>
                  <a:schemeClr val="bg1"/>
                </a:solidFill>
              </a:rPr>
              <a:pPr algn="ctr"/>
              <a:t>‹#›</a:t>
            </a:fld>
            <a:endParaRPr lang="en-GB" sz="675" noProof="0">
              <a:solidFill>
                <a:schemeClr val="bg1"/>
              </a:solidFill>
            </a:endParaRPr>
          </a:p>
        </p:txBody>
      </p:sp>
    </p:spTree>
    <p:extLst>
      <p:ext uri="{BB962C8B-B14F-4D97-AF65-F5344CB8AC3E}">
        <p14:creationId xmlns:p14="http://schemas.microsoft.com/office/powerpoint/2010/main" val="3563601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474890" y="418080"/>
            <a:ext cx="8111898" cy="623248"/>
          </a:xfrm>
        </p:spPr>
        <p:txBody>
          <a:bodyPr vert="horz" wrap="square" lIns="0" tIns="45720" rIns="91440" bIns="45720" rtlCol="0" anchor="t">
            <a:noAutofit/>
          </a:bodyPr>
          <a:lstStyle>
            <a:lvl1pPr>
              <a:defRPr lang="en-GB" sz="1350">
                <a:solidFill>
                  <a:schemeClr val="tx1"/>
                </a:solidFill>
                <a:latin typeface="Corbel" panose="020B0503020204020204" pitchFamily="34" charset="0"/>
              </a:defRPr>
            </a:lvl1pPr>
          </a:lstStyle>
          <a:p>
            <a:pPr lvl="0" rtl="0">
              <a:lnSpc>
                <a:spcPct val="100000"/>
              </a:lnSpc>
            </a:pPr>
            <a:r>
              <a:rPr lang="en-GB"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4564859"/>
            <a:ext cx="9144000" cy="450731"/>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8318408" y="4642011"/>
            <a:ext cx="450731" cy="296432"/>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en-GB" sz="675" noProof="0" smtClean="0">
                <a:solidFill>
                  <a:schemeClr val="bg1"/>
                </a:solidFill>
              </a:rPr>
              <a:pPr algn="ctr"/>
              <a:t>‹#›</a:t>
            </a:fld>
            <a:endParaRPr lang="en-GB" sz="675" noProof="0">
              <a:solidFill>
                <a:schemeClr val="bg1"/>
              </a:solidFill>
            </a:endParaRPr>
          </a:p>
        </p:txBody>
      </p:sp>
    </p:spTree>
    <p:extLst>
      <p:ext uri="{BB962C8B-B14F-4D97-AF65-F5344CB8AC3E}">
        <p14:creationId xmlns:p14="http://schemas.microsoft.com/office/powerpoint/2010/main" val="1508330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 Images_Important Text 0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6065478" cy="51435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rtlCol="0" anchor="ctr" anchorCtr="1">
            <a:noAutofit/>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1013"/>
            </a:lvl1pPr>
          </a:lstStyle>
          <a:p>
            <a:pPr marL="160735" marR="0" lvl="0" indent="-160735" algn="ctr" defTabSz="514350" rtl="0" eaLnBrk="1" fontAlgn="auto" latinLnBrk="0" hangingPunct="1">
              <a:lnSpc>
                <a:spcPct val="90000"/>
              </a:lnSpc>
              <a:spcBef>
                <a:spcPts val="563"/>
              </a:spcBef>
              <a:spcAft>
                <a:spcPts val="0"/>
              </a:spcAft>
              <a:buClrTx/>
              <a:buSzTx/>
              <a:tabLst/>
              <a:defRPr/>
            </a:pPr>
            <a:r>
              <a:rPr lang="en-GB" noProof="0"/>
              <a:t>Insert Image</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589190" y="3061101"/>
            <a:ext cx="3754211" cy="617220"/>
          </a:xfrm>
        </p:spPr>
        <p:txBody>
          <a:bodyPr vert="horz" wrap="square" lIns="0" tIns="45720" rIns="91440" bIns="45720" rtlCol="0" anchor="t">
            <a:noAutofit/>
          </a:bodyPr>
          <a:lstStyle>
            <a:lvl1pPr marL="0" indent="0">
              <a:buFont typeface="Arial" panose="020B0604020202020204" pitchFamily="34" charset="0"/>
              <a:buNone/>
              <a:defRPr lang="en-GB" sz="1350" dirty="0">
                <a:solidFill>
                  <a:schemeClr val="tx1"/>
                </a:solidFill>
                <a:latin typeface="Corbel" panose="020B0503020204020204" pitchFamily="34" charset="0"/>
              </a:defRPr>
            </a:lvl1pPr>
          </a:lstStyle>
          <a:p>
            <a:pPr marL="0" lvl="0" rtl="0">
              <a:lnSpc>
                <a:spcPct val="100000"/>
              </a:lnSpc>
            </a:pPr>
            <a:r>
              <a:rPr lang="en-GB" noProof="0"/>
              <a:t>Click to edit Master title style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589190" y="3785330"/>
            <a:ext cx="3754211" cy="754380"/>
          </a:xfrm>
        </p:spPr>
        <p:txBody>
          <a:bodyPr vert="horz" wrap="square" lIns="0" tIns="45720" rIns="0" bIns="45720" rtlCol="0" anchor="t">
            <a:noAutofit/>
          </a:bodyPr>
          <a:lstStyle>
            <a:lvl1pPr marL="0" indent="0">
              <a:buNone/>
              <a:defRPr lang="en-US" sz="900" dirty="0" smtClean="0">
                <a:solidFill>
                  <a:schemeClr val="tx1"/>
                </a:solidFill>
                <a:latin typeface="+mn-lt"/>
                <a:ea typeface="+mj-ea"/>
                <a:cs typeface="+mj-cs"/>
              </a:defRPr>
            </a:lvl1pPr>
          </a:lstStyle>
          <a:p>
            <a:pPr marL="32147" lvl="0" indent="-160735" rtl="0">
              <a:lnSpc>
                <a:spcPct val="100000"/>
              </a:lnSpc>
              <a:spcBef>
                <a:spcPct val="0"/>
              </a:spcBef>
            </a:pPr>
            <a:r>
              <a:rPr lang="en-GB" noProof="0"/>
              <a:t>Click to edit Master text styles</a:t>
            </a:r>
          </a:p>
        </p:txBody>
      </p:sp>
      <p:sp>
        <p:nvSpPr>
          <p:cNvPr id="17" name="Picture Placeholder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4848226" y="0"/>
            <a:ext cx="4295775" cy="51435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013"/>
            </a:lvl1pPr>
          </a:lstStyle>
          <a:p>
            <a:pPr marL="128588" lvl="0" indent="-128588" algn="ctr" rtl="0"/>
            <a:r>
              <a:rPr lang="en-GB" noProof="0"/>
              <a:t>Insert Image</a:t>
            </a:r>
          </a:p>
        </p:txBody>
      </p:sp>
      <p:sp>
        <p:nvSpPr>
          <p:cNvPr id="20" name="Slide Number Placeholder 7">
            <a:extLst>
              <a:ext uri="{FF2B5EF4-FFF2-40B4-BE49-F238E27FC236}">
                <a16:creationId xmlns:a16="http://schemas.microsoft.com/office/drawing/2014/main" id="{1CEA3362-50AD-4D98-92C4-DA1D8C857A75}"/>
              </a:ext>
            </a:extLst>
          </p:cNvPr>
          <p:cNvSpPr>
            <a:spLocks noGrp="1"/>
          </p:cNvSpPr>
          <p:nvPr>
            <p:ph type="sldNum" sz="quarter" idx="4"/>
          </p:nvPr>
        </p:nvSpPr>
        <p:spPr>
          <a:xfrm>
            <a:off x="8318408" y="4642011"/>
            <a:ext cx="450731" cy="296432"/>
          </a:xfrm>
          <a:prstGeom prst="rect">
            <a:avLst/>
          </a:prstGeom>
        </p:spPr>
        <p:txBody>
          <a:bodyPr vert="horz" lIns="0" tIns="0" rIns="0" bIns="0" rtlCol="0" anchor="ctr"/>
          <a:lstStyle>
            <a:lvl1pPr>
              <a:defRPr lang="en-GB" sz="675" smtClean="0">
                <a:solidFill>
                  <a:schemeClr val="bg1"/>
                </a:solidFill>
              </a:defRPr>
            </a:lvl1pPr>
          </a:lstStyle>
          <a:p>
            <a:pPr algn="ctr" rtl="0"/>
            <a:fld id="{817179DE-9BF3-494C-804F-0C7C90AC8700}" type="slidenum">
              <a:rPr lang="en-GB" noProof="0" smtClean="0"/>
              <a:pPr algn="ctr"/>
              <a:t>‹#›</a:t>
            </a:fld>
            <a:endParaRPr lang="en-GB" noProof="0"/>
          </a:p>
        </p:txBody>
      </p:sp>
    </p:spTree>
    <p:extLst>
      <p:ext uri="{BB962C8B-B14F-4D97-AF65-F5344CB8AC3E}">
        <p14:creationId xmlns:p14="http://schemas.microsoft.com/office/powerpoint/2010/main" val="3430771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19">
    <p:spTree>
      <p:nvGrpSpPr>
        <p:cNvPr id="1" name=""/>
        <p:cNvGrpSpPr/>
        <p:nvPr/>
      </p:nvGrpSpPr>
      <p:grpSpPr>
        <a:xfrm>
          <a:off x="0" y="0"/>
          <a:ext cx="0" cy="0"/>
          <a:chOff x="0" y="0"/>
          <a:chExt cx="0" cy="0"/>
        </a:xfrm>
      </p:grpSpPr>
      <p:sp>
        <p:nvSpPr>
          <p:cNvPr id="18" name="Shape 18"/>
          <p:cNvSpPr>
            <a:spLocks noGrp="1"/>
          </p:cNvSpPr>
          <p:nvPr>
            <p:ph type="sldNum" sz="quarter" idx="2"/>
          </p:nvPr>
        </p:nvSpPr>
        <p:spPr>
          <a:xfrm>
            <a:off x="8831581" y="4848225"/>
            <a:ext cx="153353" cy="152400"/>
          </a:xfrm>
          <a:prstGeom prst="rect">
            <a:avLst/>
          </a:prstGeom>
        </p:spPr>
        <p:txBody>
          <a:bodyPr/>
          <a:lstStyle>
            <a:lvl1pPr>
              <a:defRPr sz="563">
                <a:solidFill>
                  <a:srgbClr val="53585F"/>
                </a:solidFill>
                <a:latin typeface="Lato Regular"/>
                <a:ea typeface="Lato Regular"/>
                <a:cs typeface="Lato Regular"/>
                <a:sym typeface="Lato Regular"/>
              </a:defRPr>
            </a:lvl1pPr>
          </a:lstStyle>
          <a:p>
            <a:fld id="{86CB4B4D-7CA3-9044-876B-883B54F8677D}" type="slidenum">
              <a:t>‹#›</a:t>
            </a:fld>
            <a:endParaRPr/>
          </a:p>
        </p:txBody>
      </p:sp>
      <p:sp>
        <p:nvSpPr>
          <p:cNvPr id="14" name="图片占位符 7"/>
          <p:cNvSpPr>
            <a:spLocks noGrp="1"/>
          </p:cNvSpPr>
          <p:nvPr>
            <p:ph type="pic" sz="quarter" idx="11"/>
          </p:nvPr>
        </p:nvSpPr>
        <p:spPr>
          <a:xfrm>
            <a:off x="7199001" y="-4763"/>
            <a:ext cx="1945001" cy="2543445"/>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
        <p:nvSpPr>
          <p:cNvPr id="15" name="图片占位符 7"/>
          <p:cNvSpPr>
            <a:spLocks noGrp="1"/>
          </p:cNvSpPr>
          <p:nvPr>
            <p:ph type="pic" sz="quarter" idx="12"/>
          </p:nvPr>
        </p:nvSpPr>
        <p:spPr>
          <a:xfrm>
            <a:off x="4603294" y="-4763"/>
            <a:ext cx="2529006" cy="2543445"/>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
        <p:nvSpPr>
          <p:cNvPr id="16" name="图片占位符 7"/>
          <p:cNvSpPr>
            <a:spLocks noGrp="1"/>
          </p:cNvSpPr>
          <p:nvPr>
            <p:ph type="pic" sz="quarter" idx="13"/>
          </p:nvPr>
        </p:nvSpPr>
        <p:spPr>
          <a:xfrm>
            <a:off x="2" y="-4763"/>
            <a:ext cx="2514365" cy="2543445"/>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
        <p:nvSpPr>
          <p:cNvPr id="17" name="图片占位符 7"/>
          <p:cNvSpPr>
            <a:spLocks noGrp="1"/>
          </p:cNvSpPr>
          <p:nvPr>
            <p:ph type="pic" sz="quarter" idx="14"/>
          </p:nvPr>
        </p:nvSpPr>
        <p:spPr>
          <a:xfrm>
            <a:off x="2580733" y="270"/>
            <a:ext cx="1955862" cy="5143231"/>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ma14:wrappingTextBoxFlag xmlns:ma14="http://schemas.microsoft.com/office/mac/drawingml/2011/main" xmlns="" val="1"/>
            </a:ext>
          </a:extLst>
        </p:spPr>
        <p:txBody>
          <a:bodyPr wrap="square">
            <a:noAutofit/>
          </a:bodyPr>
          <a:lstStyle/>
          <a:p>
            <a:endParaRPr lang="zh-CN" altLang="en-US" dirty="0"/>
          </a:p>
        </p:txBody>
      </p:sp>
    </p:spTree>
    <p:extLst>
      <p:ext uri="{BB962C8B-B14F-4D97-AF65-F5344CB8AC3E}">
        <p14:creationId xmlns:p14="http://schemas.microsoft.com/office/powerpoint/2010/main" val="147683298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9144000" cy="5143500"/>
          </a:xfrm>
        </p:spPr>
        <p:txBody>
          <a:bodyPr vert="horz" lIns="91440" tIns="45720" rIns="91440" bIns="45720" rtlCol="0" anchor="ctr" anchorCtr="1">
            <a:normAutofit/>
          </a:bodyPr>
          <a:lstStyle>
            <a:lvl1pPr>
              <a:defRPr lang="en-GB" sz="1800">
                <a:solidFill>
                  <a:schemeClr val="tx1"/>
                </a:solidFill>
              </a:defRPr>
            </a:lvl1pPr>
          </a:lstStyle>
          <a:p>
            <a:pPr marL="0" lvl="0" indent="0" rtl="0">
              <a:buNone/>
            </a:pPr>
            <a:r>
              <a:rPr lang="en-GB" noProof="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2916632" y="2038353"/>
            <a:ext cx="1783080" cy="2526506"/>
          </a:xfrm>
        </p:spPr>
        <p:txBody>
          <a:bodyPr vert="horz" wrap="square" lIns="0" tIns="45720" rIns="0" bIns="45720" rtlCol="0" anchor="t">
            <a:noAutofit/>
          </a:bodyPr>
          <a:lstStyle>
            <a:lvl1pPr marL="0" indent="0">
              <a:buNone/>
              <a:defRPr lang="en-US" sz="1050" dirty="0" smtClean="0">
                <a:solidFill>
                  <a:schemeClr val="bg1">
                    <a:lumMod val="95000"/>
                  </a:schemeClr>
                </a:solidFill>
                <a:latin typeface="+mn-lt"/>
                <a:ea typeface="+mj-ea"/>
                <a:cs typeface="+mj-cs"/>
              </a:defRPr>
            </a:lvl1pPr>
          </a:lstStyle>
          <a:p>
            <a:pPr marL="42863" lvl="0" indent="-214313" rtl="0">
              <a:lnSpc>
                <a:spcPct val="100000"/>
              </a:lnSpc>
              <a:spcBef>
                <a:spcPct val="0"/>
              </a:spcBef>
            </a:pPr>
            <a:r>
              <a:rPr lang="en-GB"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485775" y="2038353"/>
            <a:ext cx="1783080" cy="2526506"/>
          </a:xfrm>
        </p:spPr>
        <p:txBody>
          <a:bodyPr vert="horz" wrap="square" lIns="0" tIns="45720" rIns="0" bIns="45720" rtlCol="0" anchor="t">
            <a:noAutofit/>
          </a:bodyPr>
          <a:lstStyle>
            <a:lvl1pPr marL="0" indent="0">
              <a:buNone/>
              <a:defRPr lang="en-US" sz="1050" dirty="0" smtClean="0">
                <a:solidFill>
                  <a:schemeClr val="bg1">
                    <a:lumMod val="95000"/>
                  </a:schemeClr>
                </a:solidFill>
                <a:latin typeface="+mn-lt"/>
                <a:ea typeface="+mj-ea"/>
                <a:cs typeface="+mj-cs"/>
              </a:defRPr>
            </a:lvl1pPr>
          </a:lstStyle>
          <a:p>
            <a:pPr marL="42863" lvl="0" indent="-214313" rtl="0">
              <a:lnSpc>
                <a:spcPct val="100000"/>
              </a:lnSpc>
              <a:spcBef>
                <a:spcPct val="0"/>
              </a:spcBef>
            </a:pPr>
            <a:r>
              <a:rPr lang="en-GB"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474890" y="418080"/>
            <a:ext cx="7654698" cy="623248"/>
          </a:xfrm>
        </p:spPr>
        <p:txBody>
          <a:bodyPr vert="horz" wrap="square" lIns="0" tIns="45720" rIns="91440" bIns="45720" rtlCol="0" anchor="t">
            <a:noAutofit/>
          </a:bodyPr>
          <a:lstStyle>
            <a:lvl1pPr>
              <a:defRPr lang="en-GB" sz="1800">
                <a:solidFill>
                  <a:schemeClr val="bg1">
                    <a:lumMod val="95000"/>
                  </a:schemeClr>
                </a:solidFill>
                <a:latin typeface="Corbel" panose="020B0503020204020204" pitchFamily="34" charset="0"/>
              </a:defRPr>
            </a:lvl1pPr>
          </a:lstStyle>
          <a:p>
            <a:pPr lvl="0" rtl="0">
              <a:lnSpc>
                <a:spcPct val="100000"/>
              </a:lnSpc>
            </a:pPr>
            <a:r>
              <a:rPr lang="en-GB"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171575" y="1485900"/>
            <a:ext cx="411480" cy="411480"/>
          </a:xfrm>
        </p:spPr>
        <p:txBody>
          <a:bodyPr lIns="0" tIns="0" rIns="0" bIns="0" rtlCol="0" anchor="ctr">
            <a:noAutofit/>
          </a:bodyPr>
          <a:lstStyle>
            <a:lvl1pPr marL="0" indent="0" algn="ctr">
              <a:buNone/>
              <a:defRPr sz="1050">
                <a:solidFill>
                  <a:schemeClr val="bg1">
                    <a:lumMod val="95000"/>
                  </a:schemeClr>
                </a:solidFill>
              </a:defRPr>
            </a:lvl1pPr>
          </a:lstStyle>
          <a:p>
            <a:pPr lvl="0" rtl="0"/>
            <a:r>
              <a:rPr lang="en-GB"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3602432" y="1485900"/>
            <a:ext cx="411480" cy="411480"/>
          </a:xfrm>
        </p:spPr>
        <p:txBody>
          <a:bodyPr lIns="0" tIns="0" rIns="0" bIns="0" rtlCol="0" anchor="ctr">
            <a:noAutofit/>
          </a:bodyPr>
          <a:lstStyle>
            <a:lvl1pPr marL="0" indent="0" algn="ctr">
              <a:buNone/>
              <a:defRPr sz="1050">
                <a:solidFill>
                  <a:schemeClr val="bg1">
                    <a:lumMod val="95000"/>
                  </a:schemeClr>
                </a:solidFill>
              </a:defRPr>
            </a:lvl1pPr>
          </a:lstStyle>
          <a:p>
            <a:pPr lvl="0" rtl="0"/>
            <a:r>
              <a:rPr lang="en-GB" noProof="0"/>
              <a:t>Icon</a:t>
            </a:r>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5347489" y="2038353"/>
            <a:ext cx="1783080" cy="2526506"/>
          </a:xfrm>
        </p:spPr>
        <p:txBody>
          <a:bodyPr vert="horz" wrap="square" lIns="0" tIns="45720" rIns="0" bIns="45720" rtlCol="0" anchor="t">
            <a:noAutofit/>
          </a:bodyPr>
          <a:lstStyle>
            <a:lvl1pPr marL="0" indent="0">
              <a:buNone/>
              <a:defRPr lang="en-US" sz="1050" dirty="0" smtClean="0">
                <a:solidFill>
                  <a:schemeClr val="bg1">
                    <a:lumMod val="95000"/>
                  </a:schemeClr>
                </a:solidFill>
                <a:latin typeface="+mn-lt"/>
                <a:ea typeface="+mj-ea"/>
                <a:cs typeface="+mj-cs"/>
              </a:defRPr>
            </a:lvl1pPr>
          </a:lstStyle>
          <a:p>
            <a:pPr marL="42863" lvl="0" indent="-214313" rtl="0">
              <a:lnSpc>
                <a:spcPct val="100000"/>
              </a:lnSpc>
              <a:spcBef>
                <a:spcPct val="0"/>
              </a:spcBef>
            </a:pPr>
            <a:r>
              <a:rPr lang="en-GB" noProof="0"/>
              <a:t>Click to 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6033289" y="1485900"/>
            <a:ext cx="411480" cy="411480"/>
          </a:xfrm>
        </p:spPr>
        <p:txBody>
          <a:bodyPr lIns="0" tIns="0" rIns="0" bIns="0" rtlCol="0" anchor="ctr">
            <a:noAutofit/>
          </a:bodyPr>
          <a:lstStyle>
            <a:lvl1pPr marL="0" indent="0" algn="ctr">
              <a:buNone/>
              <a:defRPr sz="1050">
                <a:solidFill>
                  <a:schemeClr val="bg1">
                    <a:lumMod val="95000"/>
                  </a:schemeClr>
                </a:solidFill>
              </a:defRPr>
            </a:lvl1pPr>
          </a:lstStyle>
          <a:p>
            <a:pPr lvl="0" rtl="0"/>
            <a:r>
              <a:rPr lang="en-GB" noProof="0"/>
              <a:t>Icon</a:t>
            </a:r>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8318407" y="4642009"/>
            <a:ext cx="450731" cy="296432"/>
          </a:xfrm>
          <a:prstGeom prst="rect">
            <a:avLst/>
          </a:prstGeom>
        </p:spPr>
        <p:txBody>
          <a:bodyPr vert="horz" lIns="0" tIns="0" rIns="0" bIns="0" rtlCol="0" anchor="ctr"/>
          <a:lstStyle>
            <a:lvl1pPr>
              <a:defRPr lang="en-GB" sz="900" smtClean="0">
                <a:solidFill>
                  <a:schemeClr val="bg1"/>
                </a:solidFill>
              </a:defRPr>
            </a:lvl1pPr>
          </a:lstStyle>
          <a:p>
            <a:pPr algn="ctr" rtl="0"/>
            <a:fld id="{817179DE-9BF3-494C-804F-0C7C90AC8700}" type="slidenum">
              <a:rPr lang="en-GB" noProof="0" smtClean="0"/>
              <a:pPr algn="ctr"/>
              <a:t>‹#›</a:t>
            </a:fld>
            <a:endParaRPr lang="en-GB" noProof="0"/>
          </a:p>
        </p:txBody>
      </p:sp>
    </p:spTree>
    <p:extLst>
      <p:ext uri="{BB962C8B-B14F-4D97-AF65-F5344CB8AC3E}">
        <p14:creationId xmlns:p14="http://schemas.microsoft.com/office/powerpoint/2010/main" val="2948696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95" b="1" i="0">
                <a:solidFill>
                  <a:srgbClr val="6B6B6B"/>
                </a:solidFill>
                <a:latin typeface="Arial"/>
                <a:cs typeface="Arial"/>
              </a:defRPr>
            </a:lvl1pPr>
          </a:lstStyle>
          <a:p>
            <a:endParaRPr/>
          </a:p>
        </p:txBody>
      </p:sp>
      <p:sp>
        <p:nvSpPr>
          <p:cNvPr id="3" name="Holder 3"/>
          <p:cNvSpPr>
            <a:spLocks noGrp="1"/>
          </p:cNvSpPr>
          <p:nvPr>
            <p:ph sz="half" idx="2"/>
          </p:nvPr>
        </p:nvSpPr>
        <p:spPr>
          <a:xfrm>
            <a:off x="457200" y="1183006"/>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6"/>
            <a:ext cx="3977640" cy="492443"/>
          </a:xfrm>
          <a:prstGeom prst="rect">
            <a:avLst/>
          </a:prstGeom>
        </p:spPr>
        <p:txBody>
          <a:bodyPr wrap="square" lIns="0" tIns="0" rIns="0" bIns="0">
            <a:spAutoFit/>
          </a:bodyPr>
          <a:lstStyle>
            <a:lvl1pPr>
              <a:defRPr/>
            </a:lvl1pPr>
          </a:lstStyle>
          <a:p>
            <a:endParaRPr dirty="0"/>
          </a:p>
        </p:txBody>
      </p:sp>
      <p:sp>
        <p:nvSpPr>
          <p:cNvPr id="5" name="Holder 5"/>
          <p:cNvSpPr>
            <a:spLocks noGrp="1"/>
          </p:cNvSpPr>
          <p:nvPr>
            <p:ph type="ftr" sz="quarter" idx="5"/>
          </p:nvPr>
        </p:nvSpPr>
        <p:spPr>
          <a:xfrm>
            <a:off x="3108960" y="4783456"/>
            <a:ext cx="2926080" cy="257175"/>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457200" y="4783456"/>
            <a:ext cx="2103120" cy="25717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pPr/>
              <a:t>10/26/2024</a:t>
            </a:fld>
            <a:endParaRPr lang="en-US"/>
          </a:p>
        </p:txBody>
      </p:sp>
      <p:sp>
        <p:nvSpPr>
          <p:cNvPr id="7" name="Holder 7"/>
          <p:cNvSpPr>
            <a:spLocks noGrp="1"/>
          </p:cNvSpPr>
          <p:nvPr>
            <p:ph type="sldNum" sz="quarter" idx="7"/>
          </p:nvPr>
        </p:nvSpPr>
        <p:spPr>
          <a:xfrm>
            <a:off x="6583681" y="4783456"/>
            <a:ext cx="2103120" cy="257175"/>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55169313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Null">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714372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Временная шкала">
    <p:spTree>
      <p:nvGrpSpPr>
        <p:cNvPr id="1" name=""/>
        <p:cNvGrpSpPr/>
        <p:nvPr/>
      </p:nvGrpSpPr>
      <p:grpSpPr>
        <a:xfrm>
          <a:off x="0" y="0"/>
          <a:ext cx="0" cy="0"/>
          <a:chOff x="0" y="0"/>
          <a:chExt cx="0" cy="0"/>
        </a:xfrm>
      </p:grpSpPr>
      <p:sp>
        <p:nvSpPr>
          <p:cNvPr id="29" name="Полилиния: Фигура 28">
            <a:extLst>
              <a:ext uri="{FF2B5EF4-FFF2-40B4-BE49-F238E27FC236}">
                <a16:creationId xmlns:a16="http://schemas.microsoft.com/office/drawing/2014/main" id="{E2DECB02-D9CE-E57A-0604-BFF41EC38AFA}"/>
              </a:ext>
            </a:extLst>
          </p:cNvPr>
          <p:cNvSpPr/>
          <p:nvPr userDrawn="1"/>
        </p:nvSpPr>
        <p:spPr>
          <a:xfrm>
            <a:off x="0" y="0"/>
            <a:ext cx="2128838" cy="2143469"/>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68580" tIns="34290" rIns="68580" bIns="34290" numCol="1" rtlCol="0" anchor="t" anchorCtr="0" compatLnSpc="1">
            <a:prstTxWarp prst="textNoShape">
              <a:avLst/>
            </a:prstTxWarp>
            <a:noAutofit/>
          </a:bodyPr>
          <a:lstStyle>
            <a:defPPr>
              <a:defRPr lang="ru-RU"/>
            </a:defPPr>
          </a:lstStyle>
          <a:p>
            <a:pPr lvl="0" rtl="0"/>
            <a:endParaRPr lang="ru-RU" sz="1350" dirty="0"/>
          </a:p>
        </p:txBody>
      </p:sp>
      <p:sp>
        <p:nvSpPr>
          <p:cNvPr id="26" name="Полилиния: Форма 25">
            <a:extLst>
              <a:ext uri="{FF2B5EF4-FFF2-40B4-BE49-F238E27FC236}">
                <a16:creationId xmlns:a16="http://schemas.microsoft.com/office/drawing/2014/main" id="{68E760EA-7D83-1DF2-A8EE-4F218084E74F}"/>
              </a:ext>
            </a:extLst>
          </p:cNvPr>
          <p:cNvSpPr/>
          <p:nvPr userDrawn="1"/>
        </p:nvSpPr>
        <p:spPr>
          <a:xfrm>
            <a:off x="1" y="0"/>
            <a:ext cx="1477970" cy="1492700"/>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68580" tIns="34290" rIns="68580" bIns="34290" numCol="1" rtlCol="0" anchor="t" anchorCtr="0" compatLnSpc="1">
            <a:prstTxWarp prst="textNoShape">
              <a:avLst/>
            </a:prstTxWarp>
            <a:noAutofit/>
          </a:bodyPr>
          <a:lstStyle>
            <a:defPPr>
              <a:defRPr lang="ru-RU"/>
            </a:defPPr>
          </a:lstStyle>
          <a:p>
            <a:pPr lvl="0" rtl="0"/>
            <a:endParaRPr lang="ru-RU" sz="1350" dirty="0">
              <a:solidFill>
                <a:schemeClr val="tx1"/>
              </a:solidFill>
            </a:endParaRPr>
          </a:p>
        </p:txBody>
      </p:sp>
      <p:sp>
        <p:nvSpPr>
          <p:cNvPr id="16" name="Полилиния: фигура 15">
            <a:extLst>
              <a:ext uri="{FF2B5EF4-FFF2-40B4-BE49-F238E27FC236}">
                <a16:creationId xmlns:a16="http://schemas.microsoft.com/office/drawing/2014/main" id="{FF3F3353-78A1-F584-81A6-9513382DF18F}"/>
              </a:ext>
            </a:extLst>
          </p:cNvPr>
          <p:cNvSpPr/>
          <p:nvPr userDrawn="1"/>
        </p:nvSpPr>
        <p:spPr>
          <a:xfrm>
            <a:off x="1" y="1"/>
            <a:ext cx="752587" cy="759761"/>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68580" tIns="34290" rIns="68580" bIns="34290" numCol="1" rtlCol="0" anchor="t" anchorCtr="0" compatLnSpc="1">
            <a:prstTxWarp prst="textNoShape">
              <a:avLst/>
            </a:prstTxWarp>
            <a:noAutofit/>
          </a:bodyPr>
          <a:lstStyle>
            <a:defPPr>
              <a:defRPr lang="ru-RU"/>
            </a:defPPr>
          </a:lstStyle>
          <a:p>
            <a:pPr lvl="0" rtl="0"/>
            <a:endParaRPr lang="ru-RU" sz="1350" dirty="0">
              <a:solidFill>
                <a:schemeClr val="tx1"/>
              </a:solidFill>
            </a:endParaRPr>
          </a:p>
        </p:txBody>
      </p:sp>
      <p:sp>
        <p:nvSpPr>
          <p:cNvPr id="2" name="Заголовок 1">
            <a:extLst>
              <a:ext uri="{FF2B5EF4-FFF2-40B4-BE49-F238E27FC236}">
                <a16:creationId xmlns:a16="http://schemas.microsoft.com/office/drawing/2014/main" id="{A65C6DDD-D2BB-0153-0F53-9F7C17BDFD2B}"/>
              </a:ext>
            </a:extLst>
          </p:cNvPr>
          <p:cNvSpPr>
            <a:spLocks noGrp="1"/>
          </p:cNvSpPr>
          <p:nvPr>
            <p:ph type="title"/>
          </p:nvPr>
        </p:nvSpPr>
        <p:spPr/>
        <p:txBody>
          <a:bodyPr rtlCol="0"/>
          <a:lstStyle>
            <a:lvl1pPr>
              <a:lnSpc>
                <a:spcPct val="100000"/>
              </a:lnSpc>
              <a:defRPr lang="ru-RU">
                <a:solidFill>
                  <a:schemeClr val="accent6"/>
                </a:solidFill>
              </a:defRPr>
            </a:lvl1pPr>
          </a:lstStyle>
          <a:p>
            <a:pPr rtl="0"/>
            <a:r>
              <a:rPr lang="ru-RU"/>
              <a:t>Образец заголовка</a:t>
            </a:r>
          </a:p>
        </p:txBody>
      </p:sp>
      <p:sp>
        <p:nvSpPr>
          <p:cNvPr id="5" name="Номер слайда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rtlCol="0"/>
          <a:lstStyle>
            <a:defPPr>
              <a:defRPr lang="ru-RU"/>
            </a:defPPr>
          </a:lstStyle>
          <a:p>
            <a:pPr rtl="0"/>
            <a:fld id="{48F63A3B-78C7-47BE-AE5E-E10140E04643}" type="slidenum">
              <a:rPr lang="ru-RU" smtClean="0"/>
              <a:pPr/>
              <a:t>‹#›</a:t>
            </a:fld>
            <a:endParaRPr lang="ru-RU" dirty="0"/>
          </a:p>
        </p:txBody>
      </p:sp>
      <p:sp>
        <p:nvSpPr>
          <p:cNvPr id="30" name="Изображение 2" descr="preencoded.png">
            <a:extLst>
              <a:ext uri="{FF2B5EF4-FFF2-40B4-BE49-F238E27FC236}">
                <a16:creationId xmlns:a16="http://schemas.microsoft.com/office/drawing/2014/main" id="{790E862E-398F-571C-EC2C-3D17164DE059}"/>
              </a:ext>
            </a:extLst>
          </p:cNvPr>
          <p:cNvSpPr/>
          <p:nvPr/>
        </p:nvSpPr>
        <p:spPr>
          <a:xfrm>
            <a:off x="1093749" y="442600"/>
            <a:ext cx="581266" cy="581266"/>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defPPr>
              <a:defRPr lang="ru-RU"/>
            </a:defPPr>
          </a:lstStyle>
          <a:p>
            <a:pPr rtl="0"/>
            <a:endParaRPr lang="ru-RU" sz="1350" dirty="0"/>
          </a:p>
        </p:txBody>
      </p:sp>
      <p:sp>
        <p:nvSpPr>
          <p:cNvPr id="31" name="Текст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514004" y="2263140"/>
            <a:ext cx="1495044" cy="418338"/>
          </a:xfrm>
          <a:solidFill>
            <a:schemeClr val="accent3"/>
          </a:solidFill>
          <a:ln>
            <a:noFill/>
          </a:ln>
        </p:spPr>
        <p:txBody>
          <a:bodyPr lIns="0" tIns="0" rIns="0" bIns="0" rtlCol="0" anchor="ctr">
            <a:noAutofit/>
          </a:bodyPr>
          <a:lstStyle>
            <a:lvl1pPr marL="0" indent="0" algn="ctr">
              <a:lnSpc>
                <a:spcPct val="100000"/>
              </a:lnSpc>
              <a:spcBef>
                <a:spcPts val="0"/>
              </a:spcBef>
              <a:buNone/>
              <a:defRPr lang="ru-RU" sz="1350" b="1" cap="all" spc="0" baseline="0">
                <a:solidFill>
                  <a:schemeClr val="accent6"/>
                </a:solidFill>
                <a:latin typeface="Arial" panose="020B0604020202020204" pitchFamily="34" charset="0"/>
                <a:cs typeface="Arial" panose="020B0604020202020204" pitchFamily="34" charset="0"/>
              </a:defRPr>
            </a:lvl1pPr>
            <a:lvl2pPr marL="342900" indent="0">
              <a:buNone/>
              <a:defRPr lang="ru-RU" sz="1500" b="1"/>
            </a:lvl2pPr>
            <a:lvl3pPr marL="685800" indent="0">
              <a:buNone/>
              <a:defRPr lang="ru-RU" sz="1350" b="1"/>
            </a:lvl3pPr>
            <a:lvl4pPr marL="1028700" indent="0">
              <a:buNone/>
              <a:defRPr lang="ru-RU" sz="1200" b="1"/>
            </a:lvl4pPr>
            <a:lvl5pPr marL="1371600" indent="0">
              <a:buNone/>
              <a:defRPr lang="ru-RU" sz="1200" b="1"/>
            </a:lvl5pPr>
            <a:lvl6pPr marL="1714500" indent="0">
              <a:buNone/>
              <a:defRPr lang="ru-RU" sz="1200" b="1"/>
            </a:lvl6pPr>
            <a:lvl7pPr marL="2057400" indent="0">
              <a:buNone/>
              <a:defRPr lang="ru-RU" sz="1200" b="1"/>
            </a:lvl7pPr>
            <a:lvl8pPr marL="2400300" indent="0">
              <a:buNone/>
              <a:defRPr lang="ru-RU" sz="1200" b="1"/>
            </a:lvl8pPr>
            <a:lvl9pPr marL="2743200" indent="0">
              <a:buNone/>
              <a:defRPr lang="ru-RU" sz="1200" b="1"/>
            </a:lvl9pPr>
          </a:lstStyle>
          <a:p>
            <a:pPr lvl="0" rtl="0"/>
            <a:r>
              <a:rPr lang="ru-RU"/>
              <a:t>МММ ГГГГ</a:t>
            </a:r>
          </a:p>
        </p:txBody>
      </p:sp>
      <p:sp>
        <p:nvSpPr>
          <p:cNvPr id="32" name="Текст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175683" y="2263140"/>
            <a:ext cx="1495044" cy="418338"/>
          </a:xfrm>
          <a:solidFill>
            <a:schemeClr val="accent1"/>
          </a:solidFill>
          <a:ln>
            <a:noFill/>
          </a:ln>
        </p:spPr>
        <p:txBody>
          <a:bodyPr lIns="0" tIns="0" rIns="0" bIns="0" rtlCol="0" anchor="ctr">
            <a:noAutofit/>
          </a:bodyPr>
          <a:lstStyle>
            <a:lvl1pPr marL="0" indent="0" algn="ctr">
              <a:lnSpc>
                <a:spcPct val="100000"/>
              </a:lnSpc>
              <a:spcBef>
                <a:spcPts val="0"/>
              </a:spcBef>
              <a:buNone/>
              <a:defRPr lang="ru-RU" sz="1350" b="1" cap="all" spc="0" baseline="0">
                <a:solidFill>
                  <a:schemeClr val="accent6"/>
                </a:solidFill>
                <a:latin typeface="Arial" panose="020B0604020202020204" pitchFamily="34" charset="0"/>
                <a:cs typeface="Arial" panose="020B0604020202020204" pitchFamily="34" charset="0"/>
              </a:defRPr>
            </a:lvl1pPr>
            <a:lvl2pPr marL="342900" indent="0">
              <a:buNone/>
              <a:defRPr lang="ru-RU" sz="1500" b="1"/>
            </a:lvl2pPr>
            <a:lvl3pPr marL="685800" indent="0">
              <a:buNone/>
              <a:defRPr lang="ru-RU" sz="1350" b="1"/>
            </a:lvl3pPr>
            <a:lvl4pPr marL="1028700" indent="0">
              <a:buNone/>
              <a:defRPr lang="ru-RU" sz="1200" b="1"/>
            </a:lvl4pPr>
            <a:lvl5pPr marL="1371600" indent="0">
              <a:buNone/>
              <a:defRPr lang="ru-RU" sz="1200" b="1"/>
            </a:lvl5pPr>
            <a:lvl6pPr marL="1714500" indent="0">
              <a:buNone/>
              <a:defRPr lang="ru-RU" sz="1200" b="1"/>
            </a:lvl6pPr>
            <a:lvl7pPr marL="2057400" indent="0">
              <a:buNone/>
              <a:defRPr lang="ru-RU" sz="1200" b="1"/>
            </a:lvl7pPr>
            <a:lvl8pPr marL="2400300" indent="0">
              <a:buNone/>
              <a:defRPr lang="ru-RU" sz="1200" b="1"/>
            </a:lvl8pPr>
            <a:lvl9pPr marL="2743200" indent="0">
              <a:buNone/>
              <a:defRPr lang="ru-RU" sz="1200" b="1"/>
            </a:lvl9pPr>
          </a:lstStyle>
          <a:p>
            <a:pPr lvl="0" rtl="0"/>
            <a:r>
              <a:rPr lang="ru-RU"/>
              <a:t>МММ ГГГГ</a:t>
            </a:r>
          </a:p>
        </p:txBody>
      </p:sp>
      <p:sp>
        <p:nvSpPr>
          <p:cNvPr id="33" name="Текст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3837363" y="2263140"/>
            <a:ext cx="1495044" cy="418338"/>
          </a:xfrm>
          <a:solidFill>
            <a:schemeClr val="accent3"/>
          </a:solidFill>
          <a:ln>
            <a:noFill/>
          </a:ln>
        </p:spPr>
        <p:txBody>
          <a:bodyPr lIns="0" tIns="0" rIns="0" bIns="0" rtlCol="0" anchor="ctr">
            <a:noAutofit/>
          </a:bodyPr>
          <a:lstStyle>
            <a:lvl1pPr marL="0" indent="0" algn="ctr">
              <a:lnSpc>
                <a:spcPct val="100000"/>
              </a:lnSpc>
              <a:spcBef>
                <a:spcPts val="0"/>
              </a:spcBef>
              <a:buNone/>
              <a:defRPr lang="ru-RU" sz="1350" b="1" cap="all" spc="0" baseline="0">
                <a:solidFill>
                  <a:schemeClr val="accent6"/>
                </a:solidFill>
                <a:latin typeface="Arial" panose="020B0604020202020204" pitchFamily="34" charset="0"/>
                <a:cs typeface="Arial" panose="020B0604020202020204" pitchFamily="34" charset="0"/>
              </a:defRPr>
            </a:lvl1pPr>
            <a:lvl2pPr marL="342900" indent="0">
              <a:buNone/>
              <a:defRPr lang="ru-RU" sz="1500" b="1"/>
            </a:lvl2pPr>
            <a:lvl3pPr marL="685800" indent="0">
              <a:buNone/>
              <a:defRPr lang="ru-RU" sz="1350" b="1"/>
            </a:lvl3pPr>
            <a:lvl4pPr marL="1028700" indent="0">
              <a:buNone/>
              <a:defRPr lang="ru-RU" sz="1200" b="1"/>
            </a:lvl4pPr>
            <a:lvl5pPr marL="1371600" indent="0">
              <a:buNone/>
              <a:defRPr lang="ru-RU" sz="1200" b="1"/>
            </a:lvl5pPr>
            <a:lvl6pPr marL="1714500" indent="0">
              <a:buNone/>
              <a:defRPr lang="ru-RU" sz="1200" b="1"/>
            </a:lvl6pPr>
            <a:lvl7pPr marL="2057400" indent="0">
              <a:buNone/>
              <a:defRPr lang="ru-RU" sz="1200" b="1"/>
            </a:lvl7pPr>
            <a:lvl8pPr marL="2400300" indent="0">
              <a:buNone/>
              <a:defRPr lang="ru-RU" sz="1200" b="1"/>
            </a:lvl8pPr>
            <a:lvl9pPr marL="2743200" indent="0">
              <a:buNone/>
              <a:defRPr lang="ru-RU" sz="1200" b="1"/>
            </a:lvl9pPr>
          </a:lstStyle>
          <a:p>
            <a:pPr lvl="0" rtl="0"/>
            <a:r>
              <a:rPr lang="ru-RU"/>
              <a:t>МММ ГГГГ</a:t>
            </a:r>
          </a:p>
        </p:txBody>
      </p:sp>
      <p:sp>
        <p:nvSpPr>
          <p:cNvPr id="34" name="Текст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5499043" y="2263140"/>
            <a:ext cx="1495044" cy="418338"/>
          </a:xfrm>
          <a:solidFill>
            <a:schemeClr val="accent1"/>
          </a:solidFill>
          <a:ln>
            <a:noFill/>
          </a:ln>
        </p:spPr>
        <p:txBody>
          <a:bodyPr lIns="0" tIns="0" rIns="0" bIns="0" rtlCol="0" anchor="ctr">
            <a:noAutofit/>
          </a:bodyPr>
          <a:lstStyle>
            <a:lvl1pPr marL="0" indent="0" algn="ctr">
              <a:lnSpc>
                <a:spcPct val="100000"/>
              </a:lnSpc>
              <a:spcBef>
                <a:spcPts val="0"/>
              </a:spcBef>
              <a:buNone/>
              <a:defRPr lang="ru-RU" sz="1350" b="1" cap="all" spc="0" baseline="0">
                <a:solidFill>
                  <a:schemeClr val="accent6"/>
                </a:solidFill>
                <a:latin typeface="Arial" panose="020B0604020202020204" pitchFamily="34" charset="0"/>
                <a:cs typeface="Arial" panose="020B0604020202020204" pitchFamily="34" charset="0"/>
              </a:defRPr>
            </a:lvl1pPr>
            <a:lvl2pPr marL="342900" indent="0">
              <a:buNone/>
              <a:defRPr lang="ru-RU" sz="1500" b="1"/>
            </a:lvl2pPr>
            <a:lvl3pPr marL="685800" indent="0">
              <a:buNone/>
              <a:defRPr lang="ru-RU" sz="1350" b="1"/>
            </a:lvl3pPr>
            <a:lvl4pPr marL="1028700" indent="0">
              <a:buNone/>
              <a:defRPr lang="ru-RU" sz="1200" b="1"/>
            </a:lvl4pPr>
            <a:lvl5pPr marL="1371600" indent="0">
              <a:buNone/>
              <a:defRPr lang="ru-RU" sz="1200" b="1"/>
            </a:lvl5pPr>
            <a:lvl6pPr marL="1714500" indent="0">
              <a:buNone/>
              <a:defRPr lang="ru-RU" sz="1200" b="1"/>
            </a:lvl6pPr>
            <a:lvl7pPr marL="2057400" indent="0">
              <a:buNone/>
              <a:defRPr lang="ru-RU" sz="1200" b="1"/>
            </a:lvl7pPr>
            <a:lvl8pPr marL="2400300" indent="0">
              <a:buNone/>
              <a:defRPr lang="ru-RU" sz="1200" b="1"/>
            </a:lvl8pPr>
            <a:lvl9pPr marL="2743200" indent="0">
              <a:buNone/>
              <a:defRPr lang="ru-RU" sz="1200" b="1"/>
            </a:lvl9pPr>
          </a:lstStyle>
          <a:p>
            <a:pPr lvl="0" rtl="0"/>
            <a:r>
              <a:rPr lang="ru-RU"/>
              <a:t>МММ ГГГГ</a:t>
            </a:r>
          </a:p>
        </p:txBody>
      </p:sp>
      <p:sp>
        <p:nvSpPr>
          <p:cNvPr id="35" name="Текст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7160722" y="2263140"/>
            <a:ext cx="1495044" cy="418338"/>
          </a:xfrm>
          <a:solidFill>
            <a:schemeClr val="accent3"/>
          </a:solidFill>
          <a:ln>
            <a:noFill/>
          </a:ln>
        </p:spPr>
        <p:txBody>
          <a:bodyPr lIns="0" tIns="0" rIns="0" bIns="0" rtlCol="0" anchor="ctr">
            <a:noAutofit/>
          </a:bodyPr>
          <a:lstStyle>
            <a:lvl1pPr marL="0" indent="0" algn="ctr">
              <a:lnSpc>
                <a:spcPct val="100000"/>
              </a:lnSpc>
              <a:spcBef>
                <a:spcPts val="0"/>
              </a:spcBef>
              <a:buNone/>
              <a:defRPr lang="ru-RU" sz="1350" b="1" cap="all" spc="0" baseline="0">
                <a:solidFill>
                  <a:schemeClr val="accent6"/>
                </a:solidFill>
                <a:latin typeface="Arial" panose="020B0604020202020204" pitchFamily="34" charset="0"/>
                <a:cs typeface="Arial" panose="020B0604020202020204" pitchFamily="34" charset="0"/>
              </a:defRPr>
            </a:lvl1pPr>
            <a:lvl2pPr marL="342900" indent="0">
              <a:buNone/>
              <a:defRPr lang="ru-RU" sz="1500" b="1"/>
            </a:lvl2pPr>
            <a:lvl3pPr marL="685800" indent="0">
              <a:buNone/>
              <a:defRPr lang="ru-RU" sz="1350" b="1"/>
            </a:lvl3pPr>
            <a:lvl4pPr marL="1028700" indent="0">
              <a:buNone/>
              <a:defRPr lang="ru-RU" sz="1200" b="1"/>
            </a:lvl4pPr>
            <a:lvl5pPr marL="1371600" indent="0">
              <a:buNone/>
              <a:defRPr lang="ru-RU" sz="1200" b="1"/>
            </a:lvl5pPr>
            <a:lvl6pPr marL="1714500" indent="0">
              <a:buNone/>
              <a:defRPr lang="ru-RU" sz="1200" b="1"/>
            </a:lvl6pPr>
            <a:lvl7pPr marL="2057400" indent="0">
              <a:buNone/>
              <a:defRPr lang="ru-RU" sz="1200" b="1"/>
            </a:lvl7pPr>
            <a:lvl8pPr marL="2400300" indent="0">
              <a:buNone/>
              <a:defRPr lang="ru-RU" sz="1200" b="1"/>
            </a:lvl8pPr>
            <a:lvl9pPr marL="2743200" indent="0">
              <a:buNone/>
              <a:defRPr lang="ru-RU" sz="1200" b="1"/>
            </a:lvl9pPr>
          </a:lstStyle>
          <a:p>
            <a:pPr lvl="0" rtl="0"/>
            <a:r>
              <a:rPr lang="ru-RU"/>
              <a:t>МММ ГГГГ</a:t>
            </a:r>
          </a:p>
        </p:txBody>
      </p:sp>
      <p:sp>
        <p:nvSpPr>
          <p:cNvPr id="36" name="Текст 51">
            <a:extLst>
              <a:ext uri="{FF2B5EF4-FFF2-40B4-BE49-F238E27FC236}">
                <a16:creationId xmlns:a16="http://schemas.microsoft.com/office/drawing/2014/main" id="{9FBDF935-4925-03EC-CBC9-1EBA90DF849B}"/>
              </a:ext>
            </a:extLst>
          </p:cNvPr>
          <p:cNvSpPr>
            <a:spLocks noGrp="1"/>
          </p:cNvSpPr>
          <p:nvPr>
            <p:ph type="body" sz="quarter" idx="18"/>
          </p:nvPr>
        </p:nvSpPr>
        <p:spPr>
          <a:xfrm>
            <a:off x="514004" y="3559302"/>
            <a:ext cx="1495044" cy="596646"/>
          </a:xfrm>
          <a:noFill/>
        </p:spPr>
        <p:txBody>
          <a:bodyPr lIns="0" rIns="0" rtlCol="0" anchor="t" anchorCtr="0">
            <a:noAutofit/>
          </a:bodyPr>
          <a:lstStyle>
            <a:lvl1pPr marL="0" indent="0" algn="ctr">
              <a:spcBef>
                <a:spcPts val="0"/>
              </a:spcBef>
              <a:buNone/>
              <a:defRPr lang="ru-RU" sz="1125"/>
            </a:lvl1pPr>
          </a:lstStyle>
          <a:p>
            <a:pPr lvl="0" rtl="0"/>
            <a:r>
              <a:rPr lang="ru-RU"/>
              <a:t>Образец текста</a:t>
            </a:r>
          </a:p>
        </p:txBody>
      </p:sp>
      <p:sp>
        <p:nvSpPr>
          <p:cNvPr id="37" name="Текст 51">
            <a:extLst>
              <a:ext uri="{FF2B5EF4-FFF2-40B4-BE49-F238E27FC236}">
                <a16:creationId xmlns:a16="http://schemas.microsoft.com/office/drawing/2014/main" id="{9BB76AA7-442D-54A7-D075-C67F47438963}"/>
              </a:ext>
            </a:extLst>
          </p:cNvPr>
          <p:cNvSpPr>
            <a:spLocks noGrp="1"/>
          </p:cNvSpPr>
          <p:nvPr>
            <p:ph type="body" sz="quarter" idx="19"/>
          </p:nvPr>
        </p:nvSpPr>
        <p:spPr>
          <a:xfrm>
            <a:off x="2175683" y="3559302"/>
            <a:ext cx="1495044" cy="596646"/>
          </a:xfrm>
          <a:noFill/>
        </p:spPr>
        <p:txBody>
          <a:bodyPr lIns="0" rIns="0" rtlCol="0" anchor="t" anchorCtr="0">
            <a:noAutofit/>
          </a:bodyPr>
          <a:lstStyle>
            <a:lvl1pPr marL="0" indent="0" algn="ctr">
              <a:spcBef>
                <a:spcPts val="0"/>
              </a:spcBef>
              <a:buNone/>
              <a:defRPr lang="ru-RU" sz="1125"/>
            </a:lvl1pPr>
          </a:lstStyle>
          <a:p>
            <a:pPr lvl="0" rtl="0"/>
            <a:r>
              <a:rPr lang="ru-RU"/>
              <a:t>Образец текста</a:t>
            </a:r>
          </a:p>
        </p:txBody>
      </p:sp>
      <p:sp>
        <p:nvSpPr>
          <p:cNvPr id="38" name="Текст 51">
            <a:extLst>
              <a:ext uri="{FF2B5EF4-FFF2-40B4-BE49-F238E27FC236}">
                <a16:creationId xmlns:a16="http://schemas.microsoft.com/office/drawing/2014/main" id="{9E419856-1586-F2D8-A1B4-F67FEE9839DF}"/>
              </a:ext>
            </a:extLst>
          </p:cNvPr>
          <p:cNvSpPr>
            <a:spLocks noGrp="1"/>
          </p:cNvSpPr>
          <p:nvPr>
            <p:ph type="body" sz="quarter" idx="20"/>
          </p:nvPr>
        </p:nvSpPr>
        <p:spPr>
          <a:xfrm>
            <a:off x="3837363" y="3559302"/>
            <a:ext cx="1495044" cy="596646"/>
          </a:xfrm>
          <a:noFill/>
        </p:spPr>
        <p:txBody>
          <a:bodyPr lIns="0" rIns="0" rtlCol="0" anchor="t" anchorCtr="0">
            <a:noAutofit/>
          </a:bodyPr>
          <a:lstStyle>
            <a:lvl1pPr marL="0" indent="0" algn="ctr">
              <a:spcBef>
                <a:spcPts val="0"/>
              </a:spcBef>
              <a:buNone/>
              <a:defRPr lang="ru-RU" sz="1125"/>
            </a:lvl1pPr>
          </a:lstStyle>
          <a:p>
            <a:pPr lvl="0" rtl="0"/>
            <a:r>
              <a:rPr lang="ru-RU"/>
              <a:t>Образец текста</a:t>
            </a:r>
          </a:p>
        </p:txBody>
      </p:sp>
      <p:sp>
        <p:nvSpPr>
          <p:cNvPr id="39" name="Текст 51">
            <a:extLst>
              <a:ext uri="{FF2B5EF4-FFF2-40B4-BE49-F238E27FC236}">
                <a16:creationId xmlns:a16="http://schemas.microsoft.com/office/drawing/2014/main" id="{AED74DD2-EAE3-76BF-56B9-C04FCED1F2DB}"/>
              </a:ext>
            </a:extLst>
          </p:cNvPr>
          <p:cNvSpPr>
            <a:spLocks noGrp="1"/>
          </p:cNvSpPr>
          <p:nvPr>
            <p:ph type="body" sz="quarter" idx="21"/>
          </p:nvPr>
        </p:nvSpPr>
        <p:spPr>
          <a:xfrm>
            <a:off x="5499043" y="3559302"/>
            <a:ext cx="1495044" cy="596646"/>
          </a:xfrm>
          <a:noFill/>
        </p:spPr>
        <p:txBody>
          <a:bodyPr lIns="0" rIns="0" rtlCol="0" anchor="t" anchorCtr="0">
            <a:noAutofit/>
          </a:bodyPr>
          <a:lstStyle>
            <a:lvl1pPr marL="0" indent="0" algn="ctr">
              <a:spcBef>
                <a:spcPts val="0"/>
              </a:spcBef>
              <a:buNone/>
              <a:defRPr lang="ru-RU" sz="1125"/>
            </a:lvl1pPr>
          </a:lstStyle>
          <a:p>
            <a:pPr lvl="0" rtl="0"/>
            <a:r>
              <a:rPr lang="ru-RU"/>
              <a:t>Образец текста</a:t>
            </a:r>
          </a:p>
        </p:txBody>
      </p:sp>
      <p:sp>
        <p:nvSpPr>
          <p:cNvPr id="40" name="Текст 51">
            <a:extLst>
              <a:ext uri="{FF2B5EF4-FFF2-40B4-BE49-F238E27FC236}">
                <a16:creationId xmlns:a16="http://schemas.microsoft.com/office/drawing/2014/main" id="{0A39AD48-2F98-C0C9-DE08-CED7EBF816B2}"/>
              </a:ext>
            </a:extLst>
          </p:cNvPr>
          <p:cNvSpPr>
            <a:spLocks noGrp="1"/>
          </p:cNvSpPr>
          <p:nvPr>
            <p:ph type="body" sz="quarter" idx="22"/>
          </p:nvPr>
        </p:nvSpPr>
        <p:spPr>
          <a:xfrm>
            <a:off x="7160722" y="3559302"/>
            <a:ext cx="1495044" cy="596646"/>
          </a:xfrm>
          <a:noFill/>
        </p:spPr>
        <p:txBody>
          <a:bodyPr lIns="0" rIns="0" rtlCol="0" anchor="t" anchorCtr="0">
            <a:noAutofit/>
          </a:bodyPr>
          <a:lstStyle>
            <a:lvl1pPr marL="0" indent="0" algn="ctr">
              <a:spcBef>
                <a:spcPts val="0"/>
              </a:spcBef>
              <a:buNone/>
              <a:defRPr lang="ru-RU" sz="1125"/>
            </a:lvl1pPr>
          </a:lstStyle>
          <a:p>
            <a:pPr lvl="0" rtl="0"/>
            <a:r>
              <a:rPr lang="ru-RU"/>
              <a:t>Образец текста</a:t>
            </a:r>
          </a:p>
        </p:txBody>
      </p:sp>
      <p:cxnSp>
        <p:nvCxnSpPr>
          <p:cNvPr id="42" name="Прямая соединительная линия 41">
            <a:extLst>
              <a:ext uri="{FF2B5EF4-FFF2-40B4-BE49-F238E27FC236}">
                <a16:creationId xmlns:a16="http://schemas.microsoft.com/office/drawing/2014/main" id="{E6BE61D7-B0A3-902B-4F58-727982880EF5}"/>
              </a:ext>
            </a:extLst>
          </p:cNvPr>
          <p:cNvCxnSpPr>
            <a:cxnSpLocks/>
          </p:cNvCxnSpPr>
          <p:nvPr userDrawn="1"/>
        </p:nvCxnSpPr>
        <p:spPr>
          <a:xfrm>
            <a:off x="554549" y="3140761"/>
            <a:ext cx="810927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935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7" name="Прямоугольник 6"/>
          <p:cNvSpPr/>
          <p:nvPr userDrawn="1"/>
        </p:nvSpPr>
        <p:spPr>
          <a:xfrm>
            <a:off x="1" y="-3286"/>
            <a:ext cx="9143999" cy="5143500"/>
          </a:xfrm>
          <a:prstGeom prst="rect">
            <a:avLst/>
          </a:prstGeom>
          <a:solidFill>
            <a:schemeClr val="accent1">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Tree>
    <p:extLst>
      <p:ext uri="{BB962C8B-B14F-4D97-AF65-F5344CB8AC3E}">
        <p14:creationId xmlns:p14="http://schemas.microsoft.com/office/powerpoint/2010/main" val="2737846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26219"/>
            <a:ext cx="7772400" cy="1096566"/>
          </a:xfrm>
        </p:spPr>
        <p:txBody>
          <a:bodyPr/>
          <a:lstStyle/>
          <a:p>
            <a:r>
              <a:rPr lang="ru-RU"/>
              <a:t>Образец заголовка</a:t>
            </a:r>
          </a:p>
        </p:txBody>
      </p:sp>
      <p:sp>
        <p:nvSpPr>
          <p:cNvPr id="3" name="Таблица 2"/>
          <p:cNvSpPr>
            <a:spLocks noGrp="1"/>
          </p:cNvSpPr>
          <p:nvPr>
            <p:ph type="tbl" idx="1"/>
          </p:nvPr>
        </p:nvSpPr>
        <p:spPr>
          <a:xfrm>
            <a:off x="685800" y="1485900"/>
            <a:ext cx="7772400" cy="3086100"/>
          </a:xfrm>
        </p:spPr>
        <p:txBody>
          <a:bodyPr/>
          <a:lstStyle/>
          <a:p>
            <a:pPr lvl="0"/>
            <a:endParaRPr lang="ru-RU" noProof="0"/>
          </a:p>
        </p:txBody>
      </p:sp>
      <p:sp>
        <p:nvSpPr>
          <p:cNvPr id="4" name="Rectangle 139"/>
          <p:cNvSpPr>
            <a:spLocks noGrp="1" noChangeArrowheads="1"/>
          </p:cNvSpPr>
          <p:nvPr>
            <p:ph type="dt" sz="half" idx="10"/>
          </p:nvPr>
        </p:nvSpPr>
        <p:spPr>
          <a:ln/>
        </p:spPr>
        <p:txBody>
          <a:bodyPr/>
          <a:lstStyle>
            <a:lvl1pPr>
              <a:defRPr/>
            </a:lvl1pPr>
          </a:lstStyle>
          <a:p>
            <a:pPr>
              <a:defRPr/>
            </a:pPr>
            <a:endParaRPr lang="ru-RU"/>
          </a:p>
        </p:txBody>
      </p:sp>
      <p:sp>
        <p:nvSpPr>
          <p:cNvPr id="5" name="Rectangle 140"/>
          <p:cNvSpPr>
            <a:spLocks noGrp="1" noChangeArrowheads="1"/>
          </p:cNvSpPr>
          <p:nvPr>
            <p:ph type="ftr" sz="quarter" idx="11"/>
          </p:nvPr>
        </p:nvSpPr>
        <p:spPr>
          <a:ln/>
        </p:spPr>
        <p:txBody>
          <a:bodyPr/>
          <a:lstStyle>
            <a:lvl1pPr>
              <a:defRPr/>
            </a:lvl1pPr>
          </a:lstStyle>
          <a:p>
            <a:pPr>
              <a:defRPr/>
            </a:pPr>
            <a:endParaRPr lang="ru-RU"/>
          </a:p>
        </p:txBody>
      </p:sp>
      <p:sp>
        <p:nvSpPr>
          <p:cNvPr id="6" name="Rectangle 141"/>
          <p:cNvSpPr>
            <a:spLocks noGrp="1" noChangeArrowheads="1"/>
          </p:cNvSpPr>
          <p:nvPr>
            <p:ph type="sldNum" sz="quarter" idx="12"/>
          </p:nvPr>
        </p:nvSpPr>
        <p:spPr>
          <a:ln/>
        </p:spPr>
        <p:txBody>
          <a:bodyPr/>
          <a:lstStyle>
            <a:lvl1pPr>
              <a:defRPr/>
            </a:lvl1pPr>
          </a:lstStyle>
          <a:p>
            <a:pPr>
              <a:defRPr/>
            </a:pPr>
            <a:fld id="{EB876694-FF1F-4025-8EBB-B7DC64076B97}" type="slidenum">
              <a:rPr lang="ru-RU"/>
              <a:pPr>
                <a:defRPr/>
              </a:pPr>
              <a:t>‹#›</a:t>
            </a:fld>
            <a:endParaRPr lang="ru-RU"/>
          </a:p>
        </p:txBody>
      </p:sp>
    </p:spTree>
    <p:extLst>
      <p:ext uri="{BB962C8B-B14F-4D97-AF65-F5344CB8AC3E}">
        <p14:creationId xmlns:p14="http://schemas.microsoft.com/office/powerpoint/2010/main" val="1758392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342900"/>
            <a:ext cx="7772400" cy="857250"/>
          </a:xfrm>
        </p:spPr>
        <p:txBody>
          <a:bodyPr/>
          <a:lstStyle/>
          <a:p>
            <a:r>
              <a:rPr lang="ru-RU"/>
              <a:t>Образец заголовка</a:t>
            </a:r>
          </a:p>
        </p:txBody>
      </p:sp>
      <p:sp>
        <p:nvSpPr>
          <p:cNvPr id="3" name="Клип 2"/>
          <p:cNvSpPr>
            <a:spLocks noGrp="1"/>
          </p:cNvSpPr>
          <p:nvPr>
            <p:ph type="clipArt" sz="half" idx="1"/>
          </p:nvPr>
        </p:nvSpPr>
        <p:spPr>
          <a:xfrm>
            <a:off x="685800" y="1485900"/>
            <a:ext cx="3810000" cy="3086100"/>
          </a:xfrm>
        </p:spPr>
        <p:txBody>
          <a:bodyPr rtlCol="0">
            <a:normAutofit/>
          </a:bodyPr>
          <a:lstStyle/>
          <a:p>
            <a:pPr lvl="0"/>
            <a:r>
              <a:rPr lang="ru-RU" noProof="0"/>
              <a:t>Вставка картинки</a:t>
            </a:r>
          </a:p>
        </p:txBody>
      </p:sp>
      <p:sp>
        <p:nvSpPr>
          <p:cNvPr id="4" name="Текст 3"/>
          <p:cNvSpPr>
            <a:spLocks noGrp="1"/>
          </p:cNvSpPr>
          <p:nvPr>
            <p:ph type="body" sz="half" idx="2"/>
          </p:nvPr>
        </p:nvSpPr>
        <p:spPr>
          <a:xfrm>
            <a:off x="4648200" y="1485900"/>
            <a:ext cx="3810000" cy="30861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p:txBody>
          <a:bodyPr/>
          <a:lstStyle>
            <a:lvl1pPr>
              <a:defRPr/>
            </a:lvl1pPr>
          </a:lstStyle>
          <a:p>
            <a:pPr>
              <a:defRPr/>
            </a:pPr>
            <a:endParaRPr lang="ru-RU"/>
          </a:p>
        </p:txBody>
      </p:sp>
      <p:sp>
        <p:nvSpPr>
          <p:cNvPr id="6" name="Rectangle 5"/>
          <p:cNvSpPr>
            <a:spLocks noGrp="1" noChangeArrowheads="1"/>
          </p:cNvSpPr>
          <p:nvPr>
            <p:ph type="ftr" sz="quarter" idx="11"/>
          </p:nvPr>
        </p:nvSpPr>
        <p:spPr/>
        <p:txBody>
          <a:bodyPr/>
          <a:lstStyle>
            <a:lvl1pPr>
              <a:defRPr/>
            </a:lvl1pPr>
          </a:lstStyle>
          <a:p>
            <a:pPr>
              <a:defRPr/>
            </a:pPr>
            <a:r>
              <a:rPr lang="ru-RU"/>
              <a:t>Л.А. Д.</a:t>
            </a:r>
          </a:p>
        </p:txBody>
      </p:sp>
      <p:sp>
        <p:nvSpPr>
          <p:cNvPr id="7" name="Rectangle 6"/>
          <p:cNvSpPr>
            <a:spLocks noGrp="1" noChangeArrowheads="1"/>
          </p:cNvSpPr>
          <p:nvPr>
            <p:ph type="sldNum" sz="quarter" idx="12"/>
          </p:nvPr>
        </p:nvSpPr>
        <p:spPr/>
        <p:txBody>
          <a:bodyPr/>
          <a:lstStyle>
            <a:lvl1pPr>
              <a:defRPr/>
            </a:lvl1pPr>
          </a:lstStyle>
          <a:p>
            <a:pPr>
              <a:defRPr/>
            </a:pPr>
            <a:fld id="{440CEB34-41C2-4921-9BBC-963032238AB8}" type="slidenum">
              <a:rPr lang="ru-RU"/>
              <a:pPr>
                <a:defRPr/>
              </a:pPr>
              <a:t>‹#›</a:t>
            </a:fld>
            <a:endParaRPr lang="ru-RU"/>
          </a:p>
        </p:txBody>
      </p:sp>
    </p:spTree>
    <p:extLst>
      <p:ext uri="{BB962C8B-B14F-4D97-AF65-F5344CB8AC3E}">
        <p14:creationId xmlns:p14="http://schemas.microsoft.com/office/powerpoint/2010/main" val="2908693809"/>
      </p:ext>
    </p:extLst>
  </p:cSld>
  <p:clrMapOvr>
    <a:masterClrMapping/>
  </p:clrMapOvr>
  <p:transition>
    <p:wheel spokes="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Заголовок и текст">
    <p:spTree>
      <p:nvGrpSpPr>
        <p:cNvPr id="1" name=""/>
        <p:cNvGrpSpPr/>
        <p:nvPr/>
      </p:nvGrpSpPr>
      <p:grpSpPr>
        <a:xfrm>
          <a:off x="0" y="0"/>
          <a:ext cx="0" cy="0"/>
          <a:chOff x="0" y="0"/>
          <a:chExt cx="0" cy="0"/>
        </a:xfrm>
      </p:grpSpPr>
      <p:sp>
        <p:nvSpPr>
          <p:cNvPr id="2" name="Заголовок 1"/>
          <p:cNvSpPr>
            <a:spLocks noGrp="1" noEditPoints="1"/>
          </p:cNvSpPr>
          <p:nvPr>
            <p:ph type="title"/>
          </p:nvPr>
        </p:nvSpPr>
        <p:spPr/>
        <p:txBody>
          <a:bodyPr/>
          <a:lstStyle/>
          <a:p>
            <a:r>
              <a:rPr lang="ru-RU"/>
              <a:t>Образец заголовка</a:t>
            </a:r>
          </a:p>
        </p:txBody>
      </p:sp>
      <p:sp>
        <p:nvSpPr>
          <p:cNvPr id="3" name="Текст 2"/>
          <p:cNvSpPr>
            <a:spLocks noGrp="1" noEditPoints="1"/>
          </p:cNvSpPr>
          <p:nvPr>
            <p:ph type="body"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noEditPoints="1"/>
          </p:cNvSpPr>
          <p:nvPr>
            <p:ph type="dt" sz="half" idx="10"/>
          </p:nvPr>
        </p:nvSpPr>
        <p:spPr/>
        <p:txBody>
          <a:bodyPr/>
          <a:lstStyle/>
          <a:p>
            <a:endParaRPr lang="en-US" dirty="0"/>
          </a:p>
        </p:txBody>
      </p:sp>
      <p:sp>
        <p:nvSpPr>
          <p:cNvPr id="5" name="Нижний колонтитул 4"/>
          <p:cNvSpPr>
            <a:spLocks noGrp="1" noEditPoints="1"/>
          </p:cNvSpPr>
          <p:nvPr>
            <p:ph type="ftr" sz="quarter" idx="11"/>
          </p:nvPr>
        </p:nvSpPr>
        <p:spPr/>
        <p:txBody>
          <a:bodyPr/>
          <a:lstStyle/>
          <a:p>
            <a:endParaRPr lang="en-US"/>
          </a:p>
        </p:txBody>
      </p:sp>
      <p:sp>
        <p:nvSpPr>
          <p:cNvPr id="6" name="Номер слайда 5"/>
          <p:cNvSpPr>
            <a:spLocks noGrp="1" noEditPoints="1"/>
          </p:cNvSpPr>
          <p:nvPr>
            <p:ph type="sldNum" sz="quarter" idx="12"/>
          </p:nvPr>
        </p:nvSpPr>
        <p:spPr/>
        <p:txBody>
          <a:bodyPr/>
          <a:lstStyle/>
          <a:p>
            <a:endParaRPr lang="en-US" dirty="0"/>
          </a:p>
        </p:txBody>
      </p:sp>
    </p:spTree>
    <p:extLst>
      <p:ext uri="{BB962C8B-B14F-4D97-AF65-F5344CB8AC3E}">
        <p14:creationId xmlns:p14="http://schemas.microsoft.com/office/powerpoint/2010/main" val="298926103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B8735D-7CA3-4025-9971-B83AAB65330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DB666F4-2EB5-46EB-A0AB-FA1CBEE92AB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1E9301B-E613-4B64-B19B-517BDFD4BAB9}"/>
              </a:ext>
            </a:extLst>
          </p:cNvPr>
          <p:cNvSpPr>
            <a:spLocks noGrp="1"/>
          </p:cNvSpPr>
          <p:nvPr>
            <p:ph type="dt" sz="half" idx="10"/>
          </p:nvPr>
        </p:nvSpPr>
        <p:spPr/>
        <p:txBody>
          <a:bodyPr/>
          <a:lstStyle/>
          <a:p>
            <a:fld id="{048506D0-B701-45C9-AC3D-C38DFF9F6608}" type="datetimeFigureOut">
              <a:rPr lang="ru-RU" smtClean="0"/>
              <a:t>26.10.2024</a:t>
            </a:fld>
            <a:endParaRPr lang="ru-RU"/>
          </a:p>
        </p:txBody>
      </p:sp>
      <p:sp>
        <p:nvSpPr>
          <p:cNvPr id="5" name="Нижний колонтитул 4">
            <a:extLst>
              <a:ext uri="{FF2B5EF4-FFF2-40B4-BE49-F238E27FC236}">
                <a16:creationId xmlns:a16="http://schemas.microsoft.com/office/drawing/2014/main" id="{2E186A84-5471-4BCF-B7ED-BE95D173B01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A2EA0F8-60C4-482C-8240-D3D075CB10A4}"/>
              </a:ext>
            </a:extLst>
          </p:cNvPr>
          <p:cNvSpPr>
            <a:spLocks noGrp="1"/>
          </p:cNvSpPr>
          <p:nvPr>
            <p:ph type="sldNum" sz="quarter" idx="12"/>
          </p:nvPr>
        </p:nvSpPr>
        <p:spPr/>
        <p:txBody>
          <a:bodyPr/>
          <a:lstStyle/>
          <a:p>
            <a:fld id="{332B50E0-7DF5-4C29-A68C-E552326F6CBA}" type="slidenum">
              <a:rPr lang="ru-RU" smtClean="0"/>
              <a:t>‹#›</a:t>
            </a:fld>
            <a:endParaRPr lang="ru-RU"/>
          </a:p>
        </p:txBody>
      </p:sp>
    </p:spTree>
    <p:extLst>
      <p:ext uri="{BB962C8B-B14F-4D97-AF65-F5344CB8AC3E}">
        <p14:creationId xmlns:p14="http://schemas.microsoft.com/office/powerpoint/2010/main" val="3973215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1_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B4C367-9A0B-4304-B145-A4A9C35C38A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D936C62-73D5-4C07-A9D0-A2BBB91C19C7}"/>
              </a:ext>
            </a:extLst>
          </p:cNvPr>
          <p:cNvSpPr>
            <a:spLocks noGrp="1"/>
          </p:cNvSpPr>
          <p:nvPr>
            <p:ph type="dt" sz="half" idx="10"/>
          </p:nvPr>
        </p:nvSpPr>
        <p:spPr/>
        <p:txBody>
          <a:bodyPr/>
          <a:lstStyle/>
          <a:p>
            <a:fld id="{048506D0-B701-45C9-AC3D-C38DFF9F6608}" type="datetimeFigureOut">
              <a:rPr lang="ru-RU" smtClean="0"/>
              <a:t>26.10.2024</a:t>
            </a:fld>
            <a:endParaRPr lang="ru-RU"/>
          </a:p>
        </p:txBody>
      </p:sp>
      <p:sp>
        <p:nvSpPr>
          <p:cNvPr id="4" name="Нижний колонтитул 3">
            <a:extLst>
              <a:ext uri="{FF2B5EF4-FFF2-40B4-BE49-F238E27FC236}">
                <a16:creationId xmlns:a16="http://schemas.microsoft.com/office/drawing/2014/main" id="{E88BB677-0218-4F68-BF15-8EAC9556E50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BFDAF4E1-6869-4BDE-8C94-07F52E3DFC1C}"/>
              </a:ext>
            </a:extLst>
          </p:cNvPr>
          <p:cNvSpPr>
            <a:spLocks noGrp="1"/>
          </p:cNvSpPr>
          <p:nvPr>
            <p:ph type="sldNum" sz="quarter" idx="12"/>
          </p:nvPr>
        </p:nvSpPr>
        <p:spPr/>
        <p:txBody>
          <a:bodyPr/>
          <a:lstStyle/>
          <a:p>
            <a:fld id="{332B50E0-7DF5-4C29-A68C-E552326F6CBA}" type="slidenum">
              <a:rPr lang="ru-RU" smtClean="0"/>
              <a:t>‹#›</a:t>
            </a:fld>
            <a:endParaRPr lang="ru-RU"/>
          </a:p>
        </p:txBody>
      </p:sp>
    </p:spTree>
    <p:extLst>
      <p:ext uri="{BB962C8B-B14F-4D97-AF65-F5344CB8AC3E}">
        <p14:creationId xmlns:p14="http://schemas.microsoft.com/office/powerpoint/2010/main" val="2476246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0"/>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30AC444F-6A97-4974-A233-0FC87F61A558}" type="datetimeFigureOut">
              <a:rPr lang="ru-RU" smtClean="0">
                <a:solidFill>
                  <a:prstClr val="black">
                    <a:tint val="75000"/>
                  </a:prstClr>
                </a:solidFill>
              </a:rPr>
              <a:pPr/>
              <a:t>26.10.2024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1278145-2E61-45E7-97C1-130218BA745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46590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0AC444F-6A97-4974-A233-0FC87F61A558}" type="datetimeFigureOut">
              <a:rPr lang="ru-RU" smtClean="0">
                <a:solidFill>
                  <a:prstClr val="black">
                    <a:tint val="75000"/>
                  </a:prstClr>
                </a:solidFill>
              </a:rPr>
              <a:pPr/>
              <a:t>26.10.2024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1278145-2E61-45E7-97C1-130218BA745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43196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0AC444F-6A97-4974-A233-0FC87F61A558}" type="datetimeFigureOut">
              <a:rPr lang="ru-RU" smtClean="0">
                <a:solidFill>
                  <a:prstClr val="black">
                    <a:tint val="75000"/>
                  </a:prstClr>
                </a:solidFill>
              </a:rPr>
              <a:pPr/>
              <a:t>26.10.2024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1278145-2E61-45E7-97C1-130218BA745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5648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0AC444F-6A97-4974-A233-0FC87F61A558}" type="datetimeFigureOut">
              <a:rPr lang="ru-RU" smtClean="0">
                <a:solidFill>
                  <a:prstClr val="black">
                    <a:tint val="75000"/>
                  </a:prstClr>
                </a:solidFill>
              </a:rPr>
              <a:pPr/>
              <a:t>26.10.2024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1278145-2E61-45E7-97C1-130218BA745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86011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Объект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0AC444F-6A97-4974-A233-0FC87F61A558}" type="datetimeFigureOut">
              <a:rPr lang="ru-RU" smtClean="0">
                <a:solidFill>
                  <a:prstClr val="black">
                    <a:tint val="75000"/>
                  </a:prstClr>
                </a:solidFill>
              </a:rPr>
              <a:pPr/>
              <a:t>26.10.2024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31278145-2E61-45E7-97C1-130218BA745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40777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56C9782-F2E0-43DA-A45F-3C5AE27C138D}" type="datetimeFigureOut">
              <a:rPr lang="ru-RU" smtClean="0"/>
              <a:t>26.10.2024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1266931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0AC444F-6A97-4974-A233-0FC87F61A558}" type="datetimeFigureOut">
              <a:rPr lang="ru-RU" smtClean="0">
                <a:solidFill>
                  <a:prstClr val="black">
                    <a:tint val="75000"/>
                  </a:prstClr>
                </a:solidFill>
              </a:rPr>
              <a:pPr/>
              <a:t>26.10.2024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31278145-2E61-45E7-97C1-130218BA745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97447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0AC444F-6A97-4974-A233-0FC87F61A558}" type="datetimeFigureOut">
              <a:rPr lang="ru-RU" smtClean="0">
                <a:solidFill>
                  <a:prstClr val="black">
                    <a:tint val="75000"/>
                  </a:prstClr>
                </a:solidFill>
              </a:rPr>
              <a:pPr/>
              <a:t>26.10.2024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31278145-2E61-45E7-97C1-130218BA745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02936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04787"/>
            <a:ext cx="3008313" cy="871538"/>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0AC444F-6A97-4974-A233-0FC87F61A558}" type="datetimeFigureOut">
              <a:rPr lang="ru-RU" smtClean="0">
                <a:solidFill>
                  <a:prstClr val="black">
                    <a:tint val="75000"/>
                  </a:prstClr>
                </a:solidFill>
              </a:rPr>
              <a:pPr/>
              <a:t>26.10.2024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1278145-2E61-45E7-97C1-130218BA745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37379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1"/>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ru-RU"/>
          </a:p>
        </p:txBody>
      </p:sp>
      <p:sp>
        <p:nvSpPr>
          <p:cNvPr id="4" name="Текст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0AC444F-6A97-4974-A233-0FC87F61A558}" type="datetimeFigureOut">
              <a:rPr lang="ru-RU" smtClean="0">
                <a:solidFill>
                  <a:prstClr val="black">
                    <a:tint val="75000"/>
                  </a:prstClr>
                </a:solidFill>
              </a:rPr>
              <a:pPr/>
              <a:t>26.10.2024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1278145-2E61-45E7-97C1-130218BA745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21442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0AC444F-6A97-4974-A233-0FC87F61A558}" type="datetimeFigureOut">
              <a:rPr lang="ru-RU" smtClean="0">
                <a:solidFill>
                  <a:prstClr val="black">
                    <a:tint val="75000"/>
                  </a:prstClr>
                </a:solidFill>
              </a:rPr>
              <a:pPr/>
              <a:t>26.10.2024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1278145-2E61-45E7-97C1-130218BA745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53632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80"/>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80"/>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0AC444F-6A97-4974-A233-0FC87F61A558}" type="datetimeFigureOut">
              <a:rPr lang="ru-RU" smtClean="0">
                <a:solidFill>
                  <a:prstClr val="black">
                    <a:tint val="75000"/>
                  </a:prstClr>
                </a:solidFill>
              </a:rPr>
              <a:pPr/>
              <a:t>26.10.2024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1278145-2E61-45E7-97C1-130218BA745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21158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Только заголовок">
    <p:spTree>
      <p:nvGrpSpPr>
        <p:cNvPr id="1" name=""/>
        <p:cNvGrpSpPr/>
        <p:nvPr/>
      </p:nvGrpSpPr>
      <p:grpSpPr>
        <a:xfrm>
          <a:off x="0" y="0"/>
          <a:ext cx="0" cy="0"/>
          <a:chOff x="0" y="0"/>
          <a:chExt cx="0" cy="0"/>
        </a:xfrm>
      </p:grpSpPr>
      <p:sp>
        <p:nvSpPr>
          <p:cNvPr id="7" name="Прямоугольник 6"/>
          <p:cNvSpPr/>
          <p:nvPr userDrawn="1"/>
        </p:nvSpPr>
        <p:spPr>
          <a:xfrm>
            <a:off x="0" y="0"/>
            <a:ext cx="9143999" cy="5143500"/>
          </a:xfrm>
          <a:prstGeom prst="rect">
            <a:avLst/>
          </a:prstGeom>
          <a:solidFill>
            <a:schemeClr val="accent1">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6" name="Скругленный прямоугольник 5"/>
          <p:cNvSpPr/>
          <p:nvPr userDrawn="1"/>
        </p:nvSpPr>
        <p:spPr>
          <a:xfrm>
            <a:off x="0" y="173181"/>
            <a:ext cx="7973291" cy="71797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0" y="228599"/>
            <a:ext cx="7973291" cy="540327"/>
          </a:xfrm>
        </p:spPr>
        <p:txBody>
          <a:bodyPr>
            <a:normAutofit/>
          </a:bodyPr>
          <a:lstStyle>
            <a:lvl1pPr algn="l">
              <a:defRPr sz="2800" b="1">
                <a:solidFill>
                  <a:srgbClr val="ECEADC"/>
                </a:solidFill>
              </a:defRPr>
            </a:lvl1pPr>
          </a:lstStyle>
          <a:p>
            <a:r>
              <a:rPr lang="ru-RU" dirty="0"/>
              <a:t>Образец заголовка</a:t>
            </a:r>
          </a:p>
        </p:txBody>
      </p:sp>
      <p:sp>
        <p:nvSpPr>
          <p:cNvPr id="8" name="Текст 2"/>
          <p:cNvSpPr>
            <a:spLocks noGrp="1"/>
          </p:cNvSpPr>
          <p:nvPr>
            <p:ph idx="1"/>
          </p:nvPr>
        </p:nvSpPr>
        <p:spPr>
          <a:xfrm>
            <a:off x="332509" y="1283278"/>
            <a:ext cx="8229600" cy="3394472"/>
          </a:xfrm>
          <a:prstGeom prst="rect">
            <a:avLst/>
          </a:prstGeom>
        </p:spPr>
        <p:txBody>
          <a:bodyPr vert="horz" lIns="91440" tIns="45720" rIns="91440" bIns="45720" rtlCol="0">
            <a:normAutofit/>
          </a:bodyPr>
          <a:lstStyle>
            <a:lvl1pPr>
              <a:defRPr b="1"/>
            </a:lvl1pPr>
            <a:lvl2pPr>
              <a:defRPr b="1"/>
            </a:lvl2pPr>
            <a:lvl3pPr>
              <a:defRPr b="1"/>
            </a:lvl3pPr>
            <a:lvl4pPr>
              <a:defRPr b="1"/>
            </a:lvl4pPr>
            <a:lvl5pPr>
              <a:defRPr b="1"/>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3021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56C9782-F2E0-43DA-A45F-3C5AE27C138D}" type="datetimeFigureOut">
              <a:rPr lang="ru-RU" smtClean="0"/>
              <a:t>26.10.2024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1092010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Прямоугольник 9"/>
          <p:cNvSpPr/>
          <p:nvPr userDrawn="1"/>
        </p:nvSpPr>
        <p:spPr>
          <a:xfrm>
            <a:off x="0" y="0"/>
            <a:ext cx="9143999" cy="5143500"/>
          </a:xfrm>
          <a:prstGeom prst="rect">
            <a:avLst/>
          </a:prstGeom>
          <a:solidFill>
            <a:schemeClr val="accent1">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1" name="Скругленный прямоугольник 10"/>
          <p:cNvSpPr/>
          <p:nvPr userDrawn="1"/>
        </p:nvSpPr>
        <p:spPr>
          <a:xfrm>
            <a:off x="568036" y="207818"/>
            <a:ext cx="7973291" cy="84112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457200" y="205979"/>
            <a:ext cx="8229600" cy="857250"/>
          </a:xfrm>
        </p:spPr>
        <p:txBody>
          <a:bodyPr/>
          <a:lstStyle>
            <a:lvl1pPr>
              <a:defRPr/>
            </a:lvl1pPr>
          </a:lstStyle>
          <a:p>
            <a:r>
              <a:rPr lang="ru-RU" dirty="0"/>
              <a:t>Образец заголовка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56C9782-F2E0-43DA-A45F-3C5AE27C138D}" type="datetimeFigureOut">
              <a:rPr lang="ru-RU" smtClean="0"/>
              <a:t>26.10.2024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4179C26-E0DF-4A3D-824E-FC8BA9C9C24F}" type="slidenum">
              <a:rPr lang="ru-RU" smtClean="0"/>
              <a:t>‹#›</a:t>
            </a:fld>
            <a:endParaRPr lang="ru-RU"/>
          </a:p>
        </p:txBody>
      </p:sp>
      <p:sp>
        <p:nvSpPr>
          <p:cNvPr id="13" name="Скругленный прямоугольник 12"/>
          <p:cNvSpPr/>
          <p:nvPr userDrawn="1"/>
        </p:nvSpPr>
        <p:spPr>
          <a:xfrm>
            <a:off x="457200" y="1145517"/>
            <a:ext cx="4041774" cy="48323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Текст 2"/>
          <p:cNvSpPr>
            <a:spLocks noGrp="1"/>
          </p:cNvSpPr>
          <p:nvPr>
            <p:ph type="body" idx="1"/>
          </p:nvPr>
        </p:nvSpPr>
        <p:spPr>
          <a:xfrm>
            <a:off x="455613" y="1151335"/>
            <a:ext cx="4040188" cy="479822"/>
          </a:xfrm>
          <a:prstGeom prst="round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
        <p:nvSpPr>
          <p:cNvPr id="14" name="Скругленный прямоугольник 13"/>
          <p:cNvSpPr/>
          <p:nvPr userDrawn="1"/>
        </p:nvSpPr>
        <p:spPr>
          <a:xfrm>
            <a:off x="4645026" y="1145517"/>
            <a:ext cx="4041774" cy="48323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Tree>
    <p:extLst>
      <p:ext uri="{BB962C8B-B14F-4D97-AF65-F5344CB8AC3E}">
        <p14:creationId xmlns:p14="http://schemas.microsoft.com/office/powerpoint/2010/main" val="853885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7" name="Прямоугольник 6"/>
          <p:cNvSpPr/>
          <p:nvPr userDrawn="1"/>
        </p:nvSpPr>
        <p:spPr>
          <a:xfrm>
            <a:off x="0" y="0"/>
            <a:ext cx="9143999" cy="5143500"/>
          </a:xfrm>
          <a:prstGeom prst="rect">
            <a:avLst/>
          </a:prstGeom>
          <a:solidFill>
            <a:schemeClr val="accent1">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6" name="Скругленный прямоугольник 5"/>
          <p:cNvSpPr/>
          <p:nvPr userDrawn="1"/>
        </p:nvSpPr>
        <p:spPr>
          <a:xfrm>
            <a:off x="0" y="173181"/>
            <a:ext cx="7973291" cy="71797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0" y="228599"/>
            <a:ext cx="7973291" cy="540327"/>
          </a:xfrm>
        </p:spPr>
        <p:txBody>
          <a:bodyPr>
            <a:normAutofit/>
          </a:bodyPr>
          <a:lstStyle>
            <a:lvl1pPr algn="l">
              <a:defRPr sz="2800" b="1">
                <a:solidFill>
                  <a:srgbClr val="ECEADC"/>
                </a:solidFill>
              </a:defRPr>
            </a:lvl1pPr>
          </a:lstStyle>
          <a:p>
            <a:r>
              <a:rPr lang="ru-RU" dirty="0"/>
              <a:t>Образец заголовка</a:t>
            </a:r>
          </a:p>
        </p:txBody>
      </p:sp>
      <p:sp>
        <p:nvSpPr>
          <p:cNvPr id="8" name="Текст 2"/>
          <p:cNvSpPr>
            <a:spLocks noGrp="1"/>
          </p:cNvSpPr>
          <p:nvPr>
            <p:ph idx="1"/>
          </p:nvPr>
        </p:nvSpPr>
        <p:spPr>
          <a:xfrm>
            <a:off x="332509" y="1283278"/>
            <a:ext cx="8229600" cy="3394472"/>
          </a:xfrm>
          <a:prstGeom prst="rect">
            <a:avLst/>
          </a:prstGeom>
        </p:spPr>
        <p:txBody>
          <a:bodyPr vert="horz" lIns="91440" tIns="45720" rIns="91440" bIns="45720" rtlCol="0">
            <a:normAutofit/>
          </a:bodyPr>
          <a:lstStyle>
            <a:lvl1pPr>
              <a:defRPr b="1"/>
            </a:lvl1pPr>
            <a:lvl2pPr>
              <a:defRPr b="1"/>
            </a:lvl2pPr>
            <a:lvl3pPr>
              <a:defRPr b="1"/>
            </a:lvl3pPr>
            <a:lvl4pPr>
              <a:defRPr b="1"/>
            </a:lvl4pPr>
            <a:lvl5pPr>
              <a:defRPr b="1"/>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454874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56C9782-F2E0-43DA-A45F-3C5AE27C138D}" type="datetimeFigureOut">
              <a:rPr lang="ru-RU" smtClean="0"/>
              <a:t>26.10.2024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1271121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56C9782-F2E0-43DA-A45F-3C5AE27C138D}" type="datetimeFigureOut">
              <a:rPr lang="ru-RU" smtClean="0"/>
              <a:t>26.10.2024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578078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56C9782-F2E0-43DA-A45F-3C5AE27C138D}" type="datetimeFigureOut">
              <a:rPr lang="ru-RU" smtClean="0"/>
              <a:t>26.10.2024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4179C26-E0DF-4A3D-824E-FC8BA9C9C24F}" type="slidenum">
              <a:rPr lang="ru-RU" smtClean="0"/>
              <a:t>‹#›</a:t>
            </a:fld>
            <a:endParaRPr lang="ru-RU"/>
          </a:p>
        </p:txBody>
      </p:sp>
    </p:spTree>
    <p:extLst>
      <p:ext uri="{BB962C8B-B14F-4D97-AF65-F5344CB8AC3E}">
        <p14:creationId xmlns:p14="http://schemas.microsoft.com/office/powerpoint/2010/main" val="540738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6C9782-F2E0-43DA-A45F-3C5AE27C138D}" type="datetimeFigureOut">
              <a:rPr lang="ru-RU" smtClean="0"/>
              <a:t>26.10.2024</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4179C26-E0DF-4A3D-824E-FC8BA9C9C24F}" type="slidenum">
              <a:rPr lang="ru-RU" smtClean="0"/>
              <a:t>‹#›</a:t>
            </a:fld>
            <a:endParaRPr lang="ru-RU"/>
          </a:p>
        </p:txBody>
      </p:sp>
    </p:spTree>
    <p:extLst>
      <p:ext uri="{BB962C8B-B14F-4D97-AF65-F5344CB8AC3E}">
        <p14:creationId xmlns:p14="http://schemas.microsoft.com/office/powerpoint/2010/main" val="645289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 id="2147483667" r:id="rId15"/>
    <p:sldLayoutId id="2147483695" r:id="rId16"/>
    <p:sldLayoutId id="2147483696" r:id="rId17"/>
    <p:sldLayoutId id="2147483697" r:id="rId18"/>
    <p:sldLayoutId id="2147483698" r:id="rId19"/>
    <p:sldLayoutId id="2147483699" r:id="rId20"/>
    <p:sldLayoutId id="2147483700" r:id="rId21"/>
    <p:sldLayoutId id="2147483713" r:id="rId22"/>
    <p:sldLayoutId id="2147483715" r:id="rId23"/>
    <p:sldLayoutId id="2147483716" r:id="rId2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AC444F-6A97-4974-A233-0FC87F61A558}" type="datetimeFigureOut">
              <a:rPr lang="ru-RU" smtClean="0">
                <a:solidFill>
                  <a:prstClr val="black">
                    <a:tint val="75000"/>
                  </a:prstClr>
                </a:solidFill>
              </a:rPr>
              <a:pPr/>
              <a:t>26.10.2024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1278145-2E61-45E7-97C1-130218BA745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2709239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7"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10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3" Type="http://schemas.openxmlformats.org/officeDocument/2006/relationships/image" Target="../media/image155.png"/><Relationship Id="rId7" Type="http://schemas.openxmlformats.org/officeDocument/2006/relationships/image" Target="../media/image159.jpeg"/><Relationship Id="rId12" Type="http://schemas.openxmlformats.org/officeDocument/2006/relationships/image" Target="../media/image16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image" Target="../media/image163.jpeg"/><Relationship Id="rId5" Type="http://schemas.openxmlformats.org/officeDocument/2006/relationships/image" Target="../media/image157.jpeg"/><Relationship Id="rId10" Type="http://schemas.openxmlformats.org/officeDocument/2006/relationships/image" Target="../media/image162.png"/><Relationship Id="rId4" Type="http://schemas.openxmlformats.org/officeDocument/2006/relationships/image" Target="../media/image156.jpeg"/><Relationship Id="rId9" Type="http://schemas.openxmlformats.org/officeDocument/2006/relationships/image" Target="../media/image161.jpeg"/><Relationship Id="rId14" Type="http://schemas.openxmlformats.org/officeDocument/2006/relationships/image" Target="../media/image166.jpeg"/></Relationships>
</file>

<file path=ppt/slides/_rels/slide116.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18" Type="http://schemas.openxmlformats.org/officeDocument/2006/relationships/image" Target="../media/image182.png"/><Relationship Id="rId26" Type="http://schemas.openxmlformats.org/officeDocument/2006/relationships/image" Target="../media/image190.png"/><Relationship Id="rId3" Type="http://schemas.openxmlformats.org/officeDocument/2006/relationships/image" Target="../media/image167.png"/><Relationship Id="rId21" Type="http://schemas.openxmlformats.org/officeDocument/2006/relationships/image" Target="../media/image185.png"/><Relationship Id="rId7" Type="http://schemas.openxmlformats.org/officeDocument/2006/relationships/image" Target="../media/image171.png"/><Relationship Id="rId12" Type="http://schemas.openxmlformats.org/officeDocument/2006/relationships/image" Target="../media/image176.png"/><Relationship Id="rId17" Type="http://schemas.openxmlformats.org/officeDocument/2006/relationships/image" Target="../media/image181.png"/><Relationship Id="rId25" Type="http://schemas.openxmlformats.org/officeDocument/2006/relationships/image" Target="../media/image189.png"/><Relationship Id="rId2" Type="http://schemas.openxmlformats.org/officeDocument/2006/relationships/notesSlide" Target="../notesSlides/notesSlide7.xml"/><Relationship Id="rId16" Type="http://schemas.openxmlformats.org/officeDocument/2006/relationships/image" Target="../media/image180.png"/><Relationship Id="rId20"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170.png"/><Relationship Id="rId11" Type="http://schemas.openxmlformats.org/officeDocument/2006/relationships/image" Target="../media/image175.png"/><Relationship Id="rId24" Type="http://schemas.openxmlformats.org/officeDocument/2006/relationships/image" Target="../media/image188.png"/><Relationship Id="rId5" Type="http://schemas.openxmlformats.org/officeDocument/2006/relationships/image" Target="../media/image169.jpeg"/><Relationship Id="rId15" Type="http://schemas.openxmlformats.org/officeDocument/2006/relationships/image" Target="../media/image179.png"/><Relationship Id="rId23" Type="http://schemas.openxmlformats.org/officeDocument/2006/relationships/image" Target="../media/image187.png"/><Relationship Id="rId10" Type="http://schemas.openxmlformats.org/officeDocument/2006/relationships/image" Target="../media/image174.png"/><Relationship Id="rId19" Type="http://schemas.openxmlformats.org/officeDocument/2006/relationships/image" Target="../media/image183.png"/><Relationship Id="rId4" Type="http://schemas.openxmlformats.org/officeDocument/2006/relationships/image" Target="../media/image168.png"/><Relationship Id="rId9" Type="http://schemas.openxmlformats.org/officeDocument/2006/relationships/image" Target="../media/image173.png"/><Relationship Id="rId14" Type="http://schemas.openxmlformats.org/officeDocument/2006/relationships/image" Target="../media/image178.png"/><Relationship Id="rId22" Type="http://schemas.openxmlformats.org/officeDocument/2006/relationships/image" Target="../media/image186.png"/><Relationship Id="rId27" Type="http://schemas.openxmlformats.org/officeDocument/2006/relationships/image" Target="../media/image19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12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4.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diagramLayout" Target="../diagrams/layout6.xml"/><Relationship Id="rId7" Type="http://schemas.openxmlformats.org/officeDocument/2006/relationships/image" Target="../media/image199.jpe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201.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6.xml"/><Relationship Id="rId4" Type="http://schemas.openxmlformats.org/officeDocument/2006/relationships/image" Target="../media/image204.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6.xml"/><Relationship Id="rId4" Type="http://schemas.openxmlformats.org/officeDocument/2006/relationships/image" Target="../media/image214.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6.xml"/><Relationship Id="rId4" Type="http://schemas.openxmlformats.org/officeDocument/2006/relationships/image" Target="../media/image217.jpeg"/></Relationships>
</file>

<file path=ppt/slides/_rels/slide13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8" Type="http://schemas.openxmlformats.org/officeDocument/2006/relationships/image" Target="../media/image237.jpeg"/><Relationship Id="rId3" Type="http://schemas.openxmlformats.org/officeDocument/2006/relationships/image" Target="../media/image232.jpeg"/><Relationship Id="rId7" Type="http://schemas.openxmlformats.org/officeDocument/2006/relationships/image" Target="../media/image236.pn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235.jpeg"/><Relationship Id="rId5" Type="http://schemas.openxmlformats.org/officeDocument/2006/relationships/image" Target="../media/image234.jpeg"/><Relationship Id="rId10" Type="http://schemas.openxmlformats.org/officeDocument/2006/relationships/image" Target="../media/image239.jpeg"/><Relationship Id="rId4" Type="http://schemas.openxmlformats.org/officeDocument/2006/relationships/image" Target="../media/image233.jpeg"/><Relationship Id="rId9" Type="http://schemas.openxmlformats.org/officeDocument/2006/relationships/image" Target="../media/image238.png"/></Relationships>
</file>

<file path=ppt/slides/_rels/slide149.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image" Target="../media/image242.jpeg"/><Relationship Id="rId7" Type="http://schemas.openxmlformats.org/officeDocument/2006/relationships/image" Target="../media/image246.jpeg"/><Relationship Id="rId2" Type="http://schemas.openxmlformats.org/officeDocument/2006/relationships/image" Target="../media/image241.jpeg"/><Relationship Id="rId1" Type="http://schemas.openxmlformats.org/officeDocument/2006/relationships/slideLayout" Target="../slideLayouts/slideLayout6.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 Id="rId9" Type="http://schemas.openxmlformats.org/officeDocument/2006/relationships/image" Target="../media/image248.jpeg"/></Relationships>
</file>

<file path=ppt/slides/_rels/slide151.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6.xml"/><Relationship Id="rId4" Type="http://schemas.openxmlformats.org/officeDocument/2006/relationships/image" Target="../media/image251.jpeg"/></Relationships>
</file>

<file path=ppt/slides/_rels/slide152.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6.xml"/><Relationship Id="rId5" Type="http://schemas.openxmlformats.org/officeDocument/2006/relationships/image" Target="../media/image103.jpeg"/><Relationship Id="rId4" Type="http://schemas.openxmlformats.org/officeDocument/2006/relationships/image" Target="../media/image262.jpeg"/></Relationships>
</file>

<file path=ppt/slides/_rels/slide159.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266.jpeg"/><Relationship Id="rId7" Type="http://schemas.openxmlformats.org/officeDocument/2006/relationships/image" Target="../media/image269.jpeg"/><Relationship Id="rId2" Type="http://schemas.openxmlformats.org/officeDocument/2006/relationships/image" Target="../media/image265.png"/><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268.jpeg"/><Relationship Id="rId4" Type="http://schemas.openxmlformats.org/officeDocument/2006/relationships/image" Target="../media/image267.jpeg"/></Relationships>
</file>

<file path=ppt/slides/_rels/slide16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5.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70.png"/><Relationship Id="rId1" Type="http://schemas.openxmlformats.org/officeDocument/2006/relationships/slideLayout" Target="../slideLayouts/slideLayout4.xml"/><Relationship Id="rId5" Type="http://schemas.openxmlformats.org/officeDocument/2006/relationships/image" Target="../media/image273.jpeg"/><Relationship Id="rId4" Type="http://schemas.openxmlformats.org/officeDocument/2006/relationships/image" Target="../media/image272.png"/></Relationships>
</file>

<file path=ppt/slides/_rels/slide166.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jpeg"/><Relationship Id="rId1" Type="http://schemas.openxmlformats.org/officeDocument/2006/relationships/slideLayout" Target="../slideLayouts/slideLayout6.xml"/><Relationship Id="rId4" Type="http://schemas.openxmlformats.org/officeDocument/2006/relationships/image" Target="../media/image276.jpeg"/></Relationships>
</file>

<file path=ppt/slides/_rels/slide167.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77.jpeg"/><Relationship Id="rId1" Type="http://schemas.openxmlformats.org/officeDocument/2006/relationships/slideLayout" Target="../slideLayouts/slideLayout8.xml"/><Relationship Id="rId5" Type="http://schemas.openxmlformats.org/officeDocument/2006/relationships/image" Target="../media/image280.png"/><Relationship Id="rId4" Type="http://schemas.openxmlformats.org/officeDocument/2006/relationships/image" Target="../media/image279.jpeg"/></Relationships>
</file>

<file path=ppt/slides/_rels/slide168.xml.rels><?xml version="1.0" encoding="UTF-8" standalone="yes"?>
<Relationships xmlns="http://schemas.openxmlformats.org/package/2006/relationships"><Relationship Id="rId8" Type="http://schemas.openxmlformats.org/officeDocument/2006/relationships/image" Target="../media/image287.jpeg"/><Relationship Id="rId3" Type="http://schemas.openxmlformats.org/officeDocument/2006/relationships/image" Target="../media/image282.jpeg"/><Relationship Id="rId7" Type="http://schemas.openxmlformats.org/officeDocument/2006/relationships/image" Target="../media/image286.jpeg"/><Relationship Id="rId2" Type="http://schemas.openxmlformats.org/officeDocument/2006/relationships/image" Target="../media/image281.png"/><Relationship Id="rId1" Type="http://schemas.openxmlformats.org/officeDocument/2006/relationships/slideLayout" Target="../slideLayouts/slideLayout18.xml"/><Relationship Id="rId6" Type="http://schemas.openxmlformats.org/officeDocument/2006/relationships/image" Target="../media/image285.jpeg"/><Relationship Id="rId11" Type="http://schemas.openxmlformats.org/officeDocument/2006/relationships/image" Target="../media/image290.jpeg"/><Relationship Id="rId5" Type="http://schemas.openxmlformats.org/officeDocument/2006/relationships/image" Target="../media/image284.jpeg"/><Relationship Id="rId10" Type="http://schemas.openxmlformats.org/officeDocument/2006/relationships/image" Target="../media/image289.jpeg"/><Relationship Id="rId4" Type="http://schemas.openxmlformats.org/officeDocument/2006/relationships/image" Target="../media/image283.jpeg"/><Relationship Id="rId9" Type="http://schemas.openxmlformats.org/officeDocument/2006/relationships/image" Target="../media/image288.jpeg"/></Relationships>
</file>

<file path=ppt/slides/_rels/slide169.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image" Target="../media/image29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293.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image" Target="../media/image297.jpe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301.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image" Target="../media/image303.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07.jpeg"/><Relationship Id="rId1" Type="http://schemas.openxmlformats.org/officeDocument/2006/relationships/slideLayout" Target="../slideLayouts/slideLayout4.xml"/><Relationship Id="rId6" Type="http://schemas.openxmlformats.org/officeDocument/2006/relationships/image" Target="../media/image311.jpeg"/><Relationship Id="rId5" Type="http://schemas.openxmlformats.org/officeDocument/2006/relationships/image" Target="../media/image310.jpeg"/><Relationship Id="rId4" Type="http://schemas.openxmlformats.org/officeDocument/2006/relationships/image" Target="../media/image309.jpeg"/></Relationships>
</file>

<file path=ppt/slides/_rels/slide178.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313.jpeg"/></Relationships>
</file>

<file path=ppt/slides/_rels/slide179.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image" Target="../media/image314.jpeg"/><Relationship Id="rId1" Type="http://schemas.openxmlformats.org/officeDocument/2006/relationships/slideLayout" Target="../slideLayouts/slideLayout2.xml"/><Relationship Id="rId6" Type="http://schemas.openxmlformats.org/officeDocument/2006/relationships/image" Target="../media/image318.jpeg"/><Relationship Id="rId5" Type="http://schemas.openxmlformats.org/officeDocument/2006/relationships/image" Target="../media/image317.jpeg"/><Relationship Id="rId4" Type="http://schemas.openxmlformats.org/officeDocument/2006/relationships/image" Target="../media/image3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image" Target="../media/image319.jpeg"/><Relationship Id="rId1" Type="http://schemas.openxmlformats.org/officeDocument/2006/relationships/slideLayout" Target="../slideLayouts/slideLayout2.xml"/><Relationship Id="rId4" Type="http://schemas.openxmlformats.org/officeDocument/2006/relationships/image" Target="../media/image321.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2.png"/><Relationship Id="rId5" Type="http://schemas.openxmlformats.org/officeDocument/2006/relationships/image" Target="../media/image37.png"/><Relationship Id="rId4" Type="http://schemas.openxmlformats.org/officeDocument/2006/relationships/notesSlide" Target="../notesSlides/notesSlide11.xml"/></Relationships>
</file>

<file path=ppt/slides/_rels/slide183.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jpeg"/><Relationship Id="rId1" Type="http://schemas.openxmlformats.org/officeDocument/2006/relationships/slideLayout" Target="../slideLayouts/slideLayout6.xml"/><Relationship Id="rId6" Type="http://schemas.openxmlformats.org/officeDocument/2006/relationships/image" Target="../media/image328.png"/><Relationship Id="rId5" Type="http://schemas.openxmlformats.org/officeDocument/2006/relationships/image" Target="../media/image327.png"/><Relationship Id="rId4" Type="http://schemas.openxmlformats.org/officeDocument/2006/relationships/image" Target="../media/image326.jpeg"/></Relationships>
</file>

<file path=ppt/slides/_rels/slide184.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8" Type="http://schemas.openxmlformats.org/officeDocument/2006/relationships/image" Target="../media/image333.png"/><Relationship Id="rId3" Type="http://schemas.openxmlformats.org/officeDocument/2006/relationships/slideLayout" Target="../slideLayouts/slideLayout15.xml"/><Relationship Id="rId7" Type="http://schemas.openxmlformats.org/officeDocument/2006/relationships/image" Target="../media/image332.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1.png"/><Relationship Id="rId5" Type="http://schemas.openxmlformats.org/officeDocument/2006/relationships/image" Target="../media/image330.jpeg"/><Relationship Id="rId10" Type="http://schemas.openxmlformats.org/officeDocument/2006/relationships/image" Target="../media/image335.png"/><Relationship Id="rId4" Type="http://schemas.openxmlformats.org/officeDocument/2006/relationships/notesSlide" Target="../notesSlides/notesSlide13.xml"/><Relationship Id="rId9" Type="http://schemas.openxmlformats.org/officeDocument/2006/relationships/image" Target="../media/image334.png"/></Relationships>
</file>

<file path=ppt/slides/_rels/slide186.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2.xml"/><Relationship Id="rId6" Type="http://schemas.openxmlformats.org/officeDocument/2006/relationships/image" Target="../media/image340.jpeg"/><Relationship Id="rId5" Type="http://schemas.openxmlformats.org/officeDocument/2006/relationships/image" Target="../media/image339.png"/><Relationship Id="rId4" Type="http://schemas.openxmlformats.org/officeDocument/2006/relationships/image" Target="../media/image338.jpeg"/></Relationships>
</file>

<file path=ppt/slides/_rels/slide187.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png"/><Relationship Id="rId1" Type="http://schemas.openxmlformats.org/officeDocument/2006/relationships/slideLayout" Target="../slideLayouts/slideLayout2.xml"/><Relationship Id="rId6" Type="http://schemas.openxmlformats.org/officeDocument/2006/relationships/image" Target="../media/image345.png"/><Relationship Id="rId5" Type="http://schemas.openxmlformats.org/officeDocument/2006/relationships/image" Target="../media/image344.png"/><Relationship Id="rId4" Type="http://schemas.openxmlformats.org/officeDocument/2006/relationships/image" Target="../media/image343.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image" Target="../media/image346.jpeg"/><Relationship Id="rId1" Type="http://schemas.openxmlformats.org/officeDocument/2006/relationships/slideLayout" Target="../slideLayouts/slideLayout6.xml"/><Relationship Id="rId4" Type="http://schemas.openxmlformats.org/officeDocument/2006/relationships/image" Target="../media/image348.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0.xml.rels><?xml version="1.0" encoding="UTF-8" standalone="yes"?>
<Relationships xmlns="http://schemas.openxmlformats.org/package/2006/relationships"><Relationship Id="rId8" Type="http://schemas.openxmlformats.org/officeDocument/2006/relationships/image" Target="../media/image354.png"/><Relationship Id="rId3" Type="http://schemas.openxmlformats.org/officeDocument/2006/relationships/image" Target="../media/image349.png"/><Relationship Id="rId7" Type="http://schemas.openxmlformats.org/officeDocument/2006/relationships/image" Target="../media/image3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2.jpeg"/><Relationship Id="rId11" Type="http://schemas.openxmlformats.org/officeDocument/2006/relationships/image" Target="../media/image357.png"/><Relationship Id="rId5" Type="http://schemas.openxmlformats.org/officeDocument/2006/relationships/image" Target="../media/image351.png"/><Relationship Id="rId10" Type="http://schemas.openxmlformats.org/officeDocument/2006/relationships/image" Target="../media/image356.jpeg"/><Relationship Id="rId4" Type="http://schemas.openxmlformats.org/officeDocument/2006/relationships/image" Target="../media/image350.png"/><Relationship Id="rId9" Type="http://schemas.openxmlformats.org/officeDocument/2006/relationships/image" Target="../media/image355.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358.jpe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hyperlink" Target="https://link.springer.com/book/10.1007/978-3-031-13646-7" TargetMode="Externa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hyperlink" Target="mailto:info@frcds.ru" TargetMode="External"/><Relationship Id="rId2"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image" Target="../media/image231.svg"/><Relationship Id="rId4" Type="http://schemas.openxmlformats.org/officeDocument/2006/relationships/image" Target="../media/image3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6.xml"/><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video" Target="file:///G:\&#1082;&#1088;&#1072;&#1090;&#1082;&#1087;&#1088;&#1077;&#1073;&#1073;&#1099;&#1074;&#1072;&#1085;&#1080;&#1103;\SN850751.AVI" TargetMode="External"/><Relationship Id="rId5" Type="http://schemas.openxmlformats.org/officeDocument/2006/relationships/image" Target="../media/image54.jpeg"/><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hyperlink" Target="https://doi.org/10.17759/pse.2024290306"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5" Type="http://schemas.openxmlformats.org/officeDocument/2006/relationships/image" Target="../media/image84.jpeg"/><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jpeg"/></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7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83.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11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xml"/><Relationship Id="rId4" Type="http://schemas.openxmlformats.org/officeDocument/2006/relationships/image" Target="../media/image124.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6.xml"/><Relationship Id="rId5" Type="http://schemas.openxmlformats.org/officeDocument/2006/relationships/image" Target="../media/image128.jpeg"/><Relationship Id="rId4" Type="http://schemas.openxmlformats.org/officeDocument/2006/relationships/image" Target="../media/image127.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6.xml"/><Relationship Id="rId4" Type="http://schemas.openxmlformats.org/officeDocument/2006/relationships/image" Target="../media/image13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93319" y="4737523"/>
            <a:ext cx="6949785" cy="307777"/>
          </a:xfrm>
          <a:prstGeom prst="rect">
            <a:avLst/>
          </a:prstGeom>
          <a:noFill/>
        </p:spPr>
        <p:txBody>
          <a:bodyPr wrap="square" rtlCol="0">
            <a:spAutoFit/>
          </a:bodyPr>
          <a:lstStyle/>
          <a:p>
            <a:pPr defTabSz="685800">
              <a:defRPr/>
            </a:pPr>
            <a:r>
              <a:rPr lang="ru-RU" sz="1400" i="1" kern="0" dirty="0">
                <a:solidFill>
                  <a:srgbClr val="ECEADC"/>
                </a:solidFill>
                <a:latin typeface="Calibri"/>
              </a:rPr>
              <a:t>Вечканова </a:t>
            </a:r>
            <a:r>
              <a:rPr lang="ru-RU" sz="1400" i="1" kern="0" dirty="0" smtClean="0">
                <a:solidFill>
                  <a:srgbClr val="ECEADC"/>
                </a:solidFill>
                <a:latin typeface="Calibri"/>
              </a:rPr>
              <a:t>Ирина </a:t>
            </a:r>
            <a:r>
              <a:rPr lang="ru-RU" sz="1400" i="1" kern="0" dirty="0">
                <a:solidFill>
                  <a:srgbClr val="ECEADC"/>
                </a:solidFill>
                <a:latin typeface="Calibri"/>
              </a:rPr>
              <a:t>Геннадьевна, к. пед. н., начальник отдела проектной деятельности  </a:t>
            </a:r>
          </a:p>
        </p:txBody>
      </p:sp>
      <p:sp>
        <p:nvSpPr>
          <p:cNvPr id="2" name="Прямоугольник 1"/>
          <p:cNvSpPr/>
          <p:nvPr/>
        </p:nvSpPr>
        <p:spPr>
          <a:xfrm>
            <a:off x="0" y="1583473"/>
            <a:ext cx="9144000" cy="830997"/>
          </a:xfrm>
          <a:prstGeom prst="rect">
            <a:avLst/>
          </a:prstGeom>
        </p:spPr>
        <p:txBody>
          <a:bodyPr wrap="square">
            <a:spAutoFit/>
          </a:bodyPr>
          <a:lstStyle/>
          <a:p>
            <a:pPr algn="ctr"/>
            <a:r>
              <a:rPr lang="ru-RU" sz="2400" b="1" dirty="0">
                <a:solidFill>
                  <a:srgbClr val="ECEADC"/>
                </a:solidFill>
                <a:latin typeface="Arial" pitchFamily="34" charset="0"/>
                <a:ea typeface="Verdana" panose="020B0604030504040204" pitchFamily="34" charset="0"/>
                <a:cs typeface="Arial" pitchFamily="34" charset="0"/>
              </a:rPr>
              <a:t>Традиционные и инновационные подходы к дошкольному образованию детей с ЗПР</a:t>
            </a:r>
            <a:endParaRPr lang="en-US" sz="2400" dirty="0">
              <a:solidFill>
                <a:srgbClr val="ECEADC"/>
              </a:solidFill>
            </a:endParaRPr>
          </a:p>
        </p:txBody>
      </p:sp>
    </p:spTree>
    <p:extLst>
      <p:ext uri="{BB962C8B-B14F-4D97-AF65-F5344CB8AC3E}">
        <p14:creationId xmlns:p14="http://schemas.microsoft.com/office/powerpoint/2010/main" val="1414887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61994" y="233601"/>
            <a:ext cx="8307092" cy="540327"/>
          </a:xfrm>
        </p:spPr>
        <p:txBody>
          <a:bodyPr>
            <a:noAutofit/>
          </a:bodyPr>
          <a:lstStyle/>
          <a:p>
            <a:r>
              <a:rPr lang="ru-RU" sz="1800" dirty="0" smtClean="0">
                <a:latin typeface="Arial" panose="020B0604020202020204" pitchFamily="34" charset="0"/>
                <a:cs typeface="Arial" panose="020B0604020202020204" pitchFamily="34" charset="0"/>
              </a:rPr>
              <a:t>Описание </a:t>
            </a:r>
            <a:r>
              <a:rPr lang="ru-RU" sz="1800" dirty="0">
                <a:latin typeface="Arial" panose="020B0604020202020204" pitchFamily="34" charset="0"/>
                <a:cs typeface="Arial" panose="020B0604020202020204" pitchFamily="34" charset="0"/>
              </a:rPr>
              <a:t>образовательной деятельности обучающихся с ЗПР в соответствии с направлениями развития ребенка, представленными в пяти образовательных </a:t>
            </a:r>
            <a:r>
              <a:rPr lang="ru-RU" sz="1800" dirty="0" smtClean="0">
                <a:latin typeface="Arial" panose="020B0604020202020204" pitchFamily="34" charset="0"/>
                <a:cs typeface="Arial" panose="020B0604020202020204" pitchFamily="34" charset="0"/>
              </a:rPr>
              <a:t>областях</a:t>
            </a:r>
            <a:endParaRPr lang="ru-RU" sz="1800" dirty="0">
              <a:latin typeface="Arial" panose="020B0604020202020204" pitchFamily="34" charset="0"/>
              <a:cs typeface="Arial" panose="020B0604020202020204" pitchFamily="34" charset="0"/>
            </a:endParaRPr>
          </a:p>
        </p:txBody>
      </p:sp>
      <p:sp>
        <p:nvSpPr>
          <p:cNvPr id="11" name="Текст 10"/>
          <p:cNvSpPr>
            <a:spLocks noGrp="1"/>
          </p:cNvSpPr>
          <p:nvPr>
            <p:ph type="body" sz="quarter" idx="4294967295"/>
          </p:nvPr>
        </p:nvSpPr>
        <p:spPr>
          <a:xfrm>
            <a:off x="775470" y="958407"/>
            <a:ext cx="8282877" cy="3558918"/>
          </a:xfrm>
        </p:spPr>
        <p:txBody>
          <a:bodyPr>
            <a:noAutofit/>
          </a:bodyPr>
          <a:lstStyle/>
          <a:p>
            <a:pPr marL="0" indent="0" algn="just">
              <a:buNone/>
            </a:pPr>
            <a:r>
              <a:rPr lang="ru-RU" sz="1200" dirty="0">
                <a:solidFill>
                  <a:schemeClr val="tx2">
                    <a:lumMod val="50000"/>
                  </a:schemeClr>
                </a:solidFill>
                <a:latin typeface="Arial" panose="020B0604020202020204" pitchFamily="34" charset="0"/>
                <a:cs typeface="Arial" panose="020B0604020202020204" pitchFamily="34" charset="0"/>
              </a:rPr>
              <a:t>Описание вариативных форм, способов, методов и средств реализации Программы приводится с </a:t>
            </a:r>
            <a:r>
              <a:rPr lang="ru-RU" sz="1200" u="sng" dirty="0">
                <a:solidFill>
                  <a:schemeClr val="tx2">
                    <a:lumMod val="50000"/>
                  </a:schemeClr>
                </a:solidFill>
                <a:latin typeface="Arial" panose="020B0604020202020204" pitchFamily="34" charset="0"/>
                <a:cs typeface="Arial" panose="020B0604020202020204" pitchFamily="34" charset="0"/>
              </a:rPr>
              <a:t>учетом психофизических, возрастных и индивидуальных особенностей </a:t>
            </a:r>
            <a:r>
              <a:rPr lang="ru-RU" sz="1200" dirty="0">
                <a:solidFill>
                  <a:schemeClr val="tx2">
                    <a:lumMod val="50000"/>
                  </a:schemeClr>
                </a:solidFill>
                <a:latin typeface="Arial" panose="020B0604020202020204" pitchFamily="34" charset="0"/>
                <a:cs typeface="Arial" panose="020B0604020202020204" pitchFamily="34" charset="0"/>
              </a:rPr>
              <a:t>дошкольников с ЗПР, специфики их образовательных потребностей и интересов.</a:t>
            </a:r>
          </a:p>
          <a:p>
            <a:pPr marL="0" indent="0" algn="just">
              <a:buNone/>
            </a:pPr>
            <a:r>
              <a:rPr lang="ru-RU" sz="1200" dirty="0">
                <a:solidFill>
                  <a:schemeClr val="tx2">
                    <a:lumMod val="50000"/>
                  </a:schemeClr>
                </a:solidFill>
                <a:latin typeface="Arial" panose="020B0604020202020204" pitchFamily="34" charset="0"/>
                <a:cs typeface="Arial" panose="020B0604020202020204" pitchFamily="34" charset="0"/>
              </a:rPr>
              <a:t>Реализация Программы обеспечивается на основе вариативных форм, способов, методов и средств, представленных в образовательных программах, методических пособиях, соответствующих принципам и целям Стандарта и выбираемых педагогом </a:t>
            </a:r>
            <a:r>
              <a:rPr lang="ru-RU" sz="1200" u="sng" dirty="0">
                <a:solidFill>
                  <a:schemeClr val="tx2">
                    <a:lumMod val="50000"/>
                  </a:schemeClr>
                </a:solidFill>
                <a:latin typeface="Arial" panose="020B0604020202020204" pitchFamily="34" charset="0"/>
                <a:cs typeface="Arial" panose="020B0604020202020204" pitchFamily="34" charset="0"/>
              </a:rPr>
              <a:t>с учетом многообразия </a:t>
            </a:r>
            <a:r>
              <a:rPr lang="ru-RU" sz="1200" dirty="0">
                <a:solidFill>
                  <a:schemeClr val="tx2">
                    <a:lumMod val="50000"/>
                  </a:schemeClr>
                </a:solidFill>
                <a:latin typeface="Arial" panose="020B0604020202020204" pitchFamily="34" charset="0"/>
                <a:cs typeface="Arial" panose="020B0604020202020204" pitchFamily="34" charset="0"/>
              </a:rPr>
              <a:t>конкретных социокультурных, географических, климатических условий реализации Программы, возраста обучающихся с ЗПР, </a:t>
            </a:r>
            <a:r>
              <a:rPr lang="ru-RU" sz="1200" u="sng" dirty="0">
                <a:solidFill>
                  <a:schemeClr val="tx2">
                    <a:lumMod val="50000"/>
                  </a:schemeClr>
                </a:solidFill>
                <a:latin typeface="Arial" panose="020B0604020202020204" pitchFamily="34" charset="0"/>
                <a:cs typeface="Arial" panose="020B0604020202020204" pitchFamily="34" charset="0"/>
              </a:rPr>
              <a:t>состава групп, особенностей и интересов обучающихся, запросов родителей </a:t>
            </a:r>
            <a:r>
              <a:rPr lang="ru-RU" sz="1200" dirty="0">
                <a:solidFill>
                  <a:schemeClr val="tx2">
                    <a:lumMod val="50000"/>
                  </a:schemeClr>
                </a:solidFill>
                <a:latin typeface="Arial" panose="020B0604020202020204" pitchFamily="34" charset="0"/>
                <a:cs typeface="Arial" panose="020B0604020202020204" pitchFamily="34" charset="0"/>
              </a:rPr>
              <a:t>(законных представителей).</a:t>
            </a:r>
          </a:p>
          <a:p>
            <a:pPr marL="0" indent="0" algn="just">
              <a:buNone/>
            </a:pPr>
            <a:r>
              <a:rPr lang="ru-RU" sz="1200" dirty="0">
                <a:solidFill>
                  <a:schemeClr val="tx2">
                    <a:lumMod val="50000"/>
                  </a:schemeClr>
                </a:solidFill>
                <a:latin typeface="Arial" panose="020B0604020202020204" pitchFamily="34" charset="0"/>
                <a:cs typeface="Arial" panose="020B0604020202020204" pitchFamily="34" charset="0"/>
              </a:rPr>
              <a:t>Примером </a:t>
            </a:r>
            <a:r>
              <a:rPr lang="ru-RU" sz="1200" b="1" u="sng" dirty="0">
                <a:solidFill>
                  <a:schemeClr val="tx2">
                    <a:lumMod val="50000"/>
                  </a:schemeClr>
                </a:solidFill>
                <a:latin typeface="Arial" panose="020B0604020202020204" pitchFamily="34" charset="0"/>
                <a:cs typeface="Arial" panose="020B0604020202020204" pitchFamily="34" charset="0"/>
              </a:rPr>
              <a:t>вариативных форм, способов, методов организации</a:t>
            </a:r>
            <a:r>
              <a:rPr lang="ru-RU" sz="1200" dirty="0">
                <a:solidFill>
                  <a:schemeClr val="tx2">
                    <a:lumMod val="50000"/>
                  </a:schemeClr>
                </a:solidFill>
                <a:latin typeface="Arial" panose="020B0604020202020204" pitchFamily="34" charset="0"/>
                <a:cs typeface="Arial" panose="020B0604020202020204" pitchFamily="34" charset="0"/>
              </a:rPr>
              <a:t> образовательной деятельности являются такие </a:t>
            </a:r>
            <a:r>
              <a:rPr lang="ru-RU" sz="1200" b="1" u="sng" dirty="0">
                <a:solidFill>
                  <a:schemeClr val="tx2">
                    <a:lumMod val="50000"/>
                  </a:schemeClr>
                </a:solidFill>
                <a:latin typeface="Arial" panose="020B0604020202020204" pitchFamily="34" charset="0"/>
                <a:cs typeface="Arial" panose="020B0604020202020204" pitchFamily="34" charset="0"/>
              </a:rPr>
              <a:t>формы,</a:t>
            </a:r>
            <a:r>
              <a:rPr lang="ru-RU" sz="1200" dirty="0">
                <a:solidFill>
                  <a:schemeClr val="tx2">
                    <a:lumMod val="50000"/>
                  </a:schemeClr>
                </a:solidFill>
                <a:latin typeface="Arial" panose="020B0604020202020204" pitchFamily="34" charset="0"/>
                <a:cs typeface="Arial" panose="020B0604020202020204" pitchFamily="34" charset="0"/>
              </a:rPr>
              <a:t> как: </a:t>
            </a:r>
            <a:r>
              <a:rPr lang="ru-RU" sz="1200" b="1" u="sng" dirty="0">
                <a:solidFill>
                  <a:schemeClr val="tx2">
                    <a:lumMod val="50000"/>
                  </a:schemeClr>
                </a:solidFill>
                <a:latin typeface="Arial" panose="020B0604020202020204" pitchFamily="34" charset="0"/>
                <a:cs typeface="Arial" panose="020B0604020202020204" pitchFamily="34" charset="0"/>
              </a:rPr>
              <a:t>образовательные ситуации</a:t>
            </a:r>
            <a:r>
              <a:rPr lang="ru-RU" sz="1200" b="1" dirty="0">
                <a:solidFill>
                  <a:schemeClr val="tx2">
                    <a:lumMod val="50000"/>
                  </a:schemeClr>
                </a:solidFill>
                <a:latin typeface="Arial" panose="020B0604020202020204" pitchFamily="34" charset="0"/>
                <a:cs typeface="Arial" panose="020B0604020202020204" pitchFamily="34" charset="0"/>
              </a:rPr>
              <a:t>, предлагаемые для группы обучающихся, исходя из особенностей их психофизического и речевого развития (занятия), различные виды игр и игровых ситуаций, в том числе </a:t>
            </a:r>
            <a:r>
              <a:rPr lang="ru-RU" sz="1800" b="1" dirty="0">
                <a:solidFill>
                  <a:schemeClr val="tx2">
                    <a:lumMod val="50000"/>
                  </a:schemeClr>
                </a:solidFill>
                <a:latin typeface="Arial" panose="020B0604020202020204" pitchFamily="34" charset="0"/>
                <a:cs typeface="Arial" panose="020B0604020202020204" pitchFamily="34" charset="0"/>
              </a:rPr>
              <a:t>сюжетно-ролевая игра, </a:t>
            </a:r>
            <a:r>
              <a:rPr lang="ru-RU" sz="1800" b="1" u="sng" dirty="0">
                <a:solidFill>
                  <a:schemeClr val="tx2">
                    <a:lumMod val="50000"/>
                  </a:schemeClr>
                </a:solidFill>
                <a:latin typeface="Arial" panose="020B0604020202020204" pitchFamily="34" charset="0"/>
                <a:cs typeface="Arial" panose="020B0604020202020204" pitchFamily="34" charset="0"/>
              </a:rPr>
              <a:t>театрализованная игра</a:t>
            </a:r>
            <a:r>
              <a:rPr lang="ru-RU" sz="1800" b="1" dirty="0">
                <a:solidFill>
                  <a:schemeClr val="tx2">
                    <a:lumMod val="50000"/>
                  </a:schemeClr>
                </a:solidFill>
                <a:latin typeface="Arial" panose="020B0604020202020204" pitchFamily="34" charset="0"/>
                <a:cs typeface="Arial" panose="020B0604020202020204" pitchFamily="34" charset="0"/>
              </a:rPr>
              <a:t>, дидактическая и подвижная игра</a:t>
            </a:r>
            <a:r>
              <a:rPr lang="ru-RU" sz="1200" b="1" dirty="0">
                <a:solidFill>
                  <a:schemeClr val="tx2">
                    <a:lumMod val="50000"/>
                  </a:schemeClr>
                </a:solidFill>
                <a:latin typeface="Arial" panose="020B0604020202020204" pitchFamily="34" charset="0"/>
                <a:cs typeface="Arial" panose="020B0604020202020204" pitchFamily="34" charset="0"/>
              </a:rPr>
              <a:t>, в том числе, народные игры, игра-экспериментирование и другие виды игр; взаимодействие и общение обучающихся и педагогических работников и (или) обучающихся между собой; </a:t>
            </a:r>
            <a:r>
              <a:rPr lang="ru-RU" sz="2000" b="1" u="sng" dirty="0">
                <a:solidFill>
                  <a:schemeClr val="tx2">
                    <a:lumMod val="50000"/>
                  </a:schemeClr>
                </a:solidFill>
                <a:latin typeface="Arial" panose="020B0604020202020204" pitchFamily="34" charset="0"/>
                <a:cs typeface="Arial" panose="020B0604020202020204" pitchFamily="34" charset="0"/>
              </a:rPr>
              <a:t>проекты различной направленности, прежде всего исследовательские</a:t>
            </a:r>
            <a:r>
              <a:rPr lang="ru-RU" sz="2000" b="1" dirty="0">
                <a:solidFill>
                  <a:schemeClr val="tx2">
                    <a:lumMod val="50000"/>
                  </a:schemeClr>
                </a:solidFill>
                <a:latin typeface="Arial" panose="020B0604020202020204" pitchFamily="34" charset="0"/>
                <a:cs typeface="Arial" panose="020B0604020202020204" pitchFamily="34" charset="0"/>
              </a:rPr>
              <a:t>;</a:t>
            </a:r>
            <a:r>
              <a:rPr lang="ru-RU" sz="1200" b="1" dirty="0">
                <a:solidFill>
                  <a:schemeClr val="tx2">
                    <a:lumMod val="50000"/>
                  </a:schemeClr>
                </a:solidFill>
                <a:latin typeface="Arial" panose="020B0604020202020204" pitchFamily="34" charset="0"/>
                <a:cs typeface="Arial" panose="020B0604020202020204" pitchFamily="34" charset="0"/>
              </a:rPr>
              <a:t> праздники, социальные акции, а также использование образовательного потенциала режимных моментов</a:t>
            </a:r>
            <a:r>
              <a:rPr lang="ru-RU" sz="1200" dirty="0">
                <a:solidFill>
                  <a:schemeClr val="tx2">
                    <a:lumMod val="50000"/>
                  </a:schemeClr>
                </a:solidFill>
                <a:latin typeface="Arial" panose="020B0604020202020204" pitchFamily="34" charset="0"/>
                <a:cs typeface="Arial" panose="020B0604020202020204" pitchFamily="34" charset="0"/>
              </a:rPr>
              <a:t>. Все формы вместе и каждая в отдельности могут быть реализованы через сочетание организованных педагогическим работником и </a:t>
            </a:r>
            <a:r>
              <a:rPr lang="ru-RU" sz="1200" b="1" dirty="0">
                <a:solidFill>
                  <a:schemeClr val="tx2">
                    <a:lumMod val="50000"/>
                  </a:schemeClr>
                </a:solidFill>
                <a:latin typeface="Arial" panose="020B0604020202020204" pitchFamily="34" charset="0"/>
                <a:cs typeface="Arial" panose="020B0604020202020204" pitchFamily="34" charset="0"/>
              </a:rPr>
              <a:t>самостоятельно инициируемых </a:t>
            </a:r>
            <a:r>
              <a:rPr lang="ru-RU" sz="1200" dirty="0">
                <a:solidFill>
                  <a:schemeClr val="tx2">
                    <a:lumMod val="50000"/>
                  </a:schemeClr>
                </a:solidFill>
                <a:latin typeface="Arial" panose="020B0604020202020204" pitchFamily="34" charset="0"/>
                <a:cs typeface="Arial" panose="020B0604020202020204" pitchFamily="34" charset="0"/>
              </a:rPr>
              <a:t>свободно выбираемых детьми видов деятельности</a:t>
            </a:r>
          </a:p>
        </p:txBody>
      </p:sp>
      <p:sp>
        <p:nvSpPr>
          <p:cNvPr id="13" name="Заголовок 9"/>
          <p:cNvSpPr txBox="1">
            <a:spLocks/>
          </p:cNvSpPr>
          <p:nvPr/>
        </p:nvSpPr>
        <p:spPr>
          <a:xfrm>
            <a:off x="485775" y="418080"/>
            <a:ext cx="8111898" cy="623248"/>
          </a:xfrm>
          <a:prstGeom prst="rect">
            <a:avLst/>
          </a:prstGeom>
        </p:spPr>
        <p:txBody>
          <a:bodyPr vert="horz" wrap="square" lIns="0" tIns="34290" rIns="68580" bIns="34290" rtlCol="0" anchor="t">
            <a:noAutofit/>
          </a:bodyPr>
          <a:lstStyle>
            <a:lvl1pPr algn="l" defTabSz="914400" rtl="0" eaLnBrk="1" latinLnBrk="0" hangingPunct="1">
              <a:lnSpc>
                <a:spcPct val="90000"/>
              </a:lnSpc>
              <a:spcBef>
                <a:spcPct val="0"/>
              </a:spcBef>
              <a:buNone/>
              <a:defRPr lang="en-GB" sz="2400" kern="1200">
                <a:solidFill>
                  <a:schemeClr val="tx1"/>
                </a:solidFill>
                <a:latin typeface="Corbel" panose="020B0503020204020204" pitchFamily="34" charset="0"/>
                <a:ea typeface="+mj-ea"/>
                <a:cs typeface="+mj-cs"/>
              </a:defRPr>
            </a:lvl1pPr>
          </a:lstStyle>
          <a:p>
            <a:endParaRPr lang="ru-RU" sz="1800"/>
          </a:p>
        </p:txBody>
      </p:sp>
      <p:sp>
        <p:nvSpPr>
          <p:cNvPr id="3" name="Ромб 2"/>
          <p:cNvSpPr/>
          <p:nvPr/>
        </p:nvSpPr>
        <p:spPr>
          <a:xfrm>
            <a:off x="-28177" y="1523729"/>
            <a:ext cx="701578" cy="769620"/>
          </a:xfrm>
          <a:prstGeom prst="diamond">
            <a:avLst/>
          </a:prstGeom>
          <a:solidFill>
            <a:srgbClr val="8B3C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2" name="Group 34"/>
          <p:cNvGrpSpPr/>
          <p:nvPr/>
        </p:nvGrpSpPr>
        <p:grpSpPr>
          <a:xfrm>
            <a:off x="62878" y="1728943"/>
            <a:ext cx="513920" cy="359192"/>
            <a:chOff x="7999238" y="1399322"/>
            <a:chExt cx="464215" cy="324452"/>
          </a:xfrm>
          <a:solidFill>
            <a:sysClr val="window" lastClr="FFFFFF"/>
          </a:solidFill>
        </p:grpSpPr>
        <p:sp>
          <p:nvSpPr>
            <p:cNvPr id="14" name="Freeform 57"/>
            <p:cNvSpPr>
              <a:spLocks noEditPoints="1"/>
            </p:cNvSpPr>
            <p:nvPr/>
          </p:nvSpPr>
          <p:spPr bwMode="auto">
            <a:xfrm>
              <a:off x="7999238" y="1399322"/>
              <a:ext cx="331940" cy="324452"/>
            </a:xfrm>
            <a:custGeom>
              <a:avLst/>
              <a:gdLst>
                <a:gd name="T0" fmla="*/ 86 w 100"/>
                <a:gd name="T1" fmla="*/ 60 h 97"/>
                <a:gd name="T2" fmla="*/ 100 w 100"/>
                <a:gd name="T3" fmla="*/ 54 h 97"/>
                <a:gd name="T4" fmla="*/ 100 w 100"/>
                <a:gd name="T5" fmla="*/ 43 h 97"/>
                <a:gd name="T6" fmla="*/ 86 w 100"/>
                <a:gd name="T7" fmla="*/ 38 h 97"/>
                <a:gd name="T8" fmla="*/ 83 w 100"/>
                <a:gd name="T9" fmla="*/ 32 h 97"/>
                <a:gd name="T10" fmla="*/ 89 w 100"/>
                <a:gd name="T11" fmla="*/ 18 h 97"/>
                <a:gd name="T12" fmla="*/ 81 w 100"/>
                <a:gd name="T13" fmla="*/ 11 h 97"/>
                <a:gd name="T14" fmla="*/ 67 w 100"/>
                <a:gd name="T15" fmla="*/ 16 h 97"/>
                <a:gd name="T16" fmla="*/ 61 w 100"/>
                <a:gd name="T17" fmla="*/ 14 h 97"/>
                <a:gd name="T18" fmla="*/ 55 w 100"/>
                <a:gd name="T19" fmla="*/ 0 h 97"/>
                <a:gd name="T20" fmla="*/ 44 w 100"/>
                <a:gd name="T21" fmla="*/ 0 h 97"/>
                <a:gd name="T22" fmla="*/ 39 w 100"/>
                <a:gd name="T23" fmla="*/ 14 h 97"/>
                <a:gd name="T24" fmla="*/ 33 w 100"/>
                <a:gd name="T25" fmla="*/ 16 h 97"/>
                <a:gd name="T26" fmla="*/ 19 w 100"/>
                <a:gd name="T27" fmla="*/ 11 h 97"/>
                <a:gd name="T28" fmla="*/ 11 w 100"/>
                <a:gd name="T29" fmla="*/ 19 h 97"/>
                <a:gd name="T30" fmla="*/ 17 w 100"/>
                <a:gd name="T31" fmla="*/ 32 h 97"/>
                <a:gd name="T32" fmla="*/ 14 w 100"/>
                <a:gd name="T33" fmla="*/ 38 h 97"/>
                <a:gd name="T34" fmla="*/ 0 w 100"/>
                <a:gd name="T35" fmla="*/ 44 h 97"/>
                <a:gd name="T36" fmla="*/ 0 w 100"/>
                <a:gd name="T37" fmla="*/ 54 h 97"/>
                <a:gd name="T38" fmla="*/ 14 w 100"/>
                <a:gd name="T39" fmla="*/ 60 h 97"/>
                <a:gd name="T40" fmla="*/ 17 w 100"/>
                <a:gd name="T41" fmla="*/ 66 h 97"/>
                <a:gd name="T42" fmla="*/ 11 w 100"/>
                <a:gd name="T43" fmla="*/ 80 h 97"/>
                <a:gd name="T44" fmla="*/ 19 w 100"/>
                <a:gd name="T45" fmla="*/ 87 h 97"/>
                <a:gd name="T46" fmla="*/ 33 w 100"/>
                <a:gd name="T47" fmla="*/ 82 h 97"/>
                <a:gd name="T48" fmla="*/ 39 w 100"/>
                <a:gd name="T49" fmla="*/ 84 h 97"/>
                <a:gd name="T50" fmla="*/ 45 w 100"/>
                <a:gd name="T51" fmla="*/ 97 h 97"/>
                <a:gd name="T52" fmla="*/ 56 w 100"/>
                <a:gd name="T53" fmla="*/ 97 h 97"/>
                <a:gd name="T54" fmla="*/ 61 w 100"/>
                <a:gd name="T55" fmla="*/ 84 h 97"/>
                <a:gd name="T56" fmla="*/ 67 w 100"/>
                <a:gd name="T57" fmla="*/ 82 h 97"/>
                <a:gd name="T58" fmla="*/ 81 w 100"/>
                <a:gd name="T59" fmla="*/ 87 h 97"/>
                <a:gd name="T60" fmla="*/ 89 w 100"/>
                <a:gd name="T61" fmla="*/ 79 h 97"/>
                <a:gd name="T62" fmla="*/ 83 w 100"/>
                <a:gd name="T63" fmla="*/ 66 h 97"/>
                <a:gd name="T64" fmla="*/ 86 w 100"/>
                <a:gd name="T65" fmla="*/ 60 h 97"/>
                <a:gd name="T66" fmla="*/ 50 w 100"/>
                <a:gd name="T67" fmla="*/ 64 h 97"/>
                <a:gd name="T68" fmla="*/ 34 w 100"/>
                <a:gd name="T69" fmla="*/ 49 h 97"/>
                <a:gd name="T70" fmla="*/ 50 w 100"/>
                <a:gd name="T71" fmla="*/ 33 h 97"/>
                <a:gd name="T72" fmla="*/ 66 w 100"/>
                <a:gd name="T73" fmla="*/ 49 h 97"/>
                <a:gd name="T74" fmla="*/ 50 w 100"/>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 h="97">
                  <a:moveTo>
                    <a:pt x="86" y="60"/>
                  </a:moveTo>
                  <a:cubicBezTo>
                    <a:pt x="86" y="60"/>
                    <a:pt x="100" y="55"/>
                    <a:pt x="100" y="54"/>
                  </a:cubicBezTo>
                  <a:cubicBezTo>
                    <a:pt x="100" y="43"/>
                    <a:pt x="100" y="43"/>
                    <a:pt x="100" y="43"/>
                  </a:cubicBezTo>
                  <a:cubicBezTo>
                    <a:pt x="100" y="43"/>
                    <a:pt x="86" y="38"/>
                    <a:pt x="86" y="38"/>
                  </a:cubicBezTo>
                  <a:cubicBezTo>
                    <a:pt x="83" y="32"/>
                    <a:pt x="83" y="32"/>
                    <a:pt x="83" y="32"/>
                  </a:cubicBezTo>
                  <a:cubicBezTo>
                    <a:pt x="83" y="32"/>
                    <a:pt x="89" y="19"/>
                    <a:pt x="89" y="18"/>
                  </a:cubicBezTo>
                  <a:cubicBezTo>
                    <a:pt x="81" y="11"/>
                    <a:pt x="81" y="11"/>
                    <a:pt x="81" y="11"/>
                  </a:cubicBezTo>
                  <a:cubicBezTo>
                    <a:pt x="80" y="10"/>
                    <a:pt x="67" y="16"/>
                    <a:pt x="67" y="16"/>
                  </a:cubicBezTo>
                  <a:cubicBezTo>
                    <a:pt x="61" y="14"/>
                    <a:pt x="61" y="14"/>
                    <a:pt x="61" y="14"/>
                  </a:cubicBezTo>
                  <a:cubicBezTo>
                    <a:pt x="61" y="14"/>
                    <a:pt x="56" y="0"/>
                    <a:pt x="55" y="0"/>
                  </a:cubicBezTo>
                  <a:cubicBezTo>
                    <a:pt x="44" y="0"/>
                    <a:pt x="44" y="0"/>
                    <a:pt x="44" y="0"/>
                  </a:cubicBezTo>
                  <a:cubicBezTo>
                    <a:pt x="44" y="0"/>
                    <a:pt x="39" y="14"/>
                    <a:pt x="39" y="14"/>
                  </a:cubicBezTo>
                  <a:cubicBezTo>
                    <a:pt x="33" y="16"/>
                    <a:pt x="33" y="16"/>
                    <a:pt x="33" y="16"/>
                  </a:cubicBezTo>
                  <a:cubicBezTo>
                    <a:pt x="33" y="16"/>
                    <a:pt x="19" y="10"/>
                    <a:pt x="19" y="11"/>
                  </a:cubicBezTo>
                  <a:cubicBezTo>
                    <a:pt x="11" y="19"/>
                    <a:pt x="11" y="19"/>
                    <a:pt x="11" y="19"/>
                  </a:cubicBezTo>
                  <a:cubicBezTo>
                    <a:pt x="10" y="19"/>
                    <a:pt x="17" y="32"/>
                    <a:pt x="17" y="32"/>
                  </a:cubicBezTo>
                  <a:cubicBezTo>
                    <a:pt x="14" y="38"/>
                    <a:pt x="14" y="38"/>
                    <a:pt x="14" y="38"/>
                  </a:cubicBezTo>
                  <a:cubicBezTo>
                    <a:pt x="14" y="38"/>
                    <a:pt x="0" y="43"/>
                    <a:pt x="0" y="44"/>
                  </a:cubicBezTo>
                  <a:cubicBezTo>
                    <a:pt x="0" y="54"/>
                    <a:pt x="0" y="54"/>
                    <a:pt x="0" y="54"/>
                  </a:cubicBezTo>
                  <a:cubicBezTo>
                    <a:pt x="0" y="55"/>
                    <a:pt x="14" y="60"/>
                    <a:pt x="14" y="60"/>
                  </a:cubicBezTo>
                  <a:cubicBezTo>
                    <a:pt x="17" y="66"/>
                    <a:pt x="17" y="66"/>
                    <a:pt x="17" y="66"/>
                  </a:cubicBezTo>
                  <a:cubicBezTo>
                    <a:pt x="17" y="66"/>
                    <a:pt x="11" y="79"/>
                    <a:pt x="11" y="80"/>
                  </a:cubicBezTo>
                  <a:cubicBezTo>
                    <a:pt x="19" y="87"/>
                    <a:pt x="19" y="87"/>
                    <a:pt x="19" y="87"/>
                  </a:cubicBezTo>
                  <a:cubicBezTo>
                    <a:pt x="20" y="88"/>
                    <a:pt x="33" y="82"/>
                    <a:pt x="33" y="82"/>
                  </a:cubicBezTo>
                  <a:cubicBezTo>
                    <a:pt x="39" y="84"/>
                    <a:pt x="39" y="84"/>
                    <a:pt x="39" y="84"/>
                  </a:cubicBezTo>
                  <a:cubicBezTo>
                    <a:pt x="39" y="84"/>
                    <a:pt x="44" y="97"/>
                    <a:pt x="45" y="97"/>
                  </a:cubicBezTo>
                  <a:cubicBezTo>
                    <a:pt x="56" y="97"/>
                    <a:pt x="56" y="97"/>
                    <a:pt x="56" y="97"/>
                  </a:cubicBezTo>
                  <a:cubicBezTo>
                    <a:pt x="56" y="97"/>
                    <a:pt x="61" y="84"/>
                    <a:pt x="61" y="84"/>
                  </a:cubicBezTo>
                  <a:cubicBezTo>
                    <a:pt x="67" y="82"/>
                    <a:pt x="67" y="82"/>
                    <a:pt x="67" y="82"/>
                  </a:cubicBezTo>
                  <a:cubicBezTo>
                    <a:pt x="67" y="82"/>
                    <a:pt x="81" y="87"/>
                    <a:pt x="81" y="87"/>
                  </a:cubicBezTo>
                  <a:cubicBezTo>
                    <a:pt x="89" y="79"/>
                    <a:pt x="89" y="79"/>
                    <a:pt x="89" y="79"/>
                  </a:cubicBezTo>
                  <a:cubicBezTo>
                    <a:pt x="90" y="79"/>
                    <a:pt x="83" y="66"/>
                    <a:pt x="83" y="66"/>
                  </a:cubicBezTo>
                  <a:lnTo>
                    <a:pt x="86" y="60"/>
                  </a:lnTo>
                  <a:close/>
                  <a:moveTo>
                    <a:pt x="50" y="64"/>
                  </a:moveTo>
                  <a:cubicBezTo>
                    <a:pt x="41" y="64"/>
                    <a:pt x="34" y="57"/>
                    <a:pt x="34" y="49"/>
                  </a:cubicBezTo>
                  <a:cubicBezTo>
                    <a:pt x="34" y="40"/>
                    <a:pt x="41" y="33"/>
                    <a:pt x="50" y="33"/>
                  </a:cubicBezTo>
                  <a:cubicBezTo>
                    <a:pt x="59" y="33"/>
                    <a:pt x="66" y="40"/>
                    <a:pt x="66" y="49"/>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ndParaRPr>
            </a:p>
          </p:txBody>
        </p:sp>
        <p:sp>
          <p:nvSpPr>
            <p:cNvPr id="15" name="Freeform 58"/>
            <p:cNvSpPr>
              <a:spLocks noEditPoints="1"/>
            </p:cNvSpPr>
            <p:nvPr/>
          </p:nvSpPr>
          <p:spPr bwMode="auto">
            <a:xfrm>
              <a:off x="8308715" y="1564044"/>
              <a:ext cx="154738" cy="154738"/>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3 w 47"/>
                <a:gd name="T17" fmla="*/ 6 h 47"/>
                <a:gd name="T18" fmla="*/ 20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1 w 47"/>
                <a:gd name="T31" fmla="*/ 21 h 47"/>
                <a:gd name="T32" fmla="*/ 6 w 47"/>
                <a:gd name="T33" fmla="*/ 25 h 47"/>
                <a:gd name="T34" fmla="*/ 7 w 47"/>
                <a:gd name="T35" fmla="*/ 28 h 47"/>
                <a:gd name="T36" fmla="*/ 3 w 47"/>
                <a:gd name="T37" fmla="*/ 34 h 47"/>
                <a:gd name="T38" fmla="*/ 5 w 47"/>
                <a:gd name="T39" fmla="*/ 38 h 47"/>
                <a:gd name="T40" fmla="*/ 12 w 47"/>
                <a:gd name="T41" fmla="*/ 37 h 47"/>
                <a:gd name="T42" fmla="*/ 14 w 47"/>
                <a:gd name="T43" fmla="*/ 39 h 47"/>
                <a:gd name="T44" fmla="*/ 16 w 47"/>
                <a:gd name="T45" fmla="*/ 46 h 47"/>
                <a:gd name="T46" fmla="*/ 21 w 47"/>
                <a:gd name="T47" fmla="*/ 47 h 47"/>
                <a:gd name="T48" fmla="*/ 25 w 47"/>
                <a:gd name="T49" fmla="*/ 41 h 47"/>
                <a:gd name="T50" fmla="*/ 28 w 47"/>
                <a:gd name="T51" fmla="*/ 41 h 47"/>
                <a:gd name="T52" fmla="*/ 33 w 47"/>
                <a:gd name="T53" fmla="*/ 45 h 47"/>
                <a:gd name="T54" fmla="*/ 38 w 47"/>
                <a:gd name="T55" fmla="*/ 42 h 47"/>
                <a:gd name="T56" fmla="*/ 37 w 47"/>
                <a:gd name="T57" fmla="*/ 35 h 47"/>
                <a:gd name="T58" fmla="*/ 39 w 47"/>
                <a:gd name="T59" fmla="*/ 33 h 47"/>
                <a:gd name="T60" fmla="*/ 46 w 47"/>
                <a:gd name="T61" fmla="*/ 31 h 47"/>
                <a:gd name="T62" fmla="*/ 47 w 47"/>
                <a:gd name="T63" fmla="*/ 26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3" y="6"/>
                    <a:pt x="23" y="6"/>
                  </a:cubicBezTo>
                  <a:cubicBezTo>
                    <a:pt x="20" y="6"/>
                    <a:pt x="20" y="6"/>
                    <a:pt x="20" y="6"/>
                  </a:cubicBezTo>
                  <a:cubicBezTo>
                    <a:pt x="20"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1" y="21"/>
                    <a:pt x="1" y="21"/>
                    <a:pt x="1" y="21"/>
                  </a:cubicBezTo>
                  <a:cubicBezTo>
                    <a:pt x="0" y="21"/>
                    <a:pt x="6" y="25"/>
                    <a:pt x="6" y="25"/>
                  </a:cubicBezTo>
                  <a:cubicBezTo>
                    <a:pt x="7" y="28"/>
                    <a:pt x="7" y="28"/>
                    <a:pt x="7" y="28"/>
                  </a:cubicBezTo>
                  <a:cubicBezTo>
                    <a:pt x="7" y="28"/>
                    <a:pt x="2" y="33"/>
                    <a:pt x="3" y="34"/>
                  </a:cubicBezTo>
                  <a:cubicBezTo>
                    <a:pt x="5" y="38"/>
                    <a:pt x="5" y="38"/>
                    <a:pt x="5" y="38"/>
                  </a:cubicBezTo>
                  <a:cubicBezTo>
                    <a:pt x="5" y="38"/>
                    <a:pt x="12" y="37"/>
                    <a:pt x="12" y="37"/>
                  </a:cubicBezTo>
                  <a:cubicBezTo>
                    <a:pt x="14" y="39"/>
                    <a:pt x="14" y="39"/>
                    <a:pt x="14" y="39"/>
                  </a:cubicBezTo>
                  <a:cubicBezTo>
                    <a:pt x="14" y="39"/>
                    <a:pt x="15" y="46"/>
                    <a:pt x="16" y="46"/>
                  </a:cubicBezTo>
                  <a:cubicBezTo>
                    <a:pt x="21" y="47"/>
                    <a:pt x="21" y="47"/>
                    <a:pt x="21" y="47"/>
                  </a:cubicBezTo>
                  <a:cubicBezTo>
                    <a:pt x="21" y="47"/>
                    <a:pt x="25" y="41"/>
                    <a:pt x="25" y="41"/>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6" y="31"/>
                  </a:cubicBezTo>
                  <a:cubicBezTo>
                    <a:pt x="47" y="26"/>
                    <a:pt x="47" y="26"/>
                    <a:pt x="47" y="26"/>
                  </a:cubicBezTo>
                  <a:cubicBezTo>
                    <a:pt x="47" y="26"/>
                    <a:pt x="41" y="22"/>
                    <a:pt x="41" y="22"/>
                  </a:cubicBezTo>
                  <a:close/>
                  <a:moveTo>
                    <a:pt x="31" y="25"/>
                  </a:moveTo>
                  <a:cubicBezTo>
                    <a:pt x="30" y="29"/>
                    <a:pt x="26" y="32"/>
                    <a:pt x="22" y="31"/>
                  </a:cubicBezTo>
                  <a:cubicBezTo>
                    <a:pt x="18" y="30"/>
                    <a:pt x="15" y="26"/>
                    <a:pt x="16" y="22"/>
                  </a:cubicBezTo>
                  <a:cubicBezTo>
                    <a:pt x="17" y="18"/>
                    <a:pt x="22"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139911169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271220" y="69742"/>
            <a:ext cx="8229600" cy="5073757"/>
          </a:xfrm>
        </p:spPr>
        <p:txBody>
          <a:bodyPr>
            <a:noAutofit/>
          </a:bodyPr>
          <a:lstStyle/>
          <a:p>
            <a:pPr marL="0" indent="0">
              <a:buNone/>
            </a:pPr>
            <a:r>
              <a:rPr lang="ru-RU" sz="1800" b="1" dirty="0">
                <a:solidFill>
                  <a:schemeClr val="tx2">
                    <a:lumMod val="50000"/>
                  </a:schemeClr>
                </a:solidFill>
              </a:rPr>
              <a:t>В факторе </a:t>
            </a:r>
            <a:r>
              <a:rPr lang="ru-RU" sz="1800" b="1" i="1" dirty="0">
                <a:solidFill>
                  <a:srgbClr val="C00000"/>
                </a:solidFill>
              </a:rPr>
              <a:t>«Понимание знаково-символической функции игрушки и роли»</a:t>
            </a:r>
            <a:r>
              <a:rPr lang="ru-RU" sz="1800" b="1" dirty="0">
                <a:solidFill>
                  <a:srgbClr val="C00000"/>
                </a:solidFill>
              </a:rPr>
              <a:t>   </a:t>
            </a:r>
            <a:r>
              <a:rPr lang="ru-RU" sz="1800" b="1" dirty="0">
                <a:solidFill>
                  <a:schemeClr val="tx2">
                    <a:lumMod val="50000"/>
                  </a:schemeClr>
                </a:solidFill>
              </a:rPr>
              <a:t>выделен показатель </a:t>
            </a:r>
            <a:r>
              <a:rPr lang="ru-RU" sz="1800" b="1" i="1" dirty="0">
                <a:solidFill>
                  <a:srgbClr val="C00000"/>
                </a:solidFill>
              </a:rPr>
              <a:t>«Понимание того, что каждый предмет может использоваться не только в прямом назначении, но и в качестве игрового аналога»</a:t>
            </a:r>
            <a:r>
              <a:rPr lang="ru-RU" sz="1800" b="1" dirty="0">
                <a:solidFill>
                  <a:srgbClr val="C00000"/>
                </a:solidFill>
              </a:rPr>
              <a:t> </a:t>
            </a:r>
            <a:r>
              <a:rPr lang="ru-RU" sz="1800" b="1" dirty="0">
                <a:solidFill>
                  <a:schemeClr val="tx2">
                    <a:lumMod val="50000"/>
                  </a:schemeClr>
                </a:solidFill>
              </a:rPr>
              <a:t>на реально подобных игрушках, но дети с ЗПР на более отвлеченных заместителях </a:t>
            </a:r>
            <a:r>
              <a:rPr lang="ru-RU" sz="1800" b="1" dirty="0" smtClean="0">
                <a:solidFill>
                  <a:schemeClr val="tx2">
                    <a:lumMod val="50000"/>
                  </a:schemeClr>
                </a:solidFill>
              </a:rPr>
              <a:t>нуждались </a:t>
            </a:r>
            <a:r>
              <a:rPr lang="ru-RU" sz="1800" b="1" dirty="0">
                <a:solidFill>
                  <a:schemeClr val="tx2">
                    <a:lumMod val="50000"/>
                  </a:schemeClr>
                </a:solidFill>
              </a:rPr>
              <a:t>в образце взрослого («Шары» начинали предлагать использовать для драматизации  с 5 лет после образца экспериментатора).</a:t>
            </a:r>
          </a:p>
          <a:p>
            <a:pPr marL="0" indent="0">
              <a:buNone/>
            </a:pPr>
            <a:r>
              <a:rPr lang="ru-RU" sz="1800" b="1" dirty="0">
                <a:solidFill>
                  <a:schemeClr val="tx2">
                    <a:lumMod val="50000"/>
                  </a:schemeClr>
                </a:solidFill>
              </a:rPr>
              <a:t>Показатель </a:t>
            </a:r>
            <a:r>
              <a:rPr lang="ru-RU" sz="1800" b="1" i="1" dirty="0">
                <a:solidFill>
                  <a:srgbClr val="C00000"/>
                </a:solidFill>
              </a:rPr>
              <a:t>«Условные, замещающие, игровые действия»</a:t>
            </a:r>
            <a:r>
              <a:rPr lang="ru-RU" sz="1800" b="1" dirty="0">
                <a:solidFill>
                  <a:srgbClr val="C00000"/>
                </a:solidFill>
              </a:rPr>
              <a:t> </a:t>
            </a:r>
            <a:r>
              <a:rPr lang="ru-RU" sz="1800" b="1" dirty="0">
                <a:solidFill>
                  <a:schemeClr val="tx2">
                    <a:lumMod val="50000"/>
                  </a:schemeClr>
                </a:solidFill>
              </a:rPr>
              <a:t>отмечен у детей с ЗПР </a:t>
            </a:r>
            <a:r>
              <a:rPr lang="ru-RU" sz="1800" b="1" dirty="0" smtClean="0">
                <a:solidFill>
                  <a:schemeClr val="tx2">
                    <a:lumMod val="50000"/>
                  </a:schemeClr>
                </a:solidFill>
              </a:rPr>
              <a:t>                      в </a:t>
            </a:r>
            <a:r>
              <a:rPr lang="ru-RU" sz="1800" b="1" dirty="0">
                <a:solidFill>
                  <a:schemeClr val="tx2">
                    <a:lumMod val="50000"/>
                  </a:schemeClr>
                </a:solidFill>
              </a:rPr>
              <a:t>4 </a:t>
            </a:r>
            <a:r>
              <a:rPr lang="ru-RU" sz="1800" b="1" dirty="0" smtClean="0">
                <a:solidFill>
                  <a:schemeClr val="tx2">
                    <a:lumMod val="50000"/>
                  </a:schemeClr>
                </a:solidFill>
              </a:rPr>
              <a:t>года,                     - в </a:t>
            </a:r>
            <a:r>
              <a:rPr lang="ru-RU" sz="1800" b="1" dirty="0">
                <a:solidFill>
                  <a:schemeClr val="tx2">
                    <a:lumMod val="50000"/>
                  </a:schemeClr>
                </a:solidFill>
              </a:rPr>
              <a:t>5 лет после обучения, нет цепочек игровых действий без обучения. </a:t>
            </a:r>
          </a:p>
          <a:p>
            <a:pPr marL="0" indent="0">
              <a:buNone/>
            </a:pPr>
            <a:r>
              <a:rPr lang="ru-RU" sz="1800" b="1" dirty="0">
                <a:solidFill>
                  <a:schemeClr val="tx2">
                    <a:lumMod val="50000"/>
                  </a:schemeClr>
                </a:solidFill>
              </a:rPr>
              <a:t>Показатель </a:t>
            </a:r>
            <a:r>
              <a:rPr lang="ru-RU" sz="1800" b="1" i="1" dirty="0">
                <a:solidFill>
                  <a:schemeClr val="tx2">
                    <a:lumMod val="50000"/>
                  </a:schemeClr>
                </a:solidFill>
              </a:rPr>
              <a:t>«</a:t>
            </a:r>
            <a:r>
              <a:rPr lang="ru-RU" sz="1800" b="1" i="1" dirty="0">
                <a:solidFill>
                  <a:srgbClr val="C00000"/>
                </a:solidFill>
              </a:rPr>
              <a:t>Умение идентифицировать персонаж/предмет в заместителе и знаке (жест, рисунок, слово, интонация)»</a:t>
            </a:r>
            <a:r>
              <a:rPr lang="ru-RU" sz="1800" b="1" dirty="0">
                <a:solidFill>
                  <a:srgbClr val="C00000"/>
                </a:solidFill>
              </a:rPr>
              <a:t>. Например, задание «шары на ниточках»</a:t>
            </a:r>
            <a:r>
              <a:rPr lang="ru-RU" sz="1800" b="1" dirty="0">
                <a:solidFill>
                  <a:schemeClr val="tx2">
                    <a:lumMod val="50000"/>
                  </a:schemeClr>
                </a:solidFill>
              </a:rPr>
              <a:t> (материалы Ф. </a:t>
            </a:r>
            <a:r>
              <a:rPr lang="ru-RU" sz="1800" b="1" dirty="0" err="1">
                <a:solidFill>
                  <a:schemeClr val="tx2">
                    <a:lumMod val="50000"/>
                  </a:schemeClr>
                </a:solidFill>
              </a:rPr>
              <a:t>Фребеля</a:t>
            </a:r>
            <a:r>
              <a:rPr lang="ru-RU" sz="1800" b="1" dirty="0">
                <a:solidFill>
                  <a:schemeClr val="tx2">
                    <a:lumMod val="50000"/>
                  </a:schemeClr>
                </a:solidFill>
              </a:rPr>
              <a:t>) - не является фактором символики в 3-5 лет, все дети с ЗПР вплоть до 6 лет не способны были самостоятельно придать им значение «как будто», но готовы понять правило после образца взрослого, что желтый мяч может использоваться как солнце, делали попытки на голубой мяч сказать «туча, облако», но для обозначения героев сказки сами не предлагали использовать.</a:t>
            </a:r>
          </a:p>
          <a:p>
            <a:pPr marL="0" indent="0">
              <a:buNone/>
            </a:pPr>
            <a:endParaRPr lang="ru-RU" sz="1600" dirty="0">
              <a:solidFill>
                <a:schemeClr val="tx2">
                  <a:lumMod val="50000"/>
                </a:schemeClr>
              </a:solidFill>
            </a:endParaRPr>
          </a:p>
        </p:txBody>
      </p:sp>
      <p:sp>
        <p:nvSpPr>
          <p:cNvPr id="4" name="Скругленный прямоугольник 3"/>
          <p:cNvSpPr/>
          <p:nvPr/>
        </p:nvSpPr>
        <p:spPr>
          <a:xfrm>
            <a:off x="795131" y="2073836"/>
            <a:ext cx="1089328" cy="281907"/>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2">
                    <a:lumMod val="50000"/>
                  </a:schemeClr>
                </a:solidFill>
              </a:rPr>
              <a:t>Группа А</a:t>
            </a:r>
            <a:endParaRPr lang="en-US" sz="1600" b="1" dirty="0">
              <a:solidFill>
                <a:schemeClr val="tx2">
                  <a:lumMod val="50000"/>
                </a:schemeClr>
              </a:solidFill>
            </a:endParaRPr>
          </a:p>
        </p:txBody>
      </p:sp>
      <p:sp>
        <p:nvSpPr>
          <p:cNvPr id="6" name="Скругленный прямоугольник 5"/>
          <p:cNvSpPr/>
          <p:nvPr/>
        </p:nvSpPr>
        <p:spPr>
          <a:xfrm>
            <a:off x="2790907" y="2073836"/>
            <a:ext cx="1027045" cy="281907"/>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2">
                    <a:lumMod val="50000"/>
                  </a:schemeClr>
                </a:solidFill>
              </a:rPr>
              <a:t>Группа В</a:t>
            </a:r>
            <a:endParaRPr lang="en-US" sz="1600" b="1" dirty="0">
              <a:solidFill>
                <a:schemeClr val="tx2">
                  <a:lumMod val="50000"/>
                </a:schemeClr>
              </a:solidFill>
            </a:endParaRPr>
          </a:p>
        </p:txBody>
      </p:sp>
    </p:spTree>
    <p:extLst>
      <p:ext uri="{BB962C8B-B14F-4D97-AF65-F5344CB8AC3E}">
        <p14:creationId xmlns:p14="http://schemas.microsoft.com/office/powerpoint/2010/main" val="11545873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8540" y="381662"/>
            <a:ext cx="8762336" cy="4524315"/>
          </a:xfrm>
          <a:prstGeom prst="rect">
            <a:avLst/>
          </a:prstGeom>
        </p:spPr>
        <p:txBody>
          <a:bodyPr wrap="square">
            <a:spAutoFit/>
          </a:bodyPr>
          <a:lstStyle/>
          <a:p>
            <a:r>
              <a:rPr lang="ru-RU" sz="2400" b="1" dirty="0" smtClean="0">
                <a:solidFill>
                  <a:schemeClr val="tx2">
                    <a:lumMod val="50000"/>
                  </a:schemeClr>
                </a:solidFill>
              </a:rPr>
              <a:t>       Показатель </a:t>
            </a:r>
            <a:r>
              <a:rPr lang="ru-RU" sz="2400" b="1" i="1" dirty="0">
                <a:solidFill>
                  <a:srgbClr val="C00000"/>
                </a:solidFill>
              </a:rPr>
              <a:t>«Двигательное (моторное) развитие»</a:t>
            </a:r>
            <a:r>
              <a:rPr lang="ru-RU" sz="2400" b="1" dirty="0">
                <a:solidFill>
                  <a:srgbClr val="C00000"/>
                </a:solidFill>
              </a:rPr>
              <a:t> </a:t>
            </a:r>
            <a:r>
              <a:rPr lang="ru-RU" sz="2400" b="1" dirty="0">
                <a:solidFill>
                  <a:schemeClr val="tx2">
                    <a:lumMod val="50000"/>
                  </a:schemeClr>
                </a:solidFill>
              </a:rPr>
              <a:t>даже на примере задания с шарами был существенным для 3-5 летних детей с ЗПР. </a:t>
            </a:r>
          </a:p>
          <a:p>
            <a:r>
              <a:rPr lang="ru-RU" sz="2400" b="1" dirty="0" smtClean="0">
                <a:solidFill>
                  <a:schemeClr val="tx2">
                    <a:lumMod val="50000"/>
                  </a:schemeClr>
                </a:solidFill>
              </a:rPr>
              <a:t>       Показатель </a:t>
            </a:r>
            <a:r>
              <a:rPr lang="ru-RU" sz="2400" b="1" i="1" dirty="0">
                <a:solidFill>
                  <a:srgbClr val="C00000"/>
                </a:solidFill>
              </a:rPr>
              <a:t>«Произвольное внимание к замещающим, символическим действиям – отражение в знаке - рисунке, роли характерных черт, движений персонажа/профессии»</a:t>
            </a:r>
            <a:r>
              <a:rPr lang="ru-RU" sz="2400" b="1" dirty="0">
                <a:solidFill>
                  <a:srgbClr val="C00000"/>
                </a:solidFill>
              </a:rPr>
              <a:t> </a:t>
            </a:r>
            <a:r>
              <a:rPr lang="ru-RU" sz="2400" b="1" dirty="0">
                <a:solidFill>
                  <a:schemeClr val="tx2">
                    <a:lumMod val="50000"/>
                  </a:schemeClr>
                </a:solidFill>
              </a:rPr>
              <a:t>зафиксирован с 6 лет у детей с ЗПР.</a:t>
            </a:r>
          </a:p>
          <a:p>
            <a:r>
              <a:rPr lang="ru-RU" sz="2400" b="1" dirty="0" smtClean="0">
                <a:solidFill>
                  <a:schemeClr val="tx2">
                    <a:lumMod val="50000"/>
                  </a:schemeClr>
                </a:solidFill>
              </a:rPr>
              <a:t>       Показатель </a:t>
            </a:r>
            <a:r>
              <a:rPr lang="ru-RU" sz="2400" b="1" i="1" dirty="0">
                <a:solidFill>
                  <a:srgbClr val="C00000"/>
                </a:solidFill>
              </a:rPr>
              <a:t>«Понимание общепринятых знаков, </a:t>
            </a:r>
            <a:r>
              <a:rPr lang="ru-RU" sz="2400" b="1" i="1" dirty="0" err="1">
                <a:solidFill>
                  <a:srgbClr val="C00000"/>
                </a:solidFill>
              </a:rPr>
              <a:t>средообразующих</a:t>
            </a:r>
            <a:r>
              <a:rPr lang="ru-RU" sz="2400" b="1" i="1" dirty="0">
                <a:solidFill>
                  <a:srgbClr val="C00000"/>
                </a:solidFill>
              </a:rPr>
              <a:t> сюжетно-ролевые игры»</a:t>
            </a:r>
            <a:r>
              <a:rPr lang="ru-RU" sz="2400" b="1" dirty="0">
                <a:solidFill>
                  <a:srgbClr val="C00000"/>
                </a:solidFill>
              </a:rPr>
              <a:t> </a:t>
            </a:r>
            <a:r>
              <a:rPr lang="ru-RU" sz="2400" b="1" dirty="0">
                <a:solidFill>
                  <a:schemeClr val="tx2">
                    <a:lumMod val="50000"/>
                  </a:schemeClr>
                </a:solidFill>
              </a:rPr>
              <a:t>зависел от частотности в опыте, так, светофор дети с ЗПР распознавали и в 4 года в подготовленном игровом наборе, знаки дорожного движения использовали в игре с 6 лет</a:t>
            </a:r>
            <a:r>
              <a:rPr lang="ru-RU" sz="2400" b="1" dirty="0" smtClean="0">
                <a:solidFill>
                  <a:schemeClr val="tx2">
                    <a:lumMod val="50000"/>
                  </a:schemeClr>
                </a:solidFill>
              </a:rPr>
              <a:t>.</a:t>
            </a:r>
            <a:endParaRPr lang="ru-RU" sz="2400" b="1" dirty="0">
              <a:solidFill>
                <a:schemeClr val="tx2">
                  <a:lumMod val="50000"/>
                </a:schemeClr>
              </a:solidFill>
            </a:endParaRPr>
          </a:p>
        </p:txBody>
      </p:sp>
    </p:spTree>
    <p:extLst>
      <p:ext uri="{BB962C8B-B14F-4D97-AF65-F5344CB8AC3E}">
        <p14:creationId xmlns:p14="http://schemas.microsoft.com/office/powerpoint/2010/main" val="28958358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6978" y="715618"/>
            <a:ext cx="8762336" cy="3785652"/>
          </a:xfrm>
          <a:prstGeom prst="rect">
            <a:avLst/>
          </a:prstGeom>
        </p:spPr>
        <p:txBody>
          <a:bodyPr wrap="square">
            <a:spAutoFit/>
          </a:bodyPr>
          <a:lstStyle/>
          <a:p>
            <a:r>
              <a:rPr lang="ru-RU" sz="2000" b="1" dirty="0" smtClean="0">
                <a:solidFill>
                  <a:schemeClr val="tx2">
                    <a:lumMod val="50000"/>
                  </a:schemeClr>
                </a:solidFill>
              </a:rPr>
              <a:t>         У </a:t>
            </a:r>
            <a:r>
              <a:rPr lang="ru-RU" sz="2000" b="1" dirty="0">
                <a:solidFill>
                  <a:schemeClr val="tx2">
                    <a:lumMod val="50000"/>
                  </a:schemeClr>
                </a:solidFill>
              </a:rPr>
              <a:t>детей </a:t>
            </a:r>
            <a:r>
              <a:rPr lang="ru-RU" sz="2000" b="1" dirty="0" smtClean="0">
                <a:solidFill>
                  <a:schemeClr val="tx2">
                    <a:lumMod val="50000"/>
                  </a:schemeClr>
                </a:solidFill>
              </a:rPr>
              <a:t>                      </a:t>
            </a:r>
            <a:r>
              <a:rPr lang="ru-RU" sz="2000" b="1" dirty="0" err="1">
                <a:solidFill>
                  <a:srgbClr val="C00000"/>
                </a:solidFill>
              </a:rPr>
              <a:t>несформированность</a:t>
            </a:r>
            <a:r>
              <a:rPr lang="ru-RU" sz="2000" b="1" dirty="0">
                <a:solidFill>
                  <a:schemeClr val="tx2">
                    <a:lumMod val="50000"/>
                  </a:schemeClr>
                </a:solidFill>
              </a:rPr>
              <a:t> устойчивых форм </a:t>
            </a:r>
            <a:r>
              <a:rPr lang="ru-RU" sz="2000" b="1" dirty="0" err="1">
                <a:solidFill>
                  <a:srgbClr val="C00000"/>
                </a:solidFill>
              </a:rPr>
              <a:t>саморегуляции</a:t>
            </a:r>
            <a:r>
              <a:rPr lang="ru-RU" sz="2000" b="1" dirty="0">
                <a:solidFill>
                  <a:schemeClr val="tx2">
                    <a:lumMod val="50000"/>
                  </a:schemeClr>
                </a:solidFill>
              </a:rPr>
              <a:t> и произвольной активности </a:t>
            </a:r>
            <a:r>
              <a:rPr lang="ru-RU" sz="2000" b="1" dirty="0">
                <a:solidFill>
                  <a:srgbClr val="C00000"/>
                </a:solidFill>
              </a:rPr>
              <a:t>проявилась</a:t>
            </a:r>
            <a:r>
              <a:rPr lang="ru-RU" sz="2000" b="1" dirty="0">
                <a:solidFill>
                  <a:schemeClr val="tx2">
                    <a:lumMod val="50000"/>
                  </a:schemeClr>
                </a:solidFill>
              </a:rPr>
              <a:t> в различных ситуациях наблюдения и специально организованных взрослым: в игровом пространстве, при игре со взрослым, при подготовке к игре и одевании кукол, потребности в руководстве взрослого при разрешении конфликтов при распределении атрибутов. При таком низком уровне самостоятельности в анализе опыта и воспроизведения его в игре можно предположить, что образец действий сначала персонажей мультфильмов в свободной игре, а затем образец действий взрослого с игрушкой воспринимается детьми как устойчивая, «</a:t>
            </a:r>
            <a:r>
              <a:rPr lang="ru-RU" sz="2000" b="1" dirty="0" err="1">
                <a:solidFill>
                  <a:schemeClr val="tx2">
                    <a:lumMod val="50000"/>
                  </a:schemeClr>
                </a:solidFill>
              </a:rPr>
              <a:t>прототипическая</a:t>
            </a:r>
            <a:r>
              <a:rPr lang="ru-RU" sz="2000" b="1" dirty="0">
                <a:solidFill>
                  <a:schemeClr val="tx2">
                    <a:lumMod val="50000"/>
                  </a:schemeClr>
                </a:solidFill>
              </a:rPr>
              <a:t>» наглядная модель </a:t>
            </a:r>
            <a:r>
              <a:rPr lang="ru-RU" sz="2000" b="1" dirty="0" err="1">
                <a:solidFill>
                  <a:schemeClr val="tx2">
                    <a:lumMod val="50000"/>
                  </a:schemeClr>
                </a:solidFill>
              </a:rPr>
              <a:t>саморегуляции</a:t>
            </a:r>
            <a:r>
              <a:rPr lang="ru-RU" sz="2000" b="1" dirty="0">
                <a:solidFill>
                  <a:schemeClr val="tx2">
                    <a:lumMod val="50000"/>
                  </a:schemeClr>
                </a:solidFill>
              </a:rPr>
              <a:t> в деятельности, которую по подражанию дети копируют с помощью совмещенных и совместных действий с игрушкой.</a:t>
            </a:r>
          </a:p>
        </p:txBody>
      </p:sp>
      <p:sp>
        <p:nvSpPr>
          <p:cNvPr id="3" name="Скругленный прямоугольник 2"/>
          <p:cNvSpPr/>
          <p:nvPr/>
        </p:nvSpPr>
        <p:spPr>
          <a:xfrm>
            <a:off x="1717481" y="777775"/>
            <a:ext cx="1097281" cy="279750"/>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2">
                    <a:lumMod val="50000"/>
                  </a:schemeClr>
                </a:solidFill>
              </a:rPr>
              <a:t>Группы С</a:t>
            </a:r>
            <a:endParaRPr lang="en-US" sz="1600" b="1" dirty="0">
              <a:solidFill>
                <a:schemeClr val="tx2">
                  <a:lumMod val="50000"/>
                </a:schemeClr>
              </a:solidFill>
            </a:endParaRPr>
          </a:p>
        </p:txBody>
      </p:sp>
    </p:spTree>
    <p:extLst>
      <p:ext uri="{BB962C8B-B14F-4D97-AF65-F5344CB8AC3E}">
        <p14:creationId xmlns:p14="http://schemas.microsoft.com/office/powerpoint/2010/main" val="35527468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3719" y="74392"/>
            <a:ext cx="4931998" cy="4931998"/>
          </a:xfrm>
          <a:prstGeom prst="roundRect">
            <a:avLst/>
          </a:prstGeom>
        </p:spPr>
      </p:pic>
    </p:spTree>
    <p:extLst>
      <p:ext uri="{BB962C8B-B14F-4D97-AF65-F5344CB8AC3E}">
        <p14:creationId xmlns:p14="http://schemas.microsoft.com/office/powerpoint/2010/main" val="30816667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7">
            <a:extLst>
              <a:ext uri="{FF2B5EF4-FFF2-40B4-BE49-F238E27FC236}">
                <a16:creationId xmlns:a16="http://schemas.microsoft.com/office/drawing/2014/main" id="{29B6AB58-E43D-4759-AB05-DF19852387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91853" y="1244334"/>
            <a:ext cx="958310" cy="2076338"/>
          </a:xfrm>
          <a:prstGeom prst="rect">
            <a:avLst/>
          </a:prstGeom>
        </p:spPr>
      </p:pic>
      <p:sp>
        <p:nvSpPr>
          <p:cNvPr id="4" name="Заголовок 3">
            <a:extLst>
              <a:ext uri="{FF2B5EF4-FFF2-40B4-BE49-F238E27FC236}">
                <a16:creationId xmlns:a16="http://schemas.microsoft.com/office/drawing/2014/main" id="{864A5067-AFE4-452F-BDAE-595209ADEE11}"/>
              </a:ext>
            </a:extLst>
          </p:cNvPr>
          <p:cNvSpPr>
            <a:spLocks noGrp="1"/>
          </p:cNvSpPr>
          <p:nvPr>
            <p:ph type="title"/>
          </p:nvPr>
        </p:nvSpPr>
        <p:spPr>
          <a:xfrm>
            <a:off x="142009" y="790414"/>
            <a:ext cx="7692384" cy="692929"/>
          </a:xfrm>
          <a:prstGeom prst="roundRect">
            <a:avLst>
              <a:gd name="adj" fmla="val 50000"/>
            </a:avLst>
          </a:prstGeom>
          <a:solidFill>
            <a:schemeClr val="accent1">
              <a:lumMod val="50000"/>
            </a:schemeClr>
          </a:solidFill>
        </p:spPr>
        <p:txBody>
          <a:bodyPr>
            <a:noAutofit/>
          </a:bodyPr>
          <a:lstStyle/>
          <a:p>
            <a:r>
              <a:rPr lang="ru-RU" sz="1400" dirty="0">
                <a:latin typeface="Arial" panose="020B0604020202020204" pitchFamily="34" charset="0"/>
                <a:cs typeface="Arial" panose="020B0604020202020204" pitchFamily="34" charset="0"/>
              </a:rPr>
              <a:t>«сократовский» метод по К.Д. Ушинскому </a:t>
            </a:r>
            <a:r>
              <a:rPr lang="ru-RU" sz="1400" dirty="0" smtClean="0">
                <a:latin typeface="Arial" panose="020B0604020202020204" pitchFamily="34" charset="0"/>
                <a:cs typeface="Arial" panose="020B0604020202020204" pitchFamily="34" charset="0"/>
              </a:rPr>
              <a:t>сопровождение </a:t>
            </a:r>
            <a:r>
              <a:rPr lang="ru-RU" sz="1400" dirty="0">
                <a:latin typeface="Arial" panose="020B0604020202020204" pitchFamily="34" charset="0"/>
                <a:cs typeface="Arial" panose="020B0604020202020204" pitchFamily="34" charset="0"/>
              </a:rPr>
              <a:t>всех действий взрослого комментариями и вопросами по отношению к ребенку</a:t>
            </a:r>
          </a:p>
        </p:txBody>
      </p:sp>
      <p:pic>
        <p:nvPicPr>
          <p:cNvPr id="8" name="Объект 7">
            <a:extLst>
              <a:ext uri="{FF2B5EF4-FFF2-40B4-BE49-F238E27FC236}">
                <a16:creationId xmlns:a16="http://schemas.microsoft.com/office/drawing/2014/main" id="{030EA333-9FFA-4227-BBEF-78282CA84DB5}"/>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7974366" y="3066640"/>
            <a:ext cx="1169634" cy="2079349"/>
          </a:xfrm>
        </p:spPr>
      </p:pic>
      <p:pic>
        <p:nvPicPr>
          <p:cNvPr id="10" name="Объект 9">
            <a:extLst>
              <a:ext uri="{FF2B5EF4-FFF2-40B4-BE49-F238E27FC236}">
                <a16:creationId xmlns:a16="http://schemas.microsoft.com/office/drawing/2014/main" id="{C55C62B7-5462-48C2-B0F4-9932244EDBD8}"/>
              </a:ext>
            </a:extLst>
          </p:cNvPr>
          <p:cNvPicPr>
            <a:picLocks noGrp="1" noChangeAspect="1"/>
          </p:cNvPicPr>
          <p:nvPr>
            <p:ph sz="half" idx="4294967295"/>
          </p:nvPr>
        </p:nvPicPr>
        <p:blipFill>
          <a:blip r:embed="rId4" cstate="email">
            <a:extLst>
              <a:ext uri="{28A0092B-C50C-407E-A947-70E740481C1C}">
                <a14:useLocalDpi xmlns:a14="http://schemas.microsoft.com/office/drawing/2010/main"/>
              </a:ext>
            </a:extLst>
          </a:blip>
          <a:stretch>
            <a:fillRect/>
          </a:stretch>
        </p:blipFill>
        <p:spPr>
          <a:xfrm>
            <a:off x="7650163" y="1751466"/>
            <a:ext cx="1493837" cy="1992313"/>
          </a:xfrm>
        </p:spPr>
      </p:pic>
      <p:sp>
        <p:nvSpPr>
          <p:cNvPr id="13" name="Объект 2">
            <a:extLst>
              <a:ext uri="{FF2B5EF4-FFF2-40B4-BE49-F238E27FC236}">
                <a16:creationId xmlns:a16="http://schemas.microsoft.com/office/drawing/2014/main" id="{B78117B0-38CD-4D7F-92C0-F945D38F5640}"/>
              </a:ext>
            </a:extLst>
          </p:cNvPr>
          <p:cNvSpPr txBox="1">
            <a:spLocks/>
          </p:cNvSpPr>
          <p:nvPr/>
        </p:nvSpPr>
        <p:spPr>
          <a:xfrm>
            <a:off x="344758" y="1483896"/>
            <a:ext cx="4761934" cy="1276339"/>
          </a:xfrm>
          <a:prstGeom prst="rect">
            <a:avLst/>
          </a:prstGeom>
        </p:spPr>
        <p:txBody>
          <a:bodyPr vert="horz" lIns="51435" tIns="25718" rIns="51435" bIns="25718" rtlCol="0">
            <a:normAutofit fontScale="250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ru-RU" sz="4800" dirty="0">
                <a:latin typeface="Arial" panose="020B0604020202020204" pitchFamily="34" charset="0"/>
                <a:cs typeface="Arial" panose="020B0604020202020204" pitchFamily="34" charset="0"/>
              </a:rPr>
              <a:t> </a:t>
            </a:r>
            <a:r>
              <a:rPr lang="ru-RU" sz="4800" b="1" dirty="0">
                <a:latin typeface="Arial" panose="020B0604020202020204" pitchFamily="34" charset="0"/>
                <a:cs typeface="Arial" panose="020B0604020202020204" pitchFamily="34" charset="0"/>
              </a:rPr>
              <a:t>создание коммуникативных ситуаций (требующих ответа «да/нет», жеста «нравится/не нравится») </a:t>
            </a:r>
          </a:p>
          <a:p>
            <a:r>
              <a:rPr lang="ru-RU" sz="4800" b="1" dirty="0">
                <a:latin typeface="Arial" panose="020B0604020202020204" pitchFamily="34" charset="0"/>
                <a:cs typeface="Arial" panose="020B0604020202020204" pitchFamily="34" charset="0"/>
              </a:rPr>
              <a:t> формирование намеренного поведения ребенка при развивающем уходе, обслуживании, </a:t>
            </a:r>
          </a:p>
          <a:p>
            <a:r>
              <a:rPr lang="ru-RU" sz="4800" b="1" dirty="0">
                <a:latin typeface="Arial" panose="020B0604020202020204" pitchFamily="34" charset="0"/>
                <a:cs typeface="Arial" panose="020B0604020202020204" pitchFamily="34" charset="0"/>
              </a:rPr>
              <a:t>перенос опыта взаимодействия с разными людьми. </a:t>
            </a:r>
          </a:p>
          <a:p>
            <a:r>
              <a:rPr lang="ru-RU" sz="4800" b="1" dirty="0">
                <a:latin typeface="Arial" panose="020B0604020202020204" pitchFamily="34" charset="0"/>
                <a:cs typeface="Arial" panose="020B0604020202020204" pitchFamily="34" charset="0"/>
              </a:rPr>
              <a:t>игра в естественных жизненных ситуациях и дистанционно</a:t>
            </a:r>
          </a:p>
          <a:p>
            <a:r>
              <a:rPr lang="ru-RU" sz="4800" b="1" dirty="0">
                <a:latin typeface="Arial" panose="020B0604020202020204" pitchFamily="34" charset="0"/>
                <a:cs typeface="Arial" panose="020B0604020202020204" pitchFamily="34" charset="0"/>
              </a:rPr>
              <a:t>подбор </a:t>
            </a:r>
            <a:r>
              <a:rPr lang="ru-RU" sz="4800" b="1" dirty="0" err="1">
                <a:latin typeface="Arial" panose="020B0604020202020204" pitchFamily="34" charset="0"/>
                <a:cs typeface="Arial" panose="020B0604020202020204" pitchFamily="34" charset="0"/>
              </a:rPr>
              <a:t>ассистивных</a:t>
            </a:r>
            <a:r>
              <a:rPr lang="ru-RU" sz="4800" b="1" dirty="0">
                <a:latin typeface="Arial" panose="020B0604020202020204" pitchFamily="34" charset="0"/>
                <a:cs typeface="Arial" panose="020B0604020202020204" pitchFamily="34" charset="0"/>
              </a:rPr>
              <a:t> технологий: картинки, пиктограммы, фотографии, коммуникаторы при трудностях </a:t>
            </a:r>
            <a:r>
              <a:rPr lang="ru-RU" sz="4800" b="1" dirty="0" err="1">
                <a:latin typeface="Arial" panose="020B0604020202020204" pitchFamily="34" charset="0"/>
                <a:cs typeface="Arial" panose="020B0604020202020204" pitchFamily="34" charset="0"/>
              </a:rPr>
              <a:t>голосоподачи</a:t>
            </a:r>
            <a:r>
              <a:rPr lang="ru-RU" sz="4800" b="1" dirty="0">
                <a:latin typeface="Arial" panose="020B0604020202020204" pitchFamily="34" charset="0"/>
                <a:cs typeface="Arial" panose="020B0604020202020204" pitchFamily="34" charset="0"/>
              </a:rPr>
              <a:t> ребенка (при наличии трахеостомы)</a:t>
            </a:r>
          </a:p>
          <a:p>
            <a:r>
              <a:rPr lang="ru-RU" sz="4800" b="1" dirty="0">
                <a:latin typeface="Arial" panose="020B0604020202020204" pitchFamily="34" charset="0"/>
                <a:cs typeface="Arial" panose="020B0604020202020204" pitchFamily="34" charset="0"/>
              </a:rPr>
              <a:t>определение диапазона музыкальных игр малой подвижности  по развитию крупной моторики рук и ног, например, когда ребенок  находится только в положении лежа</a:t>
            </a:r>
          </a:p>
          <a:p>
            <a:endParaRPr lang="ru-RU" sz="1350" dirty="0">
              <a:latin typeface="Arial" panose="020B0604020202020204" pitchFamily="34" charset="0"/>
              <a:cs typeface="Arial" panose="020B0604020202020204" pitchFamily="34" charset="0"/>
            </a:endParaRPr>
          </a:p>
          <a:p>
            <a:endParaRPr lang="ru-RU" sz="1350" dirty="0"/>
          </a:p>
        </p:txBody>
      </p:sp>
      <p:pic>
        <p:nvPicPr>
          <p:cNvPr id="12" name="Рисунок 11">
            <a:extLst>
              <a:ext uri="{FF2B5EF4-FFF2-40B4-BE49-F238E27FC236}">
                <a16:creationId xmlns:a16="http://schemas.microsoft.com/office/drawing/2014/main" id="{B4A729AC-9972-6A51-6942-30BD34B6AE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74366" y="220590"/>
            <a:ext cx="1133956" cy="1511941"/>
          </a:xfrm>
          <a:prstGeom prst="rect">
            <a:avLst/>
          </a:prstGeom>
        </p:spPr>
      </p:pic>
      <p:pic>
        <p:nvPicPr>
          <p:cNvPr id="15" name="Рисунок 14">
            <a:extLst>
              <a:ext uri="{FF2B5EF4-FFF2-40B4-BE49-F238E27FC236}">
                <a16:creationId xmlns:a16="http://schemas.microsoft.com/office/drawing/2014/main" id="{9A0DBAA1-245B-655B-7D6D-7B06231BD5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17081" y="3225537"/>
            <a:ext cx="2557285" cy="1917963"/>
          </a:xfrm>
          <a:prstGeom prst="rect">
            <a:avLst/>
          </a:prstGeom>
        </p:spPr>
      </p:pic>
      <p:sp>
        <p:nvSpPr>
          <p:cNvPr id="3" name="Прямоугольник 2"/>
          <p:cNvSpPr/>
          <p:nvPr/>
        </p:nvSpPr>
        <p:spPr>
          <a:xfrm>
            <a:off x="-185980" y="263574"/>
            <a:ext cx="5444247" cy="461665"/>
          </a:xfrm>
          <a:prstGeom prst="rect">
            <a:avLst/>
          </a:prstGeom>
        </p:spPr>
        <p:txBody>
          <a:bodyPr wrap="none">
            <a:spAutoFit/>
          </a:bodyPr>
          <a:lstStyle/>
          <a:p>
            <a:pPr marL="216000"/>
            <a:r>
              <a:rPr lang="ru-RU" sz="2400" b="1" dirty="0">
                <a:solidFill>
                  <a:srgbClr val="ECEADC"/>
                </a:solidFill>
                <a:latin typeface="Arial" panose="020B0604020202020204" pitchFamily="34" charset="0"/>
                <a:cs typeface="Arial" panose="020B0604020202020204" pitchFamily="34" charset="0"/>
              </a:rPr>
              <a:t>ГОСПИТАЛЬНЫЙ ДЕТСКИЙ САД </a:t>
            </a:r>
            <a:endParaRPr lang="ru-RU" sz="2400" dirty="0">
              <a:solidFill>
                <a:srgbClr val="ECEA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4232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Объект 9">
            <a:extLst>
              <a:ext uri="{FF2B5EF4-FFF2-40B4-BE49-F238E27FC236}">
                <a16:creationId xmlns:a16="http://schemas.microsoft.com/office/drawing/2014/main" id="{B1C01B56-01B9-57FA-8BCF-F46D98E8236B}"/>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487841" y="774589"/>
            <a:ext cx="2349500" cy="2273300"/>
          </a:xfrm>
          <a:prstGeom prst="roundRect">
            <a:avLst/>
          </a:prstGeom>
        </p:spPr>
      </p:pic>
      <p:pic>
        <p:nvPicPr>
          <p:cNvPr id="13" name="Объект 12">
            <a:extLst>
              <a:ext uri="{FF2B5EF4-FFF2-40B4-BE49-F238E27FC236}">
                <a16:creationId xmlns:a16="http://schemas.microsoft.com/office/drawing/2014/main" id="{E40F9AD5-AF7E-110C-5790-6B77A83B3D57}"/>
              </a:ext>
            </a:extLst>
          </p:cNvPr>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3142107" y="911225"/>
            <a:ext cx="2200275" cy="2200275"/>
          </a:xfrm>
          <a:prstGeom prst="roundRect">
            <a:avLst/>
          </a:prstGeom>
        </p:spPr>
      </p:pic>
      <p:pic>
        <p:nvPicPr>
          <p:cNvPr id="11" name="Рисунок 10">
            <a:extLst>
              <a:ext uri="{FF2B5EF4-FFF2-40B4-BE49-F238E27FC236}">
                <a16:creationId xmlns:a16="http://schemas.microsoft.com/office/drawing/2014/main" id="{0DC7251F-E98A-A9D4-73E0-CDA8C2E564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7320" y="1076378"/>
            <a:ext cx="2026322" cy="2149026"/>
          </a:xfrm>
          <a:prstGeom prst="rect">
            <a:avLst/>
          </a:prstGeom>
        </p:spPr>
      </p:pic>
      <p:pic>
        <p:nvPicPr>
          <p:cNvPr id="15" name="Рисунок 14">
            <a:extLst>
              <a:ext uri="{FF2B5EF4-FFF2-40B4-BE49-F238E27FC236}">
                <a16:creationId xmlns:a16="http://schemas.microsoft.com/office/drawing/2014/main" id="{BB96E24C-63EF-DDF0-9030-537F0488F0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51915" y="911225"/>
            <a:ext cx="2417852" cy="2231980"/>
          </a:xfrm>
          <a:prstGeom prst="roundRect">
            <a:avLst/>
          </a:prstGeom>
        </p:spPr>
      </p:pic>
      <p:pic>
        <p:nvPicPr>
          <p:cNvPr id="17" name="Рисунок 16">
            <a:extLst>
              <a:ext uri="{FF2B5EF4-FFF2-40B4-BE49-F238E27FC236}">
                <a16:creationId xmlns:a16="http://schemas.microsoft.com/office/drawing/2014/main" id="{C032C6F1-7A85-0246-5E0B-127F8DA2E8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1089" y="3288166"/>
            <a:ext cx="1968938" cy="1817576"/>
          </a:xfrm>
          <a:prstGeom prst="roundRect">
            <a:avLst/>
          </a:prstGeom>
        </p:spPr>
      </p:pic>
      <p:pic>
        <p:nvPicPr>
          <p:cNvPr id="19" name="Рисунок 18">
            <a:extLst>
              <a:ext uri="{FF2B5EF4-FFF2-40B4-BE49-F238E27FC236}">
                <a16:creationId xmlns:a16="http://schemas.microsoft.com/office/drawing/2014/main" id="{4D27FC02-782C-DF0A-9D40-9DD538E24F0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50902" y="3288166"/>
            <a:ext cx="1500996" cy="1500996"/>
          </a:xfrm>
          <a:prstGeom prst="roundRect">
            <a:avLst/>
          </a:prstGeom>
        </p:spPr>
      </p:pic>
      <p:pic>
        <p:nvPicPr>
          <p:cNvPr id="21" name="Рисунок 20">
            <a:extLst>
              <a:ext uri="{FF2B5EF4-FFF2-40B4-BE49-F238E27FC236}">
                <a16:creationId xmlns:a16="http://schemas.microsoft.com/office/drawing/2014/main" id="{707BEC98-08B6-5723-F362-B13D4F2BF84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12773" y="3355235"/>
            <a:ext cx="1637708" cy="1637708"/>
          </a:xfrm>
          <a:prstGeom prst="roundRect">
            <a:avLst/>
          </a:prstGeom>
        </p:spPr>
      </p:pic>
      <p:sp>
        <p:nvSpPr>
          <p:cNvPr id="2" name="TextBox 1">
            <a:extLst>
              <a:ext uri="{FF2B5EF4-FFF2-40B4-BE49-F238E27FC236}">
                <a16:creationId xmlns:a16="http://schemas.microsoft.com/office/drawing/2014/main" id="{EB7C0F01-1FF7-C1D1-FD6D-404C26944C89}"/>
              </a:ext>
            </a:extLst>
          </p:cNvPr>
          <p:cNvSpPr txBox="1"/>
          <p:nvPr/>
        </p:nvSpPr>
        <p:spPr>
          <a:xfrm>
            <a:off x="4038937" y="4771977"/>
            <a:ext cx="1303445" cy="300082"/>
          </a:xfrm>
          <a:prstGeom prst="rect">
            <a:avLst/>
          </a:prstGeom>
          <a:noFill/>
        </p:spPr>
        <p:txBody>
          <a:bodyPr wrap="square" rtlCol="0">
            <a:spAutoFit/>
          </a:bodyPr>
          <a:lstStyle/>
          <a:p>
            <a:r>
              <a:rPr lang="ru-RU" sz="1350" b="1" dirty="0">
                <a:latin typeface="Arial" panose="020B0604020202020204" pitchFamily="34" charset="0"/>
                <a:cs typeface="Arial" panose="020B0604020202020204" pitchFamily="34" charset="0"/>
              </a:rPr>
              <a:t>ОТДЫХАТЬ</a:t>
            </a:r>
          </a:p>
        </p:txBody>
      </p:sp>
    </p:spTree>
    <p:extLst>
      <p:ext uri="{BB962C8B-B14F-4D97-AF65-F5344CB8AC3E}">
        <p14:creationId xmlns:p14="http://schemas.microsoft.com/office/powerpoint/2010/main" val="25321275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4"/>
          <p:cNvSpPr>
            <a:spLocks noGrp="1"/>
          </p:cNvSpPr>
          <p:nvPr>
            <p:ph type="title"/>
          </p:nvPr>
        </p:nvSpPr>
        <p:spPr/>
        <p:txBody>
          <a:bodyPr>
            <a:normAutofit fontScale="90000"/>
          </a:bodyPr>
          <a:lstStyle/>
          <a:p>
            <a:r>
              <a:rPr lang="ru-RU" sz="2200" b="1" dirty="0">
                <a:latin typeface="Arial" panose="020B0604020202020204" pitchFamily="34" charset="0"/>
                <a:cs typeface="Arial" panose="020B0604020202020204" pitchFamily="34" charset="0"/>
              </a:rPr>
              <a:t>10.3.5. Специфические принципы и подходы к формированию АОП ДО для обучающихся с ЗПР</a:t>
            </a:r>
            <a:r>
              <a:rPr lang="ru-RU" sz="2200" b="1" dirty="0" smtClean="0">
                <a:latin typeface="Arial" panose="020B0604020202020204" pitchFamily="34" charset="0"/>
                <a:cs typeface="Arial" panose="020B0604020202020204" pitchFamily="34" charset="0"/>
              </a:rPr>
              <a:t>:</a:t>
            </a:r>
            <a:endParaRPr lang="ru-RU" dirty="0"/>
          </a:p>
        </p:txBody>
      </p:sp>
      <p:sp>
        <p:nvSpPr>
          <p:cNvPr id="2" name="Скругленный прямоугольник 1"/>
          <p:cNvSpPr/>
          <p:nvPr/>
        </p:nvSpPr>
        <p:spPr>
          <a:xfrm>
            <a:off x="348712" y="1041400"/>
            <a:ext cx="3595607" cy="3887061"/>
          </a:xfrm>
          <a:prstGeom prst="roundRect">
            <a:avLst/>
          </a:prstGeom>
          <a:noFill/>
          <a:ln>
            <a:solidFill>
              <a:srgbClr val="1F4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smtClean="0">
                <a:solidFill>
                  <a:schemeClr val="tx2">
                    <a:lumMod val="50000"/>
                  </a:schemeClr>
                </a:solidFill>
                <a:latin typeface="Arial" panose="020B0604020202020204" pitchFamily="34" charset="0"/>
                <a:cs typeface="Arial" panose="020B0604020202020204" pitchFamily="34" charset="0"/>
              </a:rPr>
              <a:t>Принцип </a:t>
            </a:r>
            <a:r>
              <a:rPr lang="ru-RU" sz="1600" b="1" u="sng" dirty="0">
                <a:solidFill>
                  <a:schemeClr val="tx2">
                    <a:lumMod val="50000"/>
                  </a:schemeClr>
                </a:solidFill>
                <a:latin typeface="Arial" panose="020B0604020202020204" pitchFamily="34" charset="0"/>
                <a:cs typeface="Arial" panose="020B0604020202020204" pitchFamily="34" charset="0"/>
              </a:rPr>
              <a:t>вариативности коррекционно-развивающего образования</a:t>
            </a:r>
            <a:r>
              <a:rPr lang="ru-RU" sz="1600" b="1" dirty="0">
                <a:solidFill>
                  <a:schemeClr val="tx2">
                    <a:lumMod val="50000"/>
                  </a:schemeClr>
                </a:solidFill>
                <a:latin typeface="Arial" panose="020B0604020202020204" pitchFamily="34" charset="0"/>
                <a:cs typeface="Arial" panose="020B0604020202020204" pitchFamily="34" charset="0"/>
              </a:rPr>
              <a:t>: образовательное содержание предлагается ребенку с ЗПР через </a:t>
            </a:r>
            <a:r>
              <a:rPr lang="ru-RU" sz="1600" b="1" u="sng" dirty="0">
                <a:solidFill>
                  <a:schemeClr val="tx2">
                    <a:lumMod val="50000"/>
                  </a:schemeClr>
                </a:solidFill>
                <a:latin typeface="Arial" panose="020B0604020202020204" pitchFamily="34" charset="0"/>
                <a:cs typeface="Arial" panose="020B0604020202020204" pitchFamily="34" charset="0"/>
              </a:rPr>
              <a:t>разные виды деятельности </a:t>
            </a:r>
            <a:r>
              <a:rPr lang="ru-RU" sz="1600" b="1" dirty="0">
                <a:solidFill>
                  <a:schemeClr val="tx2">
                    <a:lumMod val="50000"/>
                  </a:schemeClr>
                </a:solidFill>
                <a:latin typeface="Arial" panose="020B0604020202020204" pitchFamily="34" charset="0"/>
                <a:cs typeface="Arial" panose="020B0604020202020204" pitchFamily="34" charset="0"/>
              </a:rPr>
              <a:t>с учетом зон его актуального и ближайшего развития, что способствует развитию, расширению как явных, так и скрытых возможностей дошкольника</a:t>
            </a:r>
            <a:r>
              <a:rPr lang="ru-RU" sz="1600" b="1" dirty="0" smtClean="0">
                <a:solidFill>
                  <a:schemeClr val="tx2">
                    <a:lumMod val="50000"/>
                  </a:schemeClr>
                </a:solidFill>
                <a:latin typeface="Arial" panose="020B0604020202020204" pitchFamily="34" charset="0"/>
                <a:cs typeface="Arial" panose="020B0604020202020204" pitchFamily="34" charset="0"/>
              </a:rPr>
              <a:t>.</a:t>
            </a:r>
            <a:endParaRPr lang="ru-RU" sz="1600" b="1" dirty="0">
              <a:solidFill>
                <a:schemeClr val="tx2">
                  <a:lumMod val="50000"/>
                </a:schemeClr>
              </a:solidFill>
              <a:latin typeface="Arial" panose="020B0604020202020204" pitchFamily="34" charset="0"/>
              <a:cs typeface="Arial" panose="020B0604020202020204" pitchFamily="34" charset="0"/>
            </a:endParaRPr>
          </a:p>
        </p:txBody>
      </p:sp>
      <p:sp>
        <p:nvSpPr>
          <p:cNvPr id="7" name="Скругленный прямоугольник 6"/>
          <p:cNvSpPr/>
          <p:nvPr/>
        </p:nvSpPr>
        <p:spPr>
          <a:xfrm>
            <a:off x="4231037" y="945397"/>
            <a:ext cx="4858719" cy="4085057"/>
          </a:xfrm>
          <a:prstGeom prst="roundRect">
            <a:avLst/>
          </a:prstGeom>
          <a:noFill/>
          <a:ln>
            <a:solidFill>
              <a:srgbClr val="1F4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u="sng" dirty="0" smtClean="0">
                <a:solidFill>
                  <a:schemeClr val="tx2">
                    <a:lumMod val="50000"/>
                  </a:schemeClr>
                </a:solidFill>
                <a:latin typeface="Arial" panose="020B0604020202020204" pitchFamily="34" charset="0"/>
                <a:cs typeface="Arial" panose="020B0604020202020204" pitchFamily="34" charset="0"/>
              </a:rPr>
              <a:t>Принцип </a:t>
            </a:r>
            <a:r>
              <a:rPr lang="ru-RU" sz="1600" b="1" u="sng" dirty="0">
                <a:solidFill>
                  <a:schemeClr val="tx2">
                    <a:lumMod val="50000"/>
                  </a:schemeClr>
                </a:solidFill>
                <a:latin typeface="Arial" panose="020B0604020202020204" pitchFamily="34" charset="0"/>
                <a:cs typeface="Arial" panose="020B0604020202020204" pitchFamily="34" charset="0"/>
              </a:rPr>
              <a:t>инвариантности ценностей </a:t>
            </a:r>
            <a:r>
              <a:rPr lang="ru-RU" sz="1600" b="1" dirty="0">
                <a:solidFill>
                  <a:schemeClr val="tx2">
                    <a:lumMod val="50000"/>
                  </a:schemeClr>
                </a:solidFill>
                <a:latin typeface="Arial" panose="020B0604020202020204" pitchFamily="34" charset="0"/>
                <a:cs typeface="Arial" panose="020B0604020202020204" pitchFamily="34" charset="0"/>
              </a:rPr>
              <a:t>и целей при вариативности средств реализации и достижения целей Программы: Стандарт и Программа задают инвариантные ценности и ориентиры, с учетом которых Организация должна разработать свою адаптированную образовательную программу. При этом за Организацией остается право выбора способов их достижения, выбора образовательных программ, учитывающих разнородность состава групп обучающихся с ЗПР, их психофизических особенностей, запросов родителей (законных представителей).</a:t>
            </a:r>
          </a:p>
        </p:txBody>
      </p:sp>
    </p:spTree>
    <p:extLst>
      <p:ext uri="{BB962C8B-B14F-4D97-AF65-F5344CB8AC3E}">
        <p14:creationId xmlns:p14="http://schemas.microsoft.com/office/powerpoint/2010/main" val="41074735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20141027_163929 ГАИШНИК И ЖЕЗЛ.jpg"/>
          <p:cNvPicPr>
            <a:picLocks noChangeAspect="1"/>
          </p:cNvPicPr>
          <p:nvPr/>
        </p:nvPicPr>
        <p:blipFill>
          <a:blip r:embed="rId2" cstate="email"/>
          <a:srcRect t="-1389"/>
          <a:stretch>
            <a:fillRect/>
          </a:stretch>
        </p:blipFill>
        <p:spPr>
          <a:xfrm>
            <a:off x="1025044" y="1082327"/>
            <a:ext cx="6268661" cy="3911217"/>
          </a:xfrm>
          <a:prstGeom prst="rect">
            <a:avLst/>
          </a:prstGeom>
        </p:spPr>
      </p:pic>
      <p:sp>
        <p:nvSpPr>
          <p:cNvPr id="3" name="Заголовок 2"/>
          <p:cNvSpPr>
            <a:spLocks noGrp="1"/>
          </p:cNvSpPr>
          <p:nvPr>
            <p:ph type="title"/>
          </p:nvPr>
        </p:nvSpPr>
        <p:spPr/>
        <p:txBody>
          <a:bodyPr>
            <a:normAutofit/>
          </a:bodyPr>
          <a:lstStyle/>
          <a:p>
            <a:r>
              <a:rPr lang="ru-RU" dirty="0"/>
              <a:t>Родительский клуб</a:t>
            </a:r>
          </a:p>
        </p:txBody>
      </p:sp>
    </p:spTree>
    <p:extLst>
      <p:ext uri="{BB962C8B-B14F-4D97-AF65-F5344CB8AC3E}">
        <p14:creationId xmlns:p14="http://schemas.microsoft.com/office/powerpoint/2010/main" val="37312974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Флэшмоб</a:t>
            </a:r>
            <a:r>
              <a:rPr lang="ru-RU" dirty="0"/>
              <a:t> «Вы за безопасность и здоровье детей?»</a:t>
            </a:r>
          </a:p>
        </p:txBody>
      </p:sp>
      <p:pic>
        <p:nvPicPr>
          <p:cNvPr id="5" name="Содержимое 4" descr="DSC08813 регулировщики с жезлами.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0924" y="1383527"/>
            <a:ext cx="4331023" cy="2880539"/>
          </a:xfrm>
        </p:spPr>
      </p:pic>
      <p:pic>
        <p:nvPicPr>
          <p:cNvPr id="6" name="Содержимое 5" descr="DSC08823 родители танцуют.jpg"/>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4731027" y="1473693"/>
            <a:ext cx="3999506" cy="2662145"/>
          </a:xfrm>
        </p:spPr>
      </p:pic>
    </p:spTree>
    <p:extLst>
      <p:ext uri="{BB962C8B-B14F-4D97-AF65-F5344CB8AC3E}">
        <p14:creationId xmlns:p14="http://schemas.microsoft.com/office/powerpoint/2010/main" val="25923025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Проект «Культурная столица объединяет людей»</a:t>
            </a:r>
          </a:p>
        </p:txBody>
      </p:sp>
      <p:pic>
        <p:nvPicPr>
          <p:cNvPr id="5" name="Содержимое 4" descr="DSC08739 остров сокровищ.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06588" y="1058911"/>
            <a:ext cx="2874865" cy="3890487"/>
          </a:xfrm>
        </p:spPr>
      </p:pic>
      <p:pic>
        <p:nvPicPr>
          <p:cNvPr id="6" name="Содержимое 5" descr="DSC08759 тб и ксюша.jpg"/>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4317558" y="1431372"/>
            <a:ext cx="4150581" cy="3145566"/>
          </a:xfrm>
        </p:spPr>
      </p:pic>
    </p:spTree>
    <p:extLst>
      <p:ext uri="{BB962C8B-B14F-4D97-AF65-F5344CB8AC3E}">
        <p14:creationId xmlns:p14="http://schemas.microsoft.com/office/powerpoint/2010/main" val="2934655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Детский сад </a:t>
            </a:r>
            <a:r>
              <a:rPr lang="ru-RU" dirty="0" smtClean="0"/>
              <a:t>Ф. </a:t>
            </a:r>
            <a:r>
              <a:rPr lang="ru-RU" dirty="0" err="1" smtClean="0"/>
              <a:t>Фребеля</a:t>
            </a:r>
            <a:endParaRPr lang="en-US" dirty="0"/>
          </a:p>
        </p:txBody>
      </p:sp>
      <p:pic>
        <p:nvPicPr>
          <p:cNvPr id="4" name="Содержимое 4" descr="DSC_0034 дети с шарами.jpg">
            <a:extLst>
              <a:ext uri="{FF2B5EF4-FFF2-40B4-BE49-F238E27FC236}">
                <a16:creationId xmlns:a16="http://schemas.microsoft.com/office/drawing/2014/main" id="{D9974BDD-90FF-6BBD-A906-8557F96878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2036" y="1981256"/>
            <a:ext cx="2498506" cy="2800958"/>
          </a:xfrm>
          <a:prstGeom prst="rect">
            <a:avLst/>
          </a:prstGeom>
        </p:spPr>
      </p:pic>
      <p:pic>
        <p:nvPicPr>
          <p:cNvPr id="5" name="Рисунок 4">
            <a:extLst>
              <a:ext uri="{FF2B5EF4-FFF2-40B4-BE49-F238E27FC236}">
                <a16:creationId xmlns:a16="http://schemas.microsoft.com/office/drawing/2014/main" id="{F878BEDD-F2A0-9189-38EB-EBE80F24CE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193" t="281" r="3569"/>
          <a:stretch/>
        </p:blipFill>
        <p:spPr>
          <a:xfrm>
            <a:off x="4225312" y="1456782"/>
            <a:ext cx="1944727" cy="2865405"/>
          </a:xfrm>
          <a:prstGeom prst="rect">
            <a:avLst/>
          </a:prstGeom>
        </p:spPr>
      </p:pic>
      <p:sp>
        <p:nvSpPr>
          <p:cNvPr id="6" name="Flussdiagramm: Magnetplattenspeicher 8">
            <a:extLst>
              <a:ext uri="{FF2B5EF4-FFF2-40B4-BE49-F238E27FC236}">
                <a16:creationId xmlns:a16="http://schemas.microsoft.com/office/drawing/2014/main" id="{77D53B3A-9402-FECC-78C3-FCD697CB3D85}"/>
              </a:ext>
            </a:extLst>
          </p:cNvPr>
          <p:cNvSpPr txBox="1">
            <a:spLocks/>
          </p:cNvSpPr>
          <p:nvPr/>
        </p:nvSpPr>
        <p:spPr>
          <a:xfrm>
            <a:off x="1393022" y="1107083"/>
            <a:ext cx="1497412" cy="2496501"/>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buFont typeface="Arial" panose="020B0604020202020204" pitchFamily="34" charset="0"/>
              <a:buNone/>
              <a:defRPr/>
            </a:pPr>
            <a:r>
              <a:rPr lang="az-Cyrl-AZ" sz="2100" b="1" dirty="0">
                <a:solidFill>
                  <a:schemeClr val="tx1"/>
                </a:solidFill>
              </a:rPr>
              <a:t>Движение</a:t>
            </a:r>
            <a:endParaRPr lang="de-DE" sz="2100" b="1" dirty="0">
              <a:solidFill>
                <a:schemeClr val="tx1"/>
              </a:solidFill>
            </a:endParaRPr>
          </a:p>
        </p:txBody>
      </p:sp>
      <p:sp>
        <p:nvSpPr>
          <p:cNvPr id="7" name="Flussdiagramm: Magnetplattenspeicher 8">
            <a:extLst>
              <a:ext uri="{FF2B5EF4-FFF2-40B4-BE49-F238E27FC236}">
                <a16:creationId xmlns:a16="http://schemas.microsoft.com/office/drawing/2014/main" id="{DB269A2E-8C70-8135-08D6-025186E303A8}"/>
              </a:ext>
            </a:extLst>
          </p:cNvPr>
          <p:cNvSpPr/>
          <p:nvPr/>
        </p:nvSpPr>
        <p:spPr>
          <a:xfrm>
            <a:off x="2914561" y="1053534"/>
            <a:ext cx="1286624" cy="2581275"/>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z-Cyrl-AZ" sz="2400" b="1" dirty="0">
                <a:solidFill>
                  <a:schemeClr val="tx1"/>
                </a:solidFill>
              </a:rPr>
              <a:t>Сад</a:t>
            </a:r>
            <a:endParaRPr lang="de-DE" sz="2400" b="1" dirty="0">
              <a:solidFill>
                <a:schemeClr val="tx1"/>
              </a:solidFill>
            </a:endParaRPr>
          </a:p>
        </p:txBody>
      </p:sp>
      <p:sp>
        <p:nvSpPr>
          <p:cNvPr id="8" name="Flussdiagramm: Magnetplattenspeicher 7">
            <a:extLst>
              <a:ext uri="{FF2B5EF4-FFF2-40B4-BE49-F238E27FC236}">
                <a16:creationId xmlns:a16="http://schemas.microsoft.com/office/drawing/2014/main" id="{EF2B3EBD-89E9-5347-FD67-0060245215A4}"/>
              </a:ext>
            </a:extLst>
          </p:cNvPr>
          <p:cNvSpPr txBox="1">
            <a:spLocks/>
          </p:cNvSpPr>
          <p:nvPr/>
        </p:nvSpPr>
        <p:spPr>
          <a:xfrm>
            <a:off x="251138" y="1026074"/>
            <a:ext cx="1133497" cy="2636197"/>
          </a:xfrm>
          <a:prstGeom prst="flowChartMagneticDisk">
            <a:avLst/>
          </a:prstGeom>
          <a:solidFill>
            <a:schemeClr val="bg1"/>
          </a:solidFill>
          <a:ln w="2540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az-Cyrl-AZ" b="1">
                <a:solidFill>
                  <a:schemeClr val="tx1"/>
                </a:solidFill>
              </a:rPr>
              <a:t>Игра</a:t>
            </a:r>
            <a:endParaRPr lang="de-DE" b="1">
              <a:solidFill>
                <a:schemeClr val="tx1"/>
              </a:solidFill>
            </a:endParaRPr>
          </a:p>
          <a:p>
            <a:pPr>
              <a:defRPr/>
            </a:pPr>
            <a:endParaRPr lang="de-DE" b="1" dirty="0">
              <a:solidFill>
                <a:schemeClr val="tx1"/>
              </a:solidFill>
            </a:endParaRPr>
          </a:p>
        </p:txBody>
      </p:sp>
    </p:spTree>
    <p:extLst>
      <p:ext uri="{BB962C8B-B14F-4D97-AF65-F5344CB8AC3E}">
        <p14:creationId xmlns:p14="http://schemas.microsoft.com/office/powerpoint/2010/main" val="390580187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Предметно-развивающая среда:</a:t>
            </a:r>
            <a:br>
              <a:rPr lang="ru-RU" dirty="0"/>
            </a:br>
            <a:r>
              <a:rPr lang="ru-RU" sz="2025" dirty="0"/>
              <a:t>дидактический стол с песком (с подсветкой и без нее)</a:t>
            </a:r>
          </a:p>
        </p:txBody>
      </p:sp>
      <p:pic>
        <p:nvPicPr>
          <p:cNvPr id="10" name="Содержимое 9" descr="DSC02928.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90536" y="1330884"/>
            <a:ext cx="4512319" cy="3384239"/>
          </a:xfrm>
        </p:spPr>
      </p:pic>
      <p:pic>
        <p:nvPicPr>
          <p:cNvPr id="6" name="Содержимое 5" descr="DSC02916.JPG"/>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5474363" y="1587197"/>
            <a:ext cx="3439049" cy="2579287"/>
          </a:xfrm>
        </p:spPr>
      </p:pic>
    </p:spTree>
    <p:extLst>
      <p:ext uri="{BB962C8B-B14F-4D97-AF65-F5344CB8AC3E}">
        <p14:creationId xmlns:p14="http://schemas.microsoft.com/office/powerpoint/2010/main" val="7985502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latin typeface="Arial" panose="020B0604020202020204" pitchFamily="34" charset="0"/>
                <a:ea typeface="Calibri" panose="020F0502020204030204" pitchFamily="34" charset="0"/>
                <a:cs typeface="Arial" panose="020B0604020202020204" pitchFamily="34" charset="0"/>
              </a:rPr>
              <a:t>В</a:t>
            </a:r>
            <a:r>
              <a:rPr lang="ru-RU" dirty="0" smtClean="0">
                <a:latin typeface="Arial" panose="020B0604020202020204" pitchFamily="34" charset="0"/>
                <a:ea typeface="Calibri" panose="020F0502020204030204" pitchFamily="34" charset="0"/>
                <a:cs typeface="Arial" panose="020B0604020202020204" pitchFamily="34" charset="0"/>
              </a:rPr>
              <a:t>ариативность </a:t>
            </a:r>
            <a:r>
              <a:rPr lang="ru-RU" dirty="0">
                <a:latin typeface="Arial" panose="020B0604020202020204" pitchFamily="34" charset="0"/>
                <a:ea typeface="Calibri" panose="020F0502020204030204" pitchFamily="34" charset="0"/>
                <a:cs typeface="Arial" panose="020B0604020202020204" pitchFamily="34" charset="0"/>
              </a:rPr>
              <a:t>тактики введения игровых технологий </a:t>
            </a:r>
            <a:endParaRPr lang="ru-RU" dirty="0">
              <a:latin typeface="Arial" panose="020B0604020202020204" pitchFamily="34" charset="0"/>
              <a:cs typeface="Arial" panose="020B0604020202020204" pitchFamily="34" charset="0"/>
            </a:endParaRPr>
          </a:p>
        </p:txBody>
      </p:sp>
      <p:sp>
        <p:nvSpPr>
          <p:cNvPr id="3" name="Прямоугольник 2"/>
          <p:cNvSpPr/>
          <p:nvPr/>
        </p:nvSpPr>
        <p:spPr>
          <a:xfrm>
            <a:off x="398766" y="967593"/>
            <a:ext cx="7353300" cy="4247317"/>
          </a:xfrm>
          <a:prstGeom prst="rect">
            <a:avLst/>
          </a:prstGeom>
        </p:spPr>
        <p:txBody>
          <a:bodyPr wrap="square">
            <a:spAutoFit/>
          </a:bodyPr>
          <a:lstStyle/>
          <a:p>
            <a:pPr indent="450215" algn="just">
              <a:spcAft>
                <a:spcPts val="0"/>
              </a:spcAft>
            </a:pPr>
            <a:r>
              <a:rPr lang="ru-RU"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В</a:t>
            </a:r>
            <a:r>
              <a:rPr lang="ru-RU" b="1" dirty="0" smtClean="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ru-RU"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проектную и игровую деятельность: </a:t>
            </a:r>
            <a:endParaRPr lang="ru-RU" b="1" dirty="0" smtClean="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a:p>
            <a:pPr indent="450215" algn="just">
              <a:spcAft>
                <a:spcPts val="0"/>
              </a:spcAft>
            </a:pPr>
            <a:endParaRPr lang="ru-RU" b="1" dirty="0" smtClean="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lgn="just">
              <a:spcAft>
                <a:spcPts val="0"/>
              </a:spcAft>
              <a:buAutoNum type="arabicParenR"/>
            </a:pPr>
            <a:r>
              <a:rPr lang="ru-RU" dirty="0" smtClean="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целенаправленные </a:t>
            </a:r>
            <a:r>
              <a:rPr lang="ru-RU"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меры по освоению структуры сюжета (разделение смысловых планов) для развития семиотического компонента интеллектуальной деятельности (Н.Г. </a:t>
            </a:r>
            <a:r>
              <a:rPr lang="ru-RU"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Салмина</a:t>
            </a:r>
            <a:r>
              <a:rPr lang="ru-RU" dirty="0" smtClean="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a:t>
            </a:r>
          </a:p>
          <a:p>
            <a:pPr marL="342900" indent="-342900" algn="just">
              <a:spcAft>
                <a:spcPts val="0"/>
              </a:spcAft>
              <a:buAutoNum type="arabicParenR"/>
            </a:pPr>
            <a:r>
              <a:rPr lang="ru-RU" dirty="0" smtClean="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проживанию </a:t>
            </a:r>
            <a:r>
              <a:rPr lang="ru-RU"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эмоций (как важной составляющей по Л.С. Выготскому и Д.Б. </a:t>
            </a:r>
            <a:r>
              <a:rPr lang="ru-RU"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Эльконину</a:t>
            </a:r>
            <a:r>
              <a:rPr lang="ru-RU"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в различных ролях (при проигрывании сюжета) для коммуникативной успешности и развития эмоционально-волевой регуляции.</a:t>
            </a:r>
            <a:r>
              <a:rPr lang="ru-RU" dirty="0">
                <a:solidFill>
                  <a:schemeClr val="tx2">
                    <a:lumMod val="50000"/>
                  </a:schemeClr>
                </a:solidFill>
                <a:latin typeface="Arial" panose="020B0604020202020204" pitchFamily="34" charset="0"/>
                <a:ea typeface="Times New Roman" panose="02020603050405020304" pitchFamily="18" charset="0"/>
                <a:cs typeface="Arial" panose="020B0604020202020204" pitchFamily="34" charset="0"/>
              </a:rPr>
              <a:t>  </a:t>
            </a:r>
            <a:endParaRPr lang="ru-RU" dirty="0" smtClean="0">
              <a:solidFill>
                <a:schemeClr val="tx2">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indent="450215" algn="just">
              <a:spcAft>
                <a:spcPts val="0"/>
              </a:spcAft>
            </a:pPr>
            <a:r>
              <a:rPr lang="ru-RU" dirty="0" smtClean="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Освоение </a:t>
            </a:r>
            <a:r>
              <a:rPr lang="ru-RU"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модели и элементарной структуры </a:t>
            </a:r>
            <a:r>
              <a:rPr lang="ru-RU" dirty="0" err="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социо</a:t>
            </a:r>
            <a:r>
              <a:rPr lang="ru-RU"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-культурного сюжета возможно, если использовать</a:t>
            </a:r>
            <a:r>
              <a:rPr lang="ru-RU" sz="1600"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ru-RU" dirty="0">
                <a:solidFill>
                  <a:schemeClr val="tx2">
                    <a:lumMod val="50000"/>
                  </a:schemeClr>
                </a:solidFill>
                <a:latin typeface="Arial" panose="020B0604020202020204" pitchFamily="34" charset="0"/>
                <a:ea typeface="Times New Roman" panose="02020603050405020304" pitchFamily="18" charset="0"/>
                <a:cs typeface="Arial" panose="020B0604020202020204" pitchFamily="34" charset="0"/>
              </a:rPr>
              <a:t>художественное произведение как смысловой фон для других культурных практик  (</a:t>
            </a:r>
            <a:r>
              <a:rPr lang="ru-RU" dirty="0" smtClean="0">
                <a:solidFill>
                  <a:schemeClr val="tx2">
                    <a:lumMod val="50000"/>
                  </a:schemeClr>
                </a:solidFill>
                <a:latin typeface="Arial" panose="020B0604020202020204" pitchFamily="34" charset="0"/>
                <a:ea typeface="Times New Roman" panose="02020603050405020304" pitchFamily="18" charset="0"/>
                <a:cs typeface="Arial" panose="020B0604020202020204" pitchFamily="34" charset="0"/>
              </a:rPr>
              <a:t>Н.А. Короткова) </a:t>
            </a:r>
            <a:r>
              <a:rPr lang="ru-RU" dirty="0">
                <a:solidFill>
                  <a:schemeClr val="tx2">
                    <a:lumMod val="50000"/>
                  </a:schemeClr>
                </a:solidFill>
                <a:latin typeface="Arial" panose="020B0604020202020204" pitchFamily="34" charset="0"/>
                <a:ea typeface="Times New Roman" panose="02020603050405020304" pitchFamily="18" charset="0"/>
                <a:cs typeface="Arial" panose="020B0604020202020204" pitchFamily="34" charset="0"/>
              </a:rPr>
              <a:t>и видов знаково-символической деятельности с опорой на три вида замещения: предметный, позиционно-ролевой, ситуативный</a:t>
            </a:r>
            <a:r>
              <a:rPr lang="ru-RU"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endParaRPr lang="ru-RU" sz="1600" dirty="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97197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7A25F4-2428-48FE-8072-9EB43E2FE5B7}"/>
              </a:ext>
            </a:extLst>
          </p:cNvPr>
          <p:cNvSpPr>
            <a:spLocks noGrp="1"/>
          </p:cNvSpPr>
          <p:nvPr>
            <p:ph type="title"/>
          </p:nvPr>
        </p:nvSpPr>
        <p:spPr>
          <a:xfrm>
            <a:off x="100739" y="273800"/>
            <a:ext cx="6018506" cy="511830"/>
          </a:xfrm>
        </p:spPr>
        <p:txBody>
          <a:bodyPr>
            <a:normAutofit/>
          </a:bodyPr>
          <a:lstStyle/>
          <a:p>
            <a:r>
              <a:rPr lang="ru-RU" sz="2700" b="1" dirty="0">
                <a:latin typeface="+mn-lt"/>
                <a:cs typeface="Times New Roman" panose="02020603050405020304" pitchFamily="18" charset="0"/>
              </a:rPr>
              <a:t>Совместные квесты с родителями</a:t>
            </a:r>
          </a:p>
        </p:txBody>
      </p:sp>
      <p:pic>
        <p:nvPicPr>
          <p:cNvPr id="3" name="Рисунок 2">
            <a:extLst>
              <a:ext uri="{FF2B5EF4-FFF2-40B4-BE49-F238E27FC236}">
                <a16:creationId xmlns:a16="http://schemas.microsoft.com/office/drawing/2014/main" id="{FAEFDD07-1052-407B-B4B8-F191D64A73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7860" y="1349815"/>
            <a:ext cx="3935776" cy="2946425"/>
          </a:xfrm>
          <a:prstGeom prst="rect">
            <a:avLst/>
          </a:prstGeom>
        </p:spPr>
      </p:pic>
      <p:pic>
        <p:nvPicPr>
          <p:cNvPr id="4" name="Рисунок 3">
            <a:extLst>
              <a:ext uri="{FF2B5EF4-FFF2-40B4-BE49-F238E27FC236}">
                <a16:creationId xmlns:a16="http://schemas.microsoft.com/office/drawing/2014/main" id="{BD13C276-0AF5-4233-8D3B-4ABB945546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7506" y="1001272"/>
            <a:ext cx="3648635" cy="3643511"/>
          </a:xfrm>
          <a:prstGeom prst="rect">
            <a:avLst/>
          </a:prstGeom>
        </p:spPr>
      </p:pic>
    </p:spTree>
    <p:extLst>
      <p:ext uri="{BB962C8B-B14F-4D97-AF65-F5344CB8AC3E}">
        <p14:creationId xmlns:p14="http://schemas.microsoft.com/office/powerpoint/2010/main" val="16363016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366241B-DCA9-4D1E-8FCC-E257F5470955}"/>
              </a:ext>
            </a:extLst>
          </p:cNvPr>
          <p:cNvPicPr>
            <a:picLocks noChangeAspect="1"/>
          </p:cNvPicPr>
          <p:nvPr/>
        </p:nvPicPr>
        <p:blipFill>
          <a:blip r:embed="rId2"/>
          <a:stretch>
            <a:fillRect/>
          </a:stretch>
        </p:blipFill>
        <p:spPr>
          <a:xfrm>
            <a:off x="0" y="-223"/>
            <a:ext cx="9144396" cy="5143723"/>
          </a:xfrm>
          <a:prstGeom prst="rect">
            <a:avLst/>
          </a:prstGeom>
        </p:spPr>
      </p:pic>
    </p:spTree>
    <p:extLst>
      <p:ext uri="{BB962C8B-B14F-4D97-AF65-F5344CB8AC3E}">
        <p14:creationId xmlns:p14="http://schemas.microsoft.com/office/powerpoint/2010/main" val="31861823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A56AB24-5D0E-4321-9FB8-711744A6B42F}"/>
              </a:ext>
            </a:extLst>
          </p:cNvPr>
          <p:cNvPicPr>
            <a:picLocks noChangeAspect="1"/>
          </p:cNvPicPr>
          <p:nvPr/>
        </p:nvPicPr>
        <p:blipFill>
          <a:blip r:embed="rId2"/>
          <a:stretch>
            <a:fillRect/>
          </a:stretch>
        </p:blipFill>
        <p:spPr>
          <a:xfrm>
            <a:off x="-396" y="-223"/>
            <a:ext cx="9144396" cy="5143723"/>
          </a:xfrm>
          <a:prstGeom prst="rect">
            <a:avLst/>
          </a:prstGeom>
        </p:spPr>
      </p:pic>
    </p:spTree>
    <p:extLst>
      <p:ext uri="{BB962C8B-B14F-4D97-AF65-F5344CB8AC3E}">
        <p14:creationId xmlns:p14="http://schemas.microsoft.com/office/powerpoint/2010/main" val="16432194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3C6653C-8BF8-43B7-A0E4-F408DD8D1E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961" t="55741" r="33799" b="29630"/>
          <a:stretch/>
        </p:blipFill>
        <p:spPr>
          <a:xfrm>
            <a:off x="89809" y="1141119"/>
            <a:ext cx="1398497" cy="928414"/>
          </a:xfrm>
          <a:prstGeom prst="rect">
            <a:avLst/>
          </a:prstGeom>
        </p:spPr>
      </p:pic>
      <p:pic>
        <p:nvPicPr>
          <p:cNvPr id="3" name="Рисунок 2">
            <a:extLst>
              <a:ext uri="{FF2B5EF4-FFF2-40B4-BE49-F238E27FC236}">
                <a16:creationId xmlns:a16="http://schemas.microsoft.com/office/drawing/2014/main" id="{7D45E4B0-641C-44A0-BB47-455966AD55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2000" y="61619"/>
            <a:ext cx="916216" cy="687162"/>
          </a:xfrm>
          <a:prstGeom prst="rect">
            <a:avLst/>
          </a:prstGeom>
        </p:spPr>
      </p:pic>
      <p:pic>
        <p:nvPicPr>
          <p:cNvPr id="4" name="Рисунок 3">
            <a:extLst>
              <a:ext uri="{FF2B5EF4-FFF2-40B4-BE49-F238E27FC236}">
                <a16:creationId xmlns:a16="http://schemas.microsoft.com/office/drawing/2014/main" id="{B5A6F319-CBCF-4BF9-9C2E-D9FD17072F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844" y="2017680"/>
            <a:ext cx="1332653" cy="888435"/>
          </a:xfrm>
          <a:prstGeom prst="rect">
            <a:avLst/>
          </a:prstGeom>
        </p:spPr>
      </p:pic>
      <p:pic>
        <p:nvPicPr>
          <p:cNvPr id="5" name="Рисунок 4">
            <a:extLst>
              <a:ext uri="{FF2B5EF4-FFF2-40B4-BE49-F238E27FC236}">
                <a16:creationId xmlns:a16="http://schemas.microsoft.com/office/drawing/2014/main" id="{F133AF33-2236-4C7F-B4F1-C09A1F438C6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2384" t="3148" r="13437" b="16111"/>
          <a:stretch/>
        </p:blipFill>
        <p:spPr>
          <a:xfrm>
            <a:off x="5987411" y="712993"/>
            <a:ext cx="1252692" cy="1107857"/>
          </a:xfrm>
          <a:prstGeom prst="rect">
            <a:avLst/>
          </a:prstGeom>
        </p:spPr>
      </p:pic>
      <p:sp>
        <p:nvSpPr>
          <p:cNvPr id="6" name="TextBox 5">
            <a:extLst>
              <a:ext uri="{FF2B5EF4-FFF2-40B4-BE49-F238E27FC236}">
                <a16:creationId xmlns:a16="http://schemas.microsoft.com/office/drawing/2014/main" id="{387217F5-1A98-4C1A-9ADF-BAE28A7296E0}"/>
              </a:ext>
            </a:extLst>
          </p:cNvPr>
          <p:cNvSpPr txBox="1"/>
          <p:nvPr/>
        </p:nvSpPr>
        <p:spPr>
          <a:xfrm>
            <a:off x="2635685" y="225561"/>
            <a:ext cx="2557110" cy="523220"/>
          </a:xfrm>
          <a:prstGeom prst="rect">
            <a:avLst/>
          </a:prstGeom>
          <a:noFill/>
        </p:spPr>
        <p:txBody>
          <a:bodyPr wrap="none" rtlCol="0">
            <a:spAutoFit/>
          </a:bodyPr>
          <a:lstStyle/>
          <a:p>
            <a:r>
              <a:rPr lang="ru-RU" sz="2800" b="1" dirty="0">
                <a:solidFill>
                  <a:schemeClr val="tx2">
                    <a:lumMod val="50000"/>
                  </a:schemeClr>
                </a:solidFill>
                <a:latin typeface="Georgia" panose="02040502050405020303" pitchFamily="18" charset="0"/>
              </a:rPr>
              <a:t>Ассоциации</a:t>
            </a:r>
          </a:p>
        </p:txBody>
      </p:sp>
      <p:pic>
        <p:nvPicPr>
          <p:cNvPr id="7" name="Рисунок 6">
            <a:extLst>
              <a:ext uri="{FF2B5EF4-FFF2-40B4-BE49-F238E27FC236}">
                <a16:creationId xmlns:a16="http://schemas.microsoft.com/office/drawing/2014/main" id="{427FAC5E-F329-43F8-B26F-C261453D62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772" y="3044740"/>
            <a:ext cx="1407128" cy="1055345"/>
          </a:xfrm>
          <a:prstGeom prst="rect">
            <a:avLst/>
          </a:prstGeom>
        </p:spPr>
      </p:pic>
      <p:pic>
        <p:nvPicPr>
          <p:cNvPr id="8" name="Рисунок 7">
            <a:extLst>
              <a:ext uri="{FF2B5EF4-FFF2-40B4-BE49-F238E27FC236}">
                <a16:creationId xmlns:a16="http://schemas.microsoft.com/office/drawing/2014/main" id="{0140BA3B-97CE-430E-B7E3-628C875498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52361" y="1848560"/>
            <a:ext cx="1402814" cy="779342"/>
          </a:xfrm>
          <a:prstGeom prst="rect">
            <a:avLst/>
          </a:prstGeom>
        </p:spPr>
      </p:pic>
      <p:pic>
        <p:nvPicPr>
          <p:cNvPr id="9" name="Рисунок 8">
            <a:extLst>
              <a:ext uri="{FF2B5EF4-FFF2-40B4-BE49-F238E27FC236}">
                <a16:creationId xmlns:a16="http://schemas.microsoft.com/office/drawing/2014/main" id="{1560981F-200C-4342-9B1A-0D18E4CBC3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8504" y="4149640"/>
            <a:ext cx="815340" cy="903702"/>
          </a:xfrm>
          <a:prstGeom prst="rect">
            <a:avLst/>
          </a:prstGeom>
        </p:spPr>
      </p:pic>
      <p:pic>
        <p:nvPicPr>
          <p:cNvPr id="10" name="Рисунок 9">
            <a:extLst>
              <a:ext uri="{FF2B5EF4-FFF2-40B4-BE49-F238E27FC236}">
                <a16:creationId xmlns:a16="http://schemas.microsoft.com/office/drawing/2014/main" id="{BBB4FF0C-B5C9-45F5-83CF-4EEA7846675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10877" b="10385"/>
          <a:stretch/>
        </p:blipFill>
        <p:spPr>
          <a:xfrm>
            <a:off x="6186215" y="2741974"/>
            <a:ext cx="627785" cy="494302"/>
          </a:xfrm>
          <a:prstGeom prst="rect">
            <a:avLst/>
          </a:prstGeom>
        </p:spPr>
      </p:pic>
      <p:sp>
        <p:nvSpPr>
          <p:cNvPr id="11" name="Прямоугольник 10">
            <a:extLst>
              <a:ext uri="{FF2B5EF4-FFF2-40B4-BE49-F238E27FC236}">
                <a16:creationId xmlns:a16="http://schemas.microsoft.com/office/drawing/2014/main" id="{9D509F4E-6D41-4C55-BB42-F462C37C939E}"/>
              </a:ext>
            </a:extLst>
          </p:cNvPr>
          <p:cNvSpPr/>
          <p:nvPr/>
        </p:nvSpPr>
        <p:spPr>
          <a:xfrm>
            <a:off x="1888826" y="1440356"/>
            <a:ext cx="1914525" cy="16703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 name="Прямоугольник 11">
            <a:extLst>
              <a:ext uri="{FF2B5EF4-FFF2-40B4-BE49-F238E27FC236}">
                <a16:creationId xmlns:a16="http://schemas.microsoft.com/office/drawing/2014/main" id="{9573240C-3934-47D6-9C6F-CA6D4BAAE9B9}"/>
              </a:ext>
            </a:extLst>
          </p:cNvPr>
          <p:cNvSpPr/>
          <p:nvPr/>
        </p:nvSpPr>
        <p:spPr>
          <a:xfrm>
            <a:off x="3914240" y="1425786"/>
            <a:ext cx="1914525" cy="16703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13" name="Рисунок 12">
            <a:extLst>
              <a:ext uri="{FF2B5EF4-FFF2-40B4-BE49-F238E27FC236}">
                <a16:creationId xmlns:a16="http://schemas.microsoft.com/office/drawing/2014/main" id="{E1C4F37B-D102-448C-B487-7971166E2C8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3602" r="50000"/>
          <a:stretch/>
        </p:blipFill>
        <p:spPr>
          <a:xfrm>
            <a:off x="7906776" y="52388"/>
            <a:ext cx="1026242" cy="2575514"/>
          </a:xfrm>
          <a:prstGeom prst="rect">
            <a:avLst/>
          </a:prstGeom>
        </p:spPr>
      </p:pic>
      <p:cxnSp>
        <p:nvCxnSpPr>
          <p:cNvPr id="15" name="Прямая соединительная линия 14">
            <a:extLst>
              <a:ext uri="{FF2B5EF4-FFF2-40B4-BE49-F238E27FC236}">
                <a16:creationId xmlns:a16="http://schemas.microsoft.com/office/drawing/2014/main" id="{A0ADABB0-9E23-4467-92ED-8D6DFC1F4509}"/>
              </a:ext>
            </a:extLst>
          </p:cNvPr>
          <p:cNvCxnSpPr/>
          <p:nvPr/>
        </p:nvCxnSpPr>
        <p:spPr>
          <a:xfrm>
            <a:off x="7296402" y="0"/>
            <a:ext cx="22825" cy="5143500"/>
          </a:xfrm>
          <a:prstGeom prst="line">
            <a:avLst/>
          </a:prstGeom>
          <a:ln w="38100"/>
        </p:spPr>
        <p:style>
          <a:lnRef idx="1">
            <a:schemeClr val="dk1"/>
          </a:lnRef>
          <a:fillRef idx="0">
            <a:schemeClr val="dk1"/>
          </a:fillRef>
          <a:effectRef idx="0">
            <a:schemeClr val="dk1"/>
          </a:effectRef>
          <a:fontRef idx="minor">
            <a:schemeClr val="tx1"/>
          </a:fontRef>
        </p:style>
      </p:cxnSp>
      <p:pic>
        <p:nvPicPr>
          <p:cNvPr id="17" name="Рисунок 16">
            <a:extLst>
              <a:ext uri="{FF2B5EF4-FFF2-40B4-BE49-F238E27FC236}">
                <a16:creationId xmlns:a16="http://schemas.microsoft.com/office/drawing/2014/main" id="{BB29A913-2EDB-4869-812F-060B99DA8C8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7079" y="52387"/>
            <a:ext cx="1451642" cy="1088732"/>
          </a:xfrm>
          <a:prstGeom prst="rect">
            <a:avLst/>
          </a:prstGeom>
        </p:spPr>
      </p:pic>
      <p:pic>
        <p:nvPicPr>
          <p:cNvPr id="18" name="Рисунок 17">
            <a:extLst>
              <a:ext uri="{FF2B5EF4-FFF2-40B4-BE49-F238E27FC236}">
                <a16:creationId xmlns:a16="http://schemas.microsoft.com/office/drawing/2014/main" id="{214012E0-7CBA-4CBC-9FCB-5F549FD1671B}"/>
              </a:ext>
            </a:extLst>
          </p:cNvPr>
          <p:cNvPicPr>
            <a:picLocks noChangeAspect="1"/>
          </p:cNvPicPr>
          <p:nvPr/>
        </p:nvPicPr>
        <p:blipFill>
          <a:blip r:embed="rId13"/>
          <a:stretch>
            <a:fillRect/>
          </a:stretch>
        </p:blipFill>
        <p:spPr>
          <a:xfrm>
            <a:off x="5794025" y="3560704"/>
            <a:ext cx="1164191" cy="1379783"/>
          </a:xfrm>
          <a:prstGeom prst="rect">
            <a:avLst/>
          </a:prstGeom>
        </p:spPr>
      </p:pic>
      <p:pic>
        <p:nvPicPr>
          <p:cNvPr id="19" name="Рисунок 18">
            <a:extLst>
              <a:ext uri="{FF2B5EF4-FFF2-40B4-BE49-F238E27FC236}">
                <a16:creationId xmlns:a16="http://schemas.microsoft.com/office/drawing/2014/main" id="{E9012EB9-CC3C-4F82-9265-9AED5B3E82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19897" y="4592435"/>
            <a:ext cx="624497" cy="460907"/>
          </a:xfrm>
          <a:prstGeom prst="rect">
            <a:avLst/>
          </a:prstGeom>
        </p:spPr>
      </p:pic>
      <p:sp>
        <p:nvSpPr>
          <p:cNvPr id="21" name="TextBox 20">
            <a:extLst>
              <a:ext uri="{FF2B5EF4-FFF2-40B4-BE49-F238E27FC236}">
                <a16:creationId xmlns:a16="http://schemas.microsoft.com/office/drawing/2014/main" id="{A3ABC30B-3A4C-43CA-90FA-FF467696E287}"/>
              </a:ext>
            </a:extLst>
          </p:cNvPr>
          <p:cNvSpPr txBox="1"/>
          <p:nvPr/>
        </p:nvSpPr>
        <p:spPr>
          <a:xfrm>
            <a:off x="7440161" y="2840496"/>
            <a:ext cx="1669311" cy="1754326"/>
          </a:xfrm>
          <a:prstGeom prst="rect">
            <a:avLst/>
          </a:prstGeom>
          <a:noFill/>
        </p:spPr>
        <p:txBody>
          <a:bodyPr wrap="square">
            <a:spAutoFit/>
          </a:bodyPr>
          <a:lstStyle/>
          <a:p>
            <a:r>
              <a:rPr lang="ru-RU" dirty="0">
                <a:latin typeface="Georgia" panose="02040502050405020303" pitchFamily="18" charset="0"/>
              </a:rPr>
              <a:t>За прохождение уровня играющий получает фотоаппарат</a:t>
            </a:r>
          </a:p>
        </p:txBody>
      </p:sp>
    </p:spTree>
    <p:extLst>
      <p:ext uri="{BB962C8B-B14F-4D97-AF65-F5344CB8AC3E}">
        <p14:creationId xmlns:p14="http://schemas.microsoft.com/office/powerpoint/2010/main" val="38999691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Рисунок 87">
            <a:extLst>
              <a:ext uri="{FF2B5EF4-FFF2-40B4-BE49-F238E27FC236}">
                <a16:creationId xmlns:a16="http://schemas.microsoft.com/office/drawing/2014/main" id="{B6ABA6F2-521C-4683-9F02-788D558FF8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09" t="19862" r="6723" b="7419"/>
          <a:stretch/>
        </p:blipFill>
        <p:spPr>
          <a:xfrm>
            <a:off x="4137660" y="64680"/>
            <a:ext cx="4922138" cy="2344745"/>
          </a:xfrm>
          <a:prstGeom prst="rect">
            <a:avLst/>
          </a:prstGeom>
        </p:spPr>
      </p:pic>
      <p:pic>
        <p:nvPicPr>
          <p:cNvPr id="38" name="Рисунок 37">
            <a:extLst>
              <a:ext uri="{FF2B5EF4-FFF2-40B4-BE49-F238E27FC236}">
                <a16:creationId xmlns:a16="http://schemas.microsoft.com/office/drawing/2014/main" id="{22E5FE0D-7ED1-48A0-A790-73D7BC1B1A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880" t="6472" r="27705"/>
          <a:stretch/>
        </p:blipFill>
        <p:spPr>
          <a:xfrm>
            <a:off x="1438498" y="268785"/>
            <a:ext cx="449463" cy="578854"/>
          </a:xfrm>
          <a:prstGeom prst="rect">
            <a:avLst/>
          </a:prstGeom>
        </p:spPr>
      </p:pic>
      <p:sp>
        <p:nvSpPr>
          <p:cNvPr id="72" name="Овал 71">
            <a:extLst>
              <a:ext uri="{FF2B5EF4-FFF2-40B4-BE49-F238E27FC236}">
                <a16:creationId xmlns:a16="http://schemas.microsoft.com/office/drawing/2014/main" id="{D7D24646-C818-4E38-8C6A-A8BDEE8F7ACE}"/>
              </a:ext>
            </a:extLst>
          </p:cNvPr>
          <p:cNvSpPr/>
          <p:nvPr/>
        </p:nvSpPr>
        <p:spPr>
          <a:xfrm>
            <a:off x="1808805" y="268784"/>
            <a:ext cx="76363" cy="11220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37" name="Рисунок 36">
            <a:extLst>
              <a:ext uri="{FF2B5EF4-FFF2-40B4-BE49-F238E27FC236}">
                <a16:creationId xmlns:a16="http://schemas.microsoft.com/office/drawing/2014/main" id="{6BD40C3D-EEB6-4778-B590-F139AA2C11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6780" r="15747"/>
          <a:stretch/>
        </p:blipFill>
        <p:spPr>
          <a:xfrm>
            <a:off x="38584" y="237116"/>
            <a:ext cx="592584" cy="581847"/>
          </a:xfrm>
          <a:prstGeom prst="rect">
            <a:avLst/>
          </a:prstGeom>
        </p:spPr>
      </p:pic>
      <p:sp>
        <p:nvSpPr>
          <p:cNvPr id="67" name="Овал 66">
            <a:extLst>
              <a:ext uri="{FF2B5EF4-FFF2-40B4-BE49-F238E27FC236}">
                <a16:creationId xmlns:a16="http://schemas.microsoft.com/office/drawing/2014/main" id="{A2B7A5F6-7B71-4FDC-948B-3D002842A8F4}"/>
              </a:ext>
            </a:extLst>
          </p:cNvPr>
          <p:cNvSpPr/>
          <p:nvPr/>
        </p:nvSpPr>
        <p:spPr>
          <a:xfrm>
            <a:off x="486052" y="236567"/>
            <a:ext cx="142391" cy="1810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5" name="Равнобедренный треугольник 4">
            <a:extLst>
              <a:ext uri="{FF2B5EF4-FFF2-40B4-BE49-F238E27FC236}">
                <a16:creationId xmlns:a16="http://schemas.microsoft.com/office/drawing/2014/main" id="{DD88647B-247F-4A37-AF55-B571FC9E3A94}"/>
              </a:ext>
            </a:extLst>
          </p:cNvPr>
          <p:cNvSpPr/>
          <p:nvPr/>
        </p:nvSpPr>
        <p:spPr>
          <a:xfrm rot="1565878">
            <a:off x="6909543" y="2187244"/>
            <a:ext cx="131338" cy="248516"/>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1" name="Овал 20">
            <a:extLst>
              <a:ext uri="{FF2B5EF4-FFF2-40B4-BE49-F238E27FC236}">
                <a16:creationId xmlns:a16="http://schemas.microsoft.com/office/drawing/2014/main" id="{9F95CDF0-86A0-4C06-83C6-5C14759448A6}"/>
              </a:ext>
            </a:extLst>
          </p:cNvPr>
          <p:cNvSpPr/>
          <p:nvPr/>
        </p:nvSpPr>
        <p:spPr>
          <a:xfrm>
            <a:off x="6549999" y="1965017"/>
            <a:ext cx="321575" cy="4800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20" name="Рисунок 19">
            <a:extLst>
              <a:ext uri="{FF2B5EF4-FFF2-40B4-BE49-F238E27FC236}">
                <a16:creationId xmlns:a16="http://schemas.microsoft.com/office/drawing/2014/main" id="{FEFF492A-98CA-4209-B910-3C8B314D8A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49998" y="2027599"/>
            <a:ext cx="359546" cy="359546"/>
          </a:xfrm>
          <a:prstGeom prst="rect">
            <a:avLst/>
          </a:prstGeom>
        </p:spPr>
      </p:pic>
      <p:sp>
        <p:nvSpPr>
          <p:cNvPr id="22" name="Прямоугольник 21">
            <a:extLst>
              <a:ext uri="{FF2B5EF4-FFF2-40B4-BE49-F238E27FC236}">
                <a16:creationId xmlns:a16="http://schemas.microsoft.com/office/drawing/2014/main" id="{00031C19-85C0-41C6-B4DD-615F671E78CC}"/>
              </a:ext>
            </a:extLst>
          </p:cNvPr>
          <p:cNvSpPr/>
          <p:nvPr/>
        </p:nvSpPr>
        <p:spPr>
          <a:xfrm>
            <a:off x="126170" y="988447"/>
            <a:ext cx="1545624" cy="498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bg1"/>
              </a:solidFill>
            </a:endParaRPr>
          </a:p>
        </p:txBody>
      </p:sp>
      <p:cxnSp>
        <p:nvCxnSpPr>
          <p:cNvPr id="24" name="Прямая со стрелкой 23">
            <a:extLst>
              <a:ext uri="{FF2B5EF4-FFF2-40B4-BE49-F238E27FC236}">
                <a16:creationId xmlns:a16="http://schemas.microsoft.com/office/drawing/2014/main" id="{726886C1-D65B-43AC-8009-6FD5EDD68456}"/>
              </a:ext>
            </a:extLst>
          </p:cNvPr>
          <p:cNvCxnSpPr/>
          <p:nvPr/>
        </p:nvCxnSpPr>
        <p:spPr>
          <a:xfrm flipV="1">
            <a:off x="1110094" y="1105461"/>
            <a:ext cx="0" cy="26741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6" name="Прямая со стрелкой 25">
            <a:extLst>
              <a:ext uri="{FF2B5EF4-FFF2-40B4-BE49-F238E27FC236}">
                <a16:creationId xmlns:a16="http://schemas.microsoft.com/office/drawing/2014/main" id="{7E4E8F0E-62D5-4DD6-A8C4-216C7E84C678}"/>
              </a:ext>
            </a:extLst>
          </p:cNvPr>
          <p:cNvCxnSpPr>
            <a:cxnSpLocks/>
          </p:cNvCxnSpPr>
          <p:nvPr/>
        </p:nvCxnSpPr>
        <p:spPr>
          <a:xfrm flipH="1">
            <a:off x="755797" y="1138011"/>
            <a:ext cx="254885" cy="52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2" name="Рисунок 31">
            <a:extLst>
              <a:ext uri="{FF2B5EF4-FFF2-40B4-BE49-F238E27FC236}">
                <a16:creationId xmlns:a16="http://schemas.microsoft.com/office/drawing/2014/main" id="{68EE45F4-0366-41BC-BACF-BEEE6FB1BA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339" y="262333"/>
            <a:ext cx="449463" cy="575048"/>
          </a:xfrm>
          <a:prstGeom prst="rect">
            <a:avLst/>
          </a:prstGeom>
        </p:spPr>
      </p:pic>
      <p:sp>
        <p:nvSpPr>
          <p:cNvPr id="39" name="Овал 38">
            <a:extLst>
              <a:ext uri="{FF2B5EF4-FFF2-40B4-BE49-F238E27FC236}">
                <a16:creationId xmlns:a16="http://schemas.microsoft.com/office/drawing/2014/main" id="{F87152CE-6128-4518-8E67-29B723530398}"/>
              </a:ext>
            </a:extLst>
          </p:cNvPr>
          <p:cNvSpPr/>
          <p:nvPr/>
        </p:nvSpPr>
        <p:spPr>
          <a:xfrm>
            <a:off x="7459980" y="1161335"/>
            <a:ext cx="129541" cy="159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40" name="Рисунок 39">
            <a:extLst>
              <a:ext uri="{FF2B5EF4-FFF2-40B4-BE49-F238E27FC236}">
                <a16:creationId xmlns:a16="http://schemas.microsoft.com/office/drawing/2014/main" id="{53FA471C-4589-416F-AE11-968B435ABE4D}"/>
              </a:ext>
            </a:extLst>
          </p:cNvPr>
          <p:cNvPicPr>
            <a:picLocks noChangeAspect="1"/>
          </p:cNvPicPr>
          <p:nvPr/>
        </p:nvPicPr>
        <p:blipFill>
          <a:blip r:embed="rId8"/>
          <a:stretch>
            <a:fillRect/>
          </a:stretch>
        </p:blipFill>
        <p:spPr>
          <a:xfrm>
            <a:off x="5113580" y="580900"/>
            <a:ext cx="163274" cy="173480"/>
          </a:xfrm>
          <a:prstGeom prst="rect">
            <a:avLst/>
          </a:prstGeom>
        </p:spPr>
      </p:pic>
      <p:sp>
        <p:nvSpPr>
          <p:cNvPr id="41" name="TextBox 40">
            <a:extLst>
              <a:ext uri="{FF2B5EF4-FFF2-40B4-BE49-F238E27FC236}">
                <a16:creationId xmlns:a16="http://schemas.microsoft.com/office/drawing/2014/main" id="{074EF213-3B48-490F-96D1-5F0F956CC156}"/>
              </a:ext>
            </a:extLst>
          </p:cNvPr>
          <p:cNvSpPr txBox="1"/>
          <p:nvPr/>
        </p:nvSpPr>
        <p:spPr>
          <a:xfrm>
            <a:off x="-28768" y="1496301"/>
            <a:ext cx="2097049" cy="461665"/>
          </a:xfrm>
          <a:prstGeom prst="rect">
            <a:avLst/>
          </a:prstGeom>
          <a:noFill/>
        </p:spPr>
        <p:txBody>
          <a:bodyPr wrap="none" rtlCol="0">
            <a:spAutoFit/>
          </a:bodyPr>
          <a:lstStyle/>
          <a:p>
            <a:r>
              <a:rPr lang="ru-RU" sz="1200" dirty="0">
                <a:latin typeface="Georgia" panose="02040502050405020303" pitchFamily="18" charset="0"/>
              </a:rPr>
              <a:t>За правильный решение, </a:t>
            </a:r>
          </a:p>
          <a:p>
            <a:r>
              <a:rPr lang="ru-RU" sz="1200" dirty="0">
                <a:latin typeface="Georgia" panose="02040502050405020303" pitchFamily="18" charset="0"/>
              </a:rPr>
              <a:t>играющий получает книгу</a:t>
            </a:r>
          </a:p>
        </p:txBody>
      </p:sp>
      <p:pic>
        <p:nvPicPr>
          <p:cNvPr id="42" name="Рисунок 41">
            <a:extLst>
              <a:ext uri="{FF2B5EF4-FFF2-40B4-BE49-F238E27FC236}">
                <a16:creationId xmlns:a16="http://schemas.microsoft.com/office/drawing/2014/main" id="{0C4EAC45-F8DE-42ED-A2AC-401CC052ABF9}"/>
              </a:ext>
            </a:extLst>
          </p:cNvPr>
          <p:cNvPicPr>
            <a:picLocks noChangeAspect="1"/>
          </p:cNvPicPr>
          <p:nvPr/>
        </p:nvPicPr>
        <p:blipFill>
          <a:blip r:embed="rId9"/>
          <a:stretch>
            <a:fillRect/>
          </a:stretch>
        </p:blipFill>
        <p:spPr>
          <a:xfrm>
            <a:off x="26793" y="2216371"/>
            <a:ext cx="594412" cy="580694"/>
          </a:xfrm>
          <a:prstGeom prst="rect">
            <a:avLst/>
          </a:prstGeom>
        </p:spPr>
      </p:pic>
      <p:pic>
        <p:nvPicPr>
          <p:cNvPr id="43" name="Рисунок 42">
            <a:extLst>
              <a:ext uri="{FF2B5EF4-FFF2-40B4-BE49-F238E27FC236}">
                <a16:creationId xmlns:a16="http://schemas.microsoft.com/office/drawing/2014/main" id="{87955769-2554-4C59-9F8C-8A52FC0BF91B}"/>
              </a:ext>
            </a:extLst>
          </p:cNvPr>
          <p:cNvPicPr>
            <a:picLocks noChangeAspect="1"/>
          </p:cNvPicPr>
          <p:nvPr/>
        </p:nvPicPr>
        <p:blipFill>
          <a:blip r:embed="rId10"/>
          <a:stretch>
            <a:fillRect/>
          </a:stretch>
        </p:blipFill>
        <p:spPr>
          <a:xfrm>
            <a:off x="670625" y="2232851"/>
            <a:ext cx="448095" cy="576122"/>
          </a:xfrm>
          <a:prstGeom prst="rect">
            <a:avLst/>
          </a:prstGeom>
        </p:spPr>
      </p:pic>
      <p:pic>
        <p:nvPicPr>
          <p:cNvPr id="44" name="Рисунок 43">
            <a:extLst>
              <a:ext uri="{FF2B5EF4-FFF2-40B4-BE49-F238E27FC236}">
                <a16:creationId xmlns:a16="http://schemas.microsoft.com/office/drawing/2014/main" id="{26C824AD-AC8C-40C4-A03B-4EB42BCC21B7}"/>
              </a:ext>
            </a:extLst>
          </p:cNvPr>
          <p:cNvPicPr>
            <a:picLocks noChangeAspect="1"/>
          </p:cNvPicPr>
          <p:nvPr/>
        </p:nvPicPr>
        <p:blipFill>
          <a:blip r:embed="rId11"/>
          <a:stretch>
            <a:fillRect/>
          </a:stretch>
        </p:blipFill>
        <p:spPr>
          <a:xfrm>
            <a:off x="1195526" y="2246443"/>
            <a:ext cx="448095" cy="576122"/>
          </a:xfrm>
          <a:prstGeom prst="rect">
            <a:avLst/>
          </a:prstGeom>
        </p:spPr>
      </p:pic>
      <p:pic>
        <p:nvPicPr>
          <p:cNvPr id="45" name="Рисунок 44">
            <a:extLst>
              <a:ext uri="{FF2B5EF4-FFF2-40B4-BE49-F238E27FC236}">
                <a16:creationId xmlns:a16="http://schemas.microsoft.com/office/drawing/2014/main" id="{6447F496-ED46-45E5-9E76-D8E2BB66645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941" y="2850565"/>
            <a:ext cx="1572905" cy="492584"/>
          </a:xfrm>
          <a:prstGeom prst="rect">
            <a:avLst/>
          </a:prstGeom>
        </p:spPr>
      </p:pic>
      <p:pic>
        <p:nvPicPr>
          <p:cNvPr id="46" name="Рисунок 45">
            <a:extLst>
              <a:ext uri="{FF2B5EF4-FFF2-40B4-BE49-F238E27FC236}">
                <a16:creationId xmlns:a16="http://schemas.microsoft.com/office/drawing/2014/main" id="{5C828E1A-3650-49D7-B227-E0A69BAF7D0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H="1">
            <a:off x="226763" y="2901695"/>
            <a:ext cx="435898" cy="123613"/>
          </a:xfrm>
          <a:prstGeom prst="rect">
            <a:avLst/>
          </a:prstGeom>
        </p:spPr>
      </p:pic>
      <p:pic>
        <p:nvPicPr>
          <p:cNvPr id="47" name="Рисунок 46">
            <a:extLst>
              <a:ext uri="{FF2B5EF4-FFF2-40B4-BE49-F238E27FC236}">
                <a16:creationId xmlns:a16="http://schemas.microsoft.com/office/drawing/2014/main" id="{DEBB8DB3-F8F3-4E35-B78A-4F382276EBDB}"/>
              </a:ext>
            </a:extLst>
          </p:cNvPr>
          <p:cNvPicPr>
            <a:picLocks noChangeAspect="1"/>
          </p:cNvPicPr>
          <p:nvPr/>
        </p:nvPicPr>
        <p:blipFill>
          <a:blip r:embed="rId8"/>
          <a:stretch>
            <a:fillRect/>
          </a:stretch>
        </p:blipFill>
        <p:spPr>
          <a:xfrm>
            <a:off x="8491257" y="1358094"/>
            <a:ext cx="161914" cy="172033"/>
          </a:xfrm>
          <a:prstGeom prst="rect">
            <a:avLst/>
          </a:prstGeom>
        </p:spPr>
      </p:pic>
      <p:pic>
        <p:nvPicPr>
          <p:cNvPr id="49" name="Рисунок 48">
            <a:extLst>
              <a:ext uri="{FF2B5EF4-FFF2-40B4-BE49-F238E27FC236}">
                <a16:creationId xmlns:a16="http://schemas.microsoft.com/office/drawing/2014/main" id="{566C2610-A343-4E78-90F3-38E5BDEBFDD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12094" t="6732" r="10793" b="30485"/>
          <a:stretch/>
        </p:blipFill>
        <p:spPr>
          <a:xfrm>
            <a:off x="1832433" y="1020778"/>
            <a:ext cx="501228" cy="408083"/>
          </a:xfrm>
          <a:prstGeom prst="rect">
            <a:avLst/>
          </a:prstGeom>
        </p:spPr>
      </p:pic>
      <p:pic>
        <p:nvPicPr>
          <p:cNvPr id="51" name="Рисунок 50">
            <a:extLst>
              <a:ext uri="{FF2B5EF4-FFF2-40B4-BE49-F238E27FC236}">
                <a16:creationId xmlns:a16="http://schemas.microsoft.com/office/drawing/2014/main" id="{39D7D4AB-852E-43A5-8FAA-63489C5F56DC}"/>
              </a:ext>
            </a:extLst>
          </p:cNvPr>
          <p:cNvPicPr>
            <a:picLocks noChangeAspect="1"/>
          </p:cNvPicPr>
          <p:nvPr/>
        </p:nvPicPr>
        <p:blipFill>
          <a:blip r:embed="rId15"/>
          <a:stretch>
            <a:fillRect/>
          </a:stretch>
        </p:blipFill>
        <p:spPr>
          <a:xfrm>
            <a:off x="7243685" y="1396812"/>
            <a:ext cx="139944" cy="146305"/>
          </a:xfrm>
          <a:prstGeom prst="rect">
            <a:avLst/>
          </a:prstGeom>
        </p:spPr>
      </p:pic>
      <p:pic>
        <p:nvPicPr>
          <p:cNvPr id="52" name="Рисунок 51">
            <a:extLst>
              <a:ext uri="{FF2B5EF4-FFF2-40B4-BE49-F238E27FC236}">
                <a16:creationId xmlns:a16="http://schemas.microsoft.com/office/drawing/2014/main" id="{CF2A2E3B-4D24-44EC-A71D-B0677875DD2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725299" y="2797064"/>
            <a:ext cx="594413" cy="594413"/>
          </a:xfrm>
          <a:prstGeom prst="rect">
            <a:avLst/>
          </a:prstGeom>
        </p:spPr>
      </p:pic>
      <p:pic>
        <p:nvPicPr>
          <p:cNvPr id="55" name="Рисунок 54">
            <a:extLst>
              <a:ext uri="{FF2B5EF4-FFF2-40B4-BE49-F238E27FC236}">
                <a16:creationId xmlns:a16="http://schemas.microsoft.com/office/drawing/2014/main" id="{187F4972-5EFE-41E5-905D-20D196A28468}"/>
              </a:ext>
            </a:extLst>
          </p:cNvPr>
          <p:cNvPicPr>
            <a:picLocks noChangeAspect="1"/>
          </p:cNvPicPr>
          <p:nvPr/>
        </p:nvPicPr>
        <p:blipFill>
          <a:blip r:embed="rId15"/>
          <a:stretch>
            <a:fillRect/>
          </a:stretch>
        </p:blipFill>
        <p:spPr>
          <a:xfrm>
            <a:off x="1265614" y="1060829"/>
            <a:ext cx="100593" cy="105165"/>
          </a:xfrm>
          <a:prstGeom prst="rect">
            <a:avLst/>
          </a:prstGeom>
        </p:spPr>
      </p:pic>
      <p:pic>
        <p:nvPicPr>
          <p:cNvPr id="56" name="Рисунок 55">
            <a:extLst>
              <a:ext uri="{FF2B5EF4-FFF2-40B4-BE49-F238E27FC236}">
                <a16:creationId xmlns:a16="http://schemas.microsoft.com/office/drawing/2014/main" id="{F53E5EB0-74E3-4388-B2A9-3176E7E5A2A3}"/>
              </a:ext>
            </a:extLst>
          </p:cNvPr>
          <p:cNvPicPr>
            <a:picLocks noChangeAspect="1"/>
          </p:cNvPicPr>
          <p:nvPr/>
        </p:nvPicPr>
        <p:blipFill>
          <a:blip r:embed="rId15"/>
          <a:stretch>
            <a:fillRect/>
          </a:stretch>
        </p:blipFill>
        <p:spPr>
          <a:xfrm>
            <a:off x="725384" y="988801"/>
            <a:ext cx="100593" cy="105165"/>
          </a:xfrm>
          <a:prstGeom prst="rect">
            <a:avLst/>
          </a:prstGeom>
        </p:spPr>
      </p:pic>
      <p:pic>
        <p:nvPicPr>
          <p:cNvPr id="58" name="Рисунок 57">
            <a:extLst>
              <a:ext uri="{FF2B5EF4-FFF2-40B4-BE49-F238E27FC236}">
                <a16:creationId xmlns:a16="http://schemas.microsoft.com/office/drawing/2014/main" id="{AB20C319-7E28-4EFC-94CE-AA9D243ED61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92904" y="1054593"/>
            <a:ext cx="372629" cy="146674"/>
          </a:xfrm>
          <a:prstGeom prst="rect">
            <a:avLst/>
          </a:prstGeom>
        </p:spPr>
      </p:pic>
      <p:pic>
        <p:nvPicPr>
          <p:cNvPr id="59" name="Рисунок 58">
            <a:extLst>
              <a:ext uri="{FF2B5EF4-FFF2-40B4-BE49-F238E27FC236}">
                <a16:creationId xmlns:a16="http://schemas.microsoft.com/office/drawing/2014/main" id="{30395D12-4CF1-4A49-B050-0B73ABDBDE69}"/>
              </a:ext>
            </a:extLst>
          </p:cNvPr>
          <p:cNvPicPr>
            <a:picLocks noChangeAspect="1"/>
          </p:cNvPicPr>
          <p:nvPr/>
        </p:nvPicPr>
        <p:blipFill>
          <a:blip r:embed="rId15"/>
          <a:stretch>
            <a:fillRect/>
          </a:stretch>
        </p:blipFill>
        <p:spPr>
          <a:xfrm>
            <a:off x="126170" y="1107212"/>
            <a:ext cx="100593" cy="105165"/>
          </a:xfrm>
          <a:prstGeom prst="rect">
            <a:avLst/>
          </a:prstGeom>
        </p:spPr>
      </p:pic>
      <p:pic>
        <p:nvPicPr>
          <p:cNvPr id="61" name="Рисунок 60">
            <a:extLst>
              <a:ext uri="{FF2B5EF4-FFF2-40B4-BE49-F238E27FC236}">
                <a16:creationId xmlns:a16="http://schemas.microsoft.com/office/drawing/2014/main" id="{A9EBB3DB-2EF9-4E18-A543-B69A257E457C}"/>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38130" y="999683"/>
            <a:ext cx="82775" cy="186987"/>
          </a:xfrm>
          <a:prstGeom prst="rect">
            <a:avLst/>
          </a:prstGeom>
        </p:spPr>
      </p:pic>
      <p:pic>
        <p:nvPicPr>
          <p:cNvPr id="60" name="Рисунок 59">
            <a:extLst>
              <a:ext uri="{FF2B5EF4-FFF2-40B4-BE49-F238E27FC236}">
                <a16:creationId xmlns:a16="http://schemas.microsoft.com/office/drawing/2014/main" id="{C3F91ADE-E8C1-4158-8EA7-EB8DAAAFF1D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4202" y="1014095"/>
            <a:ext cx="196310" cy="182732"/>
          </a:xfrm>
          <a:prstGeom prst="rect">
            <a:avLst/>
          </a:prstGeom>
        </p:spPr>
      </p:pic>
      <p:pic>
        <p:nvPicPr>
          <p:cNvPr id="62" name="Рисунок 61">
            <a:extLst>
              <a:ext uri="{FF2B5EF4-FFF2-40B4-BE49-F238E27FC236}">
                <a16:creationId xmlns:a16="http://schemas.microsoft.com/office/drawing/2014/main" id="{7365711A-66C8-4D35-AA6B-51333E9526B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17999" y="1290101"/>
            <a:ext cx="84777" cy="160134"/>
          </a:xfrm>
          <a:prstGeom prst="rect">
            <a:avLst/>
          </a:prstGeom>
        </p:spPr>
      </p:pic>
      <p:pic>
        <p:nvPicPr>
          <p:cNvPr id="63" name="Рисунок 62">
            <a:extLst>
              <a:ext uri="{FF2B5EF4-FFF2-40B4-BE49-F238E27FC236}">
                <a16:creationId xmlns:a16="http://schemas.microsoft.com/office/drawing/2014/main" id="{BF8BFE4C-6BE9-4C2E-8215-FF9B63C2B758}"/>
              </a:ext>
            </a:extLst>
          </p:cNvPr>
          <p:cNvPicPr>
            <a:picLocks noChangeAspect="1"/>
          </p:cNvPicPr>
          <p:nvPr/>
        </p:nvPicPr>
        <p:blipFill>
          <a:blip r:embed="rId21"/>
          <a:stretch>
            <a:fillRect/>
          </a:stretch>
        </p:blipFill>
        <p:spPr>
          <a:xfrm>
            <a:off x="434555" y="236566"/>
            <a:ext cx="239726" cy="223001"/>
          </a:xfrm>
          <a:prstGeom prst="rect">
            <a:avLst/>
          </a:prstGeom>
        </p:spPr>
      </p:pic>
      <p:sp>
        <p:nvSpPr>
          <p:cNvPr id="69" name="Овал 68">
            <a:extLst>
              <a:ext uri="{FF2B5EF4-FFF2-40B4-BE49-F238E27FC236}">
                <a16:creationId xmlns:a16="http://schemas.microsoft.com/office/drawing/2014/main" id="{9A60E406-3472-4A85-B100-F53FF77ED1EF}"/>
              </a:ext>
            </a:extLst>
          </p:cNvPr>
          <p:cNvSpPr/>
          <p:nvPr/>
        </p:nvSpPr>
        <p:spPr>
          <a:xfrm>
            <a:off x="1110094" y="268784"/>
            <a:ext cx="101708" cy="11220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4" name="Рисунок 63">
            <a:extLst>
              <a:ext uri="{FF2B5EF4-FFF2-40B4-BE49-F238E27FC236}">
                <a16:creationId xmlns:a16="http://schemas.microsoft.com/office/drawing/2014/main" id="{790006C2-65EF-42C7-BCB7-66BA4D834FFF}"/>
              </a:ext>
            </a:extLst>
          </p:cNvPr>
          <p:cNvPicPr>
            <a:picLocks noChangeAspect="1"/>
          </p:cNvPicPr>
          <p:nvPr/>
        </p:nvPicPr>
        <p:blipFill>
          <a:blip r:embed="rId21"/>
          <a:stretch>
            <a:fillRect/>
          </a:stretch>
        </p:blipFill>
        <p:spPr>
          <a:xfrm>
            <a:off x="1055504" y="254543"/>
            <a:ext cx="201076" cy="187047"/>
          </a:xfrm>
          <a:prstGeom prst="rect">
            <a:avLst/>
          </a:prstGeom>
        </p:spPr>
      </p:pic>
      <p:pic>
        <p:nvPicPr>
          <p:cNvPr id="65" name="Рисунок 64">
            <a:extLst>
              <a:ext uri="{FF2B5EF4-FFF2-40B4-BE49-F238E27FC236}">
                <a16:creationId xmlns:a16="http://schemas.microsoft.com/office/drawing/2014/main" id="{E4410AE1-AD0B-4FBC-B3F5-0E792C1C4A25}"/>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758871" y="252675"/>
            <a:ext cx="196613" cy="144424"/>
          </a:xfrm>
          <a:prstGeom prst="rect">
            <a:avLst/>
          </a:prstGeom>
        </p:spPr>
      </p:pic>
      <p:cxnSp>
        <p:nvCxnSpPr>
          <p:cNvPr id="74" name="Прямая соединительная линия 73">
            <a:extLst>
              <a:ext uri="{FF2B5EF4-FFF2-40B4-BE49-F238E27FC236}">
                <a16:creationId xmlns:a16="http://schemas.microsoft.com/office/drawing/2014/main" id="{D454E5C6-F67D-4259-A743-4788B5EF405A}"/>
              </a:ext>
            </a:extLst>
          </p:cNvPr>
          <p:cNvCxnSpPr/>
          <p:nvPr/>
        </p:nvCxnSpPr>
        <p:spPr>
          <a:xfrm flipV="1">
            <a:off x="8448" y="1973135"/>
            <a:ext cx="2320919" cy="10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310578AE-AC4A-4649-95BA-C5E037955773}"/>
              </a:ext>
            </a:extLst>
          </p:cNvPr>
          <p:cNvSpPr txBox="1"/>
          <p:nvPr/>
        </p:nvSpPr>
        <p:spPr>
          <a:xfrm>
            <a:off x="-909" y="-14414"/>
            <a:ext cx="279244" cy="323165"/>
          </a:xfrm>
          <a:prstGeom prst="rect">
            <a:avLst/>
          </a:prstGeom>
          <a:noFill/>
        </p:spPr>
        <p:txBody>
          <a:bodyPr wrap="none" rtlCol="0">
            <a:spAutoFit/>
          </a:bodyPr>
          <a:lstStyle/>
          <a:p>
            <a:r>
              <a:rPr lang="ru-RU" sz="1500" b="1" dirty="0">
                <a:latin typeface="Georgia" panose="02040502050405020303" pitchFamily="18" charset="0"/>
              </a:rPr>
              <a:t>1</a:t>
            </a:r>
          </a:p>
        </p:txBody>
      </p:sp>
      <p:sp>
        <p:nvSpPr>
          <p:cNvPr id="76" name="TextBox 75">
            <a:extLst>
              <a:ext uri="{FF2B5EF4-FFF2-40B4-BE49-F238E27FC236}">
                <a16:creationId xmlns:a16="http://schemas.microsoft.com/office/drawing/2014/main" id="{F240FE4A-B0AC-42EC-AF26-6B5F2705B40C}"/>
              </a:ext>
            </a:extLst>
          </p:cNvPr>
          <p:cNvSpPr txBox="1"/>
          <p:nvPr/>
        </p:nvSpPr>
        <p:spPr>
          <a:xfrm>
            <a:off x="15132" y="1981209"/>
            <a:ext cx="304892" cy="323165"/>
          </a:xfrm>
          <a:prstGeom prst="rect">
            <a:avLst/>
          </a:prstGeom>
          <a:noFill/>
        </p:spPr>
        <p:txBody>
          <a:bodyPr wrap="none" rtlCol="0">
            <a:spAutoFit/>
          </a:bodyPr>
          <a:lstStyle/>
          <a:p>
            <a:r>
              <a:rPr lang="ru-RU" sz="1500" b="1" dirty="0">
                <a:latin typeface="Georgia" panose="02040502050405020303" pitchFamily="18" charset="0"/>
              </a:rPr>
              <a:t>2</a:t>
            </a:r>
          </a:p>
        </p:txBody>
      </p:sp>
      <p:pic>
        <p:nvPicPr>
          <p:cNvPr id="77" name="Рисунок 76">
            <a:extLst>
              <a:ext uri="{FF2B5EF4-FFF2-40B4-BE49-F238E27FC236}">
                <a16:creationId xmlns:a16="http://schemas.microsoft.com/office/drawing/2014/main" id="{EE5344CF-E186-4C45-9D6F-CA4C12401DF3}"/>
              </a:ext>
            </a:extLst>
          </p:cNvPr>
          <p:cNvPicPr>
            <a:picLocks noChangeAspect="1"/>
          </p:cNvPicPr>
          <p:nvPr/>
        </p:nvPicPr>
        <p:blipFill>
          <a:blip r:embed="rId15"/>
          <a:stretch>
            <a:fillRect/>
          </a:stretch>
        </p:blipFill>
        <p:spPr>
          <a:xfrm>
            <a:off x="598247" y="1185790"/>
            <a:ext cx="100593" cy="105165"/>
          </a:xfrm>
          <a:prstGeom prst="rect">
            <a:avLst/>
          </a:prstGeom>
        </p:spPr>
      </p:pic>
      <p:pic>
        <p:nvPicPr>
          <p:cNvPr id="78" name="Рисунок 77">
            <a:extLst>
              <a:ext uri="{FF2B5EF4-FFF2-40B4-BE49-F238E27FC236}">
                <a16:creationId xmlns:a16="http://schemas.microsoft.com/office/drawing/2014/main" id="{62A75806-03AB-4759-B71F-6054427DD18F}"/>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3188" y="2982004"/>
            <a:ext cx="115049" cy="217316"/>
          </a:xfrm>
          <a:prstGeom prst="rect">
            <a:avLst/>
          </a:prstGeom>
        </p:spPr>
      </p:pic>
      <p:pic>
        <p:nvPicPr>
          <p:cNvPr id="79" name="Рисунок 78">
            <a:extLst>
              <a:ext uri="{FF2B5EF4-FFF2-40B4-BE49-F238E27FC236}">
                <a16:creationId xmlns:a16="http://schemas.microsoft.com/office/drawing/2014/main" id="{37344B6A-77F2-41A4-9F06-C85E1628E6E8}"/>
              </a:ext>
            </a:extLst>
          </p:cNvPr>
          <p:cNvPicPr>
            <a:picLocks noChangeAspect="1"/>
          </p:cNvPicPr>
          <p:nvPr/>
        </p:nvPicPr>
        <p:blipFill>
          <a:blip r:embed="rId15"/>
          <a:stretch>
            <a:fillRect/>
          </a:stretch>
        </p:blipFill>
        <p:spPr>
          <a:xfrm>
            <a:off x="110713" y="2876840"/>
            <a:ext cx="100593" cy="105165"/>
          </a:xfrm>
          <a:prstGeom prst="rect">
            <a:avLst/>
          </a:prstGeom>
        </p:spPr>
      </p:pic>
      <p:pic>
        <p:nvPicPr>
          <p:cNvPr id="80" name="Рисунок 79">
            <a:extLst>
              <a:ext uri="{FF2B5EF4-FFF2-40B4-BE49-F238E27FC236}">
                <a16:creationId xmlns:a16="http://schemas.microsoft.com/office/drawing/2014/main" id="{1C49A921-F05A-478E-8221-0C2BCE46F25F}"/>
              </a:ext>
            </a:extLst>
          </p:cNvPr>
          <p:cNvPicPr>
            <a:picLocks noChangeAspect="1"/>
          </p:cNvPicPr>
          <p:nvPr/>
        </p:nvPicPr>
        <p:blipFill>
          <a:blip r:embed="rId15"/>
          <a:stretch>
            <a:fillRect/>
          </a:stretch>
        </p:blipFill>
        <p:spPr>
          <a:xfrm>
            <a:off x="635179" y="2937398"/>
            <a:ext cx="100593" cy="105165"/>
          </a:xfrm>
          <a:prstGeom prst="rect">
            <a:avLst/>
          </a:prstGeom>
        </p:spPr>
      </p:pic>
      <p:pic>
        <p:nvPicPr>
          <p:cNvPr id="81" name="Рисунок 80">
            <a:extLst>
              <a:ext uri="{FF2B5EF4-FFF2-40B4-BE49-F238E27FC236}">
                <a16:creationId xmlns:a16="http://schemas.microsoft.com/office/drawing/2014/main" id="{06AD784F-48FC-4B9D-8AB0-4013E87A9938}"/>
              </a:ext>
            </a:extLst>
          </p:cNvPr>
          <p:cNvPicPr>
            <a:picLocks noChangeAspect="1"/>
          </p:cNvPicPr>
          <p:nvPr/>
        </p:nvPicPr>
        <p:blipFill>
          <a:blip r:embed="rId15"/>
          <a:stretch>
            <a:fillRect/>
          </a:stretch>
        </p:blipFill>
        <p:spPr>
          <a:xfrm>
            <a:off x="515237" y="3066470"/>
            <a:ext cx="100593" cy="105165"/>
          </a:xfrm>
          <a:prstGeom prst="rect">
            <a:avLst/>
          </a:prstGeom>
        </p:spPr>
      </p:pic>
      <p:sp>
        <p:nvSpPr>
          <p:cNvPr id="84" name="Овал 83">
            <a:extLst>
              <a:ext uri="{FF2B5EF4-FFF2-40B4-BE49-F238E27FC236}">
                <a16:creationId xmlns:a16="http://schemas.microsoft.com/office/drawing/2014/main" id="{7E29A20C-E875-498E-9E28-CBC86392C963}"/>
              </a:ext>
            </a:extLst>
          </p:cNvPr>
          <p:cNvSpPr/>
          <p:nvPr/>
        </p:nvSpPr>
        <p:spPr>
          <a:xfrm>
            <a:off x="622514" y="2875808"/>
            <a:ext cx="145239" cy="1236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85" name="Рисунок 84">
            <a:extLst>
              <a:ext uri="{FF2B5EF4-FFF2-40B4-BE49-F238E27FC236}">
                <a16:creationId xmlns:a16="http://schemas.microsoft.com/office/drawing/2014/main" id="{3F55FC8C-439E-455B-A409-495596B864EB}"/>
              </a:ext>
            </a:extLst>
          </p:cNvPr>
          <p:cNvPicPr>
            <a:picLocks noChangeAspect="1"/>
          </p:cNvPicPr>
          <p:nvPr/>
        </p:nvPicPr>
        <p:blipFill>
          <a:blip r:embed="rId21"/>
          <a:stretch>
            <a:fillRect/>
          </a:stretch>
        </p:blipFill>
        <p:spPr>
          <a:xfrm>
            <a:off x="590782" y="2825897"/>
            <a:ext cx="239726" cy="223001"/>
          </a:xfrm>
          <a:prstGeom prst="rect">
            <a:avLst/>
          </a:prstGeom>
        </p:spPr>
      </p:pic>
      <p:pic>
        <p:nvPicPr>
          <p:cNvPr id="89" name="Рисунок 88">
            <a:extLst>
              <a:ext uri="{FF2B5EF4-FFF2-40B4-BE49-F238E27FC236}">
                <a16:creationId xmlns:a16="http://schemas.microsoft.com/office/drawing/2014/main" id="{30849229-EA14-4C49-9C7A-2C8B831A317F}"/>
              </a:ext>
            </a:extLst>
          </p:cNvPr>
          <p:cNvPicPr>
            <a:picLocks noChangeAspect="1"/>
          </p:cNvPicPr>
          <p:nvPr/>
        </p:nvPicPr>
        <p:blipFill>
          <a:blip r:embed="rId15"/>
          <a:stretch>
            <a:fillRect/>
          </a:stretch>
        </p:blipFill>
        <p:spPr>
          <a:xfrm>
            <a:off x="1094933" y="2898100"/>
            <a:ext cx="100593" cy="105165"/>
          </a:xfrm>
          <a:prstGeom prst="rect">
            <a:avLst/>
          </a:prstGeom>
        </p:spPr>
      </p:pic>
      <p:sp>
        <p:nvSpPr>
          <p:cNvPr id="91" name="TextBox 90">
            <a:extLst>
              <a:ext uri="{FF2B5EF4-FFF2-40B4-BE49-F238E27FC236}">
                <a16:creationId xmlns:a16="http://schemas.microsoft.com/office/drawing/2014/main" id="{4EFE17A7-853C-40B0-8BD5-5EEB5C95F8AD}"/>
              </a:ext>
            </a:extLst>
          </p:cNvPr>
          <p:cNvSpPr txBox="1"/>
          <p:nvPr/>
        </p:nvSpPr>
        <p:spPr>
          <a:xfrm>
            <a:off x="2502995" y="2808973"/>
            <a:ext cx="1744674" cy="461665"/>
          </a:xfrm>
          <a:prstGeom prst="rect">
            <a:avLst/>
          </a:prstGeom>
          <a:noFill/>
        </p:spPr>
        <p:txBody>
          <a:bodyPr wrap="square">
            <a:spAutoFit/>
          </a:bodyPr>
          <a:lstStyle/>
          <a:p>
            <a:r>
              <a:rPr lang="ru-RU" sz="1200" dirty="0">
                <a:latin typeface="Georgia" panose="02040502050405020303" pitchFamily="18" charset="0"/>
              </a:rPr>
              <a:t>За правильный ответ</a:t>
            </a:r>
          </a:p>
          <a:p>
            <a:r>
              <a:rPr lang="ru-RU" sz="1200" dirty="0">
                <a:latin typeface="Georgia" panose="02040502050405020303" pitchFamily="18" charset="0"/>
              </a:rPr>
              <a:t>получает шляпу</a:t>
            </a:r>
          </a:p>
        </p:txBody>
      </p:sp>
      <p:pic>
        <p:nvPicPr>
          <p:cNvPr id="92" name="Рисунок 91">
            <a:extLst>
              <a:ext uri="{FF2B5EF4-FFF2-40B4-BE49-F238E27FC236}">
                <a16:creationId xmlns:a16="http://schemas.microsoft.com/office/drawing/2014/main" id="{34F861CB-B01A-4D07-8B8D-D54C70519BBC}"/>
              </a:ext>
            </a:extLst>
          </p:cNvPr>
          <p:cNvPicPr>
            <a:picLocks noChangeAspect="1"/>
          </p:cNvPicPr>
          <p:nvPr/>
        </p:nvPicPr>
        <p:blipFill>
          <a:blip r:embed="rId22"/>
          <a:stretch>
            <a:fillRect/>
          </a:stretch>
        </p:blipFill>
        <p:spPr>
          <a:xfrm>
            <a:off x="8448" y="3683577"/>
            <a:ext cx="2341067" cy="41152"/>
          </a:xfrm>
          <a:prstGeom prst="rect">
            <a:avLst/>
          </a:prstGeom>
        </p:spPr>
      </p:pic>
      <p:pic>
        <p:nvPicPr>
          <p:cNvPr id="93" name="Рисунок 92">
            <a:extLst>
              <a:ext uri="{FF2B5EF4-FFF2-40B4-BE49-F238E27FC236}">
                <a16:creationId xmlns:a16="http://schemas.microsoft.com/office/drawing/2014/main" id="{2901D673-073D-4D18-B406-D53A23C7363D}"/>
              </a:ext>
            </a:extLst>
          </p:cNvPr>
          <p:cNvPicPr>
            <a:picLocks noChangeAspect="1"/>
          </p:cNvPicPr>
          <p:nvPr/>
        </p:nvPicPr>
        <p:blipFill>
          <a:blip r:embed="rId9"/>
          <a:stretch>
            <a:fillRect/>
          </a:stretch>
        </p:blipFill>
        <p:spPr>
          <a:xfrm>
            <a:off x="208335" y="3778606"/>
            <a:ext cx="594412" cy="580694"/>
          </a:xfrm>
          <a:prstGeom prst="rect">
            <a:avLst/>
          </a:prstGeom>
        </p:spPr>
      </p:pic>
      <p:pic>
        <p:nvPicPr>
          <p:cNvPr id="94" name="Рисунок 93">
            <a:extLst>
              <a:ext uri="{FF2B5EF4-FFF2-40B4-BE49-F238E27FC236}">
                <a16:creationId xmlns:a16="http://schemas.microsoft.com/office/drawing/2014/main" id="{EF8F019D-A151-40F6-B5E4-159E369A26A3}"/>
              </a:ext>
            </a:extLst>
          </p:cNvPr>
          <p:cNvPicPr>
            <a:picLocks noChangeAspect="1"/>
          </p:cNvPicPr>
          <p:nvPr/>
        </p:nvPicPr>
        <p:blipFill>
          <a:blip r:embed="rId10"/>
          <a:stretch>
            <a:fillRect/>
          </a:stretch>
        </p:blipFill>
        <p:spPr>
          <a:xfrm>
            <a:off x="829920" y="3777096"/>
            <a:ext cx="448095" cy="576122"/>
          </a:xfrm>
          <a:prstGeom prst="rect">
            <a:avLst/>
          </a:prstGeom>
        </p:spPr>
      </p:pic>
      <p:pic>
        <p:nvPicPr>
          <p:cNvPr id="95" name="Рисунок 94">
            <a:extLst>
              <a:ext uri="{FF2B5EF4-FFF2-40B4-BE49-F238E27FC236}">
                <a16:creationId xmlns:a16="http://schemas.microsoft.com/office/drawing/2014/main" id="{F31439A9-DCE1-4B5A-B2B4-52426FDBC7DF}"/>
              </a:ext>
            </a:extLst>
          </p:cNvPr>
          <p:cNvPicPr>
            <a:picLocks noChangeAspect="1"/>
          </p:cNvPicPr>
          <p:nvPr/>
        </p:nvPicPr>
        <p:blipFill>
          <a:blip r:embed="rId11"/>
          <a:stretch>
            <a:fillRect/>
          </a:stretch>
        </p:blipFill>
        <p:spPr>
          <a:xfrm>
            <a:off x="1315910" y="3783178"/>
            <a:ext cx="448095" cy="576122"/>
          </a:xfrm>
          <a:prstGeom prst="rect">
            <a:avLst/>
          </a:prstGeom>
        </p:spPr>
      </p:pic>
      <p:sp>
        <p:nvSpPr>
          <p:cNvPr id="99" name="TextBox 98">
            <a:extLst>
              <a:ext uri="{FF2B5EF4-FFF2-40B4-BE49-F238E27FC236}">
                <a16:creationId xmlns:a16="http://schemas.microsoft.com/office/drawing/2014/main" id="{FCA1071E-6148-4E07-AB57-D1EF43CC48F0}"/>
              </a:ext>
            </a:extLst>
          </p:cNvPr>
          <p:cNvSpPr txBox="1"/>
          <p:nvPr/>
        </p:nvSpPr>
        <p:spPr>
          <a:xfrm>
            <a:off x="-16087" y="3717866"/>
            <a:ext cx="282450" cy="323165"/>
          </a:xfrm>
          <a:prstGeom prst="rect">
            <a:avLst/>
          </a:prstGeom>
          <a:noFill/>
        </p:spPr>
        <p:txBody>
          <a:bodyPr wrap="none" rtlCol="0">
            <a:spAutoFit/>
          </a:bodyPr>
          <a:lstStyle/>
          <a:p>
            <a:r>
              <a:rPr lang="ru-RU" sz="1500" b="1" dirty="0"/>
              <a:t>3</a:t>
            </a:r>
          </a:p>
        </p:txBody>
      </p:sp>
      <p:pic>
        <p:nvPicPr>
          <p:cNvPr id="100" name="Рисунок 99">
            <a:extLst>
              <a:ext uri="{FF2B5EF4-FFF2-40B4-BE49-F238E27FC236}">
                <a16:creationId xmlns:a16="http://schemas.microsoft.com/office/drawing/2014/main" id="{66058B26-4E6C-4918-9E6C-E25943C5434E}"/>
              </a:ext>
            </a:extLst>
          </p:cNvPr>
          <p:cNvPicPr>
            <a:picLocks noChangeAspect="1"/>
          </p:cNvPicPr>
          <p:nvPr/>
        </p:nvPicPr>
        <p:blipFill>
          <a:blip r:embed="rId23"/>
          <a:stretch>
            <a:fillRect/>
          </a:stretch>
        </p:blipFill>
        <p:spPr>
          <a:xfrm>
            <a:off x="21120" y="4364013"/>
            <a:ext cx="1572905" cy="493819"/>
          </a:xfrm>
          <a:prstGeom prst="rect">
            <a:avLst/>
          </a:prstGeom>
        </p:spPr>
      </p:pic>
      <p:pic>
        <p:nvPicPr>
          <p:cNvPr id="102" name="Рисунок 101">
            <a:extLst>
              <a:ext uri="{FF2B5EF4-FFF2-40B4-BE49-F238E27FC236}">
                <a16:creationId xmlns:a16="http://schemas.microsoft.com/office/drawing/2014/main" id="{FE0F9624-1EC6-4CF4-A3A8-5A10038A03F5}"/>
              </a:ext>
            </a:extLst>
          </p:cNvPr>
          <p:cNvPicPr>
            <a:picLocks noChangeAspect="1"/>
          </p:cNvPicPr>
          <p:nvPr/>
        </p:nvPicPr>
        <p:blipFill>
          <a:blip r:embed="rId15"/>
          <a:stretch>
            <a:fillRect/>
          </a:stretch>
        </p:blipFill>
        <p:spPr>
          <a:xfrm>
            <a:off x="811299" y="4392941"/>
            <a:ext cx="100593" cy="105165"/>
          </a:xfrm>
          <a:prstGeom prst="rect">
            <a:avLst/>
          </a:prstGeom>
        </p:spPr>
      </p:pic>
      <p:pic>
        <p:nvPicPr>
          <p:cNvPr id="103" name="Рисунок 102">
            <a:extLst>
              <a:ext uri="{FF2B5EF4-FFF2-40B4-BE49-F238E27FC236}">
                <a16:creationId xmlns:a16="http://schemas.microsoft.com/office/drawing/2014/main" id="{7E2B0C0D-9515-4745-B664-C225D22EF9E6}"/>
              </a:ext>
            </a:extLst>
          </p:cNvPr>
          <p:cNvPicPr>
            <a:picLocks noChangeAspect="1"/>
          </p:cNvPicPr>
          <p:nvPr/>
        </p:nvPicPr>
        <p:blipFill>
          <a:blip r:embed="rId15"/>
          <a:stretch>
            <a:fillRect/>
          </a:stretch>
        </p:blipFill>
        <p:spPr>
          <a:xfrm>
            <a:off x="675760" y="4557547"/>
            <a:ext cx="100593" cy="105165"/>
          </a:xfrm>
          <a:prstGeom prst="rect">
            <a:avLst/>
          </a:prstGeom>
        </p:spPr>
      </p:pic>
      <p:pic>
        <p:nvPicPr>
          <p:cNvPr id="104" name="Рисунок 103">
            <a:extLst>
              <a:ext uri="{FF2B5EF4-FFF2-40B4-BE49-F238E27FC236}">
                <a16:creationId xmlns:a16="http://schemas.microsoft.com/office/drawing/2014/main" id="{5DC624C0-5734-4FF8-8B3A-245A05BB8190}"/>
              </a:ext>
            </a:extLst>
          </p:cNvPr>
          <p:cNvPicPr>
            <a:picLocks noChangeAspect="1"/>
          </p:cNvPicPr>
          <p:nvPr/>
        </p:nvPicPr>
        <p:blipFill>
          <a:blip r:embed="rId15"/>
          <a:stretch>
            <a:fillRect/>
          </a:stretch>
        </p:blipFill>
        <p:spPr>
          <a:xfrm>
            <a:off x="1260935" y="4475879"/>
            <a:ext cx="100593" cy="105165"/>
          </a:xfrm>
          <a:prstGeom prst="rect">
            <a:avLst/>
          </a:prstGeom>
        </p:spPr>
      </p:pic>
      <p:pic>
        <p:nvPicPr>
          <p:cNvPr id="105" name="Рисунок 104">
            <a:extLst>
              <a:ext uri="{FF2B5EF4-FFF2-40B4-BE49-F238E27FC236}">
                <a16:creationId xmlns:a16="http://schemas.microsoft.com/office/drawing/2014/main" id="{8EF32914-A154-45A4-9AC1-9280F9DB9570}"/>
              </a:ext>
            </a:extLst>
          </p:cNvPr>
          <p:cNvPicPr>
            <a:picLocks noChangeAspect="1"/>
          </p:cNvPicPr>
          <p:nvPr/>
        </p:nvPicPr>
        <p:blipFill>
          <a:blip r:embed="rId24"/>
          <a:stretch>
            <a:fillRect/>
          </a:stretch>
        </p:blipFill>
        <p:spPr>
          <a:xfrm>
            <a:off x="856372" y="4486675"/>
            <a:ext cx="434378" cy="123455"/>
          </a:xfrm>
          <a:prstGeom prst="rect">
            <a:avLst/>
          </a:prstGeom>
        </p:spPr>
      </p:pic>
      <p:sp>
        <p:nvSpPr>
          <p:cNvPr id="107" name="Овал 106">
            <a:extLst>
              <a:ext uri="{FF2B5EF4-FFF2-40B4-BE49-F238E27FC236}">
                <a16:creationId xmlns:a16="http://schemas.microsoft.com/office/drawing/2014/main" id="{431F507D-E5BC-439E-8DF5-7AFC0207E329}"/>
              </a:ext>
            </a:extLst>
          </p:cNvPr>
          <p:cNvSpPr/>
          <p:nvPr/>
        </p:nvSpPr>
        <p:spPr>
          <a:xfrm>
            <a:off x="1302776" y="4428449"/>
            <a:ext cx="107405" cy="1051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106" name="Рисунок 105">
            <a:extLst>
              <a:ext uri="{FF2B5EF4-FFF2-40B4-BE49-F238E27FC236}">
                <a16:creationId xmlns:a16="http://schemas.microsoft.com/office/drawing/2014/main" id="{E9B64ED7-34E6-483A-85FE-80C368E4DFD8}"/>
              </a:ext>
            </a:extLst>
          </p:cNvPr>
          <p:cNvPicPr>
            <a:picLocks noChangeAspect="1"/>
          </p:cNvPicPr>
          <p:nvPr/>
        </p:nvPicPr>
        <p:blipFill>
          <a:blip r:embed="rId25"/>
          <a:stretch>
            <a:fillRect/>
          </a:stretch>
        </p:blipFill>
        <p:spPr>
          <a:xfrm>
            <a:off x="1245038" y="4386082"/>
            <a:ext cx="242337" cy="224048"/>
          </a:xfrm>
          <a:prstGeom prst="rect">
            <a:avLst/>
          </a:prstGeom>
        </p:spPr>
      </p:pic>
      <p:pic>
        <p:nvPicPr>
          <p:cNvPr id="110" name="Рисунок 109">
            <a:extLst>
              <a:ext uri="{FF2B5EF4-FFF2-40B4-BE49-F238E27FC236}">
                <a16:creationId xmlns:a16="http://schemas.microsoft.com/office/drawing/2014/main" id="{7A12C180-094F-4B6C-BE1F-A663F004F38A}"/>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l="39864" t="16694" r="38814" b="24483"/>
          <a:stretch/>
        </p:blipFill>
        <p:spPr>
          <a:xfrm>
            <a:off x="1854656" y="4065157"/>
            <a:ext cx="452402" cy="831752"/>
          </a:xfrm>
          <a:prstGeom prst="rect">
            <a:avLst/>
          </a:prstGeom>
        </p:spPr>
      </p:pic>
      <p:sp>
        <p:nvSpPr>
          <p:cNvPr id="113" name="TextBox 112">
            <a:extLst>
              <a:ext uri="{FF2B5EF4-FFF2-40B4-BE49-F238E27FC236}">
                <a16:creationId xmlns:a16="http://schemas.microsoft.com/office/drawing/2014/main" id="{544CB3F6-6DDF-4AC2-A96D-EAE47F239D8B}"/>
              </a:ext>
            </a:extLst>
          </p:cNvPr>
          <p:cNvSpPr txBox="1"/>
          <p:nvPr/>
        </p:nvSpPr>
        <p:spPr>
          <a:xfrm>
            <a:off x="2397709" y="3667966"/>
            <a:ext cx="2531745" cy="1015663"/>
          </a:xfrm>
          <a:prstGeom prst="rect">
            <a:avLst/>
          </a:prstGeom>
          <a:noFill/>
        </p:spPr>
        <p:txBody>
          <a:bodyPr wrap="square">
            <a:spAutoFit/>
          </a:bodyPr>
          <a:lstStyle/>
          <a:p>
            <a:r>
              <a:rPr lang="ru-RU" sz="1200" dirty="0">
                <a:latin typeface="Georgia" panose="02040502050405020303" pitchFamily="18" charset="0"/>
              </a:rPr>
              <a:t>За правильный ответ</a:t>
            </a:r>
          </a:p>
          <a:p>
            <a:r>
              <a:rPr lang="ru-RU" sz="1200" dirty="0">
                <a:latin typeface="Georgia" panose="02040502050405020303" pitchFamily="18" charset="0"/>
              </a:rPr>
              <a:t>получает фигурку персонажа Щелкунчика с сосисками </a:t>
            </a:r>
          </a:p>
          <a:p>
            <a:r>
              <a:rPr lang="ru-RU" sz="1200" dirty="0">
                <a:latin typeface="Georgia" panose="02040502050405020303" pitchFamily="18" charset="0"/>
              </a:rPr>
              <a:t>(М. Шемякина)  из витрины  Елисеевского магазина.</a:t>
            </a:r>
          </a:p>
        </p:txBody>
      </p:sp>
      <p:pic>
        <p:nvPicPr>
          <p:cNvPr id="114" name="Рисунок 113">
            <a:extLst>
              <a:ext uri="{FF2B5EF4-FFF2-40B4-BE49-F238E27FC236}">
                <a16:creationId xmlns:a16="http://schemas.microsoft.com/office/drawing/2014/main" id="{392D2841-4715-47E2-AAE6-9361B09E23D9}"/>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356812" y="3137193"/>
            <a:ext cx="804321" cy="1453592"/>
          </a:xfrm>
          <a:prstGeom prst="rect">
            <a:avLst/>
          </a:prstGeom>
        </p:spPr>
      </p:pic>
      <p:sp>
        <p:nvSpPr>
          <p:cNvPr id="115" name="TextBox 114">
            <a:extLst>
              <a:ext uri="{FF2B5EF4-FFF2-40B4-BE49-F238E27FC236}">
                <a16:creationId xmlns:a16="http://schemas.microsoft.com/office/drawing/2014/main" id="{DCC6AD64-7D21-4F4B-84AB-201EC3799BEE}"/>
              </a:ext>
            </a:extLst>
          </p:cNvPr>
          <p:cNvSpPr txBox="1"/>
          <p:nvPr/>
        </p:nvSpPr>
        <p:spPr>
          <a:xfrm>
            <a:off x="5873149" y="4126174"/>
            <a:ext cx="2609347" cy="830997"/>
          </a:xfrm>
          <a:prstGeom prst="rect">
            <a:avLst/>
          </a:prstGeom>
          <a:noFill/>
        </p:spPr>
        <p:txBody>
          <a:bodyPr wrap="square" rtlCol="0">
            <a:spAutoFit/>
          </a:bodyPr>
          <a:lstStyle/>
          <a:p>
            <a:r>
              <a:rPr lang="ru-RU" sz="1200" dirty="0">
                <a:latin typeface="Georgia" panose="02040502050405020303" pitchFamily="18" charset="0"/>
              </a:rPr>
              <a:t>Профессии: коробейник, рекламщик.</a:t>
            </a:r>
          </a:p>
          <a:p>
            <a:r>
              <a:rPr lang="ru-RU" sz="1200" dirty="0">
                <a:latin typeface="Georgia" panose="02040502050405020303" pitchFamily="18" charset="0"/>
              </a:rPr>
              <a:t>За прохождение этого уровня</a:t>
            </a:r>
          </a:p>
          <a:p>
            <a:r>
              <a:rPr lang="ru-RU" sz="1200" dirty="0">
                <a:latin typeface="Georgia" panose="02040502050405020303" pitchFamily="18" charset="0"/>
              </a:rPr>
              <a:t>вручается Гермес - бог торговли. </a:t>
            </a:r>
          </a:p>
        </p:txBody>
      </p:sp>
      <p:sp>
        <p:nvSpPr>
          <p:cNvPr id="117" name="TextBox 116">
            <a:extLst>
              <a:ext uri="{FF2B5EF4-FFF2-40B4-BE49-F238E27FC236}">
                <a16:creationId xmlns:a16="http://schemas.microsoft.com/office/drawing/2014/main" id="{D9FCE5D0-1880-4F50-AB59-61E46972C955}"/>
              </a:ext>
            </a:extLst>
          </p:cNvPr>
          <p:cNvSpPr txBox="1"/>
          <p:nvPr/>
        </p:nvSpPr>
        <p:spPr>
          <a:xfrm>
            <a:off x="2293692" y="40759"/>
            <a:ext cx="1953596" cy="2816156"/>
          </a:xfrm>
          <a:prstGeom prst="rect">
            <a:avLst/>
          </a:prstGeom>
          <a:noFill/>
        </p:spPr>
        <p:txBody>
          <a:bodyPr wrap="square" rtlCol="0">
            <a:spAutoFit/>
          </a:bodyPr>
          <a:lstStyle/>
          <a:p>
            <a:r>
              <a:rPr lang="ru-RU" sz="1500" dirty="0">
                <a:latin typeface="Georgia" panose="02040502050405020303" pitchFamily="18" charset="0"/>
              </a:rPr>
              <a:t>Пройди по стрелочкам, проговаривая вслух ход движения.  Найди точку с вопросом на карте. Выбери магазин, который должен находиться в этом месте. Назови его. </a:t>
            </a:r>
          </a:p>
          <a:p>
            <a:endParaRPr lang="ru-RU" sz="1350" dirty="0"/>
          </a:p>
          <a:p>
            <a:endParaRPr lang="ru-RU" sz="1350" dirty="0"/>
          </a:p>
        </p:txBody>
      </p:sp>
      <p:pic>
        <p:nvPicPr>
          <p:cNvPr id="2" name="Рисунок 1">
            <a:extLst>
              <a:ext uri="{FF2B5EF4-FFF2-40B4-BE49-F238E27FC236}">
                <a16:creationId xmlns:a16="http://schemas.microsoft.com/office/drawing/2014/main" id="{0C145344-068E-4694-94F5-6AA22C0B82B3}"/>
              </a:ext>
            </a:extLst>
          </p:cNvPr>
          <p:cNvPicPr>
            <a:picLocks noChangeAspect="1"/>
          </p:cNvPicPr>
          <p:nvPr/>
        </p:nvPicPr>
        <p:blipFill>
          <a:blip r:embed="rId15"/>
          <a:stretch>
            <a:fillRect/>
          </a:stretch>
        </p:blipFill>
        <p:spPr>
          <a:xfrm>
            <a:off x="241903" y="4446628"/>
            <a:ext cx="100593" cy="105165"/>
          </a:xfrm>
          <a:prstGeom prst="rect">
            <a:avLst/>
          </a:prstGeom>
        </p:spPr>
      </p:pic>
    </p:spTree>
    <p:extLst>
      <p:ext uri="{BB962C8B-B14F-4D97-AF65-F5344CB8AC3E}">
        <p14:creationId xmlns:p14="http://schemas.microsoft.com/office/powerpoint/2010/main" val="19682101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89890" y="1067322"/>
            <a:ext cx="9170347" cy="3724096"/>
          </a:xfrm>
          <a:prstGeom prst="rect">
            <a:avLst/>
          </a:prstGeom>
          <a:noFill/>
          <a:ln w="9525">
            <a:noFill/>
            <a:miter lim="800000"/>
            <a:headEnd/>
            <a:tailEnd/>
          </a:ln>
        </p:spPr>
        <p:txBody>
          <a:bodyPr wrap="square">
            <a:spAutoFit/>
          </a:bodyPr>
          <a:lstStyle/>
          <a:p>
            <a:pPr>
              <a:buFont typeface="Arial" charset="0"/>
              <a:buChar char="•"/>
            </a:pPr>
            <a:r>
              <a:rPr lang="ru-RU" sz="2000" dirty="0">
                <a:latin typeface="+mj-lt"/>
                <a:cs typeface="Arial" panose="020B0604020202020204" pitchFamily="34" charset="0"/>
              </a:rPr>
              <a:t>   </a:t>
            </a:r>
            <a:r>
              <a:rPr lang="ru-RU" sz="2000" u="sng" dirty="0">
                <a:latin typeface="+mj-lt"/>
                <a:cs typeface="Arial" panose="020B0604020202020204" pitchFamily="34" charset="0"/>
              </a:rPr>
              <a:t>В младшем возрасте </a:t>
            </a:r>
            <a:r>
              <a:rPr lang="ru-RU" sz="2000" dirty="0">
                <a:latin typeface="+mj-lt"/>
                <a:cs typeface="Arial" panose="020B0604020202020204" pitchFamily="34" charset="0"/>
              </a:rPr>
              <a:t>тему проекта предлагают взрослые. </a:t>
            </a:r>
          </a:p>
          <a:p>
            <a:endParaRPr lang="ru-RU" sz="800" dirty="0">
              <a:latin typeface="+mj-lt"/>
              <a:cs typeface="Arial" panose="020B0604020202020204" pitchFamily="34" charset="0"/>
            </a:endParaRPr>
          </a:p>
          <a:p>
            <a:pPr>
              <a:buFont typeface="Arial" charset="0"/>
              <a:buChar char="•"/>
            </a:pPr>
            <a:r>
              <a:rPr lang="ru-RU" sz="2000" dirty="0">
                <a:latin typeface="+mj-lt"/>
                <a:cs typeface="Arial" panose="020B0604020202020204" pitchFamily="34" charset="0"/>
              </a:rPr>
              <a:t>   </a:t>
            </a:r>
            <a:r>
              <a:rPr lang="ru-RU" sz="2000" u="sng" dirty="0">
                <a:latin typeface="+mj-lt"/>
                <a:cs typeface="Arial" panose="020B0604020202020204" pitchFamily="34" charset="0"/>
              </a:rPr>
              <a:t>В средней группе </a:t>
            </a:r>
            <a:r>
              <a:rPr lang="ru-RU" sz="2000" dirty="0">
                <a:latin typeface="+mj-lt"/>
                <a:cs typeface="Arial" panose="020B0604020202020204" pitchFamily="34" charset="0"/>
              </a:rPr>
              <a:t>тема проекта инициируется как взрослыми, так и детьми. Если тему проекта инициирует взрослый, то к началу педагоги подбирают соответствующую возрасту детей мотивацию (это могут быть иллюстрации, книги, предметы по теме, истории, сюрпризные моменты).</a:t>
            </a:r>
          </a:p>
          <a:p>
            <a:endParaRPr lang="ru-RU" sz="800" dirty="0">
              <a:latin typeface="+mj-lt"/>
              <a:cs typeface="Arial" panose="020B0604020202020204" pitchFamily="34" charset="0"/>
            </a:endParaRPr>
          </a:p>
          <a:p>
            <a:pPr marL="285750" indent="-285750">
              <a:buFont typeface="Arial" panose="020B0604020202020204" pitchFamily="34" charset="0"/>
              <a:buChar char="•"/>
            </a:pPr>
            <a:r>
              <a:rPr lang="ru-RU" sz="2000" dirty="0">
                <a:latin typeface="+mj-lt"/>
                <a:cs typeface="Arial" panose="020B0604020202020204" pitchFamily="34" charset="0"/>
              </a:rPr>
              <a:t>   </a:t>
            </a:r>
            <a:r>
              <a:rPr lang="ru-RU" sz="2000" u="sng" dirty="0">
                <a:latin typeface="+mj-lt"/>
                <a:cs typeface="Arial" panose="020B0604020202020204" pitchFamily="34" charset="0"/>
              </a:rPr>
              <a:t>В старшем возрасте </a:t>
            </a:r>
            <a:r>
              <a:rPr lang="ru-RU" sz="2000" dirty="0">
                <a:latin typeface="+mj-lt"/>
                <a:cs typeface="Arial" panose="020B0604020202020204" pitchFamily="34" charset="0"/>
              </a:rPr>
              <a:t>тема проекта инициируется детьми, а педагог ведёт опрос </a:t>
            </a:r>
            <a:r>
              <a:rPr lang="ru-RU" sz="2000" dirty="0" smtClean="0">
                <a:latin typeface="+mj-lt"/>
                <a:cs typeface="Arial" panose="020B0604020202020204" pitchFamily="34" charset="0"/>
              </a:rPr>
              <a:t>(“</a:t>
            </a:r>
            <a:r>
              <a:rPr lang="ru-RU" sz="2000" dirty="0">
                <a:latin typeface="+mj-lt"/>
                <a:cs typeface="Arial" panose="020B0604020202020204" pitchFamily="34" charset="0"/>
              </a:rPr>
              <a:t>Какую тему для обсуждения вы предлагаете?”. “Кого ещё интересует тема, предложенная Леной?”. </a:t>
            </a:r>
            <a:r>
              <a:rPr lang="ru-RU" sz="2000" dirty="0" smtClean="0">
                <a:latin typeface="+mj-lt"/>
                <a:cs typeface="Arial" panose="020B0604020202020204" pitchFamily="34" charset="0"/>
              </a:rPr>
              <a:t>“</a:t>
            </a:r>
            <a:r>
              <a:rPr lang="ru-RU" sz="2000" dirty="0">
                <a:latin typeface="+mj-lt"/>
                <a:cs typeface="Arial" panose="020B0604020202020204" pitchFamily="34" charset="0"/>
              </a:rPr>
              <a:t>Сколько детей выбрали эту тему?”. “Посчитай, Настя”. “А сколько детей интересуется темой, которую выбрал Игорь?” “Посчитай, Кирилл.” “Какую тему выбрало большинство детей?”) – </a:t>
            </a:r>
          </a:p>
          <a:p>
            <a:r>
              <a:rPr lang="ru-RU" sz="2000" dirty="0">
                <a:latin typeface="+mj-lt"/>
                <a:cs typeface="Arial" panose="020B0604020202020204" pitchFamily="34" charset="0"/>
              </a:rPr>
              <a:t> детям даётся право принять самостоятельное решение в выборе темы проекта.</a:t>
            </a:r>
          </a:p>
        </p:txBody>
      </p:sp>
      <p:sp>
        <p:nvSpPr>
          <p:cNvPr id="3" name="Заголовок 2"/>
          <p:cNvSpPr>
            <a:spLocks noGrp="1"/>
          </p:cNvSpPr>
          <p:nvPr>
            <p:ph type="title"/>
          </p:nvPr>
        </p:nvSpPr>
        <p:spPr/>
        <p:txBody>
          <a:bodyPr>
            <a:normAutofit/>
          </a:bodyPr>
          <a:lstStyle/>
          <a:p>
            <a:r>
              <a:rPr lang="ru-RU" dirty="0"/>
              <a:t>ПЛАНИРОВАНИЕ </a:t>
            </a:r>
            <a:r>
              <a:rPr lang="ru-RU" dirty="0" smtClean="0"/>
              <a:t>ПРОЕКТА</a:t>
            </a:r>
            <a:endParaRPr lang="en-US" dirty="0"/>
          </a:p>
        </p:txBody>
      </p:sp>
    </p:spTree>
    <p:extLst>
      <p:ext uri="{BB962C8B-B14F-4D97-AF65-F5344CB8AC3E}">
        <p14:creationId xmlns:p14="http://schemas.microsoft.com/office/powerpoint/2010/main" val="20853711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ru-RU" dirty="0"/>
              <a:t>Открытие Олимпиады</a:t>
            </a:r>
          </a:p>
        </p:txBody>
      </p:sp>
      <p:pic>
        <p:nvPicPr>
          <p:cNvPr id="9" name="Содержимое 8" descr="IMG_20140210_094823.jpg"/>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2014323" y="1037418"/>
            <a:ext cx="5021908" cy="3765991"/>
          </a:xfrm>
        </p:spPr>
      </p:pic>
    </p:spTree>
    <p:extLst>
      <p:ext uri="{BB962C8B-B14F-4D97-AF65-F5344CB8AC3E}">
        <p14:creationId xmlns:p14="http://schemas.microsoft.com/office/powerpoint/2010/main" val="10722761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ru-RU" sz="2100" dirty="0">
                <a:latin typeface="Arial" panose="020B0604020202020204" pitchFamily="34" charset="0"/>
                <a:cs typeface="Arial" panose="020B0604020202020204" pitchFamily="34" charset="0"/>
              </a:rPr>
              <a:t>Вариативность алгоритма проекта</a:t>
            </a:r>
          </a:p>
        </p:txBody>
      </p:sp>
      <p:graphicFrame>
        <p:nvGraphicFramePr>
          <p:cNvPr id="20534" name="Group 54"/>
          <p:cNvGraphicFramePr>
            <a:graphicFrameLocks noGrp="1"/>
          </p:cNvGraphicFramePr>
          <p:nvPr>
            <p:ph idx="4294967295"/>
            <p:extLst>
              <p:ext uri="{D42A27DB-BD31-4B8C-83A1-F6EECF244321}">
                <p14:modId xmlns:p14="http://schemas.microsoft.com/office/powerpoint/2010/main" val="3561070797"/>
              </p:ext>
            </p:extLst>
          </p:nvPr>
        </p:nvGraphicFramePr>
        <p:xfrm>
          <a:off x="0" y="950913"/>
          <a:ext cx="8420100" cy="4062604"/>
        </p:xfrm>
        <a:graphic>
          <a:graphicData uri="http://schemas.openxmlformats.org/drawingml/2006/table">
            <a:tbl>
              <a:tblPr/>
              <a:tblGrid>
                <a:gridCol w="772396">
                  <a:extLst>
                    <a:ext uri="{9D8B030D-6E8A-4147-A177-3AD203B41FA5}">
                      <a16:colId xmlns:a16="http://schemas.microsoft.com/office/drawing/2014/main" val="20000"/>
                    </a:ext>
                  </a:extLst>
                </a:gridCol>
                <a:gridCol w="1332968">
                  <a:extLst>
                    <a:ext uri="{9D8B030D-6E8A-4147-A177-3AD203B41FA5}">
                      <a16:colId xmlns:a16="http://schemas.microsoft.com/office/drawing/2014/main" val="20001"/>
                    </a:ext>
                  </a:extLst>
                </a:gridCol>
                <a:gridCol w="1262812">
                  <a:extLst>
                    <a:ext uri="{9D8B030D-6E8A-4147-A177-3AD203B41FA5}">
                      <a16:colId xmlns:a16="http://schemas.microsoft.com/office/drawing/2014/main" val="20002"/>
                    </a:ext>
                  </a:extLst>
                </a:gridCol>
                <a:gridCol w="1441985">
                  <a:extLst>
                    <a:ext uri="{9D8B030D-6E8A-4147-A177-3AD203B41FA5}">
                      <a16:colId xmlns:a16="http://schemas.microsoft.com/office/drawing/2014/main" val="20003"/>
                    </a:ext>
                  </a:extLst>
                </a:gridCol>
                <a:gridCol w="1204860">
                  <a:extLst>
                    <a:ext uri="{9D8B030D-6E8A-4147-A177-3AD203B41FA5}">
                      <a16:colId xmlns:a16="http://schemas.microsoft.com/office/drawing/2014/main" val="20004"/>
                    </a:ext>
                  </a:extLst>
                </a:gridCol>
                <a:gridCol w="1201766">
                  <a:extLst>
                    <a:ext uri="{9D8B030D-6E8A-4147-A177-3AD203B41FA5}">
                      <a16:colId xmlns:a16="http://schemas.microsoft.com/office/drawing/2014/main" val="20005"/>
                    </a:ext>
                  </a:extLst>
                </a:gridCol>
                <a:gridCol w="1203313">
                  <a:extLst>
                    <a:ext uri="{9D8B030D-6E8A-4147-A177-3AD203B41FA5}">
                      <a16:colId xmlns:a16="http://schemas.microsoft.com/office/drawing/2014/main" val="20006"/>
                    </a:ext>
                  </a:extLst>
                </a:gridCol>
              </a:tblGrid>
              <a:tr h="38862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900" b="0" i="0" u="none" strike="noStrike" cap="none" normalizeH="0" baseline="0" dirty="0">
                          <a:ln>
                            <a:noFill/>
                          </a:ln>
                          <a:solidFill>
                            <a:schemeClr val="tx1"/>
                          </a:solidFill>
                          <a:effectLst/>
                          <a:latin typeface="Arial Black" pitchFamily="34" charset="0"/>
                        </a:rPr>
                        <a:t>Алгоритм</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a:ln>
                            <a:noFill/>
                          </a:ln>
                          <a:solidFill>
                            <a:schemeClr val="tx1"/>
                          </a:solidFill>
                          <a:effectLst/>
                          <a:latin typeface="Arial Black" pitchFamily="34" charset="0"/>
                        </a:rPr>
                        <a:t>1-й шаг</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a:ln>
                            <a:noFill/>
                          </a:ln>
                          <a:solidFill>
                            <a:schemeClr val="tx1"/>
                          </a:solidFill>
                          <a:effectLst/>
                          <a:latin typeface="Arial Black" pitchFamily="34" charset="0"/>
                        </a:rPr>
                        <a:t>2-й шаг</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a:ln>
                            <a:noFill/>
                          </a:ln>
                          <a:solidFill>
                            <a:schemeClr val="tx1"/>
                          </a:solidFill>
                          <a:effectLst/>
                          <a:latin typeface="Arial Black" pitchFamily="34" charset="0"/>
                        </a:rPr>
                        <a:t>3-й шаг</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a:ln>
                            <a:noFill/>
                          </a:ln>
                          <a:solidFill>
                            <a:schemeClr val="tx1"/>
                          </a:solidFill>
                          <a:effectLst/>
                          <a:latin typeface="Arial Black" pitchFamily="34" charset="0"/>
                        </a:rPr>
                        <a:t>4-й шаг</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a:ln>
                            <a:noFill/>
                          </a:ln>
                          <a:solidFill>
                            <a:schemeClr val="tx1"/>
                          </a:solidFill>
                          <a:effectLst/>
                          <a:latin typeface="Arial Black" pitchFamily="34" charset="0"/>
                        </a:rPr>
                        <a:t>5-й шаг</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a:ln>
                            <a:noFill/>
                          </a:ln>
                          <a:solidFill>
                            <a:schemeClr val="tx1"/>
                          </a:solidFill>
                          <a:effectLst/>
                          <a:latin typeface="Arial Black" pitchFamily="34" charset="0"/>
                        </a:rPr>
                        <a:t>6-й шаг</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15629">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dirty="0">
                          <a:ln>
                            <a:noFill/>
                          </a:ln>
                          <a:solidFill>
                            <a:schemeClr val="tx2"/>
                          </a:solidFill>
                          <a:effectLst/>
                          <a:latin typeface="Arial Black" pitchFamily="34" charset="0"/>
                        </a:rPr>
                        <a:t>Первый</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dirty="0">
                          <a:ln>
                            <a:noFill/>
                          </a:ln>
                          <a:solidFill>
                            <a:schemeClr val="tx2"/>
                          </a:solidFill>
                          <a:effectLst/>
                          <a:latin typeface="Arial Black" pitchFamily="34" charset="0"/>
                        </a:rPr>
                        <a:t>Интригующее начало, отвечающее потребностям детей. Обозначение взрослым проблемы. </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dirty="0">
                          <a:ln>
                            <a:noFill/>
                          </a:ln>
                          <a:solidFill>
                            <a:schemeClr val="tx2"/>
                          </a:solidFill>
                          <a:effectLst/>
                          <a:latin typeface="Arial Black" pitchFamily="34" charset="0"/>
                        </a:rPr>
                        <a:t>Определение взрослыми цели проекта, его мотивации.</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dirty="0">
                          <a:ln>
                            <a:noFill/>
                          </a:ln>
                          <a:solidFill>
                            <a:schemeClr val="tx2"/>
                          </a:solidFill>
                          <a:effectLst/>
                          <a:latin typeface="Arial Black" pitchFamily="34" charset="0"/>
                        </a:rPr>
                        <a:t>Привлечение детей к планированию деятельности и реализация намеченного плана.</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dirty="0">
                          <a:ln>
                            <a:noFill/>
                          </a:ln>
                          <a:solidFill>
                            <a:schemeClr val="tx2"/>
                          </a:solidFill>
                          <a:effectLst/>
                          <a:latin typeface="Arial Black" pitchFamily="34" charset="0"/>
                        </a:rPr>
                        <a:t>Совместное движение взрослых и детей к результату.</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a:ln>
                            <a:noFill/>
                          </a:ln>
                          <a:solidFill>
                            <a:schemeClr val="tx2"/>
                          </a:solidFill>
                          <a:effectLst/>
                          <a:latin typeface="Arial Black" pitchFamily="34" charset="0"/>
                        </a:rPr>
                        <a:t>Совместный анализ выполнения проекта. Переживание результата.</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a:ln>
                            <a:noFill/>
                          </a:ln>
                          <a:solidFill>
                            <a:schemeClr val="tx2"/>
                          </a:solidFill>
                          <a:effectLst/>
                          <a:latin typeface="Arial Black" pitchFamily="34" charset="0"/>
                        </a:rPr>
                        <a:t>нет</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324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dirty="0">
                          <a:ln>
                            <a:noFill/>
                          </a:ln>
                          <a:solidFill>
                            <a:schemeClr val="tx2"/>
                          </a:solidFill>
                          <a:effectLst/>
                          <a:latin typeface="Arial Black" pitchFamily="34" charset="0"/>
                        </a:rPr>
                        <a:t>Второй</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a:ln>
                            <a:noFill/>
                          </a:ln>
                          <a:solidFill>
                            <a:schemeClr val="tx2"/>
                          </a:solidFill>
                          <a:effectLst/>
                          <a:latin typeface="Arial Black" pitchFamily="34" charset="0"/>
                        </a:rPr>
                        <a:t>Совместное выделение проблемы, отвечающей потребностям обеих сторон.</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a:ln>
                            <a:noFill/>
                          </a:ln>
                          <a:solidFill>
                            <a:schemeClr val="tx2"/>
                          </a:solidFill>
                          <a:effectLst/>
                          <a:latin typeface="Arial Black" pitchFamily="34" charset="0"/>
                        </a:rPr>
                        <a:t>Совместное определение цели проекта, предстоящей деятельности. Прогнозирование результата.</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dirty="0">
                          <a:ln>
                            <a:noFill/>
                          </a:ln>
                          <a:solidFill>
                            <a:schemeClr val="tx2"/>
                          </a:solidFill>
                          <a:effectLst/>
                          <a:latin typeface="Arial Black" pitchFamily="34" charset="0"/>
                        </a:rPr>
                        <a:t>Планирование деятельности детьми при незначительной помощи взрослых. Определение средств и способов реализации.</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dirty="0">
                          <a:ln>
                            <a:noFill/>
                          </a:ln>
                          <a:solidFill>
                            <a:schemeClr val="tx2"/>
                          </a:solidFill>
                          <a:effectLst/>
                          <a:latin typeface="Arial Black" pitchFamily="34" charset="0"/>
                        </a:rPr>
                        <a:t>Выполнение детьми проекта.</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dirty="0" err="1">
                          <a:ln>
                            <a:noFill/>
                          </a:ln>
                          <a:solidFill>
                            <a:schemeClr val="tx2"/>
                          </a:solidFill>
                          <a:effectLst/>
                          <a:latin typeface="Arial Black" pitchFamily="34" charset="0"/>
                        </a:rPr>
                        <a:t>Диффиренцированная</a:t>
                      </a:r>
                      <a:r>
                        <a:rPr kumimoji="0" lang="ru-RU" sz="800" b="1" i="0" u="none" strike="noStrike" cap="none" normalizeH="0" baseline="0" dirty="0">
                          <a:ln>
                            <a:noFill/>
                          </a:ln>
                          <a:solidFill>
                            <a:schemeClr val="tx2"/>
                          </a:solidFill>
                          <a:effectLst/>
                          <a:latin typeface="Arial Black" pitchFamily="34" charset="0"/>
                        </a:rPr>
                        <a:t> помощь взрослых.</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dirty="0">
                          <a:ln>
                            <a:noFill/>
                          </a:ln>
                          <a:solidFill>
                            <a:schemeClr val="tx2"/>
                          </a:solidFill>
                          <a:effectLst/>
                          <a:latin typeface="Arial Black" pitchFamily="34" charset="0"/>
                        </a:rPr>
                        <a:t>Обсуждение результатов и хода работы, действий каждого. Выяснение причин успеха и неудач.</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dirty="0">
                          <a:ln>
                            <a:noFill/>
                          </a:ln>
                          <a:solidFill>
                            <a:schemeClr val="tx2"/>
                          </a:solidFill>
                          <a:effectLst/>
                          <a:latin typeface="Arial Black" pitchFamily="34" charset="0"/>
                        </a:rPr>
                        <a:t>Совместно с детьми определение перспектив проектирования.</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44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a:ln>
                            <a:noFill/>
                          </a:ln>
                          <a:solidFill>
                            <a:schemeClr val="tx2"/>
                          </a:solidFill>
                          <a:effectLst/>
                          <a:latin typeface="Arial Black" pitchFamily="34" charset="0"/>
                        </a:rPr>
                        <a:t>Третий</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a:ln>
                            <a:noFill/>
                          </a:ln>
                          <a:solidFill>
                            <a:schemeClr val="tx2"/>
                          </a:solidFill>
                          <a:effectLst/>
                          <a:latin typeface="Arial Black" pitchFamily="34" charset="0"/>
                        </a:rPr>
                        <a:t>Совместное выделение проблемы, отвечающей потребностям обеих сторон.</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ru-RU" sz="800" b="1" i="0" u="none" strike="noStrike" cap="none" normalizeH="0" baseline="0">
                        <a:ln>
                          <a:noFill/>
                        </a:ln>
                        <a:solidFill>
                          <a:schemeClr val="tx2"/>
                        </a:solidFill>
                        <a:effectLst/>
                        <a:latin typeface="Arial Black"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dirty="0">
                          <a:ln>
                            <a:noFill/>
                          </a:ln>
                          <a:solidFill>
                            <a:schemeClr val="tx2"/>
                          </a:solidFill>
                          <a:effectLst/>
                          <a:latin typeface="Arial Black" pitchFamily="34" charset="0"/>
                        </a:rPr>
                        <a:t>Самостоятельное определение детьми цели проекта, предстоящей деятельности. Прогнозирование результата.</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ru-RU" sz="1100" b="1" i="0" u="none" strike="noStrike" cap="none" normalizeH="0" baseline="0" dirty="0">
                        <a:ln>
                          <a:noFill/>
                        </a:ln>
                        <a:solidFill>
                          <a:schemeClr val="tx2"/>
                        </a:solidFill>
                        <a:effectLst/>
                        <a:latin typeface="Arial Black"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dirty="0">
                          <a:ln>
                            <a:noFill/>
                          </a:ln>
                          <a:solidFill>
                            <a:schemeClr val="tx2"/>
                          </a:solidFill>
                          <a:effectLst/>
                          <a:latin typeface="Arial Black" pitchFamily="34" charset="0"/>
                        </a:rPr>
                        <a:t>Планирование детьми деятельности, определение средств реализации проекта при участии взрослого как партнера.</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dirty="0">
                          <a:ln>
                            <a:noFill/>
                          </a:ln>
                          <a:solidFill>
                            <a:schemeClr val="tx2"/>
                          </a:solidFill>
                          <a:effectLst/>
                          <a:latin typeface="Arial Black" pitchFamily="34" charset="0"/>
                        </a:rPr>
                        <a:t>Выполнение детьми проекта, творческие споры, договоренности, </a:t>
                      </a:r>
                      <a:r>
                        <a:rPr kumimoji="0" lang="ru-RU" sz="800" b="1" i="0" u="none" strike="noStrike" cap="none" normalizeH="0" baseline="0" dirty="0" err="1">
                          <a:ln>
                            <a:noFill/>
                          </a:ln>
                          <a:solidFill>
                            <a:schemeClr val="tx2"/>
                          </a:solidFill>
                          <a:effectLst/>
                          <a:latin typeface="Arial Black" pitchFamily="34" charset="0"/>
                        </a:rPr>
                        <a:t>взаимообучение</a:t>
                      </a:r>
                      <a:r>
                        <a:rPr kumimoji="0" lang="ru-RU" sz="800" b="1" i="0" u="none" strike="noStrike" cap="none" normalizeH="0" baseline="0" dirty="0">
                          <a:ln>
                            <a:noFill/>
                          </a:ln>
                          <a:solidFill>
                            <a:schemeClr val="tx2"/>
                          </a:solidFill>
                          <a:effectLst/>
                          <a:latin typeface="Arial Black" pitchFamily="34" charset="0"/>
                        </a:rPr>
                        <a:t>, помощь детей друг другу.</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a:ln>
                            <a:noFill/>
                          </a:ln>
                          <a:solidFill>
                            <a:schemeClr val="tx2"/>
                          </a:solidFill>
                          <a:effectLst/>
                          <a:latin typeface="Arial Black" pitchFamily="34" charset="0"/>
                        </a:rPr>
                        <a:t>Обсуждение результатов и хода работы, действий каж-дого. Выясне-ние причин успеха и неудач.</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ru-RU" sz="800" b="1" i="0" u="none" strike="noStrike" cap="none" normalizeH="0" baseline="0">
                        <a:ln>
                          <a:noFill/>
                        </a:ln>
                        <a:solidFill>
                          <a:schemeClr val="tx2"/>
                        </a:solidFill>
                        <a:effectLst/>
                        <a:latin typeface="Arial Black"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dirty="0">
                          <a:ln>
                            <a:noFill/>
                          </a:ln>
                          <a:solidFill>
                            <a:schemeClr val="tx2"/>
                          </a:solidFill>
                          <a:effectLst/>
                          <a:latin typeface="Arial Black" pitchFamily="34" charset="0"/>
                        </a:rPr>
                        <a:t>Определение перспектив развитии</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800" b="1" i="0" u="none" strike="noStrike" cap="none" normalizeH="0" baseline="0" dirty="0">
                          <a:ln>
                            <a:noFill/>
                          </a:ln>
                          <a:solidFill>
                            <a:schemeClr val="tx2"/>
                          </a:solidFill>
                          <a:effectLst/>
                          <a:latin typeface="Arial Black" pitchFamily="34" charset="0"/>
                        </a:rPr>
                        <a:t>проектной деятельности.</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212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МОДЕЛЬ “ТРЁХ ВОПРОСОВ” </a:t>
            </a:r>
            <a:r>
              <a:rPr lang="ru-RU" sz="2200" dirty="0"/>
              <a:t>– опора на опыт детей по теме</a:t>
            </a:r>
            <a:endParaRPr lang="en-US" sz="2200" dirty="0"/>
          </a:p>
        </p:txBody>
      </p:sp>
      <p:pic>
        <p:nvPicPr>
          <p:cNvPr id="4" name="Объект 5">
            <a:extLst>
              <a:ext uri="{FF2B5EF4-FFF2-40B4-BE49-F238E27FC236}">
                <a16:creationId xmlns:a16="http://schemas.microsoft.com/office/drawing/2014/main" id="{7E809F14-0118-DFC1-35B7-FCBB5988DC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1553638" y="2609272"/>
            <a:ext cx="927855" cy="939839"/>
          </a:xfrm>
          <a:prstGeom prst="rect">
            <a:avLst/>
          </a:prstGeom>
        </p:spPr>
      </p:pic>
      <p:sp>
        <p:nvSpPr>
          <p:cNvPr id="5" name="TextBox 4"/>
          <p:cNvSpPr txBox="1"/>
          <p:nvPr/>
        </p:nvSpPr>
        <p:spPr>
          <a:xfrm>
            <a:off x="2601936" y="1389223"/>
            <a:ext cx="5889396"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chemeClr val="tx2">
                    <a:lumMod val="50000"/>
                  </a:schemeClr>
                </a:solidFill>
                <a:effectLst/>
                <a:uLnTx/>
                <a:uFillTx/>
                <a:latin typeface="Calibri"/>
                <a:ea typeface="+mn-ea"/>
                <a:cs typeface="+mn-cs"/>
              </a:rPr>
              <a:t>Педагог задаёт детям следующие вопросы: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chemeClr val="tx2">
                  <a:lumMod val="50000"/>
                </a:schemeClr>
              </a:solidFill>
              <a:effectLst/>
              <a:uLnTx/>
              <a:uFillTx/>
              <a:latin typeface="Calibri"/>
              <a:ea typeface="+mn-ea"/>
              <a:cs typeface="+mn-cs"/>
            </a:endParaRPr>
          </a:p>
          <a:p>
            <a:pPr marL="385763" marR="0" lvl="0" indent="-385763" algn="l" defTabSz="914400" rtl="0" eaLnBrk="1" fontAlgn="auto" latinLnBrk="0" hangingPunct="1">
              <a:lnSpc>
                <a:spcPct val="100000"/>
              </a:lnSpc>
              <a:spcBef>
                <a:spcPts val="0"/>
              </a:spcBef>
              <a:spcAft>
                <a:spcPts val="0"/>
              </a:spcAft>
              <a:buClrTx/>
              <a:buSzTx/>
              <a:buFontTx/>
              <a:buAutoNum type="arabicParenR"/>
              <a:tabLst/>
              <a:defRPr/>
            </a:pPr>
            <a:r>
              <a:rPr kumimoji="0" lang="ru-RU" sz="2400" b="0" i="0" u="none" strike="noStrike" kern="1200" cap="none" spc="0" normalizeH="0" baseline="0" noProof="0" dirty="0">
                <a:ln>
                  <a:noFill/>
                </a:ln>
                <a:solidFill>
                  <a:schemeClr val="tx2">
                    <a:lumMod val="50000"/>
                  </a:schemeClr>
                </a:solidFill>
                <a:effectLst/>
                <a:uLnTx/>
                <a:uFillTx/>
                <a:latin typeface="Calibri"/>
                <a:ea typeface="+mn-ea"/>
                <a:cs typeface="+mn-cs"/>
              </a:rPr>
              <a:t>Что вы знаете? (по задуманной  теме)</a:t>
            </a:r>
          </a:p>
          <a:p>
            <a:pPr marL="385763" marR="0" lvl="0" indent="-385763"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chemeClr val="tx2">
                  <a:lumMod val="50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chemeClr val="tx2">
                    <a:lumMod val="50000"/>
                  </a:schemeClr>
                </a:solidFill>
                <a:effectLst/>
                <a:uLnTx/>
                <a:uFillTx/>
                <a:latin typeface="Calibri"/>
                <a:ea typeface="+mn-ea"/>
                <a:cs typeface="+mn-cs"/>
              </a:rPr>
              <a:t>2) Что вы хотите узнать?</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chemeClr val="tx2">
                  <a:lumMod val="50000"/>
                </a:scheme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chemeClr val="tx2">
                    <a:lumMod val="50000"/>
                  </a:schemeClr>
                </a:solidFill>
                <a:effectLst/>
                <a:uLnTx/>
                <a:uFillTx/>
                <a:latin typeface="Calibri"/>
                <a:ea typeface="+mn-ea"/>
                <a:cs typeface="+mn-cs"/>
              </a:rPr>
              <a:t>3) Что надо сделать для того, чтобы узнать?</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dirty="0">
              <a:ln>
                <a:noFill/>
              </a:ln>
              <a:solidFill>
                <a:schemeClr val="tx2">
                  <a:lumMod val="50000"/>
                </a:schemeClr>
              </a:solidFill>
              <a:effectLst/>
              <a:uLnTx/>
              <a:uFillTx/>
              <a:latin typeface="Calibri"/>
              <a:ea typeface="+mn-ea"/>
              <a:cs typeface="+mn-cs"/>
            </a:endParaRPr>
          </a:p>
        </p:txBody>
      </p:sp>
      <p:pic>
        <p:nvPicPr>
          <p:cNvPr id="6" name="Объект 7">
            <a:extLst>
              <a:ext uri="{FF2B5EF4-FFF2-40B4-BE49-F238E27FC236}">
                <a16:creationId xmlns:a16="http://schemas.microsoft.com/office/drawing/2014/main" id="{37DB8455-B876-BB6F-970B-827F8A64FF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550249" y="1590702"/>
            <a:ext cx="931244" cy="943271"/>
          </a:xfrm>
          <a:prstGeom prst="rect">
            <a:avLst/>
          </a:prstGeom>
        </p:spPr>
      </p:pic>
      <p:pic>
        <p:nvPicPr>
          <p:cNvPr id="7" name="Рисунок 6">
            <a:extLst>
              <a:ext uri="{FF2B5EF4-FFF2-40B4-BE49-F238E27FC236}">
                <a16:creationId xmlns:a16="http://schemas.microsoft.com/office/drawing/2014/main" id="{02CC408C-DD7A-FCA1-1734-6B30050A6A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553638" y="3679567"/>
            <a:ext cx="927855" cy="939838"/>
          </a:xfrm>
          <a:prstGeom prst="rect">
            <a:avLst/>
          </a:prstGeom>
        </p:spPr>
      </p:pic>
    </p:spTree>
    <p:extLst>
      <p:ext uri="{BB962C8B-B14F-4D97-AF65-F5344CB8AC3E}">
        <p14:creationId xmlns:p14="http://schemas.microsoft.com/office/powerpoint/2010/main" val="27125597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b="1" dirty="0">
                <a:latin typeface="Arial" panose="020B0604020202020204" pitchFamily="34" charset="0"/>
                <a:cs typeface="Arial" panose="020B0604020202020204" pitchFamily="34" charset="0"/>
              </a:rPr>
              <a:t>34.4.1.2. Средняя группа (от 4 до 5 лет</a:t>
            </a:r>
            <a:r>
              <a:rPr lang="ru-RU" b="1" dirty="0" smtClean="0">
                <a:latin typeface="Arial" panose="020B0604020202020204" pitchFamily="34" charset="0"/>
                <a:cs typeface="Arial" panose="020B0604020202020204" pitchFamily="34" charset="0"/>
              </a:rPr>
              <a:t>):</a:t>
            </a:r>
            <a:endParaRPr lang="ru-RU" b="1" dirty="0">
              <a:latin typeface="Arial" panose="020B0604020202020204" pitchFamily="34" charset="0"/>
              <a:cs typeface="Arial" panose="020B0604020202020204" pitchFamily="34" charset="0"/>
            </a:endParaRPr>
          </a:p>
        </p:txBody>
      </p:sp>
      <p:sp>
        <p:nvSpPr>
          <p:cNvPr id="2" name="Текст 1"/>
          <p:cNvSpPr>
            <a:spLocks noGrp="1"/>
          </p:cNvSpPr>
          <p:nvPr>
            <p:ph type="body" sz="quarter" idx="4294967295"/>
          </p:nvPr>
        </p:nvSpPr>
        <p:spPr>
          <a:xfrm>
            <a:off x="0" y="1300163"/>
            <a:ext cx="6400800" cy="3186112"/>
          </a:xfrm>
        </p:spPr>
        <p:txBody>
          <a:bodyPr>
            <a:noAutofit/>
          </a:bodyPr>
          <a:lstStyle/>
          <a:p>
            <a:pPr>
              <a:buAutoNum type="arabicPeriod"/>
            </a:pPr>
            <a:r>
              <a:rPr lang="ru-RU" sz="1600" dirty="0">
                <a:solidFill>
                  <a:schemeClr val="tx2">
                    <a:lumMod val="50000"/>
                  </a:schemeClr>
                </a:solidFill>
                <a:latin typeface="Arial" panose="020B0604020202020204" pitchFamily="34" charset="0"/>
                <a:cs typeface="Arial" panose="020B0604020202020204" pitchFamily="34" charset="0"/>
              </a:rPr>
              <a:t>Развитие общения и игровой деятельности.</a:t>
            </a:r>
          </a:p>
          <a:p>
            <a:pPr marL="0" indent="0">
              <a:buNone/>
            </a:pPr>
            <a:r>
              <a:rPr lang="ru-RU" sz="1600" dirty="0">
                <a:solidFill>
                  <a:schemeClr val="tx2">
                    <a:lumMod val="50000"/>
                  </a:schemeClr>
                </a:solidFill>
                <a:latin typeface="Arial" panose="020B0604020202020204" pitchFamily="34" charset="0"/>
                <a:cs typeface="Arial" panose="020B0604020202020204" pitchFamily="34" charset="0"/>
              </a:rPr>
              <a:t> Высокая коммуникативная активность в общении с педагогическим работником и другими детьми. </a:t>
            </a:r>
            <a:r>
              <a:rPr lang="ru-RU" sz="1600" b="1" dirty="0">
                <a:solidFill>
                  <a:schemeClr val="tx2">
                    <a:lumMod val="50000"/>
                  </a:schemeClr>
                </a:solidFill>
                <a:latin typeface="Arial" panose="020B0604020202020204" pitchFamily="34" charset="0"/>
                <a:cs typeface="Arial" panose="020B0604020202020204" pitchFamily="34" charset="0"/>
              </a:rPr>
              <a:t>Стремится к сюжетно-ролевой игре</a:t>
            </a:r>
            <a:r>
              <a:rPr lang="ru-RU" sz="1600" dirty="0">
                <a:solidFill>
                  <a:schemeClr val="tx2">
                    <a:lumMod val="50000"/>
                  </a:schemeClr>
                </a:solidFill>
                <a:latin typeface="Arial" panose="020B0604020202020204" pitchFamily="34" charset="0"/>
                <a:cs typeface="Arial" panose="020B0604020202020204" pitchFamily="34" charset="0"/>
              </a:rPr>
              <a:t>. В рамках предложенной педагогическим работником игры принимает разные роли, подражая педагогическим работником. </a:t>
            </a:r>
          </a:p>
          <a:p>
            <a:pPr marL="0" indent="0">
              <a:buNone/>
            </a:pPr>
            <a:r>
              <a:rPr lang="ru-RU" sz="1600" dirty="0">
                <a:solidFill>
                  <a:schemeClr val="tx2">
                    <a:lumMod val="50000"/>
                  </a:schemeClr>
                </a:solidFill>
                <a:latin typeface="Arial" panose="020B0604020202020204" pitchFamily="34" charset="0"/>
                <a:cs typeface="Arial" panose="020B0604020202020204" pitchFamily="34" charset="0"/>
              </a:rPr>
              <a:t>Способен сам создать несложный игровой замысел ("Семья", "Больница"), но содержание игры заключается в подражании действиям педагогических работников в рамках выбранной темы. Самостоятельно подбирает игрушки и атрибуты для игры. В игре использует </a:t>
            </a:r>
            <a:r>
              <a:rPr lang="ru-RU" sz="1600" b="1" dirty="0">
                <a:solidFill>
                  <a:schemeClr val="tx2">
                    <a:lumMod val="50000"/>
                  </a:schemeClr>
                </a:solidFill>
                <a:latin typeface="Arial" panose="020B0604020202020204" pitchFamily="34" charset="0"/>
                <a:cs typeface="Arial" panose="020B0604020202020204" pitchFamily="34" charset="0"/>
              </a:rPr>
              <a:t>предметы-заместители, выполняет с ними игровые действия. </a:t>
            </a:r>
            <a:r>
              <a:rPr lang="ru-RU" sz="1600" dirty="0">
                <a:solidFill>
                  <a:schemeClr val="tx2">
                    <a:lumMod val="50000"/>
                  </a:schemeClr>
                </a:solidFill>
                <a:latin typeface="Arial" panose="020B0604020202020204" pitchFamily="34" charset="0"/>
                <a:cs typeface="Arial" panose="020B0604020202020204" pitchFamily="34" charset="0"/>
              </a:rPr>
              <a:t>Ориентируется на несложные правила игры. Стремится к игровому взаимодействию с другими детьми.</a:t>
            </a:r>
          </a:p>
        </p:txBody>
      </p:sp>
      <p:pic>
        <p:nvPicPr>
          <p:cNvPr id="6" name="Рисунок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49540" y="3672840"/>
            <a:ext cx="1394460" cy="1394460"/>
          </a:xfrm>
          <a:prstGeom prst="rect">
            <a:avLst/>
          </a:prstGeom>
        </p:spPr>
      </p:pic>
    </p:spTree>
    <p:extLst>
      <p:ext uri="{BB962C8B-B14F-4D97-AF65-F5344CB8AC3E}">
        <p14:creationId xmlns:p14="http://schemas.microsoft.com/office/powerpoint/2010/main" val="40889536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Рисунок 61">
            <a:extLst>
              <a:ext uri="{FF2B5EF4-FFF2-40B4-BE49-F238E27FC236}">
                <a16:creationId xmlns:a16="http://schemas.microsoft.com/office/drawing/2014/main" id="{D1F274FB-8DC6-4620-9F3C-46C4C829B6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5549"/>
          <a:stretch/>
        </p:blipFill>
        <p:spPr>
          <a:xfrm>
            <a:off x="6546253" y="1385838"/>
            <a:ext cx="2278652" cy="3473054"/>
          </a:xfrm>
          <a:prstGeom prst="rect">
            <a:avLst/>
          </a:prstGeom>
          <a:ln>
            <a:noFill/>
          </a:ln>
          <a:effectLst>
            <a:outerShdw blurRad="292100" dist="139700" dir="2700000" algn="tl" rotWithShape="0">
              <a:srgbClr val="333333">
                <a:alpha val="65000"/>
              </a:srgbClr>
            </a:outerShdw>
          </a:effectLst>
        </p:spPr>
      </p:pic>
      <p:pic>
        <p:nvPicPr>
          <p:cNvPr id="61" name="Рисунок 60">
            <a:extLst>
              <a:ext uri="{FF2B5EF4-FFF2-40B4-BE49-F238E27FC236}">
                <a16:creationId xmlns:a16="http://schemas.microsoft.com/office/drawing/2014/main" id="{4730CAF9-0F59-4058-B8E0-AE94980ABD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556" y="139112"/>
            <a:ext cx="586838" cy="787712"/>
          </a:xfrm>
          <a:prstGeom prst="rect">
            <a:avLst/>
          </a:prstGeom>
        </p:spPr>
      </p:pic>
      <p:sp>
        <p:nvSpPr>
          <p:cNvPr id="115" name="Прямоугольник 114">
            <a:extLst>
              <a:ext uri="{FF2B5EF4-FFF2-40B4-BE49-F238E27FC236}">
                <a16:creationId xmlns:a16="http://schemas.microsoft.com/office/drawing/2014/main" id="{B9E4CB94-48C4-448F-B7D3-0E95E761C30F}"/>
              </a:ext>
            </a:extLst>
          </p:cNvPr>
          <p:cNvSpPr/>
          <p:nvPr/>
        </p:nvSpPr>
        <p:spPr>
          <a:xfrm>
            <a:off x="-764096" y="-3858"/>
            <a:ext cx="6613444" cy="577081"/>
          </a:xfrm>
          <a:prstGeom prst="rect">
            <a:avLst/>
          </a:prstGeom>
        </p:spPr>
        <p:txBody>
          <a:bodyPr wrap="square">
            <a:spAutoFit/>
          </a:bodyPr>
          <a:lstStyle/>
          <a:p>
            <a:pPr algn="ctr"/>
            <a:r>
              <a:rPr lang="ru-RU" dirty="0">
                <a:solidFill>
                  <a:schemeClr val="accent3">
                    <a:lumMod val="50000"/>
                  </a:schemeClr>
                </a:solidFill>
                <a:latin typeface="+mj-lt"/>
                <a:cs typeface="Times New Roman" pitchFamily="18" charset="0"/>
              </a:rPr>
              <a:t>КОНСТРУКТОР «НАШ ПЕТЕРБУРГ» </a:t>
            </a:r>
            <a:r>
              <a:rPr lang="ru-RU" sz="1350" dirty="0">
                <a:latin typeface="Georgia" panose="02040502050405020303" pitchFamily="18" charset="0"/>
                <a:cs typeface="Times New Roman" pitchFamily="18" charset="0"/>
              </a:rPr>
              <a:t/>
            </a:r>
            <a:br>
              <a:rPr lang="ru-RU" sz="1350" dirty="0">
                <a:latin typeface="Georgia" panose="02040502050405020303" pitchFamily="18" charset="0"/>
                <a:cs typeface="Times New Roman" pitchFamily="18" charset="0"/>
              </a:rPr>
            </a:br>
            <a:endParaRPr lang="ru-RU" sz="1350" dirty="0">
              <a:latin typeface="Georgia" panose="02040502050405020303" pitchFamily="18" charset="0"/>
              <a:cs typeface="Times New Roman" pitchFamily="18" charset="0"/>
            </a:endParaRPr>
          </a:p>
        </p:txBody>
      </p:sp>
      <p:pic>
        <p:nvPicPr>
          <p:cNvPr id="2" name="Рисунок 1">
            <a:extLst>
              <a:ext uri="{FF2B5EF4-FFF2-40B4-BE49-F238E27FC236}">
                <a16:creationId xmlns:a16="http://schemas.microsoft.com/office/drawing/2014/main" id="{2AFB7862-CFCA-532E-8D10-40ADEECA70B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946" r="6804" b="10319"/>
          <a:stretch/>
        </p:blipFill>
        <p:spPr>
          <a:xfrm>
            <a:off x="54962" y="1345504"/>
            <a:ext cx="2963747" cy="2184614"/>
          </a:xfrm>
          <a:prstGeom prst="rect">
            <a:avLst/>
          </a:prstGeom>
          <a:ln>
            <a:noFill/>
          </a:ln>
          <a:effectLst>
            <a:outerShdw blurRad="292100" dist="139700" dir="2700000" algn="tl" rotWithShape="0">
              <a:srgbClr val="333333">
                <a:alpha val="65000"/>
              </a:srgbClr>
            </a:outerShdw>
          </a:effectLst>
        </p:spPr>
      </p:pic>
      <p:sp>
        <p:nvSpPr>
          <p:cNvPr id="5" name="Улыбающееся лицо 4">
            <a:extLst>
              <a:ext uri="{FF2B5EF4-FFF2-40B4-BE49-F238E27FC236}">
                <a16:creationId xmlns:a16="http://schemas.microsoft.com/office/drawing/2014/main" id="{F6BBC715-E819-D94C-F1E5-4D577DC10F8B}"/>
              </a:ext>
            </a:extLst>
          </p:cNvPr>
          <p:cNvSpPr/>
          <p:nvPr/>
        </p:nvSpPr>
        <p:spPr>
          <a:xfrm>
            <a:off x="1789317" y="2250994"/>
            <a:ext cx="465589" cy="465589"/>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6" name="Улыбающееся лицо 5">
            <a:extLst>
              <a:ext uri="{FF2B5EF4-FFF2-40B4-BE49-F238E27FC236}">
                <a16:creationId xmlns:a16="http://schemas.microsoft.com/office/drawing/2014/main" id="{26A5AFF5-B3C0-F3E4-FE42-35C2A570966E}"/>
              </a:ext>
            </a:extLst>
          </p:cNvPr>
          <p:cNvSpPr/>
          <p:nvPr/>
        </p:nvSpPr>
        <p:spPr>
          <a:xfrm>
            <a:off x="7878390" y="2106162"/>
            <a:ext cx="465589" cy="465589"/>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 name="Прямоугольник 2"/>
          <p:cNvSpPr/>
          <p:nvPr/>
        </p:nvSpPr>
        <p:spPr>
          <a:xfrm>
            <a:off x="3101340" y="532968"/>
            <a:ext cx="3162300" cy="2146742"/>
          </a:xfrm>
          <a:prstGeom prst="rect">
            <a:avLst/>
          </a:prstGeom>
          <a:solidFill>
            <a:schemeClr val="tx2">
              <a:lumMod val="40000"/>
              <a:lumOff val="60000"/>
            </a:schemeClr>
          </a:solidFill>
        </p:spPr>
        <p:txBody>
          <a:bodyPr wrap="square">
            <a:spAutoFit/>
          </a:bodyPr>
          <a:lstStyle/>
          <a:p>
            <a:pPr algn="just" fontAlgn="t">
              <a:spcBef>
                <a:spcPts val="900"/>
              </a:spcBef>
              <a:spcAft>
                <a:spcPts val="0"/>
              </a:spcAft>
            </a:pPr>
            <a:r>
              <a:rPr lang="ru-RU" sz="1400" dirty="0">
                <a:solidFill>
                  <a:srgbClr val="212121"/>
                </a:solidFill>
                <a:latin typeface="Arial" panose="020B0604020202020204" pitchFamily="34" charset="0"/>
                <a:ea typeface="Times New Roman" panose="02020603050405020304" pitchFamily="18" charset="0"/>
                <a:cs typeface="Arial" panose="020B0604020202020204" pitchFamily="34" charset="0"/>
              </a:rPr>
              <a:t>Деятельность педагога:</a:t>
            </a:r>
          </a:p>
          <a:p>
            <a:pPr algn="just" fontAlgn="t">
              <a:spcBef>
                <a:spcPts val="900"/>
              </a:spcBef>
              <a:spcAft>
                <a:spcPts val="0"/>
              </a:spcAft>
            </a:pPr>
            <a:r>
              <a:rPr lang="ru-RU" sz="1400" dirty="0">
                <a:solidFill>
                  <a:srgbClr val="212121"/>
                </a:solidFill>
                <a:latin typeface="Arial" panose="020B0604020202020204" pitchFamily="34" charset="0"/>
                <a:ea typeface="Times New Roman" panose="02020603050405020304" pitchFamily="18" charset="0"/>
                <a:cs typeface="Arial" panose="020B0604020202020204" pitchFamily="34" charset="0"/>
              </a:rPr>
              <a:t> предлагает, ставит проблему, консультирует, наблюдает, советует, помогает (направляющая, организационная, поддерживающая), уточняет, проверяет, дополняет, обобщает, контролирует, следит за временем, участвует в оценке проекта</a:t>
            </a:r>
            <a:endParaRPr lang="ru-RU" sz="14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Прямоугольник 3"/>
          <p:cNvSpPr/>
          <p:nvPr/>
        </p:nvSpPr>
        <p:spPr>
          <a:xfrm>
            <a:off x="335280" y="3563735"/>
            <a:ext cx="6141720" cy="1284967"/>
          </a:xfrm>
          <a:prstGeom prst="rect">
            <a:avLst/>
          </a:prstGeom>
          <a:solidFill>
            <a:srgbClr val="8B3C67"/>
          </a:solidFill>
        </p:spPr>
        <p:txBody>
          <a:bodyPr wrap="square">
            <a:spAutoFit/>
          </a:bodyPr>
          <a:lstStyle/>
          <a:p>
            <a:pPr algn="just" fontAlgn="t">
              <a:spcBef>
                <a:spcPts val="900"/>
              </a:spcBef>
              <a:spcAft>
                <a:spcPts val="0"/>
              </a:spcAft>
            </a:pPr>
            <a:r>
              <a:rPr lang="ru-RU" sz="1400" dirty="0">
                <a:solidFill>
                  <a:srgbClr val="212121"/>
                </a:solidFill>
                <a:latin typeface="Arial" panose="020B0604020202020204" pitchFamily="34" charset="0"/>
                <a:ea typeface="Times New Roman" panose="02020603050405020304" pitchFamily="18" charset="0"/>
                <a:cs typeface="Arial" panose="020B0604020202020204" pitchFamily="34" charset="0"/>
              </a:rPr>
              <a:t>Деятельность обучающихся: </a:t>
            </a:r>
          </a:p>
          <a:p>
            <a:pPr algn="just" fontAlgn="t">
              <a:spcBef>
                <a:spcPts val="900"/>
              </a:spcBef>
              <a:spcAft>
                <a:spcPts val="0"/>
              </a:spcAft>
            </a:pPr>
            <a:r>
              <a:rPr lang="ru-RU" sz="1400" dirty="0">
                <a:solidFill>
                  <a:srgbClr val="212121"/>
                </a:solidFill>
                <a:latin typeface="Arial" panose="020B0604020202020204" pitchFamily="34" charset="0"/>
                <a:ea typeface="Times New Roman" panose="02020603050405020304" pitchFamily="18" charset="0"/>
                <a:cs typeface="Arial" panose="020B0604020202020204" pitchFamily="34" charset="0"/>
              </a:rPr>
              <a:t>анализируют, сравнивают, выбирают, исследуют, изучают, конструируют, формулируют, играют, рисуют, чертят линии, предлагают идеи, определяют, подсчитывают, контролируют, оформляют, защищают проект </a:t>
            </a:r>
            <a:endParaRPr lang="ru-RU" sz="1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642283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b="1" dirty="0">
                <a:latin typeface="Arial" panose="020B0604020202020204" pitchFamily="34" charset="0"/>
                <a:cs typeface="Arial" panose="020B0604020202020204" pitchFamily="34" charset="0"/>
              </a:rPr>
              <a:t>34.4.1.3. Старшая группа (от 5 до 6 лет</a:t>
            </a:r>
            <a:r>
              <a:rPr lang="ru-RU" b="1" dirty="0" smtClean="0">
                <a:latin typeface="Arial" panose="020B0604020202020204" pitchFamily="34" charset="0"/>
                <a:cs typeface="Arial" panose="020B0604020202020204" pitchFamily="34" charset="0"/>
              </a:rPr>
              <a:t>):</a:t>
            </a:r>
            <a:endParaRPr lang="ru-RU" b="1" dirty="0">
              <a:latin typeface="Arial" panose="020B0604020202020204" pitchFamily="34" charset="0"/>
              <a:cs typeface="Arial" panose="020B0604020202020204" pitchFamily="34" charset="0"/>
            </a:endParaRPr>
          </a:p>
        </p:txBody>
      </p:sp>
      <p:sp>
        <p:nvSpPr>
          <p:cNvPr id="2" name="Текст 1"/>
          <p:cNvSpPr>
            <a:spLocks noGrp="1"/>
          </p:cNvSpPr>
          <p:nvPr>
            <p:ph type="body" sz="quarter" idx="4294967295"/>
          </p:nvPr>
        </p:nvSpPr>
        <p:spPr>
          <a:xfrm>
            <a:off x="240224" y="1121932"/>
            <a:ext cx="6400800" cy="3186112"/>
          </a:xfrm>
        </p:spPr>
        <p:txBody>
          <a:bodyPr>
            <a:noAutofit/>
          </a:bodyPr>
          <a:lstStyle/>
          <a:p>
            <a:pPr marL="0" indent="0" algn="just">
              <a:buNone/>
            </a:pPr>
            <a:r>
              <a:rPr lang="ru-RU" sz="1400" dirty="0">
                <a:solidFill>
                  <a:schemeClr val="tx2">
                    <a:lumMod val="50000"/>
                  </a:schemeClr>
                </a:solidFill>
                <a:latin typeface="Arial" panose="020B0604020202020204" pitchFamily="34" charset="0"/>
                <a:cs typeface="Arial" panose="020B0604020202020204" pitchFamily="34" charset="0"/>
              </a:rPr>
              <a:t>1. Развитие общения и игровой деятельности. </a:t>
            </a:r>
          </a:p>
          <a:p>
            <a:pPr marL="0" indent="0" algn="just">
              <a:buNone/>
            </a:pPr>
            <a:r>
              <a:rPr lang="ru-RU" sz="1400" dirty="0">
                <a:solidFill>
                  <a:schemeClr val="tx2">
                    <a:lumMod val="50000"/>
                  </a:schemeClr>
                </a:solidFill>
                <a:latin typeface="Arial" panose="020B0604020202020204" pitchFamily="34" charset="0"/>
                <a:cs typeface="Arial" panose="020B0604020202020204" pitchFamily="34" charset="0"/>
              </a:rPr>
              <a:t>Обладает высокой коммуникативной активностью. Включается в сотрудничество с педагогическим работником и другими детьми. По своей инициативе может организовать игру. </a:t>
            </a:r>
            <a:r>
              <a:rPr lang="ru-RU" sz="1400" b="1" dirty="0">
                <a:solidFill>
                  <a:schemeClr val="tx2">
                    <a:lumMod val="50000"/>
                  </a:schemeClr>
                </a:solidFill>
                <a:latin typeface="Arial" panose="020B0604020202020204" pitchFamily="34" charset="0"/>
                <a:cs typeface="Arial" panose="020B0604020202020204" pitchFamily="34" charset="0"/>
              </a:rPr>
              <a:t>Самостоятельно подбирает игрушки и атрибуты для игры, используя предметы-заместители. Отражает в игре действия с предметами и взаимоотношения людей. Самостоятельно развивает замысел и сюжетную линию. </a:t>
            </a:r>
            <a:r>
              <a:rPr lang="ru-RU" sz="1400" dirty="0">
                <a:solidFill>
                  <a:schemeClr val="tx2">
                    <a:lumMod val="50000"/>
                  </a:schemeClr>
                </a:solidFill>
                <a:latin typeface="Arial" panose="020B0604020202020204" pitchFamily="34" charset="0"/>
                <a:cs typeface="Arial" panose="020B0604020202020204" pitchFamily="34" charset="0"/>
              </a:rPr>
              <a:t>Доводит игровой замысел до конца. Принимает роль и действует в соответствии с принятой ролью. </a:t>
            </a:r>
          </a:p>
          <a:p>
            <a:pPr marL="0" indent="0" algn="just">
              <a:buNone/>
            </a:pPr>
            <a:r>
              <a:rPr lang="ru-RU" sz="1400" dirty="0">
                <a:solidFill>
                  <a:schemeClr val="tx2">
                    <a:lumMod val="50000"/>
                  </a:schemeClr>
                </a:solidFill>
                <a:latin typeface="Arial" panose="020B0604020202020204" pitchFamily="34" charset="0"/>
                <a:cs typeface="Arial" panose="020B0604020202020204" pitchFamily="34" charset="0"/>
              </a:rPr>
              <a:t>Самостоятельно отбирает разнообразные сюжеты игр, опираясь на опыт игровой деятельности и усвоенное содержание литературных произведений (рассказ, сказка, мультфильм), взаимодействуя с другими детьми по игре. Стремится договориться о распределении ролей, в игре использует ролевую речь. Придерживается игровых правил в дидактических играх. Контролирует соблюдение правил другими детьми (может возмутиться несправедливостью, пожаловаться воспитателю). Проявляет интерес к художественно-игровой деятельности: с увлечением участвует </a:t>
            </a:r>
            <a:r>
              <a:rPr lang="ru-RU" sz="1400" b="1" dirty="0">
                <a:solidFill>
                  <a:schemeClr val="tx2">
                    <a:lumMod val="50000"/>
                  </a:schemeClr>
                </a:solidFill>
                <a:latin typeface="Arial" panose="020B0604020202020204" pitchFamily="34" charset="0"/>
                <a:cs typeface="Arial" panose="020B0604020202020204" pitchFamily="34" charset="0"/>
              </a:rPr>
              <a:t>в театрализованных играх</a:t>
            </a:r>
            <a:r>
              <a:rPr lang="ru-RU" sz="1400" dirty="0">
                <a:solidFill>
                  <a:schemeClr val="tx2">
                    <a:lumMod val="50000"/>
                  </a:schemeClr>
                </a:solidFill>
                <a:latin typeface="Arial" panose="020B0604020202020204" pitchFamily="34" charset="0"/>
                <a:cs typeface="Arial" panose="020B0604020202020204" pitchFamily="34" charset="0"/>
              </a:rPr>
              <a:t>, осваивает различные роли.</a:t>
            </a:r>
          </a:p>
          <a:p>
            <a:endParaRPr lang="ru-RU" dirty="0">
              <a:solidFill>
                <a:schemeClr val="tx2">
                  <a:lumMod val="50000"/>
                </a:schemeClr>
              </a:solidFill>
            </a:endParaRPr>
          </a:p>
        </p:txBody>
      </p:sp>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3764" y="99052"/>
            <a:ext cx="1088080" cy="263079"/>
          </a:xfrm>
          <a:prstGeom prst="rect">
            <a:avLst/>
          </a:prstGeom>
        </p:spPr>
      </p:pic>
      <p:pic>
        <p:nvPicPr>
          <p:cNvPr id="6" name="Рисунок 5">
            <a:extLst>
              <a:ext uri="{FF2B5EF4-FFF2-40B4-BE49-F238E27FC236}">
                <a16:creationId xmlns:a16="http://schemas.microsoft.com/office/drawing/2014/main" id="{DD756E38-4469-7F55-F0D2-BD4CD401D4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83764" y="3757933"/>
            <a:ext cx="1280160" cy="1280160"/>
          </a:xfrm>
          <a:prstGeom prst="rect">
            <a:avLst/>
          </a:prstGeom>
        </p:spPr>
      </p:pic>
    </p:spTree>
    <p:extLst>
      <p:ext uri="{BB962C8B-B14F-4D97-AF65-F5344CB8AC3E}">
        <p14:creationId xmlns:p14="http://schemas.microsoft.com/office/powerpoint/2010/main" val="290734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3"/>
          <p:cNvGraphicFramePr>
            <a:graphicFrameLocks/>
          </p:cNvGraphicFramePr>
          <p:nvPr>
            <p:extLst>
              <p:ext uri="{D42A27DB-BD31-4B8C-83A1-F6EECF244321}">
                <p14:modId xmlns:p14="http://schemas.microsoft.com/office/powerpoint/2010/main" val="3411538465"/>
              </p:ext>
            </p:extLst>
          </p:nvPr>
        </p:nvGraphicFramePr>
        <p:xfrm>
          <a:off x="1906293" y="1384947"/>
          <a:ext cx="5103674" cy="2596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Прямоугольник: скругленные углы 5">
            <a:extLst>
              <a:ext uri="{FF2B5EF4-FFF2-40B4-BE49-F238E27FC236}">
                <a16:creationId xmlns:a16="http://schemas.microsoft.com/office/drawing/2014/main" id="{025D4405-66BA-4640-A735-A69B44098A1F}"/>
              </a:ext>
            </a:extLst>
          </p:cNvPr>
          <p:cNvSpPr/>
          <p:nvPr/>
        </p:nvSpPr>
        <p:spPr>
          <a:xfrm>
            <a:off x="1759059" y="168379"/>
            <a:ext cx="2482975" cy="946048"/>
          </a:xfrm>
          <a:prstGeom prst="round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solidFill>
              </a:rPr>
              <a:t>Стиль общения,</a:t>
            </a:r>
          </a:p>
          <a:p>
            <a:pPr algn="ctr"/>
            <a:r>
              <a:rPr lang="ru-RU" sz="1200" b="1" dirty="0">
                <a:solidFill>
                  <a:schemeClr val="tx1"/>
                </a:solidFill>
              </a:rPr>
              <a:t> участие субъектов в </a:t>
            </a:r>
            <a:r>
              <a:rPr lang="ru-RU" sz="1200" b="1" dirty="0">
                <a:solidFill>
                  <a:schemeClr val="tx1"/>
                </a:solidFill>
                <a:latin typeface="Arial" panose="020B0604020202020204" pitchFamily="34" charset="0"/>
                <a:cs typeface="Arial" panose="020B0604020202020204" pitchFamily="34" charset="0"/>
              </a:rPr>
              <a:t>конструировании</a:t>
            </a:r>
            <a:r>
              <a:rPr lang="ru-RU" sz="1200" b="1" dirty="0">
                <a:solidFill>
                  <a:schemeClr val="tx1"/>
                </a:solidFill>
              </a:rPr>
              <a:t> и оптимизации среды, психолого-педагогическое сопровождение</a:t>
            </a:r>
          </a:p>
        </p:txBody>
      </p:sp>
      <p:sp>
        <p:nvSpPr>
          <p:cNvPr id="9" name="Прямоугольник: скругленные углы 8">
            <a:extLst>
              <a:ext uri="{FF2B5EF4-FFF2-40B4-BE49-F238E27FC236}">
                <a16:creationId xmlns:a16="http://schemas.microsoft.com/office/drawing/2014/main" id="{F932B334-DFFC-4AB4-AC57-1E97030434B1}"/>
              </a:ext>
            </a:extLst>
          </p:cNvPr>
          <p:cNvSpPr/>
          <p:nvPr/>
        </p:nvSpPr>
        <p:spPr>
          <a:xfrm>
            <a:off x="-43531" y="2874748"/>
            <a:ext cx="2117825" cy="2213809"/>
          </a:xfrm>
          <a:prstGeom prst="round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63" b="1" dirty="0">
                <a:solidFill>
                  <a:schemeClr val="tx1"/>
                </a:solidFill>
                <a:latin typeface="Arial" panose="020B0604020202020204" pitchFamily="34" charset="0"/>
                <a:cs typeface="Arial" panose="020B0604020202020204" pitchFamily="34" charset="0"/>
              </a:rPr>
              <a:t>Архитектурное БЕЗБАРЬЕРНОЕ ПРОСТРАНСТВО организации, культурно-образовательное пространство МУЗЕЕВ,</a:t>
            </a:r>
          </a:p>
          <a:p>
            <a:pPr algn="ctr"/>
            <a:r>
              <a:rPr lang="ru-RU" sz="863" b="1" dirty="0">
                <a:solidFill>
                  <a:schemeClr val="tx1"/>
                </a:solidFill>
                <a:latin typeface="Arial" panose="020B0604020202020204" pitchFamily="34" charset="0"/>
                <a:cs typeface="Arial" panose="020B0604020202020204" pitchFamily="34" charset="0"/>
              </a:rPr>
              <a:t> МУЗЕЯ игрушки организации, МИНИ-МУЗЕЕВ группы</a:t>
            </a:r>
          </a:p>
        </p:txBody>
      </p:sp>
      <p:sp>
        <p:nvSpPr>
          <p:cNvPr id="13" name="Прямоугольник: скругленные углы 12">
            <a:extLst>
              <a:ext uri="{FF2B5EF4-FFF2-40B4-BE49-F238E27FC236}">
                <a16:creationId xmlns:a16="http://schemas.microsoft.com/office/drawing/2014/main" id="{A920D750-8EBC-4F04-8EBF-5D5654D771B8}"/>
              </a:ext>
            </a:extLst>
          </p:cNvPr>
          <p:cNvSpPr/>
          <p:nvPr/>
        </p:nvSpPr>
        <p:spPr>
          <a:xfrm>
            <a:off x="4833885" y="408306"/>
            <a:ext cx="1633450" cy="685782"/>
          </a:xfrm>
          <a:prstGeom prst="roundRect">
            <a:avLst/>
          </a:prstGeom>
          <a:solidFill>
            <a:schemeClr val="accent2">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dirty="0">
                <a:solidFill>
                  <a:schemeClr val="tx1"/>
                </a:solidFill>
                <a:latin typeface="Arial" panose="020B0604020202020204" pitchFamily="34" charset="0"/>
                <a:cs typeface="Arial" panose="020B0604020202020204" pitchFamily="34" charset="0"/>
              </a:rPr>
              <a:t>Организационно-содержательные условия</a:t>
            </a:r>
          </a:p>
        </p:txBody>
      </p:sp>
      <p:sp>
        <p:nvSpPr>
          <p:cNvPr id="15" name="Прямоугольник: скругленные углы 14">
            <a:extLst>
              <a:ext uri="{FF2B5EF4-FFF2-40B4-BE49-F238E27FC236}">
                <a16:creationId xmlns:a16="http://schemas.microsoft.com/office/drawing/2014/main" id="{19CCB374-4A17-49FE-B8BB-91BA3EB8218F}"/>
              </a:ext>
            </a:extLst>
          </p:cNvPr>
          <p:cNvSpPr/>
          <p:nvPr/>
        </p:nvSpPr>
        <p:spPr>
          <a:xfrm>
            <a:off x="6819766" y="408306"/>
            <a:ext cx="1451461" cy="685782"/>
          </a:xfrm>
          <a:prstGeom prst="roundRect">
            <a:avLst/>
          </a:prstGeom>
          <a:solidFill>
            <a:schemeClr val="accent2">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latin typeface="Arial" panose="020B0604020202020204" pitchFamily="34" charset="0"/>
                <a:cs typeface="Arial" panose="020B0604020202020204" pitchFamily="34" charset="0"/>
              </a:rPr>
              <a:t>Субъекты: дети, родители, кадры </a:t>
            </a:r>
          </a:p>
        </p:txBody>
      </p:sp>
      <p:sp>
        <p:nvSpPr>
          <p:cNvPr id="16" name="Прямоугольник: скругленные углы 15">
            <a:extLst>
              <a:ext uri="{FF2B5EF4-FFF2-40B4-BE49-F238E27FC236}">
                <a16:creationId xmlns:a16="http://schemas.microsoft.com/office/drawing/2014/main" id="{1B857E5E-3DB1-4458-825B-19089B8290A4}"/>
              </a:ext>
            </a:extLst>
          </p:cNvPr>
          <p:cNvSpPr/>
          <p:nvPr/>
        </p:nvSpPr>
        <p:spPr>
          <a:xfrm>
            <a:off x="7009966" y="1090328"/>
            <a:ext cx="2065114" cy="1366570"/>
          </a:xfrm>
          <a:prstGeom prst="roundRect">
            <a:avLst/>
          </a:prstGeom>
          <a:solidFill>
            <a:schemeClr val="accent2">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b="1" dirty="0">
                <a:solidFill>
                  <a:schemeClr val="tx1"/>
                </a:solidFill>
                <a:latin typeface="Arial" panose="020B0604020202020204" pitchFamily="34" charset="0"/>
                <a:cs typeface="Arial" panose="020B0604020202020204" pitchFamily="34" charset="0"/>
              </a:rPr>
              <a:t>Педагогическая компетентность в </a:t>
            </a:r>
            <a:r>
              <a:rPr lang="ru-RU" sz="1050" b="1" dirty="0" err="1">
                <a:solidFill>
                  <a:schemeClr val="tx1"/>
                </a:solidFill>
                <a:latin typeface="Arial" panose="020B0604020202020204" pitchFamily="34" charset="0"/>
                <a:cs typeface="Arial" panose="020B0604020202020204" pitchFamily="34" charset="0"/>
              </a:rPr>
              <a:t>абилитации</a:t>
            </a:r>
            <a:r>
              <a:rPr lang="ru-RU" sz="1050" b="1" dirty="0">
                <a:solidFill>
                  <a:schemeClr val="tx1"/>
                </a:solidFill>
                <a:latin typeface="Arial" panose="020B0604020202020204" pitchFamily="34" charset="0"/>
                <a:cs typeface="Arial" panose="020B0604020202020204" pitchFamily="34" charset="0"/>
              </a:rPr>
              <a:t>: Программы оказания консультативной и методической помощи, просвещения, курсов повышения </a:t>
            </a:r>
          </a:p>
        </p:txBody>
      </p:sp>
      <p:sp>
        <p:nvSpPr>
          <p:cNvPr id="18" name="Прямоугольник: скругленные углы 17">
            <a:extLst>
              <a:ext uri="{FF2B5EF4-FFF2-40B4-BE49-F238E27FC236}">
                <a16:creationId xmlns:a16="http://schemas.microsoft.com/office/drawing/2014/main" id="{72CEACDB-5087-4040-B862-6A725B7F0CA0}"/>
              </a:ext>
            </a:extLst>
          </p:cNvPr>
          <p:cNvSpPr/>
          <p:nvPr/>
        </p:nvSpPr>
        <p:spPr>
          <a:xfrm>
            <a:off x="-34349" y="1077519"/>
            <a:ext cx="1940641" cy="1358248"/>
          </a:xfrm>
          <a:prstGeom prst="round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solidFill>
                  <a:schemeClr val="tx1"/>
                </a:solidFill>
              </a:rPr>
              <a:t>ОО, Центр сопровождения ребенка с ОВЗ и его </a:t>
            </a:r>
            <a:r>
              <a:rPr lang="ru-RU" sz="1100" b="1" dirty="0">
                <a:solidFill>
                  <a:schemeClr val="tx1"/>
                </a:solidFill>
                <a:latin typeface="Arial" panose="020B0604020202020204" pitchFamily="34" charset="0"/>
                <a:cs typeface="Arial" panose="020B0604020202020204" pitchFamily="34" charset="0"/>
              </a:rPr>
              <a:t>семьи</a:t>
            </a:r>
            <a:r>
              <a:rPr lang="ru-RU" sz="1100" b="1" dirty="0">
                <a:solidFill>
                  <a:schemeClr val="tx1"/>
                </a:solidFill>
              </a:rPr>
              <a:t>, Консультационный центр</a:t>
            </a:r>
          </a:p>
          <a:p>
            <a:pPr algn="ctr"/>
            <a:endParaRPr lang="ru-RU" sz="1100" b="1" dirty="0">
              <a:solidFill>
                <a:schemeClr val="tx1"/>
              </a:solidFill>
            </a:endParaRPr>
          </a:p>
          <a:p>
            <a:pPr algn="ctr"/>
            <a:r>
              <a:rPr lang="ru-RU" sz="1100" b="1" dirty="0">
                <a:solidFill>
                  <a:schemeClr val="tx1"/>
                </a:solidFill>
              </a:rPr>
              <a:t>ДРВЦ, КЦСОН, ДД</a:t>
            </a:r>
          </a:p>
        </p:txBody>
      </p:sp>
      <p:sp>
        <p:nvSpPr>
          <p:cNvPr id="20" name="Прямоугольник: скругленные углы 19">
            <a:extLst>
              <a:ext uri="{FF2B5EF4-FFF2-40B4-BE49-F238E27FC236}">
                <a16:creationId xmlns:a16="http://schemas.microsoft.com/office/drawing/2014/main" id="{948AA92B-59F6-4732-949D-7C46B6BAD805}"/>
              </a:ext>
            </a:extLst>
          </p:cNvPr>
          <p:cNvSpPr/>
          <p:nvPr/>
        </p:nvSpPr>
        <p:spPr>
          <a:xfrm>
            <a:off x="2325083" y="4040689"/>
            <a:ext cx="3074738" cy="941817"/>
          </a:xfrm>
          <a:prstGeom prst="round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63" b="1" dirty="0">
                <a:solidFill>
                  <a:schemeClr val="tx1"/>
                </a:solidFill>
                <a:latin typeface="Arial" panose="020B0604020202020204" pitchFamily="34" charset="0"/>
                <a:cs typeface="Arial" panose="020B0604020202020204" pitchFamily="34" charset="0"/>
              </a:rPr>
              <a:t>Многофункциональное оборудование</a:t>
            </a:r>
          </a:p>
          <a:p>
            <a:pPr algn="ctr"/>
            <a:r>
              <a:rPr lang="ru-RU" sz="863" b="1" dirty="0">
                <a:solidFill>
                  <a:schemeClr val="tx1"/>
                </a:solidFill>
                <a:latin typeface="Arial" panose="020B0604020202020204" pitchFamily="34" charset="0"/>
                <a:cs typeface="Arial" panose="020B0604020202020204" pitchFamily="34" charset="0"/>
              </a:rPr>
              <a:t>Вариативная </a:t>
            </a:r>
            <a:r>
              <a:rPr lang="ru-RU" sz="863" b="1" dirty="0" err="1">
                <a:solidFill>
                  <a:schemeClr val="tx1"/>
                </a:solidFill>
                <a:latin typeface="Arial" panose="020B0604020202020204" pitchFamily="34" charset="0"/>
                <a:cs typeface="Arial" panose="020B0604020202020204" pitchFamily="34" charset="0"/>
              </a:rPr>
              <a:t>разноуровневая</a:t>
            </a:r>
            <a:r>
              <a:rPr lang="ru-RU" sz="863" b="1" dirty="0">
                <a:solidFill>
                  <a:schemeClr val="tx1"/>
                </a:solidFill>
                <a:latin typeface="Arial" panose="020B0604020202020204" pitchFamily="34" charset="0"/>
                <a:cs typeface="Arial" panose="020B0604020202020204" pitchFamily="34" charset="0"/>
              </a:rPr>
              <a:t> </a:t>
            </a:r>
          </a:p>
          <a:p>
            <a:pPr algn="ctr"/>
            <a:r>
              <a:rPr lang="ru-RU" sz="863" b="1" dirty="0">
                <a:solidFill>
                  <a:schemeClr val="tx1"/>
                </a:solidFill>
                <a:latin typeface="Arial" panose="020B0604020202020204" pitchFamily="34" charset="0"/>
                <a:cs typeface="Arial" panose="020B0604020202020204" pitchFamily="34" charset="0"/>
              </a:rPr>
              <a:t>развивающая предметно-пространственная среда</a:t>
            </a:r>
          </a:p>
          <a:p>
            <a:pPr algn="ctr"/>
            <a:endParaRPr lang="ru-RU" sz="863" dirty="0">
              <a:latin typeface="Arial" panose="020B0604020202020204" pitchFamily="34" charset="0"/>
              <a:cs typeface="Arial" panose="020B0604020202020204" pitchFamily="34" charset="0"/>
            </a:endParaRPr>
          </a:p>
        </p:txBody>
      </p:sp>
      <p:sp>
        <p:nvSpPr>
          <p:cNvPr id="21" name="Прямоугольник: скругленные углы 20">
            <a:extLst>
              <a:ext uri="{FF2B5EF4-FFF2-40B4-BE49-F238E27FC236}">
                <a16:creationId xmlns:a16="http://schemas.microsoft.com/office/drawing/2014/main" id="{0AC8E7CE-AB2A-4957-BE35-242DFED708D2}"/>
              </a:ext>
            </a:extLst>
          </p:cNvPr>
          <p:cNvSpPr/>
          <p:nvPr/>
        </p:nvSpPr>
        <p:spPr>
          <a:xfrm>
            <a:off x="7370613" y="2505169"/>
            <a:ext cx="1451461" cy="1366571"/>
          </a:xfrm>
          <a:prstGeom prst="roundRect">
            <a:avLst/>
          </a:prstGeom>
          <a:solidFill>
            <a:schemeClr val="accent2">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dirty="0">
                <a:solidFill>
                  <a:schemeClr val="tx1"/>
                </a:solidFill>
                <a:latin typeface="Arial" panose="020B0604020202020204" pitchFamily="34" charset="0"/>
                <a:cs typeface="Arial" panose="020B0604020202020204" pitchFamily="34" charset="0"/>
              </a:rPr>
              <a:t>Формы, методы обучения, воспитания, коррекционно-развивающей работы</a:t>
            </a:r>
          </a:p>
        </p:txBody>
      </p:sp>
      <p:sp>
        <p:nvSpPr>
          <p:cNvPr id="2" name="Прямоугольник 1">
            <a:extLst>
              <a:ext uri="{FF2B5EF4-FFF2-40B4-BE49-F238E27FC236}">
                <a16:creationId xmlns:a16="http://schemas.microsoft.com/office/drawing/2014/main" id="{E080332C-376E-49DE-AFED-3B16B5DB5C44}"/>
              </a:ext>
            </a:extLst>
          </p:cNvPr>
          <p:cNvSpPr/>
          <p:nvPr/>
        </p:nvSpPr>
        <p:spPr>
          <a:xfrm>
            <a:off x="5633594" y="4053173"/>
            <a:ext cx="3048660" cy="225126"/>
          </a:xfrm>
          <a:prstGeom prst="rect">
            <a:avLst/>
          </a:prstGeom>
          <a:solidFill>
            <a:schemeClr val="accent6">
              <a:lumMod val="40000"/>
              <a:lumOff val="60000"/>
            </a:schemeClr>
          </a:solidFill>
        </p:spPr>
        <p:txBody>
          <a:bodyPr wrap="square">
            <a:spAutoFit/>
          </a:bodyPr>
          <a:lstStyle/>
          <a:p>
            <a:r>
              <a:rPr lang="ru-RU" sz="863" b="1" dirty="0">
                <a:latin typeface="Arial" panose="020B0604020202020204" pitchFamily="34" charset="0"/>
                <a:cs typeface="Arial" panose="020B0604020202020204" pitchFamily="34" charset="0"/>
              </a:rPr>
              <a:t>Игровые технологии</a:t>
            </a:r>
          </a:p>
        </p:txBody>
      </p:sp>
      <p:sp>
        <p:nvSpPr>
          <p:cNvPr id="12" name="Прямоугольник: скругленные углы 11">
            <a:extLst>
              <a:ext uri="{FF2B5EF4-FFF2-40B4-BE49-F238E27FC236}">
                <a16:creationId xmlns:a16="http://schemas.microsoft.com/office/drawing/2014/main" id="{698D12CC-A068-4114-9B41-065A9EF11C9C}"/>
              </a:ext>
            </a:extLst>
          </p:cNvPr>
          <p:cNvSpPr/>
          <p:nvPr/>
        </p:nvSpPr>
        <p:spPr>
          <a:xfrm>
            <a:off x="3418145" y="1212923"/>
            <a:ext cx="1647777" cy="906915"/>
          </a:xfrm>
          <a:prstGeom prst="roundRect">
            <a:avLst/>
          </a:prstGeom>
          <a:solidFill>
            <a:schemeClr val="accent2">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dirty="0">
                <a:solidFill>
                  <a:schemeClr val="tx1"/>
                </a:solidFill>
                <a:latin typeface="Franklin Gothic Medium Cond" panose="020B0606030402020204" pitchFamily="34" charset="0"/>
              </a:rPr>
              <a:t>Организационный компонент</a:t>
            </a:r>
          </a:p>
        </p:txBody>
      </p:sp>
      <p:sp>
        <p:nvSpPr>
          <p:cNvPr id="14" name="Прямоугольник 13">
            <a:extLst>
              <a:ext uri="{FF2B5EF4-FFF2-40B4-BE49-F238E27FC236}">
                <a16:creationId xmlns:a16="http://schemas.microsoft.com/office/drawing/2014/main" id="{E080332C-376E-49DE-AFED-3B16B5DB5C44}"/>
              </a:ext>
            </a:extLst>
          </p:cNvPr>
          <p:cNvSpPr/>
          <p:nvPr/>
        </p:nvSpPr>
        <p:spPr>
          <a:xfrm>
            <a:off x="5650610" y="4511598"/>
            <a:ext cx="3048660" cy="225126"/>
          </a:xfrm>
          <a:prstGeom prst="rect">
            <a:avLst/>
          </a:prstGeom>
          <a:solidFill>
            <a:schemeClr val="accent6">
              <a:lumMod val="40000"/>
              <a:lumOff val="60000"/>
            </a:schemeClr>
          </a:solidFill>
        </p:spPr>
        <p:txBody>
          <a:bodyPr wrap="square">
            <a:spAutoFit/>
          </a:bodyPr>
          <a:lstStyle/>
          <a:p>
            <a:r>
              <a:rPr lang="ru-RU" sz="863" b="1" dirty="0" err="1">
                <a:latin typeface="Arial" panose="020B0604020202020204" pitchFamily="34" charset="0"/>
                <a:cs typeface="Arial" panose="020B0604020202020204" pitchFamily="34" charset="0"/>
              </a:rPr>
              <a:t>Ассистивные</a:t>
            </a:r>
            <a:r>
              <a:rPr lang="ru-RU" sz="863" b="1" dirty="0">
                <a:latin typeface="Arial" panose="020B0604020202020204" pitchFamily="34" charset="0"/>
                <a:cs typeface="Arial" panose="020B0604020202020204" pitchFamily="34" charset="0"/>
              </a:rPr>
              <a:t> технологии</a:t>
            </a:r>
          </a:p>
        </p:txBody>
      </p:sp>
    </p:spTree>
    <p:extLst>
      <p:ext uri="{BB962C8B-B14F-4D97-AF65-F5344CB8AC3E}">
        <p14:creationId xmlns:p14="http://schemas.microsoft.com/office/powerpoint/2010/main" val="11389883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102985392"/>
              </p:ext>
            </p:extLst>
          </p:nvPr>
        </p:nvGraphicFramePr>
        <p:xfrm>
          <a:off x="-57558" y="1890946"/>
          <a:ext cx="3089678" cy="2220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11462" y="345765"/>
            <a:ext cx="3057278" cy="2292958"/>
          </a:xfrm>
          <a:prstGeom prst="rect">
            <a:avLst/>
          </a:prstGeom>
          <a:ln>
            <a:noFill/>
          </a:ln>
          <a:effectLst>
            <a:softEdge rad="112500"/>
          </a:effectLst>
        </p:spPr>
      </p:pic>
      <p:pic>
        <p:nvPicPr>
          <p:cNvPr id="5"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a:xfrm>
            <a:off x="3246120" y="1697560"/>
            <a:ext cx="2718921" cy="2039968"/>
          </a:xfrm>
          <a:prstGeom prst="rect">
            <a:avLst/>
          </a:prstGeom>
          <a:ln>
            <a:noFill/>
          </a:ln>
          <a:effectLst>
            <a:softEdge rad="112500"/>
          </a:effectLst>
        </p:spPr>
      </p:pic>
      <p:pic>
        <p:nvPicPr>
          <p:cNvPr id="6"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a:xfrm>
            <a:off x="5915126" y="2814586"/>
            <a:ext cx="3053614" cy="2290373"/>
          </a:xfrm>
          <a:prstGeom prst="rect">
            <a:avLst/>
          </a:prstGeom>
          <a:ln>
            <a:noFill/>
          </a:ln>
          <a:effectLst>
            <a:softEdge rad="112500"/>
          </a:effectLst>
        </p:spPr>
      </p:pic>
      <p:sp>
        <p:nvSpPr>
          <p:cNvPr id="2" name="Прямоугольник 1"/>
          <p:cNvSpPr/>
          <p:nvPr/>
        </p:nvSpPr>
        <p:spPr>
          <a:xfrm>
            <a:off x="0" y="345765"/>
            <a:ext cx="5309210" cy="523220"/>
          </a:xfrm>
          <a:prstGeom prst="rect">
            <a:avLst/>
          </a:prstGeom>
          <a:solidFill>
            <a:srgbClr val="ECEADC"/>
          </a:solidFill>
        </p:spPr>
        <p:txBody>
          <a:bodyPr wrap="none">
            <a:spAutoFit/>
          </a:bodyPr>
          <a:lstStyle/>
          <a:p>
            <a:pPr algn="ctr"/>
            <a:r>
              <a:rPr lang="ru-RU" sz="2800" b="1" dirty="0">
                <a:ln w="10541" cmpd="sng">
                  <a:solidFill>
                    <a:schemeClr val="accent1">
                      <a:shade val="88000"/>
                      <a:satMod val="110000"/>
                    </a:schemeClr>
                  </a:solidFill>
                  <a:prstDash val="solid"/>
                  <a:miter lim="800000"/>
                </a:ln>
                <a:solidFill>
                  <a:schemeClr val="tx2">
                    <a:lumMod val="50000"/>
                  </a:schemeClr>
                </a:solidFill>
              </a:rPr>
              <a:t>Интерактивные игровые модули</a:t>
            </a:r>
          </a:p>
        </p:txBody>
      </p:sp>
    </p:spTree>
    <p:extLst>
      <p:ext uri="{BB962C8B-B14F-4D97-AF65-F5344CB8AC3E}">
        <p14:creationId xmlns:p14="http://schemas.microsoft.com/office/powerpoint/2010/main" val="307548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sz="2100" b="1" dirty="0"/>
              <a:t/>
            </a:r>
            <a:br>
              <a:rPr lang="ru-RU" sz="2100" b="1" dirty="0"/>
            </a:br>
            <a:r>
              <a:rPr lang="ru-RU" sz="2100" b="1" dirty="0"/>
              <a:t>Алгоритм действий взрослых </a:t>
            </a:r>
            <a:r>
              <a:rPr lang="ru-RU" sz="2100" b="1" dirty="0" smtClean="0"/>
              <a:t>и </a:t>
            </a:r>
            <a:r>
              <a:rPr lang="ru-RU" sz="2100" b="1" dirty="0"/>
              <a:t>детей на первом этапе освоения проектирования</a:t>
            </a:r>
            <a:r>
              <a:rPr lang="ru-RU" sz="2100" dirty="0"/>
              <a:t/>
            </a:r>
            <a:br>
              <a:rPr lang="ru-RU" sz="2100" dirty="0"/>
            </a:br>
            <a:r>
              <a:rPr lang="ru-RU" sz="2100" i="1" dirty="0"/>
              <a:t> </a:t>
            </a:r>
            <a:endParaRPr lang="ru-RU" sz="2100" dirty="0"/>
          </a:p>
        </p:txBody>
      </p:sp>
      <p:sp>
        <p:nvSpPr>
          <p:cNvPr id="5" name="Содержимое 4"/>
          <p:cNvSpPr>
            <a:spLocks noGrp="1"/>
          </p:cNvSpPr>
          <p:nvPr>
            <p:ph idx="4294967295"/>
          </p:nvPr>
        </p:nvSpPr>
        <p:spPr>
          <a:xfrm>
            <a:off x="0" y="1200150"/>
            <a:ext cx="8229600" cy="3394075"/>
          </a:xfrm>
        </p:spPr>
        <p:txBody>
          <a:bodyPr>
            <a:normAutofit fontScale="55000" lnSpcReduction="20000"/>
          </a:bodyPr>
          <a:lstStyle/>
          <a:p>
            <a:endParaRPr lang="ru-RU" dirty="0"/>
          </a:p>
          <a:p>
            <a:r>
              <a:rPr lang="ru-RU" i="1" dirty="0"/>
              <a:t>Первый шаг</a:t>
            </a:r>
            <a:r>
              <a:rPr lang="ru-RU" dirty="0"/>
              <a:t>- </a:t>
            </a:r>
            <a:r>
              <a:rPr lang="ru-RU" b="1" dirty="0"/>
              <a:t>интригующее начало</a:t>
            </a:r>
            <a:r>
              <a:rPr lang="ru-RU" dirty="0"/>
              <a:t>, определение проблемы, отвечающей потребностям детей.</a:t>
            </a:r>
          </a:p>
          <a:p>
            <a:r>
              <a:rPr lang="ru-RU" i="1" dirty="0"/>
              <a:t>Второй шаг </a:t>
            </a:r>
            <a:r>
              <a:rPr lang="ru-RU" dirty="0"/>
              <a:t>-  постановка цели проекта, его мотивация.  </a:t>
            </a:r>
          </a:p>
          <a:p>
            <a:r>
              <a:rPr lang="ru-RU" i="1" dirty="0"/>
              <a:t>Третий шаг</a:t>
            </a:r>
            <a:r>
              <a:rPr lang="ru-RU" dirty="0"/>
              <a:t>-  </a:t>
            </a:r>
            <a:r>
              <a:rPr lang="ru-RU" b="1" dirty="0"/>
              <a:t>привлечение детей к участию в планировании </a:t>
            </a:r>
            <a:r>
              <a:rPr lang="ru-RU" dirty="0"/>
              <a:t>деятельности и реализации намеченного плана.</a:t>
            </a:r>
          </a:p>
          <a:p>
            <a:r>
              <a:rPr lang="ru-RU" i="1" dirty="0"/>
              <a:t>Четвертый шаг</a:t>
            </a:r>
            <a:r>
              <a:rPr lang="ru-RU" dirty="0"/>
              <a:t> -  совместное движение взрослого и детей к результату.</a:t>
            </a:r>
          </a:p>
          <a:p>
            <a:r>
              <a:rPr lang="ru-RU" i="1" dirty="0"/>
              <a:t>Пятый шаг</a:t>
            </a:r>
            <a:r>
              <a:rPr lang="ru-RU" dirty="0"/>
              <a:t> -  совместный анализ выполнения проекта.</a:t>
            </a:r>
          </a:p>
          <a:p>
            <a:r>
              <a:rPr lang="ru-RU" dirty="0"/>
              <a:t>	К концу 5 года жизни дети уже накапливают определенный социальный опыт, позволяющий им перейти на новый уровень -  </a:t>
            </a:r>
            <a:r>
              <a:rPr lang="ru-RU" i="1" dirty="0"/>
              <a:t>развивающий уровень проектирования</a:t>
            </a:r>
            <a:r>
              <a:rPr lang="ru-RU" dirty="0"/>
              <a:t>. В этом возрасте активно развивается проектная деятельность дошкольников. Они принимают проблему, уточняют цель,  способны выбрать необходимые средства для достижения результата.</a:t>
            </a:r>
          </a:p>
          <a:p>
            <a:endParaRPr lang="ru-RU" dirty="0"/>
          </a:p>
        </p:txBody>
      </p:sp>
    </p:spTree>
    <p:extLst>
      <p:ext uri="{BB962C8B-B14F-4D97-AF65-F5344CB8AC3E}">
        <p14:creationId xmlns:p14="http://schemas.microsoft.com/office/powerpoint/2010/main" val="13082035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p:txBody>
          <a:bodyPr>
            <a:normAutofit/>
          </a:bodyPr>
          <a:lstStyle/>
          <a:p>
            <a:pPr eaLnBrk="1" hangingPunct="1"/>
            <a:r>
              <a:rPr lang="ru-RU" dirty="0"/>
              <a:t>Зрительные, вестибулярные  раздражители</a:t>
            </a:r>
          </a:p>
        </p:txBody>
      </p:sp>
      <p:pic>
        <p:nvPicPr>
          <p:cNvPr id="39939" name="Содержимое 4" descr="с цветными метелочками сидят.jpg"/>
          <p:cNvPicPr>
            <a:picLocks noGrp="1" noChangeAspect="1"/>
          </p:cNvPicPr>
          <p:nvPr>
            <p:ph sz="half" idx="4294967295"/>
          </p:nvPr>
        </p:nvPicPr>
        <p:blipFill>
          <a:blip r:embed="rId2" cstate="email">
            <a:extLst>
              <a:ext uri="{28A0092B-C50C-407E-A947-70E740481C1C}">
                <a14:useLocalDpi xmlns:a14="http://schemas.microsoft.com/office/drawing/2010/main"/>
              </a:ext>
            </a:extLst>
          </a:blip>
          <a:srcRect/>
          <a:stretch>
            <a:fillRect/>
          </a:stretch>
        </p:blipFill>
        <p:spPr>
          <a:xfrm>
            <a:off x="3958655" y="1006179"/>
            <a:ext cx="3028950" cy="2017713"/>
          </a:xfrm>
        </p:spPr>
      </p:pic>
      <p:pic>
        <p:nvPicPr>
          <p:cNvPr id="39940" name="Содержимое 5" descr="метут листья.jpg"/>
          <p:cNvPicPr>
            <a:picLocks noGrp="1" noChangeAspect="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a:xfrm>
            <a:off x="6899275" y="1819867"/>
            <a:ext cx="2244725" cy="3371850"/>
          </a:xfrm>
        </p:spPr>
      </p:pic>
      <p:pic>
        <p:nvPicPr>
          <p:cNvPr id="5" name="Объект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4576" y="2114823"/>
            <a:ext cx="3672408" cy="30286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846373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400" b="1" dirty="0"/>
              <a:t>Алгоритм действий </a:t>
            </a:r>
            <a:r>
              <a:rPr lang="ru-RU" sz="2400" b="1" dirty="0" smtClean="0"/>
              <a:t>взрослых</a:t>
            </a:r>
            <a:r>
              <a:rPr lang="ru-RU" sz="2400" dirty="0"/>
              <a:t> </a:t>
            </a:r>
            <a:r>
              <a:rPr lang="ru-RU" sz="2400" b="1" dirty="0" smtClean="0"/>
              <a:t>и </a:t>
            </a:r>
            <a:r>
              <a:rPr lang="ru-RU" sz="2400" b="1" dirty="0"/>
              <a:t>детей на втором этапе освоения </a:t>
            </a:r>
            <a:r>
              <a:rPr lang="ru-RU" sz="2400" b="1" dirty="0" smtClean="0"/>
              <a:t>проектирования</a:t>
            </a:r>
            <a:endParaRPr lang="ru-RU" sz="2400" dirty="0"/>
          </a:p>
        </p:txBody>
      </p:sp>
      <p:sp>
        <p:nvSpPr>
          <p:cNvPr id="3" name="Содержимое 2"/>
          <p:cNvSpPr>
            <a:spLocks noGrp="1"/>
          </p:cNvSpPr>
          <p:nvPr>
            <p:ph idx="4294967295"/>
          </p:nvPr>
        </p:nvSpPr>
        <p:spPr>
          <a:xfrm>
            <a:off x="79513" y="1022753"/>
            <a:ext cx="9064487" cy="3553471"/>
          </a:xfrm>
        </p:spPr>
        <p:txBody>
          <a:bodyPr>
            <a:noAutofit/>
          </a:bodyPr>
          <a:lstStyle/>
          <a:p>
            <a:pPr marL="0" indent="0">
              <a:buNone/>
            </a:pPr>
            <a:r>
              <a:rPr lang="ru-RU" sz="2000" b="1" i="1" dirty="0">
                <a:solidFill>
                  <a:srgbClr val="C00000"/>
                </a:solidFill>
              </a:rPr>
              <a:t>Первый шаг</a:t>
            </a:r>
            <a:r>
              <a:rPr lang="ru-RU" sz="2000" b="1" dirty="0">
                <a:solidFill>
                  <a:srgbClr val="C00000"/>
                </a:solidFill>
              </a:rPr>
              <a:t>-  </a:t>
            </a:r>
            <a:r>
              <a:rPr lang="ru-RU" sz="2000" b="1" dirty="0">
                <a:solidFill>
                  <a:schemeClr val="tx2">
                    <a:lumMod val="50000"/>
                  </a:schemeClr>
                </a:solidFill>
              </a:rPr>
              <a:t>выделение взрослым или детьми </a:t>
            </a:r>
            <a:r>
              <a:rPr lang="ru-RU" sz="2000" dirty="0">
                <a:solidFill>
                  <a:schemeClr val="tx2">
                    <a:lumMod val="50000"/>
                  </a:schemeClr>
                </a:solidFill>
              </a:rPr>
              <a:t>проблемы, отвечающей потребностям детей или обеих сторон.</a:t>
            </a:r>
          </a:p>
          <a:p>
            <a:pPr marL="0" indent="0">
              <a:buNone/>
            </a:pPr>
            <a:r>
              <a:rPr lang="ru-RU" sz="2000" b="1" i="1" dirty="0">
                <a:solidFill>
                  <a:srgbClr val="C00000"/>
                </a:solidFill>
              </a:rPr>
              <a:t>Второй шаг</a:t>
            </a:r>
            <a:r>
              <a:rPr lang="ru-RU" sz="2000" b="1" dirty="0">
                <a:solidFill>
                  <a:srgbClr val="C00000"/>
                </a:solidFill>
              </a:rPr>
              <a:t>-  </a:t>
            </a:r>
            <a:r>
              <a:rPr lang="ru-RU" sz="2000" dirty="0">
                <a:solidFill>
                  <a:schemeClr val="tx2">
                    <a:lumMod val="50000"/>
                  </a:schemeClr>
                </a:solidFill>
              </a:rPr>
              <a:t>совместное определение цели проекта, мотивация и прогнозирование.</a:t>
            </a:r>
          </a:p>
          <a:p>
            <a:pPr marL="0" indent="0" algn="just">
              <a:buNone/>
            </a:pPr>
            <a:r>
              <a:rPr lang="ru-RU" sz="2000" b="1" i="1" dirty="0">
                <a:solidFill>
                  <a:srgbClr val="C00000"/>
                </a:solidFill>
              </a:rPr>
              <a:t>Третий шаг- </a:t>
            </a:r>
            <a:r>
              <a:rPr lang="ru-RU" sz="2000" dirty="0">
                <a:solidFill>
                  <a:schemeClr val="tx2">
                    <a:lumMod val="50000"/>
                  </a:schemeClr>
                </a:solidFill>
              </a:rPr>
              <a:t>планирование деятельности детьми </a:t>
            </a:r>
            <a:r>
              <a:rPr lang="ru-RU" sz="2000" b="1" dirty="0">
                <a:solidFill>
                  <a:schemeClr val="tx2">
                    <a:lumMod val="50000"/>
                  </a:schemeClr>
                </a:solidFill>
              </a:rPr>
              <a:t>при незначительной помощи взрослого, определение средств реализации </a:t>
            </a:r>
            <a:r>
              <a:rPr lang="ru-RU" sz="2000" dirty="0">
                <a:solidFill>
                  <a:schemeClr val="tx2">
                    <a:lumMod val="50000"/>
                  </a:schemeClr>
                </a:solidFill>
              </a:rPr>
              <a:t>проекта.</a:t>
            </a:r>
          </a:p>
          <a:p>
            <a:pPr marL="0" indent="0">
              <a:buNone/>
            </a:pPr>
            <a:r>
              <a:rPr lang="ru-RU" sz="2000" b="1" i="1" dirty="0">
                <a:solidFill>
                  <a:srgbClr val="C00000"/>
                </a:solidFill>
              </a:rPr>
              <a:t>Четвертый шаг</a:t>
            </a:r>
            <a:r>
              <a:rPr lang="ru-RU" sz="2000" b="1" dirty="0">
                <a:solidFill>
                  <a:srgbClr val="C00000"/>
                </a:solidFill>
              </a:rPr>
              <a:t>-  </a:t>
            </a:r>
            <a:r>
              <a:rPr lang="ru-RU" sz="2000" b="1" dirty="0">
                <a:solidFill>
                  <a:schemeClr val="tx2">
                    <a:lumMod val="50000"/>
                  </a:schemeClr>
                </a:solidFill>
              </a:rPr>
              <a:t>выполнение детьми проекта</a:t>
            </a:r>
            <a:r>
              <a:rPr lang="ru-RU" sz="2000" dirty="0">
                <a:solidFill>
                  <a:schemeClr val="tx2">
                    <a:lumMod val="50000"/>
                  </a:schemeClr>
                </a:solidFill>
              </a:rPr>
              <a:t>.</a:t>
            </a:r>
          </a:p>
          <a:p>
            <a:pPr marL="0" indent="0">
              <a:buNone/>
            </a:pPr>
            <a:r>
              <a:rPr lang="ru-RU" sz="2000" b="1" i="1" dirty="0">
                <a:solidFill>
                  <a:srgbClr val="C00000"/>
                </a:solidFill>
              </a:rPr>
              <a:t>Пятый шаг</a:t>
            </a:r>
            <a:r>
              <a:rPr lang="ru-RU" sz="2000" b="1" dirty="0">
                <a:solidFill>
                  <a:srgbClr val="C00000"/>
                </a:solidFill>
              </a:rPr>
              <a:t>-  </a:t>
            </a:r>
            <a:r>
              <a:rPr lang="ru-RU" sz="2000" dirty="0">
                <a:solidFill>
                  <a:schemeClr val="tx2">
                    <a:lumMod val="50000"/>
                  </a:schemeClr>
                </a:solidFill>
              </a:rPr>
              <a:t>обсуждение результата, хода работы,  действий каждого, выяснение  причин успехов и неудач.</a:t>
            </a:r>
          </a:p>
          <a:p>
            <a:pPr marL="0" indent="0">
              <a:buNone/>
            </a:pPr>
            <a:r>
              <a:rPr lang="ru-RU" sz="2000" b="1" i="1" dirty="0">
                <a:solidFill>
                  <a:srgbClr val="C00000"/>
                </a:solidFill>
              </a:rPr>
              <a:t>Шестой шаг</a:t>
            </a:r>
            <a:r>
              <a:rPr lang="ru-RU" sz="2000" b="1" dirty="0">
                <a:solidFill>
                  <a:srgbClr val="C00000"/>
                </a:solidFill>
              </a:rPr>
              <a:t>-  </a:t>
            </a:r>
            <a:r>
              <a:rPr lang="ru-RU" sz="2000" dirty="0">
                <a:solidFill>
                  <a:schemeClr val="tx2">
                    <a:lumMod val="50000"/>
                  </a:schemeClr>
                </a:solidFill>
              </a:rPr>
              <a:t>совместное определение перспективы развития проекта.</a:t>
            </a:r>
          </a:p>
          <a:p>
            <a:pPr marL="0" indent="0">
              <a:buNone/>
            </a:pPr>
            <a:r>
              <a:rPr lang="ru-RU" sz="2000" dirty="0">
                <a:solidFill>
                  <a:schemeClr val="tx2">
                    <a:lumMod val="50000"/>
                  </a:schemeClr>
                </a:solidFill>
              </a:rPr>
              <a:t> </a:t>
            </a:r>
            <a:r>
              <a:rPr lang="ru-RU" sz="2000" dirty="0" smtClean="0">
                <a:solidFill>
                  <a:schemeClr val="tx2">
                    <a:lumMod val="50000"/>
                  </a:schemeClr>
                </a:solidFill>
              </a:rPr>
              <a:t>      </a:t>
            </a:r>
            <a:r>
              <a:rPr lang="ru-RU" sz="2000" b="1" dirty="0" smtClean="0">
                <a:solidFill>
                  <a:schemeClr val="tx2">
                    <a:lumMod val="50000"/>
                  </a:schemeClr>
                </a:solidFill>
              </a:rPr>
              <a:t>На </a:t>
            </a:r>
            <a:r>
              <a:rPr lang="ru-RU" sz="2000" b="1" dirty="0">
                <a:solidFill>
                  <a:schemeClr val="tx2">
                    <a:lumMod val="50000"/>
                  </a:schemeClr>
                </a:solidFill>
              </a:rPr>
              <a:t>втором этапе активность взрослого несколько снижается. </a:t>
            </a:r>
          </a:p>
        </p:txBody>
      </p:sp>
    </p:spTree>
    <p:extLst>
      <p:ext uri="{BB962C8B-B14F-4D97-AF65-F5344CB8AC3E}">
        <p14:creationId xmlns:p14="http://schemas.microsoft.com/office/powerpoint/2010/main" val="43823179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4916" y="325465"/>
            <a:ext cx="7632915" cy="573438"/>
          </a:xfrm>
        </p:spPr>
        <p:txBody>
          <a:bodyPr>
            <a:noAutofit/>
          </a:bodyPr>
          <a:lstStyle/>
          <a:p>
            <a:pPr algn="l"/>
            <a:r>
              <a:rPr lang="ru-RU" sz="2400" b="1" dirty="0">
                <a:solidFill>
                  <a:srgbClr val="ECEADC"/>
                </a:solidFill>
              </a:rPr>
              <a:t>Всегда практика </a:t>
            </a:r>
            <a:r>
              <a:rPr lang="ru-RU" sz="2400" b="1" dirty="0" smtClean="0">
                <a:solidFill>
                  <a:srgbClr val="ECEADC"/>
                </a:solidFill>
              </a:rPr>
              <a:t>должна </a:t>
            </a:r>
            <a:r>
              <a:rPr lang="ru-RU" sz="2400" b="1" dirty="0">
                <a:solidFill>
                  <a:srgbClr val="ECEADC"/>
                </a:solidFill>
              </a:rPr>
              <a:t>быть воздвигнута </a:t>
            </a:r>
            <a:r>
              <a:rPr lang="ru-RU" sz="2400" b="1" dirty="0" smtClean="0">
                <a:solidFill>
                  <a:srgbClr val="ECEADC"/>
                </a:solidFill>
              </a:rPr>
              <a:t>на хорошей теории</a:t>
            </a:r>
            <a:r>
              <a:rPr lang="ru-RU" sz="2400" b="1" dirty="0">
                <a:solidFill>
                  <a:srgbClr val="ECEADC"/>
                </a:solidFill>
              </a:rPr>
              <a:t>, </a:t>
            </a:r>
            <a:r>
              <a:rPr lang="ru-RU" sz="2400" b="1" dirty="0" smtClean="0">
                <a:solidFill>
                  <a:srgbClr val="ECEADC"/>
                </a:solidFill>
              </a:rPr>
              <a:t>ворота которой-перспектива </a:t>
            </a:r>
            <a:r>
              <a:rPr lang="ru-RU" sz="1050" b="1" dirty="0" smtClean="0">
                <a:solidFill>
                  <a:srgbClr val="ECEADC"/>
                </a:solidFill>
              </a:rPr>
              <a:t>Леонардо </a:t>
            </a:r>
            <a:r>
              <a:rPr lang="ru-RU" sz="1050" b="1" dirty="0">
                <a:solidFill>
                  <a:srgbClr val="ECEADC"/>
                </a:solidFill>
              </a:rPr>
              <a:t>да Винчи</a:t>
            </a:r>
          </a:p>
        </p:txBody>
      </p:sp>
      <p:sp>
        <p:nvSpPr>
          <p:cNvPr id="3" name="Текст 2"/>
          <p:cNvSpPr>
            <a:spLocks noGrp="1"/>
          </p:cNvSpPr>
          <p:nvPr>
            <p:ph type="body" idx="1"/>
          </p:nvPr>
        </p:nvSpPr>
        <p:spPr>
          <a:xfrm>
            <a:off x="503695" y="1141260"/>
            <a:ext cx="3818855" cy="540060"/>
          </a:xfrm>
        </p:spPr>
        <p:txBody>
          <a:bodyPr>
            <a:noAutofit/>
          </a:bodyPr>
          <a:lstStyle/>
          <a:p>
            <a:pPr algn="ctr"/>
            <a:r>
              <a:rPr lang="ru-RU" sz="1350" dirty="0">
                <a:solidFill>
                  <a:srgbClr val="ECEADC"/>
                </a:solidFill>
              </a:rPr>
              <a:t>Студенты РГПУ им. А.И.Герцена</a:t>
            </a:r>
          </a:p>
          <a:p>
            <a:pPr algn="ctr"/>
            <a:r>
              <a:rPr lang="ru-RU" sz="1350" dirty="0">
                <a:solidFill>
                  <a:srgbClr val="ECEADC"/>
                </a:solidFill>
              </a:rPr>
              <a:t>кафедра основ коррекционной педагогики</a:t>
            </a:r>
          </a:p>
        </p:txBody>
      </p:sp>
      <p:pic>
        <p:nvPicPr>
          <p:cNvPr id="7" name="Объект 6"/>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1177543" y="1799691"/>
            <a:ext cx="2596294" cy="3129856"/>
          </a:xfrm>
          <a:prstGeom prst="rect">
            <a:avLst/>
          </a:prstGeom>
          <a:ln>
            <a:noFill/>
          </a:ln>
          <a:effectLst>
            <a:outerShdw blurRad="190500" algn="tl" rotWithShape="0">
              <a:srgbClr val="000000">
                <a:alpha val="70000"/>
              </a:srgbClr>
            </a:outerShdw>
          </a:effectLst>
        </p:spPr>
      </p:pic>
      <p:sp>
        <p:nvSpPr>
          <p:cNvPr id="5" name="Текст 4"/>
          <p:cNvSpPr>
            <a:spLocks noGrp="1"/>
          </p:cNvSpPr>
          <p:nvPr>
            <p:ph type="body" sz="quarter" idx="3"/>
          </p:nvPr>
        </p:nvSpPr>
        <p:spPr>
          <a:xfrm>
            <a:off x="5083922" y="1141260"/>
            <a:ext cx="3031331" cy="479822"/>
          </a:xfrm>
        </p:spPr>
        <p:txBody>
          <a:bodyPr>
            <a:normAutofit fontScale="55000" lnSpcReduction="20000"/>
          </a:bodyPr>
          <a:lstStyle/>
          <a:p>
            <a:pPr algn="ctr"/>
            <a:r>
              <a:rPr lang="ru-RU" dirty="0">
                <a:solidFill>
                  <a:srgbClr val="ECEADC"/>
                </a:solidFill>
              </a:rPr>
              <a:t>Студенты РГПУ им. А.И.Герцена</a:t>
            </a:r>
          </a:p>
          <a:p>
            <a:pPr algn="ctr"/>
            <a:r>
              <a:rPr lang="ru-RU" sz="1725" dirty="0">
                <a:solidFill>
                  <a:srgbClr val="ECEADC"/>
                </a:solidFill>
              </a:rPr>
              <a:t>Факультеты</a:t>
            </a:r>
            <a:r>
              <a:rPr lang="ru-RU" dirty="0">
                <a:solidFill>
                  <a:srgbClr val="ECEADC"/>
                </a:solidFill>
              </a:rPr>
              <a:t> БЖ, технологии</a:t>
            </a:r>
          </a:p>
        </p:txBody>
      </p:sp>
      <p:pic>
        <p:nvPicPr>
          <p:cNvPr id="8" name="Объект 7"/>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5083922" y="1863439"/>
            <a:ext cx="3254882" cy="24411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578471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83582"/>
            <a:ext cx="7973291" cy="540327"/>
          </a:xfrm>
        </p:spPr>
        <p:txBody>
          <a:bodyPr>
            <a:normAutofit fontScale="90000"/>
          </a:bodyPr>
          <a:lstStyle/>
          <a:p>
            <a:r>
              <a:rPr lang="ru-RU" sz="2400" b="1" dirty="0"/>
              <a:t>Алгоритм действий взрослых на третьем этапе освоения </a:t>
            </a:r>
            <a:r>
              <a:rPr lang="ru-RU" sz="2400" b="1" dirty="0" smtClean="0"/>
              <a:t>проектирования</a:t>
            </a:r>
            <a:r>
              <a:rPr lang="ru-RU" sz="2400" dirty="0"/>
              <a:t/>
            </a:r>
            <a:br>
              <a:rPr lang="ru-RU" sz="2400" dirty="0"/>
            </a:br>
            <a:endParaRPr lang="ru-RU" sz="2400" dirty="0"/>
          </a:p>
        </p:txBody>
      </p:sp>
      <p:sp>
        <p:nvSpPr>
          <p:cNvPr id="3" name="Содержимое 2"/>
          <p:cNvSpPr>
            <a:spLocks noGrp="1"/>
          </p:cNvSpPr>
          <p:nvPr>
            <p:ph idx="4294967295"/>
          </p:nvPr>
        </p:nvSpPr>
        <p:spPr>
          <a:xfrm>
            <a:off x="0" y="1200150"/>
            <a:ext cx="8229600" cy="3394075"/>
          </a:xfrm>
        </p:spPr>
        <p:txBody>
          <a:bodyPr>
            <a:normAutofit fontScale="55000" lnSpcReduction="20000"/>
          </a:bodyPr>
          <a:lstStyle/>
          <a:p>
            <a:r>
              <a:rPr lang="ru-RU" i="1" dirty="0"/>
              <a:t>Первый шаг</a:t>
            </a:r>
            <a:r>
              <a:rPr lang="ru-RU" dirty="0"/>
              <a:t> -  постановка детей в определенные условия, выделение взрослыми или детьми проблемы,  отвечающей потребностям детей или обеих сторон.</a:t>
            </a:r>
          </a:p>
          <a:p>
            <a:r>
              <a:rPr lang="ru-RU" i="1" dirty="0"/>
              <a:t>Второй шаг</a:t>
            </a:r>
            <a:r>
              <a:rPr lang="ru-RU" dirty="0"/>
              <a:t> </a:t>
            </a:r>
            <a:r>
              <a:rPr lang="ru-RU" b="1" dirty="0"/>
              <a:t>-  самостоятельное определение детьми цели </a:t>
            </a:r>
            <a:r>
              <a:rPr lang="ru-RU" dirty="0"/>
              <a:t>проекта, мотива предстоящей деятельности, прогнозирование результатов.</a:t>
            </a:r>
          </a:p>
          <a:p>
            <a:r>
              <a:rPr lang="ru-RU" i="1" dirty="0"/>
              <a:t>Третий шаг</a:t>
            </a:r>
            <a:r>
              <a:rPr lang="ru-RU" dirty="0"/>
              <a:t> -  планирование деятельности детьми при возможном участии взрослого как партнера, определение средств реализации проекта.</a:t>
            </a:r>
          </a:p>
          <a:p>
            <a:r>
              <a:rPr lang="ru-RU" i="1" dirty="0"/>
              <a:t>Четвертый шаг</a:t>
            </a:r>
            <a:r>
              <a:rPr lang="ru-RU" dirty="0"/>
              <a:t> -  выполнение детьми проекта,  решение творческих споров,  достижение договоренности,  </a:t>
            </a:r>
            <a:r>
              <a:rPr lang="ru-RU" b="1" dirty="0" err="1"/>
              <a:t>взаимообучение</a:t>
            </a:r>
            <a:r>
              <a:rPr lang="ru-RU" b="1" dirty="0"/>
              <a:t>,  помощь </a:t>
            </a:r>
            <a:r>
              <a:rPr lang="ru-RU" dirty="0"/>
              <a:t>друг другу.</a:t>
            </a:r>
          </a:p>
          <a:p>
            <a:r>
              <a:rPr lang="ru-RU" i="1" dirty="0"/>
              <a:t>Пятый шаг</a:t>
            </a:r>
            <a:r>
              <a:rPr lang="ru-RU" dirty="0"/>
              <a:t> -  обсуждение результата: хода работы, действий каждого,  выяснение причин успехов и неудач.</a:t>
            </a:r>
          </a:p>
          <a:p>
            <a:r>
              <a:rPr lang="ru-RU" i="1" dirty="0"/>
              <a:t>Шестой шаг</a:t>
            </a:r>
            <a:r>
              <a:rPr lang="ru-RU" dirty="0"/>
              <a:t> -  определение перспективы развития опыта.</a:t>
            </a:r>
          </a:p>
          <a:p>
            <a:endParaRPr lang="ru-RU" dirty="0"/>
          </a:p>
        </p:txBody>
      </p:sp>
    </p:spTree>
    <p:extLst>
      <p:ext uri="{BB962C8B-B14F-4D97-AF65-F5344CB8AC3E}">
        <p14:creationId xmlns:p14="http://schemas.microsoft.com/office/powerpoint/2010/main" val="3485134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a:extLst>
              <a:ext uri="{FF2B5EF4-FFF2-40B4-BE49-F238E27FC236}">
                <a16:creationId xmlns:a16="http://schemas.microsoft.com/office/drawing/2014/main" id="{59C8DB3E-4A38-4707-8300-03055187FB4A}"/>
              </a:ext>
            </a:extLst>
          </p:cNvPr>
          <p:cNvSpPr>
            <a:spLocks noGrp="1" noChangeArrowheads="1"/>
          </p:cNvSpPr>
          <p:nvPr>
            <p:ph type="title"/>
          </p:nvPr>
        </p:nvSpPr>
        <p:spPr>
          <a:xfrm>
            <a:off x="103486" y="351600"/>
            <a:ext cx="7784144" cy="756087"/>
          </a:xfrm>
        </p:spPr>
        <p:txBody>
          <a:bodyPr>
            <a:noAutofit/>
          </a:bodyPr>
          <a:lstStyle/>
          <a:p>
            <a:pPr algn="l"/>
            <a:r>
              <a:rPr lang="ru-RU" altLang="ru-RU" sz="2000" b="1" dirty="0">
                <a:solidFill>
                  <a:srgbClr val="ECEADC"/>
                </a:solidFill>
                <a:latin typeface="Arial" panose="020B0604020202020204" pitchFamily="34" charset="0"/>
                <a:cs typeface="Arial" panose="020B0604020202020204" pitchFamily="34" charset="0"/>
              </a:rPr>
              <a:t>Особенности работы с </a:t>
            </a:r>
            <a:r>
              <a:rPr lang="ru-RU" altLang="ru-RU" sz="2000" b="1" dirty="0" smtClean="0">
                <a:solidFill>
                  <a:srgbClr val="ECEADC"/>
                </a:solidFill>
                <a:latin typeface="Arial" panose="020B0604020202020204" pitchFamily="34" charset="0"/>
                <a:cs typeface="Arial" panose="020B0604020202020204" pitchFamily="34" charset="0"/>
              </a:rPr>
              <a:t>детьми с ЗПР, с инвалидностью: </a:t>
            </a:r>
            <a:r>
              <a:rPr lang="ru-RU" altLang="ru-RU" sz="2000" b="1" dirty="0">
                <a:solidFill>
                  <a:srgbClr val="ECEADC"/>
                </a:solidFill>
              </a:rPr>
              <a:t/>
            </a:r>
            <a:br>
              <a:rPr lang="ru-RU" altLang="ru-RU" sz="2000" b="1" dirty="0">
                <a:solidFill>
                  <a:srgbClr val="ECEADC"/>
                </a:solidFill>
              </a:rPr>
            </a:br>
            <a:endParaRPr lang="ru-RU" altLang="ru-RU" sz="2000" b="1" dirty="0">
              <a:solidFill>
                <a:srgbClr val="ECEADC"/>
              </a:solidFill>
            </a:endParaRPr>
          </a:p>
        </p:txBody>
      </p:sp>
      <p:sp>
        <p:nvSpPr>
          <p:cNvPr id="5123" name="Объект 2">
            <a:extLst>
              <a:ext uri="{FF2B5EF4-FFF2-40B4-BE49-F238E27FC236}">
                <a16:creationId xmlns:a16="http://schemas.microsoft.com/office/drawing/2014/main" id="{4916DCCE-07B4-4606-8765-FA18C641187E}"/>
              </a:ext>
            </a:extLst>
          </p:cNvPr>
          <p:cNvSpPr>
            <a:spLocks noGrp="1" noChangeArrowheads="1"/>
          </p:cNvSpPr>
          <p:nvPr>
            <p:ph idx="4294967295"/>
          </p:nvPr>
        </p:nvSpPr>
        <p:spPr>
          <a:xfrm>
            <a:off x="394138" y="1831701"/>
            <a:ext cx="4658710" cy="3016195"/>
          </a:xfrm>
        </p:spPr>
        <p:txBody>
          <a:bodyPr>
            <a:noAutofit/>
          </a:bodyPr>
          <a:lstStyle/>
          <a:p>
            <a:pPr marL="194939" indent="-194939"/>
            <a:r>
              <a:rPr lang="ru-RU" altLang="ru-RU" sz="1800" b="1" dirty="0">
                <a:solidFill>
                  <a:schemeClr val="tx2">
                    <a:lumMod val="50000"/>
                  </a:schemeClr>
                </a:solidFill>
                <a:latin typeface="Arial" panose="020B0604020202020204" pitchFamily="34" charset="0"/>
                <a:cs typeface="Arial" panose="020B0604020202020204" pitchFamily="34" charset="0"/>
              </a:rPr>
              <a:t>Разный темп</a:t>
            </a:r>
          </a:p>
          <a:p>
            <a:pPr marL="194939" indent="-194939"/>
            <a:r>
              <a:rPr lang="ru-RU" altLang="ru-RU" sz="1800" b="1" dirty="0">
                <a:solidFill>
                  <a:schemeClr val="tx2">
                    <a:lumMod val="50000"/>
                  </a:schemeClr>
                </a:solidFill>
                <a:latin typeface="Arial" panose="020B0604020202020204" pitchFamily="34" charset="0"/>
                <a:cs typeface="Arial" panose="020B0604020202020204" pitchFamily="34" charset="0"/>
              </a:rPr>
              <a:t>Разный уровень подачи материала</a:t>
            </a:r>
            <a:endParaRPr lang="en-US" altLang="ru-RU" sz="1800" b="1" dirty="0">
              <a:solidFill>
                <a:schemeClr val="tx2">
                  <a:lumMod val="50000"/>
                </a:schemeClr>
              </a:solidFill>
              <a:latin typeface="Arial" panose="020B0604020202020204" pitchFamily="34" charset="0"/>
              <a:cs typeface="Arial" panose="020B0604020202020204" pitchFamily="34" charset="0"/>
            </a:endParaRPr>
          </a:p>
          <a:p>
            <a:pPr marL="194939" indent="-194939"/>
            <a:r>
              <a:rPr lang="ru-RU" altLang="ru-RU" sz="1800" b="1" dirty="0">
                <a:solidFill>
                  <a:schemeClr val="tx2">
                    <a:lumMod val="50000"/>
                  </a:schemeClr>
                </a:solidFill>
                <a:latin typeface="Arial" panose="020B0604020202020204" pitchFamily="34" charset="0"/>
                <a:cs typeface="Arial" panose="020B0604020202020204" pitchFamily="34" charset="0"/>
              </a:rPr>
              <a:t>Разная сложность материала, оборудования</a:t>
            </a:r>
          </a:p>
          <a:p>
            <a:pPr marL="194939" indent="-194939"/>
            <a:r>
              <a:rPr lang="ru-RU" altLang="ru-RU" sz="1800" b="1" dirty="0">
                <a:solidFill>
                  <a:schemeClr val="tx2">
                    <a:lumMod val="50000"/>
                  </a:schemeClr>
                </a:solidFill>
                <a:latin typeface="Arial" panose="020B0604020202020204" pitchFamily="34" charset="0"/>
                <a:cs typeface="Arial" panose="020B0604020202020204" pitchFamily="34" charset="0"/>
              </a:rPr>
              <a:t>Разный объем</a:t>
            </a:r>
          </a:p>
          <a:p>
            <a:pPr marL="194939" indent="-194939"/>
            <a:r>
              <a:rPr lang="ru-RU" altLang="ru-RU" sz="1800" b="1" dirty="0">
                <a:solidFill>
                  <a:schemeClr val="tx2">
                    <a:lumMod val="50000"/>
                  </a:schemeClr>
                </a:solidFill>
                <a:latin typeface="Arial" panose="020B0604020202020204" pitchFamily="34" charset="0"/>
                <a:cs typeface="Arial" panose="020B0604020202020204" pitchFamily="34" charset="0"/>
              </a:rPr>
              <a:t>Разная роль для ребенка с ОВЗ в группе</a:t>
            </a:r>
          </a:p>
          <a:p>
            <a:pPr marL="194939" indent="-194939"/>
            <a:r>
              <a:rPr lang="ru-RU" altLang="ru-RU" sz="1800" b="1" dirty="0">
                <a:solidFill>
                  <a:schemeClr val="tx2">
                    <a:lumMod val="50000"/>
                  </a:schemeClr>
                </a:solidFill>
                <a:latin typeface="Arial" panose="020B0604020202020204" pitchFamily="34" charset="0"/>
                <a:cs typeface="Arial" panose="020B0604020202020204" pitchFamily="34" charset="0"/>
              </a:rPr>
              <a:t>Фора по времени</a:t>
            </a:r>
          </a:p>
        </p:txBody>
      </p:sp>
      <p:pic>
        <p:nvPicPr>
          <p:cNvPr id="4" name="Рисунок 3">
            <a:extLst>
              <a:ext uri="{FF2B5EF4-FFF2-40B4-BE49-F238E27FC236}">
                <a16:creationId xmlns:a16="http://schemas.microsoft.com/office/drawing/2014/main" id="{75D588A7-A0C0-4419-8173-ADCCA1E1B74F}"/>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121508" y="1552629"/>
            <a:ext cx="2631073" cy="3423115"/>
          </a:xfrm>
          <a:prstGeom prst="rect">
            <a:avLst/>
          </a:prstGeom>
          <a:noFill/>
        </p:spPr>
      </p:pic>
      <p:sp>
        <p:nvSpPr>
          <p:cNvPr id="2" name="Скругленный прямоугольник 1"/>
          <p:cNvSpPr/>
          <p:nvPr/>
        </p:nvSpPr>
        <p:spPr>
          <a:xfrm>
            <a:off x="182136" y="1075615"/>
            <a:ext cx="6939776" cy="408623"/>
          </a:xfrm>
          <a:prstGeom prst="roundRect">
            <a:avLst/>
          </a:prstGeom>
          <a:solidFill>
            <a:schemeClr val="accent1">
              <a:lumMod val="50000"/>
              <a:alpha val="85000"/>
            </a:schemeClr>
          </a:solidFill>
          <a:ln>
            <a:noFill/>
          </a:ln>
        </p:spPr>
        <p:txBody>
          <a:bodyPr wrap="square">
            <a:spAutoFit/>
          </a:bodyPr>
          <a:lstStyle/>
          <a:p>
            <a:r>
              <a:rPr lang="ru-RU" altLang="ru-RU" b="1" dirty="0">
                <a:solidFill>
                  <a:srgbClr val="ECEADC"/>
                </a:solidFill>
              </a:rPr>
              <a:t>дифференциация, индивидуализация, </a:t>
            </a:r>
            <a:r>
              <a:rPr lang="ru-RU" altLang="ru-RU" b="1" dirty="0" smtClean="0">
                <a:solidFill>
                  <a:srgbClr val="ECEADC"/>
                </a:solidFill>
              </a:rPr>
              <a:t>персонализация</a:t>
            </a:r>
            <a:endParaRPr lang="en-US" dirty="0"/>
          </a:p>
        </p:txBody>
      </p:sp>
    </p:spTree>
    <p:extLst>
      <p:ext uri="{BB962C8B-B14F-4D97-AF65-F5344CB8AC3E}">
        <p14:creationId xmlns:p14="http://schemas.microsoft.com/office/powerpoint/2010/main" val="64701726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p:txBody>
          <a:bodyPr>
            <a:normAutofit fontScale="90000"/>
          </a:bodyPr>
          <a:lstStyle/>
          <a:p>
            <a:r>
              <a:rPr lang="ru-RU" sz="2400" dirty="0"/>
              <a:t>Социальное партнерство со студентами </a:t>
            </a:r>
            <a:r>
              <a:rPr lang="ru-RU" sz="2400" dirty="0" smtClean="0"/>
              <a:t>РГПУ </a:t>
            </a:r>
            <a:r>
              <a:rPr lang="ru-RU" sz="2400" dirty="0" err="1"/>
              <a:t>им.А.И.Герцена</a:t>
            </a:r>
            <a:r>
              <a:rPr lang="ru-RU" sz="2400" dirty="0"/>
              <a:t>: </a:t>
            </a:r>
            <a:br>
              <a:rPr lang="ru-RU" sz="2400" dirty="0"/>
            </a:br>
            <a:r>
              <a:rPr lang="ru-RU" sz="2400" dirty="0"/>
              <a:t>Интерактивный досуг «Веселый доктор»</a:t>
            </a:r>
          </a:p>
        </p:txBody>
      </p:sp>
      <p:pic>
        <p:nvPicPr>
          <p:cNvPr id="14339" name="Содержимое 3" descr="мс шофер.jpg"/>
          <p:cNvPicPr>
            <a:picLocks noGrp="1" noChangeAspect="1"/>
          </p:cNvPicPr>
          <p:nvPr>
            <p:ph idx="4294967295"/>
          </p:nvPr>
        </p:nvPicPr>
        <p:blipFill>
          <a:blip r:embed="rId2" cstate="print"/>
          <a:srcRect/>
          <a:stretch>
            <a:fillRect/>
          </a:stretch>
        </p:blipFill>
        <p:spPr>
          <a:xfrm>
            <a:off x="1518540" y="1133772"/>
            <a:ext cx="4936210" cy="3702158"/>
          </a:xfrm>
        </p:spPr>
      </p:pic>
    </p:spTree>
    <p:extLst>
      <p:ext uri="{BB962C8B-B14F-4D97-AF65-F5344CB8AC3E}">
        <p14:creationId xmlns:p14="http://schemas.microsoft.com/office/powerpoint/2010/main" val="21943963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100" b="1" dirty="0"/>
              <a:t>Технология проектной деятельности</a:t>
            </a:r>
            <a:endParaRPr lang="ru-RU" sz="2100" dirty="0"/>
          </a:p>
        </p:txBody>
      </p:sp>
      <p:graphicFrame>
        <p:nvGraphicFramePr>
          <p:cNvPr id="4" name="Содержимое 3"/>
          <p:cNvGraphicFramePr>
            <a:graphicFrameLocks noGrp="1"/>
          </p:cNvGraphicFramePr>
          <p:nvPr>
            <p:ph idx="4294967295"/>
            <p:extLst>
              <p:ext uri="{D42A27DB-BD31-4B8C-83A1-F6EECF244321}">
                <p14:modId xmlns:p14="http://schemas.microsoft.com/office/powerpoint/2010/main" val="810248293"/>
              </p:ext>
            </p:extLst>
          </p:nvPr>
        </p:nvGraphicFramePr>
        <p:xfrm>
          <a:off x="509696" y="1043365"/>
          <a:ext cx="8107679" cy="3780008"/>
        </p:xfrm>
        <a:graphic>
          <a:graphicData uri="http://schemas.openxmlformats.org/drawingml/2006/table">
            <a:tbl>
              <a:tblPr firstRow="1" bandRow="1">
                <a:tableStyleId>{5C22544A-7EE6-4342-B048-85BDC9FD1C3A}</a:tableStyleId>
              </a:tblPr>
              <a:tblGrid>
                <a:gridCol w="1287133">
                  <a:extLst>
                    <a:ext uri="{9D8B030D-6E8A-4147-A177-3AD203B41FA5}">
                      <a16:colId xmlns:a16="http://schemas.microsoft.com/office/drawing/2014/main" val="20000"/>
                    </a:ext>
                  </a:extLst>
                </a:gridCol>
                <a:gridCol w="3759884">
                  <a:extLst>
                    <a:ext uri="{9D8B030D-6E8A-4147-A177-3AD203B41FA5}">
                      <a16:colId xmlns:a16="http://schemas.microsoft.com/office/drawing/2014/main" val="20001"/>
                    </a:ext>
                  </a:extLst>
                </a:gridCol>
                <a:gridCol w="3060662">
                  <a:extLst>
                    <a:ext uri="{9D8B030D-6E8A-4147-A177-3AD203B41FA5}">
                      <a16:colId xmlns:a16="http://schemas.microsoft.com/office/drawing/2014/main" val="20002"/>
                    </a:ext>
                  </a:extLst>
                </a:gridCol>
              </a:tblGrid>
              <a:tr h="315066">
                <a:tc>
                  <a:txBody>
                    <a:bodyPr/>
                    <a:lstStyle/>
                    <a:p>
                      <a:pPr algn="ctr">
                        <a:spcAft>
                          <a:spcPts val="0"/>
                        </a:spcAft>
                      </a:pPr>
                      <a:r>
                        <a:rPr lang="ru-RU" sz="900" i="1" dirty="0">
                          <a:latin typeface="Arial" panose="020B0604020202020204" pitchFamily="34" charset="0"/>
                          <a:ea typeface="Times New Roman"/>
                          <a:cs typeface="Arial" panose="020B0604020202020204" pitchFamily="34" charset="0"/>
                        </a:rPr>
                        <a:t>Этап  проекта</a:t>
                      </a:r>
                      <a:endParaRPr lang="ru-RU" sz="900" dirty="0">
                        <a:latin typeface="Arial" panose="020B0604020202020204" pitchFamily="34" charset="0"/>
                        <a:ea typeface="Times New Roman"/>
                        <a:cs typeface="Arial" panose="020B0604020202020204" pitchFamily="34" charset="0"/>
                      </a:endParaRPr>
                    </a:p>
                  </a:txBody>
                  <a:tcPr marL="51435" marR="51435" marT="0" marB="0"/>
                </a:tc>
                <a:tc>
                  <a:txBody>
                    <a:bodyPr/>
                    <a:lstStyle/>
                    <a:p>
                      <a:pPr algn="ctr">
                        <a:spcAft>
                          <a:spcPts val="0"/>
                        </a:spcAft>
                      </a:pPr>
                      <a:r>
                        <a:rPr lang="ru-RU" sz="900" i="1" dirty="0">
                          <a:latin typeface="Arial" panose="020B0604020202020204" pitchFamily="34" charset="0"/>
                          <a:ea typeface="Times New Roman"/>
                          <a:cs typeface="Arial" panose="020B0604020202020204" pitchFamily="34" charset="0"/>
                        </a:rPr>
                        <a:t>Деятельность педагога</a:t>
                      </a:r>
                      <a:endParaRPr lang="ru-RU" sz="900" dirty="0">
                        <a:latin typeface="Arial" panose="020B0604020202020204" pitchFamily="34" charset="0"/>
                        <a:ea typeface="Times New Roman"/>
                        <a:cs typeface="Arial" panose="020B0604020202020204" pitchFamily="34" charset="0"/>
                      </a:endParaRPr>
                    </a:p>
                  </a:txBody>
                  <a:tcPr marL="51435" marR="51435" marT="0" marB="0"/>
                </a:tc>
                <a:tc>
                  <a:txBody>
                    <a:bodyPr/>
                    <a:lstStyle/>
                    <a:p>
                      <a:pPr algn="ctr">
                        <a:spcAft>
                          <a:spcPts val="0"/>
                        </a:spcAft>
                      </a:pPr>
                      <a:r>
                        <a:rPr lang="ru-RU" sz="900" i="1" dirty="0">
                          <a:latin typeface="Arial" panose="020B0604020202020204" pitchFamily="34" charset="0"/>
                          <a:ea typeface="Times New Roman"/>
                          <a:cs typeface="Arial" panose="020B0604020202020204" pitchFamily="34" charset="0"/>
                        </a:rPr>
                        <a:t>Деятельность детей</a:t>
                      </a:r>
                      <a:endParaRPr lang="ru-RU" sz="900" dirty="0">
                        <a:latin typeface="Arial" panose="020B0604020202020204" pitchFamily="34" charset="0"/>
                        <a:ea typeface="Times New Roman"/>
                        <a:cs typeface="Arial" panose="020B0604020202020204" pitchFamily="34" charset="0"/>
                      </a:endParaRPr>
                    </a:p>
                  </a:txBody>
                  <a:tcPr marL="51435" marR="51435" marT="0" marB="0"/>
                </a:tc>
                <a:extLst>
                  <a:ext uri="{0D108BD9-81ED-4DB2-BD59-A6C34878D82A}">
                    <a16:rowId xmlns:a16="http://schemas.microsoft.com/office/drawing/2014/main" val="10000"/>
                  </a:ext>
                </a:extLst>
              </a:tr>
              <a:tr h="546298">
                <a:tc>
                  <a:txBody>
                    <a:bodyPr/>
                    <a:lstStyle/>
                    <a:p>
                      <a:pPr algn="just">
                        <a:spcAft>
                          <a:spcPts val="0"/>
                        </a:spcAft>
                      </a:pPr>
                      <a:r>
                        <a:rPr lang="ru-RU" sz="900" i="1">
                          <a:latin typeface="Arial" panose="020B0604020202020204" pitchFamily="34" charset="0"/>
                          <a:ea typeface="Times New Roman"/>
                          <a:cs typeface="Arial" panose="020B0604020202020204" pitchFamily="34" charset="0"/>
                        </a:rPr>
                        <a:t>Первый</a:t>
                      </a:r>
                      <a:r>
                        <a:rPr lang="ru-RU" sz="900">
                          <a:latin typeface="Arial" panose="020B0604020202020204" pitchFamily="34" charset="0"/>
                          <a:ea typeface="Times New Roman"/>
                          <a:cs typeface="Arial" panose="020B0604020202020204" pitchFamily="34" charset="0"/>
                        </a:rPr>
                        <a:t> – </a:t>
                      </a:r>
                    </a:p>
                    <a:p>
                      <a:pPr algn="just">
                        <a:spcAft>
                          <a:spcPts val="0"/>
                        </a:spcAft>
                      </a:pPr>
                      <a:r>
                        <a:rPr lang="ru-RU" sz="900">
                          <a:latin typeface="Arial" panose="020B0604020202020204" pitchFamily="34" charset="0"/>
                          <a:ea typeface="Times New Roman"/>
                          <a:cs typeface="Arial" panose="020B0604020202020204" pitchFamily="34" charset="0"/>
                        </a:rPr>
                        <a:t>подготовка проблемы </a:t>
                      </a:r>
                    </a:p>
                  </a:txBody>
                  <a:tcPr marL="51435" marR="51435" marT="0" marB="0"/>
                </a:tc>
                <a:tc>
                  <a:txBody>
                    <a:bodyPr/>
                    <a:lstStyle/>
                    <a:p>
                      <a:pPr algn="just">
                        <a:spcAft>
                          <a:spcPts val="0"/>
                        </a:spcAft>
                      </a:pPr>
                      <a:r>
                        <a:rPr lang="ru-RU" sz="900" b="1" dirty="0">
                          <a:latin typeface="Arial" panose="020B0604020202020204" pitchFamily="34" charset="0"/>
                          <a:ea typeface="Times New Roman"/>
                          <a:cs typeface="Arial" panose="020B0604020202020204" pitchFamily="34" charset="0"/>
                        </a:rPr>
                        <a:t>Формулирует проблему (цель), определяет продукт проекта</a:t>
                      </a:r>
                    </a:p>
                  </a:txBody>
                  <a:tcPr marL="51435" marR="51435" marT="0" marB="0"/>
                </a:tc>
                <a:tc>
                  <a:txBody>
                    <a:bodyPr/>
                    <a:lstStyle/>
                    <a:p>
                      <a:pPr algn="just">
                        <a:spcAft>
                          <a:spcPts val="0"/>
                        </a:spcAft>
                      </a:pPr>
                      <a:r>
                        <a:rPr lang="ru-RU" sz="900" b="1" dirty="0">
                          <a:latin typeface="Arial" panose="020B0604020202020204" pitchFamily="34" charset="0"/>
                          <a:ea typeface="Times New Roman"/>
                          <a:cs typeface="Arial" panose="020B0604020202020204" pitchFamily="34" charset="0"/>
                        </a:rPr>
                        <a:t>Входит в проблему</a:t>
                      </a:r>
                    </a:p>
                  </a:txBody>
                  <a:tcPr marL="51435" marR="51435" marT="0" marB="0"/>
                </a:tc>
                <a:extLst>
                  <a:ext uri="{0D108BD9-81ED-4DB2-BD59-A6C34878D82A}">
                    <a16:rowId xmlns:a16="http://schemas.microsoft.com/office/drawing/2014/main" val="10001"/>
                  </a:ext>
                </a:extLst>
              </a:tr>
              <a:tr h="728396">
                <a:tc>
                  <a:txBody>
                    <a:bodyPr/>
                    <a:lstStyle/>
                    <a:p>
                      <a:pPr algn="just">
                        <a:spcAft>
                          <a:spcPts val="0"/>
                        </a:spcAft>
                      </a:pPr>
                      <a:r>
                        <a:rPr lang="ru-RU" sz="900" i="1" dirty="0">
                          <a:latin typeface="Arial" panose="020B0604020202020204" pitchFamily="34" charset="0"/>
                          <a:ea typeface="Times New Roman"/>
                          <a:cs typeface="Arial" panose="020B0604020202020204" pitchFamily="34" charset="0"/>
                        </a:rPr>
                        <a:t>Второй</a:t>
                      </a:r>
                      <a:r>
                        <a:rPr lang="ru-RU" sz="900" dirty="0">
                          <a:latin typeface="Arial" panose="020B0604020202020204" pitchFamily="34" charset="0"/>
                          <a:ea typeface="Times New Roman"/>
                          <a:cs typeface="Arial" panose="020B0604020202020204" pitchFamily="34" charset="0"/>
                        </a:rPr>
                        <a:t> – </a:t>
                      </a:r>
                    </a:p>
                    <a:p>
                      <a:pPr algn="just">
                        <a:spcAft>
                          <a:spcPts val="0"/>
                        </a:spcAft>
                      </a:pPr>
                      <a:r>
                        <a:rPr lang="ru-RU" sz="900" dirty="0">
                          <a:latin typeface="Arial" panose="020B0604020202020204" pitchFamily="34" charset="0"/>
                          <a:ea typeface="Times New Roman"/>
                          <a:cs typeface="Arial" panose="020B0604020202020204" pitchFamily="34" charset="0"/>
                        </a:rPr>
                        <a:t>обсуждение проблемы, принятие задач</a:t>
                      </a:r>
                    </a:p>
                  </a:txBody>
                  <a:tcPr marL="51435" marR="51435" marT="0" marB="0"/>
                </a:tc>
                <a:tc>
                  <a:txBody>
                    <a:bodyPr/>
                    <a:lstStyle/>
                    <a:p>
                      <a:pPr algn="just">
                        <a:spcAft>
                          <a:spcPts val="0"/>
                        </a:spcAft>
                      </a:pPr>
                      <a:r>
                        <a:rPr lang="ru-RU" sz="900" b="1" dirty="0">
                          <a:latin typeface="Arial" panose="020B0604020202020204" pitchFamily="34" charset="0"/>
                          <a:ea typeface="Times New Roman"/>
                          <a:cs typeface="Arial" panose="020B0604020202020204" pitchFamily="34" charset="0"/>
                        </a:rPr>
                        <a:t>Входит в игровую (сюжетную) ситуацию. Уточняет проблему и формулирует задачи</a:t>
                      </a:r>
                    </a:p>
                  </a:txBody>
                  <a:tcPr marL="51435" marR="51435" marT="0" marB="0"/>
                </a:tc>
                <a:tc>
                  <a:txBody>
                    <a:bodyPr/>
                    <a:lstStyle/>
                    <a:p>
                      <a:pPr algn="just">
                        <a:spcAft>
                          <a:spcPts val="0"/>
                        </a:spcAft>
                      </a:pPr>
                      <a:r>
                        <a:rPr lang="ru-RU" sz="900" b="1" dirty="0">
                          <a:latin typeface="Arial" panose="020B0604020202020204" pitchFamily="34" charset="0"/>
                          <a:ea typeface="Times New Roman"/>
                          <a:cs typeface="Arial" panose="020B0604020202020204" pitchFamily="34" charset="0"/>
                        </a:rPr>
                        <a:t>Вживаются в игровую ситуацию, принимают задачи, планируют деятельность, объединяются в рабочую группу, если есть необходимость, распределяют обязанности.</a:t>
                      </a:r>
                    </a:p>
                  </a:txBody>
                  <a:tcPr marL="51435" marR="51435" marT="0" marB="0"/>
                </a:tc>
                <a:extLst>
                  <a:ext uri="{0D108BD9-81ED-4DB2-BD59-A6C34878D82A}">
                    <a16:rowId xmlns:a16="http://schemas.microsoft.com/office/drawing/2014/main" val="10002"/>
                  </a:ext>
                </a:extLst>
              </a:tr>
              <a:tr h="1274693">
                <a:tc>
                  <a:txBody>
                    <a:bodyPr/>
                    <a:lstStyle/>
                    <a:p>
                      <a:pPr algn="just">
                        <a:spcAft>
                          <a:spcPts val="0"/>
                        </a:spcAft>
                      </a:pPr>
                      <a:r>
                        <a:rPr lang="ru-RU" sz="900" i="1">
                          <a:latin typeface="Arial" panose="020B0604020202020204" pitchFamily="34" charset="0"/>
                          <a:ea typeface="Times New Roman"/>
                          <a:cs typeface="Arial" panose="020B0604020202020204" pitchFamily="34" charset="0"/>
                        </a:rPr>
                        <a:t>Третий</a:t>
                      </a:r>
                      <a:r>
                        <a:rPr lang="ru-RU" sz="900">
                          <a:latin typeface="Arial" panose="020B0604020202020204" pitchFamily="34" charset="0"/>
                          <a:ea typeface="Times New Roman"/>
                          <a:cs typeface="Arial" panose="020B0604020202020204" pitchFamily="34" charset="0"/>
                        </a:rPr>
                        <a:t> -  </a:t>
                      </a:r>
                    </a:p>
                    <a:p>
                      <a:pPr algn="just">
                        <a:spcAft>
                          <a:spcPts val="0"/>
                        </a:spcAft>
                      </a:pPr>
                      <a:r>
                        <a:rPr lang="ru-RU" sz="900">
                          <a:latin typeface="Arial" panose="020B0604020202020204" pitchFamily="34" charset="0"/>
                          <a:ea typeface="Times New Roman"/>
                          <a:cs typeface="Arial" panose="020B0604020202020204" pitchFamily="34" charset="0"/>
                        </a:rPr>
                        <a:t>работа над проектом</a:t>
                      </a:r>
                    </a:p>
                  </a:txBody>
                  <a:tcPr marL="51435" marR="51435" marT="0" marB="0"/>
                </a:tc>
                <a:tc>
                  <a:txBody>
                    <a:bodyPr/>
                    <a:lstStyle/>
                    <a:p>
                      <a:pPr algn="just">
                        <a:spcAft>
                          <a:spcPts val="0"/>
                        </a:spcAft>
                      </a:pPr>
                      <a:r>
                        <a:rPr lang="ru-RU" sz="900" b="1" dirty="0">
                          <a:latin typeface="Arial" panose="020B0604020202020204" pitchFamily="34" charset="0"/>
                          <a:ea typeface="Times New Roman"/>
                          <a:cs typeface="Arial" panose="020B0604020202020204" pitchFamily="34" charset="0"/>
                        </a:rPr>
                        <a:t>Помогают в решении задачи, помогают спланировать деятельность, организуют  деятельность по решению задачи путем экспериментирования, моделирования. Организуют работу над проектом  </a:t>
                      </a:r>
                    </a:p>
                    <a:p>
                      <a:pPr algn="just">
                        <a:spcAft>
                          <a:spcPts val="0"/>
                        </a:spcAft>
                      </a:pPr>
                      <a:r>
                        <a:rPr lang="ru-RU" sz="900" b="1" dirty="0">
                          <a:latin typeface="Arial" panose="020B0604020202020204" pitchFamily="34" charset="0"/>
                          <a:ea typeface="Times New Roman"/>
                          <a:cs typeface="Arial" panose="020B0604020202020204" pitchFamily="34" charset="0"/>
                        </a:rPr>
                        <a:t>(поэтапно: направляют на поиск решений, на экспериментирование, на предметную</a:t>
                      </a:r>
                      <a:r>
                        <a:rPr lang="ru-RU" sz="900" b="1" dirty="0" smtClean="0">
                          <a:latin typeface="Arial" panose="020B0604020202020204" pitchFamily="34" charset="0"/>
                          <a:ea typeface="Times New Roman"/>
                          <a:cs typeface="Arial" panose="020B0604020202020204" pitchFamily="34" charset="0"/>
                        </a:rPr>
                        <a:t>, речевую </a:t>
                      </a:r>
                      <a:r>
                        <a:rPr lang="ru-RU" sz="900" b="1" dirty="0">
                          <a:latin typeface="Arial" panose="020B0604020202020204" pitchFamily="34" charset="0"/>
                          <a:ea typeface="Times New Roman"/>
                          <a:cs typeface="Arial" panose="020B0604020202020204" pitchFamily="34" charset="0"/>
                        </a:rPr>
                        <a:t>деятельность, продуктивную, исследовательскую) </a:t>
                      </a:r>
                    </a:p>
                  </a:txBody>
                  <a:tcPr marL="51435" marR="51435" marT="0" marB="0"/>
                </a:tc>
                <a:tc>
                  <a:txBody>
                    <a:bodyPr/>
                    <a:lstStyle/>
                    <a:p>
                      <a:pPr algn="just">
                        <a:spcAft>
                          <a:spcPts val="0"/>
                        </a:spcAft>
                      </a:pPr>
                      <a:r>
                        <a:rPr lang="ru-RU" sz="900" b="1" dirty="0">
                          <a:latin typeface="Arial" panose="020B0604020202020204" pitchFamily="34" charset="0"/>
                          <a:ea typeface="Times New Roman"/>
                          <a:cs typeface="Arial" panose="020B0604020202020204" pitchFamily="34" charset="0"/>
                        </a:rPr>
                        <a:t>Ищут решение задачи. Совместно составляют схему работы,  по ходу работы совещаются,  вносят изменения и дополнения  в случае необходимости.  Выбирают необходимые материалы для экспериментирования и продуктивной деятельности.</a:t>
                      </a:r>
                    </a:p>
                  </a:txBody>
                  <a:tcPr marL="51435" marR="51435" marT="0" marB="0"/>
                </a:tc>
                <a:extLst>
                  <a:ext uri="{0D108BD9-81ED-4DB2-BD59-A6C34878D82A}">
                    <a16:rowId xmlns:a16="http://schemas.microsoft.com/office/drawing/2014/main" val="10003"/>
                  </a:ext>
                </a:extLst>
              </a:tr>
              <a:tr h="369257">
                <a:tc>
                  <a:txBody>
                    <a:bodyPr/>
                    <a:lstStyle/>
                    <a:p>
                      <a:pPr algn="just">
                        <a:spcAft>
                          <a:spcPts val="0"/>
                        </a:spcAft>
                      </a:pPr>
                      <a:r>
                        <a:rPr lang="ru-RU" sz="900" i="1">
                          <a:latin typeface="Arial" panose="020B0604020202020204" pitchFamily="34" charset="0"/>
                          <a:ea typeface="Times New Roman"/>
                          <a:cs typeface="Arial" panose="020B0604020202020204" pitchFamily="34" charset="0"/>
                        </a:rPr>
                        <a:t>Четвертый</a:t>
                      </a:r>
                      <a:r>
                        <a:rPr lang="ru-RU" sz="900">
                          <a:latin typeface="Arial" panose="020B0604020202020204" pitchFamily="34" charset="0"/>
                          <a:ea typeface="Times New Roman"/>
                          <a:cs typeface="Arial" panose="020B0604020202020204" pitchFamily="34" charset="0"/>
                        </a:rPr>
                        <a:t>  - </a:t>
                      </a:r>
                    </a:p>
                    <a:p>
                      <a:pPr algn="just">
                        <a:spcAft>
                          <a:spcPts val="0"/>
                        </a:spcAft>
                      </a:pPr>
                      <a:r>
                        <a:rPr lang="ru-RU" sz="900">
                          <a:latin typeface="Arial" panose="020B0604020202020204" pitchFamily="34" charset="0"/>
                          <a:ea typeface="Times New Roman"/>
                          <a:cs typeface="Arial" panose="020B0604020202020204" pitchFamily="34" charset="0"/>
                        </a:rPr>
                        <a:t>презентация</a:t>
                      </a:r>
                    </a:p>
                  </a:txBody>
                  <a:tcPr marL="51435" marR="51435" marT="0" marB="0"/>
                </a:tc>
                <a:tc>
                  <a:txBody>
                    <a:bodyPr/>
                    <a:lstStyle/>
                    <a:p>
                      <a:pPr algn="just">
                        <a:spcAft>
                          <a:spcPts val="0"/>
                        </a:spcAft>
                      </a:pPr>
                      <a:r>
                        <a:rPr lang="ru-RU" sz="900" b="1" dirty="0">
                          <a:latin typeface="Arial" panose="020B0604020202020204" pitchFamily="34" charset="0"/>
                          <a:ea typeface="Times New Roman"/>
                          <a:cs typeface="Arial" panose="020B0604020202020204" pitchFamily="34" charset="0"/>
                        </a:rPr>
                        <a:t>Готовится к презентации, проводит ее</a:t>
                      </a:r>
                    </a:p>
                  </a:txBody>
                  <a:tcPr marL="51435" marR="51435" marT="0" marB="0"/>
                </a:tc>
                <a:tc>
                  <a:txBody>
                    <a:bodyPr/>
                    <a:lstStyle/>
                    <a:p>
                      <a:pPr algn="just">
                        <a:spcAft>
                          <a:spcPts val="0"/>
                        </a:spcAft>
                      </a:pPr>
                      <a:r>
                        <a:rPr lang="ru-RU" sz="900" b="1" dirty="0">
                          <a:latin typeface="Arial" panose="020B0604020202020204" pitchFamily="34" charset="0"/>
                          <a:ea typeface="Times New Roman"/>
                          <a:cs typeface="Arial" panose="020B0604020202020204" pitchFamily="34" charset="0"/>
                        </a:rPr>
                        <a:t>Продукт деятельности готовят к презентации, представляют его.</a:t>
                      </a:r>
                    </a:p>
                  </a:txBody>
                  <a:tcPr marL="51435" marR="51435" marT="0" marB="0"/>
                </a:tc>
                <a:extLst>
                  <a:ext uri="{0D108BD9-81ED-4DB2-BD59-A6C34878D82A}">
                    <a16:rowId xmlns:a16="http://schemas.microsoft.com/office/drawing/2014/main" val="10004"/>
                  </a:ext>
                </a:extLst>
              </a:tr>
              <a:tr h="546298">
                <a:tc>
                  <a:txBody>
                    <a:bodyPr/>
                    <a:lstStyle/>
                    <a:p>
                      <a:pPr algn="just">
                        <a:spcAft>
                          <a:spcPts val="0"/>
                        </a:spcAft>
                      </a:pPr>
                      <a:r>
                        <a:rPr lang="ru-RU" sz="900" i="1" dirty="0">
                          <a:latin typeface="Arial" panose="020B0604020202020204" pitchFamily="34" charset="0"/>
                          <a:ea typeface="Times New Roman"/>
                          <a:cs typeface="Arial" panose="020B0604020202020204" pitchFamily="34" charset="0"/>
                        </a:rPr>
                        <a:t>Пятый</a:t>
                      </a:r>
                      <a:r>
                        <a:rPr lang="ru-RU" sz="900" dirty="0">
                          <a:latin typeface="Arial" panose="020B0604020202020204" pitchFamily="34" charset="0"/>
                          <a:ea typeface="Times New Roman"/>
                          <a:cs typeface="Arial" panose="020B0604020202020204" pitchFamily="34" charset="0"/>
                        </a:rPr>
                        <a:t> -  </a:t>
                      </a:r>
                    </a:p>
                    <a:p>
                      <a:pPr algn="just">
                        <a:spcAft>
                          <a:spcPts val="0"/>
                        </a:spcAft>
                      </a:pPr>
                      <a:r>
                        <a:rPr lang="ru-RU" sz="900" dirty="0">
                          <a:latin typeface="Arial" panose="020B0604020202020204" pitchFamily="34" charset="0"/>
                          <a:ea typeface="Times New Roman"/>
                          <a:cs typeface="Arial" panose="020B0604020202020204" pitchFamily="34" charset="0"/>
                        </a:rPr>
                        <a:t>постановка новой проблемы</a:t>
                      </a:r>
                    </a:p>
                  </a:txBody>
                  <a:tcPr marL="51435" marR="51435" marT="0" marB="0"/>
                </a:tc>
                <a:tc>
                  <a:txBody>
                    <a:bodyPr/>
                    <a:lstStyle/>
                    <a:p>
                      <a:pPr algn="just">
                        <a:spcAft>
                          <a:spcPts val="0"/>
                        </a:spcAft>
                      </a:pPr>
                      <a:r>
                        <a:rPr lang="ru-RU" sz="900" b="1" dirty="0">
                          <a:latin typeface="Arial" panose="020B0604020202020204" pitchFamily="34" charset="0"/>
                          <a:ea typeface="Times New Roman"/>
                          <a:cs typeface="Arial" panose="020B0604020202020204" pitchFamily="34" charset="0"/>
                        </a:rPr>
                        <a:t>Создает ситуацию необходимости поиска новой информации</a:t>
                      </a:r>
                    </a:p>
                  </a:txBody>
                  <a:tcPr marL="51435" marR="51435" marT="0" marB="0"/>
                </a:tc>
                <a:tc>
                  <a:txBody>
                    <a:bodyPr/>
                    <a:lstStyle/>
                    <a:p>
                      <a:pPr algn="just">
                        <a:spcAft>
                          <a:spcPts val="0"/>
                        </a:spcAft>
                      </a:pPr>
                      <a:r>
                        <a:rPr lang="ru-RU" sz="900" b="1" dirty="0">
                          <a:latin typeface="Arial" panose="020B0604020202020204" pitchFamily="34" charset="0"/>
                          <a:ea typeface="Times New Roman"/>
                          <a:cs typeface="Arial" panose="020B0604020202020204" pitchFamily="34" charset="0"/>
                        </a:rPr>
                        <a:t>Принимают новую проблему и готовятся  к поиску новой информации</a:t>
                      </a:r>
                    </a:p>
                  </a:txBody>
                  <a:tcPr marL="51435" marR="51435"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355315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Проект «С улицы </a:t>
            </a:r>
            <a:r>
              <a:rPr lang="ru-RU" dirty="0" err="1" smtClean="0"/>
              <a:t>Бассейной</a:t>
            </a:r>
            <a:r>
              <a:rPr lang="ru-RU" dirty="0" smtClean="0"/>
              <a:t> </a:t>
            </a:r>
            <a:r>
              <a:rPr lang="ru-RU" dirty="0"/>
              <a:t>в Невский район» </a:t>
            </a:r>
            <a:br>
              <a:rPr lang="ru-RU" dirty="0"/>
            </a:br>
            <a:r>
              <a:rPr lang="ru-RU" dirty="0"/>
              <a:t>- ноябрь 2010 г.</a:t>
            </a:r>
          </a:p>
        </p:txBody>
      </p:sp>
      <p:pic>
        <p:nvPicPr>
          <p:cNvPr id="6" name="Содержимое 5" descr="DSC06016.jpg"/>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154983" y="1817794"/>
            <a:ext cx="4316278" cy="2877519"/>
          </a:xfrm>
        </p:spPr>
      </p:pic>
      <p:pic>
        <p:nvPicPr>
          <p:cNvPr id="7" name="Содержимое 6" descr="DSC06028.jpg"/>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4610745" y="1766132"/>
            <a:ext cx="4471261" cy="2980841"/>
          </a:xfrm>
        </p:spPr>
      </p:pic>
    </p:spTree>
    <p:extLst>
      <p:ext uri="{BB962C8B-B14F-4D97-AF65-F5344CB8AC3E}">
        <p14:creationId xmlns:p14="http://schemas.microsoft.com/office/powerpoint/2010/main" val="35725849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normAutofit/>
          </a:bodyPr>
          <a:lstStyle/>
          <a:p>
            <a:pPr eaLnBrk="1" hangingPunct="1"/>
            <a:r>
              <a:rPr lang="ru-RU" dirty="0">
                <a:latin typeface="Arial" panose="020B0604020202020204" pitchFamily="34" charset="0"/>
                <a:cs typeface="Arial" panose="020B0604020202020204" pitchFamily="34" charset="0"/>
              </a:rPr>
              <a:t>АЛГОРИТМ</a:t>
            </a:r>
            <a:r>
              <a:rPr lang="ru-RU" dirty="0"/>
              <a:t> </a:t>
            </a:r>
            <a:r>
              <a:rPr lang="ru-RU" dirty="0" smtClean="0"/>
              <a:t>СОЗДАНИЯ </a:t>
            </a:r>
            <a:r>
              <a:rPr lang="ru-RU" dirty="0"/>
              <a:t>ПРОЕКТА</a:t>
            </a:r>
          </a:p>
        </p:txBody>
      </p:sp>
      <p:graphicFrame>
        <p:nvGraphicFramePr>
          <p:cNvPr id="10284" name="Group 44"/>
          <p:cNvGraphicFramePr>
            <a:graphicFrameLocks noGrp="1"/>
          </p:cNvGraphicFramePr>
          <p:nvPr>
            <p:ph idx="4294967295"/>
            <p:extLst>
              <p:ext uri="{D42A27DB-BD31-4B8C-83A1-F6EECF244321}">
                <p14:modId xmlns:p14="http://schemas.microsoft.com/office/powerpoint/2010/main" val="883252576"/>
              </p:ext>
            </p:extLst>
          </p:nvPr>
        </p:nvGraphicFramePr>
        <p:xfrm>
          <a:off x="1055473" y="1264780"/>
          <a:ext cx="6399423" cy="3657600"/>
        </p:xfrm>
        <a:graphic>
          <a:graphicData uri="http://schemas.openxmlformats.org/drawingml/2006/table">
            <a:tbl>
              <a:tblPr/>
              <a:tblGrid>
                <a:gridCol w="5770177">
                  <a:extLst>
                    <a:ext uri="{9D8B030D-6E8A-4147-A177-3AD203B41FA5}">
                      <a16:colId xmlns:a16="http://schemas.microsoft.com/office/drawing/2014/main" val="20000"/>
                    </a:ext>
                  </a:extLst>
                </a:gridCol>
                <a:gridCol w="629246">
                  <a:extLst>
                    <a:ext uri="{9D8B030D-6E8A-4147-A177-3AD203B41FA5}">
                      <a16:colId xmlns:a16="http://schemas.microsoft.com/office/drawing/2014/main" val="20001"/>
                    </a:ext>
                  </a:extLst>
                </a:gridCol>
              </a:tblGrid>
              <a:tr h="525780">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ru-RU" sz="1500" b="1" i="0" u="none" strike="noStrike" cap="none" normalizeH="0" baseline="0" dirty="0">
                        <a:ln>
                          <a:noFill/>
                        </a:ln>
                        <a:solidFill>
                          <a:srgbClr val="FFFFFF"/>
                        </a:solidFill>
                        <a:effectLst/>
                        <a:latin typeface="Arial"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dirty="0">
                          <a:ln>
                            <a:noFill/>
                          </a:ln>
                          <a:solidFill>
                            <a:srgbClr val="FFFFFF"/>
                          </a:solidFill>
                          <a:effectLst/>
                          <a:latin typeface="Arial" charset="0"/>
                        </a:rPr>
                        <a:t>ПРОБЛЕМА</a:t>
                      </a:r>
                      <a:endParaRPr kumimoji="0" lang="ru-RU" sz="15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500" b="1"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9718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000000"/>
                          </a:solidFill>
                          <a:effectLst/>
                          <a:latin typeface="Arial" charset="0"/>
                        </a:rPr>
                        <a:t>ПОЛНОЕ НАИМЕНОВАНИЕ ПРОЕКТА</a:t>
                      </a:r>
                      <a:endParaRPr kumimoji="0" lang="ru-RU" sz="1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500" b="1"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1"/>
                  </a:ext>
                </a:extLst>
              </a:tr>
              <a:tr h="29718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000000"/>
                          </a:solidFill>
                          <a:effectLst/>
                          <a:latin typeface="Arial" charset="0"/>
                        </a:rPr>
                        <a:t>ТИП ПРОЕКТА</a:t>
                      </a:r>
                      <a:endParaRPr kumimoji="0" lang="ru-RU" sz="1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500" b="1"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2"/>
                  </a:ext>
                </a:extLst>
              </a:tr>
              <a:tr h="29718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000000"/>
                          </a:solidFill>
                          <a:effectLst/>
                          <a:latin typeface="Arial" charset="0"/>
                        </a:rPr>
                        <a:t>ЦЕЛЬ ПРОЕКТА</a:t>
                      </a:r>
                      <a:endParaRPr kumimoji="0" lang="ru-RU" sz="1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500" b="1"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3"/>
                  </a:ext>
                </a:extLst>
              </a:tr>
              <a:tr h="29718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000000"/>
                          </a:solidFill>
                          <a:effectLst/>
                          <a:latin typeface="Arial" charset="0"/>
                        </a:rPr>
                        <a:t>ОБРАЗОВАТЕЛЬНЫЕ ОБЛАСТИ (интеграция)</a:t>
                      </a:r>
                      <a:endParaRPr kumimoji="0" lang="ru-RU" sz="1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500" b="1"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4"/>
                  </a:ext>
                </a:extLst>
              </a:tr>
              <a:tr h="29718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000000"/>
                          </a:solidFill>
                          <a:effectLst/>
                          <a:latin typeface="Arial" charset="0"/>
                        </a:rPr>
                        <a:t>ПЕРИОД (ПРОДОЛЖИТЕЛЬНОСТЬ) И ЭТАПЫ РЕАЛИЗАЦИИ</a:t>
                      </a:r>
                      <a:endParaRPr kumimoji="0" lang="ru-RU" sz="1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500" b="1"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5"/>
                  </a:ext>
                </a:extLst>
              </a:tr>
              <a:tr h="52578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000000"/>
                          </a:solidFill>
                          <a:effectLst/>
                          <a:latin typeface="Arial" charset="0"/>
                        </a:rPr>
                        <a:t>ОЖИДАЕМЫЕ КОНЕЧНЫЕ РЕЗУЛЬТАТЫ, ВАЖНЕЙШИЕ ЦЕЛЕВЫЕ ПОКАЗАТЕЛИ</a:t>
                      </a:r>
                      <a:endParaRPr kumimoji="0" lang="ru-RU" sz="1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500" b="1"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6"/>
                  </a:ext>
                </a:extLst>
              </a:tr>
              <a:tr h="29718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000000"/>
                          </a:solidFill>
                          <a:effectLst/>
                          <a:latin typeface="Arial" charset="0"/>
                        </a:rPr>
                        <a:t>УЧАСТНИКИ ПРОЕКТА</a:t>
                      </a:r>
                      <a:endParaRPr kumimoji="0" lang="ru-RU" sz="1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500" b="1"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7"/>
                  </a:ext>
                </a:extLst>
              </a:tr>
              <a:tr h="52578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000000"/>
                          </a:solidFill>
                          <a:effectLst/>
                          <a:latin typeface="Arial" charset="0"/>
                        </a:rPr>
                        <a:t>ОРГАНИЗАЦИЯ И ПРОДУМАННОСТЬ СИСТЕМЫ ОЦЕНИВАНИЯ (ПОЭТАПНАЯ И КОНЕЧНАЯ)</a:t>
                      </a:r>
                      <a:endParaRPr kumimoji="0" lang="ru-RU" sz="15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500" b="1" i="0" u="none" strike="noStrike" cap="none" normalizeH="0" baseline="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8"/>
                  </a:ext>
                </a:extLst>
              </a:tr>
              <a:tr h="29718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dirty="0">
                          <a:ln>
                            <a:noFill/>
                          </a:ln>
                          <a:solidFill>
                            <a:srgbClr val="000000"/>
                          </a:solidFill>
                          <a:effectLst/>
                          <a:latin typeface="Arial" charset="0"/>
                        </a:rPr>
                        <a:t>ПРЕЗЕНТАЦИЯ ПРОЕКТА</a:t>
                      </a:r>
                      <a:endParaRPr kumimoji="0" lang="ru-RU" sz="15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500" b="1"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23567812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936" y="205978"/>
            <a:ext cx="8097864" cy="945355"/>
          </a:xfrm>
        </p:spPr>
        <p:txBody>
          <a:bodyPr>
            <a:normAutofit/>
          </a:bodyPr>
          <a:lstStyle/>
          <a:p>
            <a:pPr algn="l"/>
            <a:r>
              <a:rPr lang="ru-RU" dirty="0">
                <a:solidFill>
                  <a:srgbClr val="ECEADC"/>
                </a:solidFill>
              </a:rPr>
              <a:t>Цирк на дороге </a:t>
            </a:r>
            <a:r>
              <a:rPr lang="ru-RU" dirty="0" smtClean="0">
                <a:solidFill>
                  <a:srgbClr val="ECEADC"/>
                </a:solidFill>
              </a:rPr>
              <a:t>–</a:t>
            </a:r>
            <a:r>
              <a:rPr lang="ru-RU" sz="2700" dirty="0" smtClean="0">
                <a:solidFill>
                  <a:srgbClr val="ECEADC"/>
                </a:solidFill>
              </a:rPr>
              <a:t>3 </a:t>
            </a:r>
            <a:r>
              <a:rPr lang="ru-RU" sz="2700" dirty="0">
                <a:solidFill>
                  <a:srgbClr val="ECEADC"/>
                </a:solidFill>
              </a:rPr>
              <a:t>апреля 2012 г.</a:t>
            </a:r>
          </a:p>
        </p:txBody>
      </p:sp>
      <p:sp>
        <p:nvSpPr>
          <p:cNvPr id="3" name="Текст 2"/>
          <p:cNvSpPr>
            <a:spLocks noGrp="1"/>
          </p:cNvSpPr>
          <p:nvPr>
            <p:ph type="body" idx="1"/>
          </p:nvPr>
        </p:nvSpPr>
        <p:spPr/>
        <p:txBody>
          <a:bodyPr>
            <a:normAutofit lnSpcReduction="10000"/>
          </a:bodyPr>
          <a:lstStyle/>
          <a:p>
            <a:r>
              <a:rPr lang="ru-RU" dirty="0">
                <a:solidFill>
                  <a:srgbClr val="ECEADC"/>
                </a:solidFill>
              </a:rPr>
              <a:t>Рыжий шут и белый шут</a:t>
            </a:r>
          </a:p>
        </p:txBody>
      </p:sp>
      <p:pic>
        <p:nvPicPr>
          <p:cNvPr id="7" name="Содержимое 6" descr="DSC04469.JPG"/>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1120691" y="1848133"/>
            <a:ext cx="2846162" cy="2963466"/>
          </a:xfrm>
        </p:spPr>
      </p:pic>
      <p:sp>
        <p:nvSpPr>
          <p:cNvPr id="5" name="Текст 4"/>
          <p:cNvSpPr>
            <a:spLocks noGrp="1"/>
          </p:cNvSpPr>
          <p:nvPr>
            <p:ph type="body" sz="quarter" idx="3"/>
          </p:nvPr>
        </p:nvSpPr>
        <p:spPr/>
        <p:txBody>
          <a:bodyPr/>
          <a:lstStyle/>
          <a:p>
            <a:r>
              <a:rPr lang="ru-RU" dirty="0">
                <a:solidFill>
                  <a:srgbClr val="ECEADC"/>
                </a:solidFill>
              </a:rPr>
              <a:t>разговор такой ведут…</a:t>
            </a:r>
          </a:p>
        </p:txBody>
      </p:sp>
      <p:pic>
        <p:nvPicPr>
          <p:cNvPr id="9" name="Содержимое 8" descr="DSC04496.JPG"/>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4818250" y="1770069"/>
            <a:ext cx="3198525" cy="2946818"/>
          </a:xfrm>
        </p:spPr>
      </p:pic>
    </p:spTree>
    <p:extLst>
      <p:ext uri="{BB962C8B-B14F-4D97-AF65-F5344CB8AC3E}">
        <p14:creationId xmlns:p14="http://schemas.microsoft.com/office/powerpoint/2010/main" val="20540027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1267" name="AutoShape 19"/>
          <p:cNvCxnSpPr>
            <a:cxnSpLocks noChangeShapeType="1"/>
          </p:cNvCxnSpPr>
          <p:nvPr/>
        </p:nvCxnSpPr>
        <p:spPr bwMode="ltGray">
          <a:xfrm rot="-5400000">
            <a:off x="2001441" y="4486275"/>
            <a:ext cx="742950" cy="571500"/>
          </a:xfrm>
          <a:prstGeom prst="bentConnector3">
            <a:avLst>
              <a:gd name="adj1" fmla="val 48074"/>
            </a:avLst>
          </a:prstGeom>
          <a:noFill/>
          <a:ln w="76200">
            <a:solidFill>
              <a:srgbClr val="000000"/>
            </a:solidFill>
            <a:miter lim="800000"/>
            <a:headEnd/>
            <a:tailEnd/>
          </a:ln>
        </p:spPr>
      </p:cxnSp>
      <p:cxnSp>
        <p:nvCxnSpPr>
          <p:cNvPr id="11268" name="AutoShape 26"/>
          <p:cNvCxnSpPr>
            <a:cxnSpLocks noChangeShapeType="1"/>
          </p:cNvCxnSpPr>
          <p:nvPr/>
        </p:nvCxnSpPr>
        <p:spPr bwMode="ltGray">
          <a:xfrm rot="-5400000">
            <a:off x="2595563" y="4115991"/>
            <a:ext cx="742950" cy="571500"/>
          </a:xfrm>
          <a:prstGeom prst="bentConnector3">
            <a:avLst>
              <a:gd name="adj1" fmla="val 48074"/>
            </a:avLst>
          </a:prstGeom>
          <a:noFill/>
          <a:ln w="76200">
            <a:solidFill>
              <a:srgbClr val="000000"/>
            </a:solidFill>
            <a:miter lim="800000"/>
            <a:headEnd/>
            <a:tailEnd/>
          </a:ln>
        </p:spPr>
      </p:cxnSp>
      <p:cxnSp>
        <p:nvCxnSpPr>
          <p:cNvPr id="11269" name="AutoShape 27"/>
          <p:cNvCxnSpPr>
            <a:cxnSpLocks noChangeShapeType="1"/>
          </p:cNvCxnSpPr>
          <p:nvPr/>
        </p:nvCxnSpPr>
        <p:spPr bwMode="ltGray">
          <a:xfrm rot="-5400000">
            <a:off x="3136106" y="3737372"/>
            <a:ext cx="742950" cy="571500"/>
          </a:xfrm>
          <a:prstGeom prst="bentConnector3">
            <a:avLst>
              <a:gd name="adj1" fmla="val 48074"/>
            </a:avLst>
          </a:prstGeom>
          <a:noFill/>
          <a:ln w="76200">
            <a:solidFill>
              <a:srgbClr val="000000"/>
            </a:solidFill>
            <a:miter lim="800000"/>
            <a:headEnd/>
            <a:tailEnd/>
          </a:ln>
        </p:spPr>
      </p:cxnSp>
      <p:cxnSp>
        <p:nvCxnSpPr>
          <p:cNvPr id="11270" name="AutoShape 28"/>
          <p:cNvCxnSpPr>
            <a:cxnSpLocks noChangeShapeType="1"/>
          </p:cNvCxnSpPr>
          <p:nvPr/>
        </p:nvCxnSpPr>
        <p:spPr bwMode="ltGray">
          <a:xfrm rot="-5400000">
            <a:off x="3730229" y="3359944"/>
            <a:ext cx="742950" cy="571500"/>
          </a:xfrm>
          <a:prstGeom prst="bentConnector3">
            <a:avLst>
              <a:gd name="adj1" fmla="val 48074"/>
            </a:avLst>
          </a:prstGeom>
          <a:noFill/>
          <a:ln w="76200">
            <a:solidFill>
              <a:srgbClr val="000000"/>
            </a:solidFill>
            <a:miter lim="800000"/>
            <a:headEnd/>
            <a:tailEnd/>
          </a:ln>
        </p:spPr>
      </p:cxnSp>
      <p:cxnSp>
        <p:nvCxnSpPr>
          <p:cNvPr id="11271" name="AutoShape 29"/>
          <p:cNvCxnSpPr>
            <a:cxnSpLocks noChangeShapeType="1"/>
          </p:cNvCxnSpPr>
          <p:nvPr/>
        </p:nvCxnSpPr>
        <p:spPr bwMode="ltGray">
          <a:xfrm rot="-5400000">
            <a:off x="4324350" y="2981325"/>
            <a:ext cx="742950" cy="571500"/>
          </a:xfrm>
          <a:prstGeom prst="bentConnector3">
            <a:avLst>
              <a:gd name="adj1" fmla="val 48074"/>
            </a:avLst>
          </a:prstGeom>
          <a:noFill/>
          <a:ln w="76200">
            <a:solidFill>
              <a:srgbClr val="000000"/>
            </a:solidFill>
            <a:miter lim="800000"/>
            <a:headEnd/>
            <a:tailEnd/>
          </a:ln>
        </p:spPr>
      </p:cxnSp>
      <p:cxnSp>
        <p:nvCxnSpPr>
          <p:cNvPr id="11272" name="AutoShape 30"/>
          <p:cNvCxnSpPr>
            <a:cxnSpLocks noChangeShapeType="1"/>
          </p:cNvCxnSpPr>
          <p:nvPr/>
        </p:nvCxnSpPr>
        <p:spPr bwMode="ltGray">
          <a:xfrm rot="-5400000">
            <a:off x="4864894" y="2603897"/>
            <a:ext cx="742950" cy="571500"/>
          </a:xfrm>
          <a:prstGeom prst="bentConnector3">
            <a:avLst>
              <a:gd name="adj1" fmla="val 48074"/>
            </a:avLst>
          </a:prstGeom>
          <a:noFill/>
          <a:ln w="76200">
            <a:solidFill>
              <a:srgbClr val="000000"/>
            </a:solidFill>
            <a:miter lim="800000"/>
            <a:headEnd/>
            <a:tailEnd/>
          </a:ln>
        </p:spPr>
      </p:cxnSp>
      <p:cxnSp>
        <p:nvCxnSpPr>
          <p:cNvPr id="11273" name="AutoShape 31"/>
          <p:cNvCxnSpPr>
            <a:cxnSpLocks noChangeShapeType="1"/>
          </p:cNvCxnSpPr>
          <p:nvPr/>
        </p:nvCxnSpPr>
        <p:spPr bwMode="ltGray">
          <a:xfrm rot="-5400000">
            <a:off x="5457825" y="2225279"/>
            <a:ext cx="742950" cy="571500"/>
          </a:xfrm>
          <a:prstGeom prst="bentConnector3">
            <a:avLst>
              <a:gd name="adj1" fmla="val 48074"/>
            </a:avLst>
          </a:prstGeom>
          <a:noFill/>
          <a:ln w="76200">
            <a:solidFill>
              <a:srgbClr val="000000"/>
            </a:solidFill>
            <a:miter lim="800000"/>
            <a:headEnd/>
            <a:tailEnd/>
          </a:ln>
        </p:spPr>
      </p:cxnSp>
      <p:sp>
        <p:nvSpPr>
          <p:cNvPr id="11274" name="TextBox 15"/>
          <p:cNvSpPr txBox="1">
            <a:spLocks noChangeArrowheads="1"/>
          </p:cNvSpPr>
          <p:nvPr/>
        </p:nvSpPr>
        <p:spPr bwMode="auto">
          <a:xfrm>
            <a:off x="2250282" y="4866085"/>
            <a:ext cx="1241822" cy="300082"/>
          </a:xfrm>
          <a:prstGeom prst="rect">
            <a:avLst/>
          </a:prstGeom>
          <a:noFill/>
          <a:ln w="9525">
            <a:noFill/>
            <a:miter lim="800000"/>
            <a:headEnd/>
            <a:tailEnd/>
          </a:ln>
        </p:spPr>
        <p:txBody>
          <a:bodyPr>
            <a:spAutoFit/>
          </a:bodyPr>
          <a:lstStyle/>
          <a:p>
            <a:r>
              <a:rPr lang="ru-RU" sz="1350" b="1">
                <a:latin typeface="Calibri" pitchFamily="34" charset="0"/>
              </a:rPr>
              <a:t>ПРОБЛЕМА</a:t>
            </a:r>
          </a:p>
        </p:txBody>
      </p:sp>
      <p:sp>
        <p:nvSpPr>
          <p:cNvPr id="11275" name="TextBox 16"/>
          <p:cNvSpPr txBox="1">
            <a:spLocks noChangeArrowheads="1"/>
          </p:cNvSpPr>
          <p:nvPr/>
        </p:nvSpPr>
        <p:spPr bwMode="auto">
          <a:xfrm>
            <a:off x="3275410" y="4083844"/>
            <a:ext cx="647700" cy="300082"/>
          </a:xfrm>
          <a:prstGeom prst="rect">
            <a:avLst/>
          </a:prstGeom>
          <a:noFill/>
          <a:ln w="9525">
            <a:noFill/>
            <a:miter lim="800000"/>
            <a:headEnd/>
            <a:tailEnd/>
          </a:ln>
        </p:spPr>
        <p:txBody>
          <a:bodyPr>
            <a:spAutoFit/>
          </a:bodyPr>
          <a:lstStyle/>
          <a:p>
            <a:r>
              <a:rPr lang="ru-RU" sz="1350" b="1">
                <a:latin typeface="Calibri" pitchFamily="34" charset="0"/>
              </a:rPr>
              <a:t>ПЛАН</a:t>
            </a:r>
          </a:p>
        </p:txBody>
      </p:sp>
      <p:sp>
        <p:nvSpPr>
          <p:cNvPr id="11276" name="TextBox 17"/>
          <p:cNvSpPr txBox="1">
            <a:spLocks noChangeArrowheads="1"/>
          </p:cNvSpPr>
          <p:nvPr/>
        </p:nvSpPr>
        <p:spPr bwMode="auto">
          <a:xfrm>
            <a:off x="6084094" y="2193131"/>
            <a:ext cx="1754981" cy="300082"/>
          </a:xfrm>
          <a:prstGeom prst="rect">
            <a:avLst/>
          </a:prstGeom>
          <a:noFill/>
          <a:ln w="9525">
            <a:noFill/>
            <a:miter lim="800000"/>
            <a:headEnd/>
            <a:tailEnd/>
          </a:ln>
        </p:spPr>
        <p:txBody>
          <a:bodyPr>
            <a:spAutoFit/>
          </a:bodyPr>
          <a:lstStyle/>
          <a:p>
            <a:r>
              <a:rPr lang="ru-RU" sz="1350" b="1">
                <a:latin typeface="Calibri" pitchFamily="34" charset="0"/>
              </a:rPr>
              <a:t>ПРЕЗЕНТАЦИЯ</a:t>
            </a:r>
          </a:p>
        </p:txBody>
      </p:sp>
      <p:sp>
        <p:nvSpPr>
          <p:cNvPr id="11277" name="TextBox 20"/>
          <p:cNvSpPr txBox="1">
            <a:spLocks noChangeArrowheads="1"/>
          </p:cNvSpPr>
          <p:nvPr/>
        </p:nvSpPr>
        <p:spPr bwMode="auto">
          <a:xfrm>
            <a:off x="3977878" y="3706416"/>
            <a:ext cx="3537347" cy="507831"/>
          </a:xfrm>
          <a:prstGeom prst="rect">
            <a:avLst/>
          </a:prstGeom>
          <a:noFill/>
          <a:ln w="9525">
            <a:noFill/>
            <a:miter lim="800000"/>
            <a:headEnd/>
            <a:tailEnd/>
          </a:ln>
        </p:spPr>
        <p:txBody>
          <a:bodyPr>
            <a:spAutoFit/>
          </a:bodyPr>
          <a:lstStyle/>
          <a:p>
            <a:r>
              <a:rPr lang="ru-RU" sz="1350" b="1">
                <a:latin typeface="Calibri" pitchFamily="34" charset="0"/>
              </a:rPr>
              <a:t>ПРОГНОЗИРОВАНИЕ  РЕЗУЛЬТАТОВ И ПОСЛЕДСТВИЙ</a:t>
            </a:r>
          </a:p>
        </p:txBody>
      </p:sp>
      <p:sp>
        <p:nvSpPr>
          <p:cNvPr id="24" name="Содержимое 2"/>
          <p:cNvSpPr txBox="1">
            <a:spLocks/>
          </p:cNvSpPr>
          <p:nvPr/>
        </p:nvSpPr>
        <p:spPr bwMode="auto">
          <a:xfrm>
            <a:off x="845821" y="718193"/>
            <a:ext cx="6047898" cy="1059642"/>
          </a:xfrm>
          <a:prstGeom prst="roundRect">
            <a:avLst/>
          </a:prstGeom>
          <a:solidFill>
            <a:schemeClr val="accent1">
              <a:lumMod val="50000"/>
            </a:schemeClr>
          </a:solidFill>
          <a:ln w="9525">
            <a:noFill/>
            <a:miter lim="800000"/>
            <a:headEnd/>
            <a:tailEnd/>
          </a:ln>
        </p:spPr>
        <p:txBody>
          <a:bodyPr/>
          <a:lstStyle/>
          <a:p>
            <a:pPr algn="ctr" eaLnBrk="0" hangingPunct="0">
              <a:defRPr/>
            </a:pPr>
            <a:r>
              <a:rPr lang="ru-RU" sz="2700" kern="0" dirty="0">
                <a:solidFill>
                  <a:schemeClr val="bg1"/>
                </a:solidFill>
                <a:latin typeface="Arial" panose="020B0604020202020204" pitchFamily="34" charset="0"/>
                <a:cs typeface="Arial" panose="020B0604020202020204" pitchFamily="34" charset="0"/>
              </a:rPr>
              <a:t>ЭТАПЫ ПРОЕКТНОЙ ДЕЯТЕЛЬНОСТИ</a:t>
            </a:r>
          </a:p>
        </p:txBody>
      </p:sp>
      <p:sp>
        <p:nvSpPr>
          <p:cNvPr id="11279" name="TextBox 16"/>
          <p:cNvSpPr txBox="1">
            <a:spLocks noChangeArrowheads="1"/>
          </p:cNvSpPr>
          <p:nvPr/>
        </p:nvSpPr>
        <p:spPr bwMode="auto">
          <a:xfrm>
            <a:off x="2736056" y="4462462"/>
            <a:ext cx="4157663" cy="300082"/>
          </a:xfrm>
          <a:prstGeom prst="rect">
            <a:avLst/>
          </a:prstGeom>
          <a:noFill/>
          <a:ln w="9525">
            <a:noFill/>
            <a:miter lim="800000"/>
            <a:headEnd/>
            <a:tailEnd/>
          </a:ln>
        </p:spPr>
        <p:txBody>
          <a:bodyPr>
            <a:spAutoFit/>
          </a:bodyPr>
          <a:lstStyle/>
          <a:p>
            <a:r>
              <a:rPr lang="ru-RU" sz="1350" b="1">
                <a:latin typeface="Calibri" pitchFamily="34" charset="0"/>
              </a:rPr>
              <a:t>ПОИСК   СПОСОБОВ  И МЕТОДОВ   РЕШЕНИЯ</a:t>
            </a:r>
          </a:p>
        </p:txBody>
      </p:sp>
      <p:sp>
        <p:nvSpPr>
          <p:cNvPr id="11280" name="TextBox 19"/>
          <p:cNvSpPr txBox="1">
            <a:spLocks noChangeArrowheads="1"/>
          </p:cNvSpPr>
          <p:nvPr/>
        </p:nvSpPr>
        <p:spPr bwMode="auto">
          <a:xfrm>
            <a:off x="4463654" y="3327797"/>
            <a:ext cx="2430065" cy="300082"/>
          </a:xfrm>
          <a:prstGeom prst="rect">
            <a:avLst/>
          </a:prstGeom>
          <a:noFill/>
          <a:ln w="9525">
            <a:noFill/>
            <a:miter lim="800000"/>
            <a:headEnd/>
            <a:tailEnd/>
          </a:ln>
        </p:spPr>
        <p:txBody>
          <a:bodyPr>
            <a:spAutoFit/>
          </a:bodyPr>
          <a:lstStyle/>
          <a:p>
            <a:r>
              <a:rPr lang="ru-RU" sz="1350" b="1">
                <a:latin typeface="Calibri" pitchFamily="34" charset="0"/>
              </a:rPr>
              <a:t>РЕАЛИЗАЦИЯ ПРОЕКТА</a:t>
            </a:r>
          </a:p>
        </p:txBody>
      </p:sp>
      <p:sp>
        <p:nvSpPr>
          <p:cNvPr id="11281" name="TextBox 20"/>
          <p:cNvSpPr txBox="1">
            <a:spLocks noChangeArrowheads="1"/>
          </p:cNvSpPr>
          <p:nvPr/>
        </p:nvSpPr>
        <p:spPr bwMode="auto">
          <a:xfrm>
            <a:off x="5219701" y="2950369"/>
            <a:ext cx="2402681" cy="300082"/>
          </a:xfrm>
          <a:prstGeom prst="rect">
            <a:avLst/>
          </a:prstGeom>
          <a:noFill/>
          <a:ln w="9525">
            <a:noFill/>
            <a:miter lim="800000"/>
            <a:headEnd/>
            <a:tailEnd/>
          </a:ln>
        </p:spPr>
        <p:txBody>
          <a:bodyPr>
            <a:spAutoFit/>
          </a:bodyPr>
          <a:lstStyle/>
          <a:p>
            <a:r>
              <a:rPr lang="ru-RU" sz="1350" b="1">
                <a:latin typeface="Calibri" pitchFamily="34" charset="0"/>
              </a:rPr>
              <a:t>ПОЭТАПНАЯ ОЦЕНКА</a:t>
            </a:r>
          </a:p>
        </p:txBody>
      </p:sp>
      <p:sp>
        <p:nvSpPr>
          <p:cNvPr id="11282" name="TextBox 17"/>
          <p:cNvSpPr txBox="1">
            <a:spLocks noChangeArrowheads="1"/>
          </p:cNvSpPr>
          <p:nvPr/>
        </p:nvSpPr>
        <p:spPr bwMode="auto">
          <a:xfrm>
            <a:off x="5598319" y="2571750"/>
            <a:ext cx="2402681" cy="300082"/>
          </a:xfrm>
          <a:prstGeom prst="rect">
            <a:avLst/>
          </a:prstGeom>
          <a:noFill/>
          <a:ln w="9525">
            <a:noFill/>
            <a:miter lim="800000"/>
            <a:headEnd/>
            <a:tailEnd/>
          </a:ln>
        </p:spPr>
        <p:txBody>
          <a:bodyPr>
            <a:spAutoFit/>
          </a:bodyPr>
          <a:lstStyle/>
          <a:p>
            <a:r>
              <a:rPr lang="ru-RU" sz="1350" b="1">
                <a:latin typeface="Calibri" pitchFamily="34" charset="0"/>
              </a:rPr>
              <a:t>РЕЗУЛЬТАТ - ПРОДУКТ</a:t>
            </a:r>
          </a:p>
        </p:txBody>
      </p:sp>
      <p:sp>
        <p:nvSpPr>
          <p:cNvPr id="11283" name="TextBox 22"/>
          <p:cNvSpPr txBox="1">
            <a:spLocks noChangeArrowheads="1"/>
          </p:cNvSpPr>
          <p:nvPr/>
        </p:nvSpPr>
        <p:spPr bwMode="auto">
          <a:xfrm>
            <a:off x="1494235" y="4407694"/>
            <a:ext cx="1322784" cy="415498"/>
          </a:xfrm>
          <a:prstGeom prst="rect">
            <a:avLst/>
          </a:prstGeom>
          <a:noFill/>
          <a:ln w="9525">
            <a:noFill/>
            <a:miter lim="800000"/>
            <a:headEnd/>
            <a:tailEnd/>
          </a:ln>
        </p:spPr>
        <p:txBody>
          <a:bodyPr>
            <a:spAutoFit/>
          </a:bodyPr>
          <a:lstStyle/>
          <a:p>
            <a:r>
              <a:rPr lang="en-US" sz="2100" b="1">
                <a:latin typeface="Calibri" pitchFamily="34" charset="0"/>
              </a:rPr>
              <a:t>I </a:t>
            </a:r>
            <a:r>
              <a:rPr lang="ru-RU" sz="2100" b="1">
                <a:latin typeface="Calibri" pitchFamily="34" charset="0"/>
              </a:rPr>
              <a:t>ЭТАП</a:t>
            </a:r>
          </a:p>
        </p:txBody>
      </p:sp>
      <p:sp>
        <p:nvSpPr>
          <p:cNvPr id="11284" name="TextBox 24"/>
          <p:cNvSpPr txBox="1">
            <a:spLocks noChangeArrowheads="1"/>
          </p:cNvSpPr>
          <p:nvPr/>
        </p:nvSpPr>
        <p:spPr bwMode="auto">
          <a:xfrm>
            <a:off x="2465785" y="3598069"/>
            <a:ext cx="1322784" cy="415498"/>
          </a:xfrm>
          <a:prstGeom prst="rect">
            <a:avLst/>
          </a:prstGeom>
          <a:noFill/>
          <a:ln w="9525">
            <a:noFill/>
            <a:miter lim="800000"/>
            <a:headEnd/>
            <a:tailEnd/>
          </a:ln>
        </p:spPr>
        <p:txBody>
          <a:bodyPr>
            <a:spAutoFit/>
          </a:bodyPr>
          <a:lstStyle/>
          <a:p>
            <a:r>
              <a:rPr lang="en-US" sz="2100" b="1">
                <a:latin typeface="Calibri" pitchFamily="34" charset="0"/>
              </a:rPr>
              <a:t>II </a:t>
            </a:r>
            <a:r>
              <a:rPr lang="ru-RU" sz="2100" b="1">
                <a:latin typeface="Calibri" pitchFamily="34" charset="0"/>
              </a:rPr>
              <a:t>ЭТАП</a:t>
            </a:r>
          </a:p>
        </p:txBody>
      </p:sp>
      <p:sp>
        <p:nvSpPr>
          <p:cNvPr id="11285" name="TextBox 25"/>
          <p:cNvSpPr txBox="1">
            <a:spLocks noChangeArrowheads="1"/>
          </p:cNvSpPr>
          <p:nvPr/>
        </p:nvSpPr>
        <p:spPr bwMode="auto">
          <a:xfrm>
            <a:off x="3654029" y="2842022"/>
            <a:ext cx="1322784" cy="415498"/>
          </a:xfrm>
          <a:prstGeom prst="rect">
            <a:avLst/>
          </a:prstGeom>
          <a:noFill/>
          <a:ln w="9525">
            <a:noFill/>
            <a:miter lim="800000"/>
            <a:headEnd/>
            <a:tailEnd/>
          </a:ln>
        </p:spPr>
        <p:txBody>
          <a:bodyPr>
            <a:spAutoFit/>
          </a:bodyPr>
          <a:lstStyle/>
          <a:p>
            <a:r>
              <a:rPr lang="en-US" sz="2100" b="1">
                <a:latin typeface="Calibri" pitchFamily="34" charset="0"/>
              </a:rPr>
              <a:t>III </a:t>
            </a:r>
            <a:r>
              <a:rPr lang="ru-RU" sz="2100" b="1">
                <a:latin typeface="Calibri" pitchFamily="34" charset="0"/>
              </a:rPr>
              <a:t>ЭТАП</a:t>
            </a:r>
          </a:p>
        </p:txBody>
      </p:sp>
      <p:sp>
        <p:nvSpPr>
          <p:cNvPr id="11286" name="TextBox 26"/>
          <p:cNvSpPr txBox="1">
            <a:spLocks noChangeArrowheads="1"/>
          </p:cNvSpPr>
          <p:nvPr/>
        </p:nvSpPr>
        <p:spPr bwMode="auto">
          <a:xfrm>
            <a:off x="4787504" y="2085975"/>
            <a:ext cx="1322784" cy="415498"/>
          </a:xfrm>
          <a:prstGeom prst="rect">
            <a:avLst/>
          </a:prstGeom>
          <a:noFill/>
          <a:ln w="9525">
            <a:noFill/>
            <a:miter lim="800000"/>
            <a:headEnd/>
            <a:tailEnd/>
          </a:ln>
        </p:spPr>
        <p:txBody>
          <a:bodyPr>
            <a:spAutoFit/>
          </a:bodyPr>
          <a:lstStyle/>
          <a:p>
            <a:r>
              <a:rPr lang="en-US" sz="2100" b="1">
                <a:latin typeface="Calibri" pitchFamily="34" charset="0"/>
              </a:rPr>
              <a:t>IV  </a:t>
            </a:r>
            <a:r>
              <a:rPr lang="ru-RU" sz="2100" b="1">
                <a:latin typeface="Calibri" pitchFamily="34" charset="0"/>
              </a:rPr>
              <a:t>ЭТАП</a:t>
            </a:r>
          </a:p>
        </p:txBody>
      </p:sp>
    </p:spTree>
    <p:extLst>
      <p:ext uri="{BB962C8B-B14F-4D97-AF65-F5344CB8AC3E}">
        <p14:creationId xmlns:p14="http://schemas.microsoft.com/office/powerpoint/2010/main" val="2268691426"/>
      </p:ext>
    </p:extLst>
  </p:cSld>
  <p:clrMapOvr>
    <a:masterClrMapping/>
  </p:clrMapOvr>
  <p:transition>
    <p:wheel spokes="1"/>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2AF32FE3-E2EE-4878-B602-39EE387E6C56}"/>
              </a:ext>
            </a:extLst>
          </p:cNvPr>
          <p:cNvSpPr>
            <a:spLocks noGrp="1"/>
          </p:cNvSpPr>
          <p:nvPr>
            <p:ph type="title"/>
          </p:nvPr>
        </p:nvSpPr>
        <p:spPr/>
        <p:txBody>
          <a:bodyPr>
            <a:normAutofit/>
          </a:bodyPr>
          <a:lstStyle/>
          <a:p>
            <a:r>
              <a:rPr lang="ru-RU" b="1" dirty="0"/>
              <a:t>Вирусы, </a:t>
            </a:r>
            <a:r>
              <a:rPr lang="ru-RU" b="1" dirty="0" smtClean="0"/>
              <a:t>температура, </a:t>
            </a:r>
            <a:r>
              <a:rPr lang="ru-RU" b="1" dirty="0" err="1" smtClean="0"/>
              <a:t>фитанциды</a:t>
            </a:r>
            <a:endParaRPr lang="ru-RU" b="1" dirty="0"/>
          </a:p>
        </p:txBody>
      </p:sp>
      <p:pic>
        <p:nvPicPr>
          <p:cNvPr id="4" name="Объект 7">
            <a:extLst>
              <a:ext uri="{FF2B5EF4-FFF2-40B4-BE49-F238E27FC236}">
                <a16:creationId xmlns:a16="http://schemas.microsoft.com/office/drawing/2014/main" id="{2EB9A050-F3C8-490C-B0AF-3017E2708C53}"/>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0" y="1511677"/>
            <a:ext cx="3136900" cy="2352675"/>
          </a:xfrm>
        </p:spPr>
      </p:pic>
      <p:pic>
        <p:nvPicPr>
          <p:cNvPr id="7" name="Объект 7">
            <a:extLst>
              <a:ext uri="{FF2B5EF4-FFF2-40B4-BE49-F238E27FC236}">
                <a16:creationId xmlns:a16="http://schemas.microsoft.com/office/drawing/2014/main" id="{2261A1B4-735E-4A36-B070-C9D9C5656D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3858" y="951805"/>
            <a:ext cx="3030142" cy="2272607"/>
          </a:xfrm>
          <a:prstGeom prst="rect">
            <a:avLst/>
          </a:prstGeom>
        </p:spPr>
      </p:pic>
      <p:pic>
        <p:nvPicPr>
          <p:cNvPr id="6" name="Объект 6">
            <a:extLst>
              <a:ext uri="{FF2B5EF4-FFF2-40B4-BE49-F238E27FC236}">
                <a16:creationId xmlns:a16="http://schemas.microsoft.com/office/drawing/2014/main" id="{AED9A11A-C63D-4B6A-8E59-94A06DD7CB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36900" y="2870894"/>
            <a:ext cx="3030141" cy="2272606"/>
          </a:xfrm>
          <a:prstGeom prst="rect">
            <a:avLst/>
          </a:prstGeom>
        </p:spPr>
      </p:pic>
    </p:spTree>
    <p:extLst>
      <p:ext uri="{BB962C8B-B14F-4D97-AF65-F5344CB8AC3E}">
        <p14:creationId xmlns:p14="http://schemas.microsoft.com/office/powerpoint/2010/main" val="106859029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rtlCol="0">
            <a:normAutofit/>
          </a:bodyPr>
          <a:lstStyle/>
          <a:p>
            <a:pPr>
              <a:defRPr/>
            </a:pPr>
            <a:r>
              <a:rPr lang="ru-RU" sz="2100" dirty="0"/>
              <a:t>АЛГОРИТМ РАЗРАБОТКИ ПРОЕКТА - </a:t>
            </a:r>
            <a:r>
              <a:rPr lang="en-US" sz="2100" b="1" dirty="0"/>
              <a:t>I </a:t>
            </a:r>
            <a:r>
              <a:rPr lang="ru-RU" sz="2100" b="1" dirty="0"/>
              <a:t>ЭТАП</a:t>
            </a:r>
            <a:r>
              <a:rPr lang="ru-RU" sz="2400" dirty="0"/>
              <a:t> </a:t>
            </a:r>
          </a:p>
        </p:txBody>
      </p:sp>
      <p:graphicFrame>
        <p:nvGraphicFramePr>
          <p:cNvPr id="4" name="Содержимое 3"/>
          <p:cNvGraphicFramePr>
            <a:graphicFrameLocks noGrp="1"/>
          </p:cNvGraphicFramePr>
          <p:nvPr>
            <p:ph idx="4294967295"/>
            <p:extLst>
              <p:ext uri="{D42A27DB-BD31-4B8C-83A1-F6EECF244321}">
                <p14:modId xmlns:p14="http://schemas.microsoft.com/office/powerpoint/2010/main" val="4001639718"/>
              </p:ext>
            </p:extLst>
          </p:nvPr>
        </p:nvGraphicFramePr>
        <p:xfrm>
          <a:off x="356841" y="966440"/>
          <a:ext cx="8363413" cy="3989686"/>
        </p:xfrm>
        <a:graphic>
          <a:graphicData uri="http://schemas.openxmlformats.org/drawingml/2006/table">
            <a:tbl>
              <a:tblPr/>
              <a:tblGrid>
                <a:gridCol w="1428703">
                  <a:extLst>
                    <a:ext uri="{9D8B030D-6E8A-4147-A177-3AD203B41FA5}">
                      <a16:colId xmlns:a16="http://schemas.microsoft.com/office/drawing/2014/main" val="20000"/>
                    </a:ext>
                  </a:extLst>
                </a:gridCol>
                <a:gridCol w="2651285">
                  <a:extLst>
                    <a:ext uri="{9D8B030D-6E8A-4147-A177-3AD203B41FA5}">
                      <a16:colId xmlns:a16="http://schemas.microsoft.com/office/drawing/2014/main" val="20001"/>
                    </a:ext>
                  </a:extLst>
                </a:gridCol>
                <a:gridCol w="2225643">
                  <a:extLst>
                    <a:ext uri="{9D8B030D-6E8A-4147-A177-3AD203B41FA5}">
                      <a16:colId xmlns:a16="http://schemas.microsoft.com/office/drawing/2014/main" val="20002"/>
                    </a:ext>
                  </a:extLst>
                </a:gridCol>
                <a:gridCol w="2057782">
                  <a:extLst>
                    <a:ext uri="{9D8B030D-6E8A-4147-A177-3AD203B41FA5}">
                      <a16:colId xmlns:a16="http://schemas.microsoft.com/office/drawing/2014/main" val="20003"/>
                    </a:ext>
                  </a:extLst>
                </a:gridCol>
              </a:tblGrid>
              <a:tr h="71066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a:ln>
                            <a:noFill/>
                          </a:ln>
                          <a:solidFill>
                            <a:srgbClr val="222268"/>
                          </a:solidFill>
                          <a:effectLst/>
                          <a:latin typeface="Verdana" pitchFamily="34" charset="0"/>
                          <a:cs typeface="Times New Roman" pitchFamily="18" charset="0"/>
                        </a:rPr>
                        <a:t>Этапы</a:t>
                      </a:r>
                      <a:endParaRPr kumimoji="0" lang="ru-RU" sz="1400" b="1"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dirty="0">
                          <a:ln>
                            <a:noFill/>
                          </a:ln>
                          <a:solidFill>
                            <a:srgbClr val="222268"/>
                          </a:solidFill>
                          <a:effectLst/>
                          <a:latin typeface="Verdana" pitchFamily="34" charset="0"/>
                          <a:cs typeface="Times New Roman" pitchFamily="18" charset="0"/>
                        </a:rPr>
                        <a:t>Задачи </a:t>
                      </a:r>
                      <a:endParaRPr kumimoji="0" lang="ru-RU" sz="1400" b="1"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a:ln>
                            <a:noFill/>
                          </a:ln>
                          <a:solidFill>
                            <a:srgbClr val="222268"/>
                          </a:solidFill>
                          <a:effectLst/>
                          <a:latin typeface="Verdana" pitchFamily="34" charset="0"/>
                          <a:cs typeface="Times New Roman" pitchFamily="18" charset="0"/>
                        </a:rPr>
                        <a:t>Деятельность проектной группы</a:t>
                      </a:r>
                      <a:endParaRPr kumimoji="0" lang="ru-RU" sz="1400" b="1"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1" i="0" u="none" strike="noStrike" cap="none" normalizeH="0" baseline="0">
                          <a:ln>
                            <a:noFill/>
                          </a:ln>
                          <a:solidFill>
                            <a:srgbClr val="222268"/>
                          </a:solidFill>
                          <a:effectLst/>
                          <a:latin typeface="Verdana" pitchFamily="34" charset="0"/>
                          <a:cs typeface="Times New Roman" pitchFamily="18" charset="0"/>
                        </a:rPr>
                        <a:t>Деятельность НМС</a:t>
                      </a:r>
                      <a:endParaRPr kumimoji="0" lang="ru-RU" sz="1400" b="1"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7508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a:ln>
                            <a:noFill/>
                          </a:ln>
                          <a:solidFill>
                            <a:srgbClr val="222268"/>
                          </a:solidFill>
                          <a:effectLst/>
                          <a:latin typeface="Verdana" pitchFamily="34" charset="0"/>
                          <a:cs typeface="Times New Roman" pitchFamily="18" charset="0"/>
                        </a:rPr>
                        <a:t>Начальный</a:t>
                      </a:r>
                      <a:endParaRPr kumimoji="0" lang="ru-RU" sz="1400" b="0"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dirty="0">
                          <a:ln>
                            <a:noFill/>
                          </a:ln>
                          <a:solidFill>
                            <a:srgbClr val="222268"/>
                          </a:solidFill>
                          <a:effectLst/>
                          <a:latin typeface="Verdana" pitchFamily="34" charset="0"/>
                          <a:cs typeface="Times New Roman" pitchFamily="18" charset="0"/>
                        </a:rPr>
                        <a:t>Определение проблемы (темы). Выбор группы участников</a:t>
                      </a:r>
                      <a:endParaRPr kumimoji="0" lang="ru-RU" sz="1400" b="0"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a:ln>
                            <a:noFill/>
                          </a:ln>
                          <a:solidFill>
                            <a:srgbClr val="222268"/>
                          </a:solidFill>
                          <a:effectLst/>
                          <a:latin typeface="Verdana" pitchFamily="34" charset="0"/>
                          <a:cs typeface="Times New Roman" pitchFamily="18" charset="0"/>
                        </a:rPr>
                        <a:t>Уточнение имеющейся информации, обсуждение задания</a:t>
                      </a:r>
                      <a:endParaRPr kumimoji="0" lang="ru-RU" sz="1400" b="0"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a:ln>
                            <a:noFill/>
                          </a:ln>
                          <a:solidFill>
                            <a:srgbClr val="222268"/>
                          </a:solidFill>
                          <a:effectLst/>
                          <a:latin typeface="Verdana" pitchFamily="34" charset="0"/>
                          <a:cs typeface="Times New Roman" pitchFamily="18" charset="0"/>
                        </a:rPr>
                        <a:t>Мотивация проектирования, объяснение цели проекта</a:t>
                      </a:r>
                      <a:endParaRPr kumimoji="0" lang="ru-RU" sz="1400" b="0"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21039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dirty="0">
                          <a:ln>
                            <a:noFill/>
                          </a:ln>
                          <a:solidFill>
                            <a:srgbClr val="222268"/>
                          </a:solidFill>
                          <a:effectLst/>
                          <a:latin typeface="Verdana" pitchFamily="34" charset="0"/>
                          <a:cs typeface="Times New Roman" pitchFamily="18" charset="0"/>
                        </a:rPr>
                        <a:t>Планирование </a:t>
                      </a:r>
                      <a:endParaRPr kumimoji="0" lang="ru-RU" sz="1400" b="0"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dirty="0">
                          <a:ln>
                            <a:noFill/>
                          </a:ln>
                          <a:solidFill>
                            <a:srgbClr val="222268"/>
                          </a:solidFill>
                          <a:effectLst/>
                          <a:latin typeface="Verdana" pitchFamily="34" charset="0"/>
                          <a:cs typeface="Times New Roman" pitchFamily="18" charset="0"/>
                        </a:rPr>
                        <a:t>Анализ проблемы. Определение источников информации. Постановка задач и выбор критериев оценки результатов. Распределение ролей в команде</a:t>
                      </a:r>
                      <a:endParaRPr kumimoji="0" lang="ru-RU" sz="1400" b="0"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dirty="0">
                          <a:ln>
                            <a:noFill/>
                          </a:ln>
                          <a:solidFill>
                            <a:srgbClr val="222268"/>
                          </a:solidFill>
                          <a:effectLst/>
                          <a:latin typeface="Verdana" pitchFamily="34" charset="0"/>
                          <a:cs typeface="Times New Roman" pitchFamily="18" charset="0"/>
                        </a:rPr>
                        <a:t>Формирование задач, накопление информации. Выбор и обоснование критерия успеха</a:t>
                      </a:r>
                      <a:endParaRPr kumimoji="0" lang="ru-RU" sz="1400" b="0"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400" b="0" i="0" u="none" strike="noStrike" cap="none" normalizeH="0" baseline="0" dirty="0">
                          <a:ln>
                            <a:noFill/>
                          </a:ln>
                          <a:solidFill>
                            <a:srgbClr val="222268"/>
                          </a:solidFill>
                          <a:effectLst/>
                          <a:latin typeface="Verdana" pitchFamily="34" charset="0"/>
                          <a:cs typeface="Times New Roman" pitchFamily="18" charset="0"/>
                        </a:rPr>
                        <a:t>Помощь в анализе и синтезе (по просьбе группы). Наблюдение</a:t>
                      </a:r>
                      <a:endParaRPr kumimoji="0" lang="ru-RU" sz="1400" b="0"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025277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62174FB-6F49-4762-8BCF-4145749B4B9A}"/>
              </a:ext>
            </a:extLst>
          </p:cNvPr>
          <p:cNvSpPr>
            <a:spLocks noGrp="1"/>
          </p:cNvSpPr>
          <p:nvPr>
            <p:ph type="title"/>
          </p:nvPr>
        </p:nvSpPr>
        <p:spPr/>
        <p:txBody>
          <a:bodyPr/>
          <a:lstStyle/>
          <a:p>
            <a:r>
              <a:rPr lang="ru-RU" b="1" dirty="0"/>
              <a:t>Правда ли, что капля мыла..?</a:t>
            </a:r>
          </a:p>
        </p:txBody>
      </p:sp>
      <p:pic>
        <p:nvPicPr>
          <p:cNvPr id="8" name="Объект 7">
            <a:extLst>
              <a:ext uri="{FF2B5EF4-FFF2-40B4-BE49-F238E27FC236}">
                <a16:creationId xmlns:a16="http://schemas.microsoft.com/office/drawing/2014/main" id="{C30B1512-691F-4D45-B9BD-5270ED46694C}"/>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0" y="2370138"/>
            <a:ext cx="3219450" cy="2414587"/>
          </a:xfrm>
        </p:spPr>
      </p:pic>
      <p:pic>
        <p:nvPicPr>
          <p:cNvPr id="10" name="Объект 9">
            <a:extLst>
              <a:ext uri="{FF2B5EF4-FFF2-40B4-BE49-F238E27FC236}">
                <a16:creationId xmlns:a16="http://schemas.microsoft.com/office/drawing/2014/main" id="{FE670CB8-FB39-449E-B982-B1E8E6729A97}"/>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5257800" y="1924050"/>
            <a:ext cx="3886200" cy="2914650"/>
          </a:xfrm>
        </p:spPr>
      </p:pic>
      <p:pic>
        <p:nvPicPr>
          <p:cNvPr id="5" name="Объект 7">
            <a:extLst>
              <a:ext uri="{FF2B5EF4-FFF2-40B4-BE49-F238E27FC236}">
                <a16:creationId xmlns:a16="http://schemas.microsoft.com/office/drawing/2014/main" id="{0A400B75-D429-4A9B-8EFA-65072F1239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03934" y="1149208"/>
            <a:ext cx="2784814" cy="2088611"/>
          </a:xfrm>
          <a:prstGeom prst="rect">
            <a:avLst/>
          </a:prstGeom>
        </p:spPr>
      </p:pic>
    </p:spTree>
    <p:extLst>
      <p:ext uri="{BB962C8B-B14F-4D97-AF65-F5344CB8AC3E}">
        <p14:creationId xmlns:p14="http://schemas.microsoft.com/office/powerpoint/2010/main" val="10889141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DD239C-0A84-4D3A-A2D2-6E7FD33BB121}"/>
              </a:ext>
            </a:extLst>
          </p:cNvPr>
          <p:cNvSpPr>
            <a:spLocks noGrp="1"/>
          </p:cNvSpPr>
          <p:nvPr>
            <p:ph type="title"/>
          </p:nvPr>
        </p:nvSpPr>
        <p:spPr/>
        <p:txBody>
          <a:bodyPr/>
          <a:lstStyle/>
          <a:p>
            <a:r>
              <a:rPr lang="ru-RU" b="1" dirty="0"/>
              <a:t>Борьба иммунитета с вирусами</a:t>
            </a:r>
          </a:p>
        </p:txBody>
      </p:sp>
      <p:pic>
        <p:nvPicPr>
          <p:cNvPr id="6" name="Объект 5">
            <a:extLst>
              <a:ext uri="{FF2B5EF4-FFF2-40B4-BE49-F238E27FC236}">
                <a16:creationId xmlns:a16="http://schemas.microsoft.com/office/drawing/2014/main" id="{1BB88724-ACBB-427E-B759-263D999D44A4}"/>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0" y="1543050"/>
            <a:ext cx="3886200" cy="2914650"/>
          </a:xfrm>
        </p:spPr>
      </p:pic>
      <p:pic>
        <p:nvPicPr>
          <p:cNvPr id="8" name="Объект 7">
            <a:extLst>
              <a:ext uri="{FF2B5EF4-FFF2-40B4-BE49-F238E27FC236}">
                <a16:creationId xmlns:a16="http://schemas.microsoft.com/office/drawing/2014/main" id="{F262833F-A15D-4D82-8BC6-6CFC4EB572EB}"/>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5257800" y="1543050"/>
            <a:ext cx="3886200" cy="2914650"/>
          </a:xfrm>
          <a:prstGeom prst="rect">
            <a:avLst/>
          </a:prstGeom>
        </p:spPr>
      </p:pic>
    </p:spTree>
    <p:extLst>
      <p:ext uri="{BB962C8B-B14F-4D97-AF65-F5344CB8AC3E}">
        <p14:creationId xmlns:p14="http://schemas.microsoft.com/office/powerpoint/2010/main" val="311756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A56F44AB-AF0F-D870-8307-421C8AABDA00}"/>
              </a:ext>
            </a:extLst>
          </p:cNvPr>
          <p:cNvSpPr txBox="1">
            <a:spLocks/>
          </p:cNvSpPr>
          <p:nvPr/>
        </p:nvSpPr>
        <p:spPr>
          <a:xfrm>
            <a:off x="0" y="467134"/>
            <a:ext cx="6152827" cy="581413"/>
          </a:xfrm>
          <a:prstGeom prst="roundRect">
            <a:avLst>
              <a:gd name="adj" fmla="val 28126"/>
            </a:avLst>
          </a:prstGeom>
          <a:solidFill>
            <a:schemeClr val="accent1">
              <a:lumMod val="50000"/>
            </a:schemeClr>
          </a:solidFill>
          <a:ln>
            <a:solidFill>
              <a:schemeClr val="accent1">
                <a:lumMod val="50000"/>
              </a:schemeClr>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6001"/>
            <a:r>
              <a:rPr lang="ru-RU" sz="2449" dirty="0">
                <a:solidFill>
                  <a:schemeClr val="bg1"/>
                </a:solidFill>
                <a:latin typeface="Arial" panose="020B0604020202020204" pitchFamily="34" charset="0"/>
                <a:ea typeface="Calibri" panose="020F0502020204030204" pitchFamily="34" charset="0"/>
                <a:cs typeface="Arial" panose="020B0604020202020204" pitchFamily="34" charset="0"/>
              </a:rPr>
              <a:t>Проектная  и игровая деятельность </a:t>
            </a:r>
            <a:endParaRPr lang="ru-RU" sz="2250" dirty="0">
              <a:solidFill>
                <a:schemeClr val="bg1"/>
              </a:solidFill>
              <a:latin typeface="Arial" panose="020B0604020202020204" pitchFamily="34" charset="0"/>
              <a:cs typeface="Arial" panose="020B0604020202020204" pitchFamily="34" charset="0"/>
            </a:endParaRPr>
          </a:p>
        </p:txBody>
      </p:sp>
      <p:grpSp>
        <p:nvGrpSpPr>
          <p:cNvPr id="8" name="Группа 7">
            <a:extLst>
              <a:ext uri="{FF2B5EF4-FFF2-40B4-BE49-F238E27FC236}">
                <a16:creationId xmlns:a16="http://schemas.microsoft.com/office/drawing/2014/main" id="{1A558423-0873-BBFB-2758-F2690A106897}"/>
              </a:ext>
            </a:extLst>
          </p:cNvPr>
          <p:cNvGrpSpPr/>
          <p:nvPr/>
        </p:nvGrpSpPr>
        <p:grpSpPr>
          <a:xfrm>
            <a:off x="0" y="1193324"/>
            <a:ext cx="9194053" cy="4088326"/>
            <a:chOff x="1060830" y="-1423035"/>
            <a:chExt cx="13513342" cy="6008987"/>
          </a:xfrm>
          <a:solidFill>
            <a:schemeClr val="accent1">
              <a:lumMod val="50000"/>
            </a:schemeClr>
          </a:solidFill>
        </p:grpSpPr>
        <p:sp>
          <p:nvSpPr>
            <p:cNvPr id="11" name="Параллелограмм 10">
              <a:extLst>
                <a:ext uri="{FF2B5EF4-FFF2-40B4-BE49-F238E27FC236}">
                  <a16:creationId xmlns:a16="http://schemas.microsoft.com/office/drawing/2014/main" id="{17F8D5CC-75C3-2A71-0542-9DBEA4F2809C}"/>
                </a:ext>
              </a:extLst>
            </p:cNvPr>
            <p:cNvSpPr/>
            <p:nvPr/>
          </p:nvSpPr>
          <p:spPr>
            <a:xfrm>
              <a:off x="3289497" y="2386752"/>
              <a:ext cx="4595189" cy="2199200"/>
            </a:xfrm>
            <a:prstGeom prst="parallelogram">
              <a:avLst>
                <a:gd name="adj" fmla="val 43337"/>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0"/>
            </a:p>
          </p:txBody>
        </p:sp>
        <p:sp>
          <p:nvSpPr>
            <p:cNvPr id="13" name="Параллелограмм 12">
              <a:extLst>
                <a:ext uri="{FF2B5EF4-FFF2-40B4-BE49-F238E27FC236}">
                  <a16:creationId xmlns:a16="http://schemas.microsoft.com/office/drawing/2014/main" id="{ABAA76BC-B202-9812-84FF-2705596716DE}"/>
                </a:ext>
              </a:extLst>
            </p:cNvPr>
            <p:cNvSpPr/>
            <p:nvPr/>
          </p:nvSpPr>
          <p:spPr>
            <a:xfrm>
              <a:off x="7173557" y="-1423035"/>
              <a:ext cx="7400615" cy="3108814"/>
            </a:xfrm>
            <a:prstGeom prst="parallelogram">
              <a:avLst>
                <a:gd name="adj" fmla="val 43337"/>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0"/>
            </a:p>
          </p:txBody>
        </p:sp>
        <p:sp>
          <p:nvSpPr>
            <p:cNvPr id="14" name="Параллелограмм 13">
              <a:extLst>
                <a:ext uri="{FF2B5EF4-FFF2-40B4-BE49-F238E27FC236}">
                  <a16:creationId xmlns:a16="http://schemas.microsoft.com/office/drawing/2014/main" id="{80454CD6-EBF7-104D-AFC0-3173FC743788}"/>
                </a:ext>
              </a:extLst>
            </p:cNvPr>
            <p:cNvSpPr/>
            <p:nvPr/>
          </p:nvSpPr>
          <p:spPr>
            <a:xfrm>
              <a:off x="1060830" y="-1423035"/>
              <a:ext cx="7245611" cy="3608420"/>
            </a:xfrm>
            <a:prstGeom prst="parallelogram">
              <a:avLst>
                <a:gd name="adj" fmla="val 43337"/>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0">
                <a:solidFill>
                  <a:srgbClr val="86A4FA"/>
                </a:solidFill>
              </a:endParaRPr>
            </a:p>
          </p:txBody>
        </p:sp>
      </p:grpSp>
      <p:sp>
        <p:nvSpPr>
          <p:cNvPr id="10" name="TextBox 9">
            <a:extLst>
              <a:ext uri="{FF2B5EF4-FFF2-40B4-BE49-F238E27FC236}">
                <a16:creationId xmlns:a16="http://schemas.microsoft.com/office/drawing/2014/main" id="{CA78C44D-608E-AABD-6D1B-16714D920CF4}"/>
              </a:ext>
            </a:extLst>
          </p:cNvPr>
          <p:cNvSpPr txBox="1"/>
          <p:nvPr/>
        </p:nvSpPr>
        <p:spPr>
          <a:xfrm>
            <a:off x="1199850" y="1483024"/>
            <a:ext cx="2703954" cy="1097993"/>
          </a:xfrm>
          <a:prstGeom prst="rect">
            <a:avLst/>
          </a:prstGeom>
          <a:noFill/>
        </p:spPr>
        <p:txBody>
          <a:bodyPr wrap="square">
            <a:spAutoFit/>
          </a:bodyPr>
          <a:lstStyle/>
          <a:p>
            <a:pPr algn="just"/>
            <a:r>
              <a:rPr lang="ru-RU" sz="1089" b="1" dirty="0">
                <a:solidFill>
                  <a:srgbClr val="ECEADC"/>
                </a:solidFill>
                <a:latin typeface="Arial" panose="020B0604020202020204" pitchFamily="34" charset="0"/>
                <a:ea typeface="Calibri" panose="020F0502020204030204" pitchFamily="34" charset="0"/>
                <a:cs typeface="Arial" panose="020B0604020202020204" pitchFamily="34" charset="0"/>
              </a:rPr>
              <a:t>интеграция игровой деятельности с другими видами деятельности в социокультурных условиях многофункциональной среды, организуемая взрослым совместно с дошкольниками</a:t>
            </a:r>
            <a:endParaRPr lang="ru-RU" sz="1089" b="1" dirty="0">
              <a:solidFill>
                <a:srgbClr val="ECEADC"/>
              </a:solidFill>
              <a:latin typeface="Arial" panose="020B0604020202020204" pitchFamily="34" charset="0"/>
              <a:cs typeface="Arial" panose="020B0604020202020204" pitchFamily="34" charset="0"/>
            </a:endParaRPr>
          </a:p>
        </p:txBody>
      </p:sp>
      <p:sp>
        <p:nvSpPr>
          <p:cNvPr id="15" name="Параллелограмм 14">
            <a:extLst>
              <a:ext uri="{FF2B5EF4-FFF2-40B4-BE49-F238E27FC236}">
                <a16:creationId xmlns:a16="http://schemas.microsoft.com/office/drawing/2014/main" id="{146B6AE4-8145-2D08-A2B2-B8620097945A}"/>
              </a:ext>
            </a:extLst>
          </p:cNvPr>
          <p:cNvSpPr/>
          <p:nvPr/>
        </p:nvSpPr>
        <p:spPr>
          <a:xfrm>
            <a:off x="3903803" y="3028294"/>
            <a:ext cx="5035146" cy="2115139"/>
          </a:xfrm>
          <a:prstGeom prst="parallelogram">
            <a:avLst>
              <a:gd name="adj" fmla="val 43337"/>
            </a:avLst>
          </a:prstGeom>
          <a:solidFill>
            <a:srgbClr val="8B3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53" b="1" dirty="0">
                <a:solidFill>
                  <a:srgbClr val="ECEADC"/>
                </a:solidFill>
                <a:latin typeface="Arial" panose="020B0604020202020204" pitchFamily="34" charset="0"/>
                <a:cs typeface="Arial" panose="020B0604020202020204" pitchFamily="34" charset="0"/>
              </a:rPr>
              <a:t>«Проектной деятельность является тогда, если прямое действие оказывается невозможным». «В ходе проектной деятельности дошкольник исследует различные варианты решения поставленной задачи, по определенным критериям выбирает оптимальный способ решения. Проект – деятельность, направленная на достижение определенного результата с целью освоения различных сфер жизни, создания уникального продукта».</a:t>
            </a:r>
          </a:p>
          <a:p>
            <a:pPr algn="ctr"/>
            <a:r>
              <a:rPr lang="ru-RU" sz="953" b="1" dirty="0" err="1">
                <a:solidFill>
                  <a:srgbClr val="ECEADC"/>
                </a:solidFill>
                <a:latin typeface="Arial" panose="020B0604020202020204" pitchFamily="34" charset="0"/>
                <a:cs typeface="Arial" panose="020B0604020202020204" pitchFamily="34" charset="0"/>
              </a:rPr>
              <a:t>Веракса</a:t>
            </a:r>
            <a:r>
              <a:rPr lang="ru-RU" sz="953" b="1" dirty="0">
                <a:solidFill>
                  <a:srgbClr val="ECEADC"/>
                </a:solidFill>
                <a:latin typeface="Arial" panose="020B0604020202020204" pitchFamily="34" charset="0"/>
                <a:cs typeface="Arial" panose="020B0604020202020204" pitchFamily="34" charset="0"/>
              </a:rPr>
              <a:t> Н.Е., </a:t>
            </a:r>
            <a:r>
              <a:rPr lang="ru-RU" sz="953" b="1" dirty="0" err="1">
                <a:solidFill>
                  <a:srgbClr val="ECEADC"/>
                </a:solidFill>
                <a:latin typeface="Arial" panose="020B0604020202020204" pitchFamily="34" charset="0"/>
                <a:cs typeface="Arial" panose="020B0604020202020204" pitchFamily="34" charset="0"/>
              </a:rPr>
              <a:t>Веракса</a:t>
            </a:r>
            <a:r>
              <a:rPr lang="ru-RU" sz="953" b="1" dirty="0">
                <a:solidFill>
                  <a:srgbClr val="ECEADC"/>
                </a:solidFill>
                <a:latin typeface="Arial" panose="020B0604020202020204" pitchFamily="34" charset="0"/>
                <a:cs typeface="Arial" panose="020B0604020202020204" pitchFamily="34" charset="0"/>
              </a:rPr>
              <a:t> А.Н. Проектная деятельность дошкольников. М., 2008</a:t>
            </a:r>
          </a:p>
        </p:txBody>
      </p:sp>
      <p:sp>
        <p:nvSpPr>
          <p:cNvPr id="2" name="Прямоугольник 1"/>
          <p:cNvSpPr/>
          <p:nvPr/>
        </p:nvSpPr>
        <p:spPr>
          <a:xfrm>
            <a:off x="374967" y="2660878"/>
            <a:ext cx="3662341" cy="343427"/>
          </a:xfrm>
          <a:prstGeom prst="rect">
            <a:avLst/>
          </a:prstGeom>
        </p:spPr>
        <p:txBody>
          <a:bodyPr wrap="square">
            <a:spAutoFit/>
          </a:bodyPr>
          <a:lstStyle/>
          <a:p>
            <a:r>
              <a:rPr lang="ru-RU" sz="816" b="1" dirty="0">
                <a:solidFill>
                  <a:srgbClr val="ECEADC"/>
                </a:solidFill>
                <a:latin typeface="Arial" panose="020B0604020202020204" pitchFamily="34" charset="0"/>
                <a:ea typeface="Calibri" panose="020F0502020204030204" pitchFamily="34" charset="0"/>
                <a:cs typeface="Arial" panose="020B0604020202020204" pitchFamily="34" charset="0"/>
              </a:rPr>
              <a:t>ФГОС ДО п.1.4.: поддержка инициативы детей в различных видах деятельности</a:t>
            </a:r>
            <a:endParaRPr lang="ru-RU" sz="1225" b="1" dirty="0">
              <a:solidFill>
                <a:srgbClr val="ECEADC"/>
              </a:solidFill>
              <a:latin typeface="Arial" panose="020B0604020202020204" pitchFamily="34" charset="0"/>
              <a:cs typeface="Arial" panose="020B0604020202020204" pitchFamily="34" charset="0"/>
            </a:endParaRPr>
          </a:p>
        </p:txBody>
      </p:sp>
      <p:sp>
        <p:nvSpPr>
          <p:cNvPr id="3" name="Прямоугольник 2"/>
          <p:cNvSpPr/>
          <p:nvPr/>
        </p:nvSpPr>
        <p:spPr>
          <a:xfrm>
            <a:off x="4795181" y="1676315"/>
            <a:ext cx="3768814" cy="1015663"/>
          </a:xfrm>
          <a:prstGeom prst="rect">
            <a:avLst/>
          </a:prstGeom>
        </p:spPr>
        <p:txBody>
          <a:bodyPr wrap="square">
            <a:spAutoFit/>
          </a:bodyPr>
          <a:lstStyle/>
          <a:p>
            <a:r>
              <a:rPr lang="ru-RU" sz="1200" b="1" dirty="0">
                <a:solidFill>
                  <a:srgbClr val="ECEADC"/>
                </a:solidFill>
                <a:latin typeface="Arial" panose="020B0604020202020204" pitchFamily="34" charset="0"/>
                <a:ea typeface="Calibri" panose="020F0502020204030204" pitchFamily="34" charset="0"/>
                <a:cs typeface="Arial" panose="020B0604020202020204" pitchFamily="34" charset="0"/>
              </a:rPr>
              <a:t>Игра - деятельность, ‘‘в которой воссоздаются социальные отношения между людьми вне условий непосредственно утилитарной деятельности’’</a:t>
            </a:r>
          </a:p>
          <a:p>
            <a:r>
              <a:rPr lang="ru-RU" sz="1200" b="1" dirty="0" err="1">
                <a:solidFill>
                  <a:srgbClr val="ECEADC"/>
                </a:solidFill>
                <a:latin typeface="Arial" panose="020B0604020202020204" pitchFamily="34" charset="0"/>
                <a:ea typeface="Calibri" panose="020F0502020204030204" pitchFamily="34" charset="0"/>
                <a:cs typeface="Arial" panose="020B0604020202020204" pitchFamily="34" charset="0"/>
              </a:rPr>
              <a:t>Эльконин</a:t>
            </a:r>
            <a:r>
              <a:rPr lang="ru-RU" sz="1200" b="1" dirty="0">
                <a:solidFill>
                  <a:srgbClr val="ECEADC"/>
                </a:solidFill>
                <a:latin typeface="Arial" panose="020B0604020202020204" pitchFamily="34" charset="0"/>
                <a:ea typeface="Calibri" panose="020F0502020204030204" pitchFamily="34" charset="0"/>
                <a:cs typeface="Arial" panose="020B0604020202020204" pitchFamily="34" charset="0"/>
              </a:rPr>
              <a:t> Д.Б. Психология игры. М., 1999</a:t>
            </a:r>
            <a:endParaRPr lang="ru-RU" sz="1200" b="1" dirty="0">
              <a:solidFill>
                <a:srgbClr val="ECEADC"/>
              </a:solidFill>
              <a:latin typeface="Arial" panose="020B0604020202020204" pitchFamily="34" charset="0"/>
              <a:cs typeface="Arial" panose="020B0604020202020204" pitchFamily="34" charset="0"/>
            </a:endParaRPr>
          </a:p>
        </p:txBody>
      </p:sp>
      <p:sp>
        <p:nvSpPr>
          <p:cNvPr id="4" name="Прямоугольник 3"/>
          <p:cNvSpPr/>
          <p:nvPr/>
        </p:nvSpPr>
        <p:spPr>
          <a:xfrm>
            <a:off x="266366" y="2988808"/>
            <a:ext cx="3637437" cy="678904"/>
          </a:xfrm>
          <a:prstGeom prst="rect">
            <a:avLst/>
          </a:prstGeom>
        </p:spPr>
        <p:txBody>
          <a:bodyPr wrap="square">
            <a:spAutoFit/>
          </a:bodyPr>
          <a:lstStyle/>
          <a:p>
            <a:r>
              <a:rPr lang="ru-RU" sz="953" b="1" dirty="0">
                <a:solidFill>
                  <a:srgbClr val="ECEADC"/>
                </a:solidFill>
                <a:latin typeface="Arial" panose="020B0604020202020204" pitchFamily="34" charset="0"/>
                <a:ea typeface="Calibri" panose="020F0502020204030204" pitchFamily="34" charset="0"/>
                <a:cs typeface="Arial" panose="020B0604020202020204" pitchFamily="34" charset="0"/>
              </a:rPr>
              <a:t>в</a:t>
            </a:r>
            <a:r>
              <a:rPr lang="ru-RU" sz="953" dirty="0">
                <a:solidFill>
                  <a:srgbClr val="ECEADC"/>
                </a:solidFill>
                <a:latin typeface="Arial" panose="020B0604020202020204" pitchFamily="34" charset="0"/>
                <a:ea typeface="Calibri" panose="020F0502020204030204" pitchFamily="34" charset="0"/>
                <a:cs typeface="Arial" panose="020B0604020202020204" pitchFamily="34" charset="0"/>
              </a:rPr>
              <a:t> </a:t>
            </a:r>
            <a:r>
              <a:rPr lang="ru-RU" sz="953" b="1" dirty="0">
                <a:solidFill>
                  <a:srgbClr val="ECEADC"/>
                </a:solidFill>
                <a:latin typeface="Arial" panose="020B0604020202020204" pitchFamily="34" charset="0"/>
                <a:ea typeface="Calibri" panose="020F0502020204030204" pitchFamily="34" charset="0"/>
                <a:cs typeface="Arial" panose="020B0604020202020204" pitchFamily="34" charset="0"/>
              </a:rPr>
              <a:t>культурно-смысловом контексте художественных произведений, которые дают импульс к развитию совместно-распределенной творческой игры и позволяют строить сюжет  игр педагогам</a:t>
            </a:r>
            <a:endParaRPr lang="ru-RU" sz="953" b="1" dirty="0">
              <a:solidFill>
                <a:srgbClr val="ECEA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68038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9A5D64-4FD2-467D-93D5-0871170EA4BF}"/>
              </a:ext>
            </a:extLst>
          </p:cNvPr>
          <p:cNvSpPr>
            <a:spLocks noGrp="1"/>
          </p:cNvSpPr>
          <p:nvPr>
            <p:ph type="title"/>
          </p:nvPr>
        </p:nvSpPr>
        <p:spPr/>
        <p:txBody>
          <a:bodyPr>
            <a:normAutofit/>
          </a:bodyPr>
          <a:lstStyle/>
          <a:p>
            <a:r>
              <a:rPr lang="ru-RU" b="1" dirty="0"/>
              <a:t>Фито аптека</a:t>
            </a:r>
          </a:p>
        </p:txBody>
      </p:sp>
      <p:pic>
        <p:nvPicPr>
          <p:cNvPr id="6" name="Объект 5">
            <a:extLst>
              <a:ext uri="{FF2B5EF4-FFF2-40B4-BE49-F238E27FC236}">
                <a16:creationId xmlns:a16="http://schemas.microsoft.com/office/drawing/2014/main" id="{87CA4FA6-1C82-4730-9CCC-ACD57D2741DE}"/>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506027" y="1549235"/>
            <a:ext cx="3886200" cy="2914650"/>
          </a:xfrm>
        </p:spPr>
      </p:pic>
      <p:pic>
        <p:nvPicPr>
          <p:cNvPr id="5" name="Объект 5">
            <a:extLst>
              <a:ext uri="{FF2B5EF4-FFF2-40B4-BE49-F238E27FC236}">
                <a16:creationId xmlns:a16="http://schemas.microsoft.com/office/drawing/2014/main" id="{8D8195C4-6830-425C-A44E-6F8DA13592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7977" y="1549235"/>
            <a:ext cx="3886200" cy="2914650"/>
          </a:xfrm>
          <a:prstGeom prst="rect">
            <a:avLst/>
          </a:prstGeom>
        </p:spPr>
      </p:pic>
    </p:spTree>
    <p:extLst>
      <p:ext uri="{BB962C8B-B14F-4D97-AF65-F5344CB8AC3E}">
        <p14:creationId xmlns:p14="http://schemas.microsoft.com/office/powerpoint/2010/main" val="19007452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p:txBody>
          <a:bodyPr/>
          <a:lstStyle/>
          <a:p>
            <a:pPr eaLnBrk="1" hangingPunct="1"/>
            <a:r>
              <a:rPr lang="ru-RU" sz="2100" dirty="0"/>
              <a:t>АЛГОРИТМ РАЗРАБОТКИ ПРОЕКТА - </a:t>
            </a:r>
            <a:r>
              <a:rPr lang="en-US" sz="2100" b="1" dirty="0"/>
              <a:t>II </a:t>
            </a:r>
            <a:r>
              <a:rPr lang="ru-RU" sz="2100" b="1" dirty="0"/>
              <a:t>ЭТАП</a:t>
            </a:r>
            <a:endParaRPr lang="ru-RU" sz="2400" dirty="0"/>
          </a:p>
        </p:txBody>
      </p:sp>
      <p:graphicFrame>
        <p:nvGraphicFramePr>
          <p:cNvPr id="4" name="Содержимое 3"/>
          <p:cNvGraphicFramePr>
            <a:graphicFrameLocks noGrp="1"/>
          </p:cNvGraphicFramePr>
          <p:nvPr>
            <p:ph idx="4294967295"/>
            <p:extLst>
              <p:ext uri="{D42A27DB-BD31-4B8C-83A1-F6EECF244321}">
                <p14:modId xmlns:p14="http://schemas.microsoft.com/office/powerpoint/2010/main" val="574044947"/>
              </p:ext>
            </p:extLst>
          </p:nvPr>
        </p:nvGraphicFramePr>
        <p:xfrm>
          <a:off x="728419" y="914292"/>
          <a:ext cx="7902625" cy="3986214"/>
        </p:xfrm>
        <a:graphic>
          <a:graphicData uri="http://schemas.openxmlformats.org/drawingml/2006/table">
            <a:tbl>
              <a:tblPr/>
              <a:tblGrid>
                <a:gridCol w="2044618">
                  <a:extLst>
                    <a:ext uri="{9D8B030D-6E8A-4147-A177-3AD203B41FA5}">
                      <a16:colId xmlns:a16="http://schemas.microsoft.com/office/drawing/2014/main" val="20000"/>
                    </a:ext>
                  </a:extLst>
                </a:gridCol>
                <a:gridCol w="2132807">
                  <a:extLst>
                    <a:ext uri="{9D8B030D-6E8A-4147-A177-3AD203B41FA5}">
                      <a16:colId xmlns:a16="http://schemas.microsoft.com/office/drawing/2014/main" val="20001"/>
                    </a:ext>
                  </a:extLst>
                </a:gridCol>
                <a:gridCol w="1961028">
                  <a:extLst>
                    <a:ext uri="{9D8B030D-6E8A-4147-A177-3AD203B41FA5}">
                      <a16:colId xmlns:a16="http://schemas.microsoft.com/office/drawing/2014/main" val="20002"/>
                    </a:ext>
                  </a:extLst>
                </a:gridCol>
                <a:gridCol w="1764172">
                  <a:extLst>
                    <a:ext uri="{9D8B030D-6E8A-4147-A177-3AD203B41FA5}">
                      <a16:colId xmlns:a16="http://schemas.microsoft.com/office/drawing/2014/main" val="20003"/>
                    </a:ext>
                  </a:extLst>
                </a:gridCol>
              </a:tblGrid>
              <a:tr h="80295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dirty="0">
                          <a:ln>
                            <a:noFill/>
                          </a:ln>
                          <a:solidFill>
                            <a:srgbClr val="222268"/>
                          </a:solidFill>
                          <a:effectLst/>
                          <a:latin typeface="Verdana" pitchFamily="34" charset="0"/>
                          <a:cs typeface="Times New Roman" pitchFamily="18" charset="0"/>
                        </a:rPr>
                        <a:t>Этапы</a:t>
                      </a:r>
                      <a:endParaRPr kumimoji="0" lang="ru-RU" sz="1500" b="1"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222268"/>
                          </a:solidFill>
                          <a:effectLst/>
                          <a:latin typeface="Verdana" pitchFamily="34" charset="0"/>
                          <a:cs typeface="Times New Roman" pitchFamily="18" charset="0"/>
                        </a:rPr>
                        <a:t>Задачи </a:t>
                      </a:r>
                      <a:endParaRPr kumimoji="0" lang="ru-RU" sz="1500" b="1"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222268"/>
                          </a:solidFill>
                          <a:effectLst/>
                          <a:latin typeface="Verdana" pitchFamily="34" charset="0"/>
                          <a:cs typeface="Times New Roman" pitchFamily="18" charset="0"/>
                        </a:rPr>
                        <a:t>Деятельность проектной группы</a:t>
                      </a:r>
                      <a:endParaRPr kumimoji="0" lang="ru-RU" sz="1500" b="1"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222268"/>
                          </a:solidFill>
                          <a:effectLst/>
                          <a:latin typeface="Verdana" pitchFamily="34" charset="0"/>
                          <a:cs typeface="Times New Roman" pitchFamily="18" charset="0"/>
                        </a:rPr>
                        <a:t>Деятельность НМС</a:t>
                      </a:r>
                      <a:endParaRPr kumimoji="0" lang="ru-RU" sz="1500" b="1"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11740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a:ln>
                            <a:noFill/>
                          </a:ln>
                          <a:solidFill>
                            <a:srgbClr val="222268"/>
                          </a:solidFill>
                          <a:effectLst/>
                          <a:latin typeface="Verdana" pitchFamily="34" charset="0"/>
                          <a:cs typeface="Times New Roman" pitchFamily="18" charset="0"/>
                        </a:rPr>
                        <a:t>Принятие решения</a:t>
                      </a:r>
                      <a:endParaRPr kumimoji="0" lang="ru-RU" sz="1500" b="0"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dirty="0">
                          <a:ln>
                            <a:noFill/>
                          </a:ln>
                          <a:solidFill>
                            <a:srgbClr val="222268"/>
                          </a:solidFill>
                          <a:effectLst/>
                          <a:latin typeface="Verdana" pitchFamily="34" charset="0"/>
                          <a:cs typeface="Times New Roman" pitchFamily="18" charset="0"/>
                        </a:rPr>
                        <a:t>Сбор и уточнение информации. Обсуждение альтернатив. Выбор оптимального варианта. Уточнение планов деятельности</a:t>
                      </a:r>
                      <a:endParaRPr kumimoji="0" lang="ru-RU" sz="1500" b="0"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dirty="0">
                          <a:ln>
                            <a:noFill/>
                          </a:ln>
                          <a:solidFill>
                            <a:srgbClr val="222268"/>
                          </a:solidFill>
                          <a:effectLst/>
                          <a:latin typeface="Verdana" pitchFamily="34" charset="0"/>
                          <a:cs typeface="Times New Roman" pitchFamily="18" charset="0"/>
                        </a:rPr>
                        <a:t>Работа с информацией. Синтез и анализ идей</a:t>
                      </a:r>
                      <a:endParaRPr kumimoji="0" lang="ru-RU" sz="1500" b="0"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dirty="0">
                          <a:ln>
                            <a:noFill/>
                          </a:ln>
                          <a:solidFill>
                            <a:srgbClr val="222268"/>
                          </a:solidFill>
                          <a:effectLst/>
                          <a:latin typeface="Verdana" pitchFamily="34" charset="0"/>
                          <a:cs typeface="Times New Roman" pitchFamily="18" charset="0"/>
                        </a:rPr>
                        <a:t>Наблюдение. Консультации</a:t>
                      </a:r>
                      <a:endParaRPr kumimoji="0" lang="ru-RU" sz="1500" b="0"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06584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a:ln>
                            <a:noFill/>
                          </a:ln>
                          <a:solidFill>
                            <a:srgbClr val="222268"/>
                          </a:solidFill>
                          <a:effectLst/>
                          <a:latin typeface="Verdana" pitchFamily="34" charset="0"/>
                          <a:cs typeface="Times New Roman" pitchFamily="18" charset="0"/>
                        </a:rPr>
                        <a:t>Выполнение </a:t>
                      </a:r>
                      <a:endParaRPr kumimoji="0" lang="ru-RU" sz="1500" b="0"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a:ln>
                            <a:noFill/>
                          </a:ln>
                          <a:solidFill>
                            <a:srgbClr val="222268"/>
                          </a:solidFill>
                          <a:effectLst/>
                          <a:latin typeface="Verdana" pitchFamily="34" charset="0"/>
                          <a:cs typeface="Times New Roman" pitchFamily="18" charset="0"/>
                        </a:rPr>
                        <a:t>Выполнение проекта</a:t>
                      </a:r>
                      <a:endParaRPr kumimoji="0" lang="ru-RU" sz="1500" b="0"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dirty="0">
                          <a:ln>
                            <a:noFill/>
                          </a:ln>
                          <a:solidFill>
                            <a:srgbClr val="222268"/>
                          </a:solidFill>
                          <a:effectLst/>
                          <a:latin typeface="Verdana" pitchFamily="34" charset="0"/>
                          <a:cs typeface="Times New Roman" pitchFamily="18" charset="0"/>
                        </a:rPr>
                        <a:t>Работа над проектом, его оформление </a:t>
                      </a:r>
                      <a:endParaRPr kumimoji="0" lang="ru-RU" sz="1500" b="0"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dirty="0">
                          <a:ln>
                            <a:noFill/>
                          </a:ln>
                          <a:solidFill>
                            <a:srgbClr val="222268"/>
                          </a:solidFill>
                          <a:effectLst/>
                          <a:latin typeface="Verdana" pitchFamily="34" charset="0"/>
                          <a:cs typeface="Times New Roman" pitchFamily="18" charset="0"/>
                        </a:rPr>
                        <a:t>Наблюдение, советы (по просьбе группы)</a:t>
                      </a:r>
                      <a:endParaRPr kumimoji="0" lang="ru-RU" sz="1500" b="0"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502681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B515FF-42C4-466F-9B49-B09F0D2899CD}"/>
              </a:ext>
            </a:extLst>
          </p:cNvPr>
          <p:cNvSpPr>
            <a:spLocks noGrp="1"/>
          </p:cNvSpPr>
          <p:nvPr>
            <p:ph type="title"/>
          </p:nvPr>
        </p:nvSpPr>
        <p:spPr/>
        <p:txBody>
          <a:bodyPr/>
          <a:lstStyle/>
          <a:p>
            <a:r>
              <a:rPr lang="ru-RU" b="1" dirty="0"/>
              <a:t>Деревенский огород</a:t>
            </a:r>
          </a:p>
        </p:txBody>
      </p:sp>
      <p:pic>
        <p:nvPicPr>
          <p:cNvPr id="6" name="Объект 5">
            <a:extLst>
              <a:ext uri="{FF2B5EF4-FFF2-40B4-BE49-F238E27FC236}">
                <a16:creationId xmlns:a16="http://schemas.microsoft.com/office/drawing/2014/main" id="{79D816C1-63DA-4242-9E3B-B91689D1E6E6}"/>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0" y="1543050"/>
            <a:ext cx="3886200" cy="2914650"/>
          </a:xfrm>
        </p:spPr>
      </p:pic>
      <p:pic>
        <p:nvPicPr>
          <p:cNvPr id="8" name="Объект 7">
            <a:extLst>
              <a:ext uri="{FF2B5EF4-FFF2-40B4-BE49-F238E27FC236}">
                <a16:creationId xmlns:a16="http://schemas.microsoft.com/office/drawing/2014/main" id="{F99BF37F-4239-49D6-AD61-4D50B0244FF2}"/>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5257800" y="1543050"/>
            <a:ext cx="3886200" cy="2914650"/>
          </a:xfrm>
        </p:spPr>
      </p:pic>
    </p:spTree>
    <p:extLst>
      <p:ext uri="{BB962C8B-B14F-4D97-AF65-F5344CB8AC3E}">
        <p14:creationId xmlns:p14="http://schemas.microsoft.com/office/powerpoint/2010/main" val="307797449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E78A94-D592-4940-B323-829B17627ECA}"/>
              </a:ext>
            </a:extLst>
          </p:cNvPr>
          <p:cNvSpPr>
            <a:spLocks noGrp="1"/>
          </p:cNvSpPr>
          <p:nvPr>
            <p:ph type="title"/>
          </p:nvPr>
        </p:nvSpPr>
        <p:spPr/>
        <p:txBody>
          <a:bodyPr/>
          <a:lstStyle/>
          <a:p>
            <a:r>
              <a:rPr lang="ru-RU" b="1" dirty="0"/>
              <a:t>Аптекарский огород</a:t>
            </a:r>
          </a:p>
        </p:txBody>
      </p:sp>
      <p:pic>
        <p:nvPicPr>
          <p:cNvPr id="6" name="Объект 5">
            <a:extLst>
              <a:ext uri="{FF2B5EF4-FFF2-40B4-BE49-F238E27FC236}">
                <a16:creationId xmlns:a16="http://schemas.microsoft.com/office/drawing/2014/main" id="{15FAAF87-F979-4C27-B360-9D01DE856F36}"/>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0" y="1370013"/>
            <a:ext cx="3263900" cy="3262312"/>
          </a:xfrm>
        </p:spPr>
      </p:pic>
      <p:pic>
        <p:nvPicPr>
          <p:cNvPr id="8" name="Объект 7">
            <a:extLst>
              <a:ext uri="{FF2B5EF4-FFF2-40B4-BE49-F238E27FC236}">
                <a16:creationId xmlns:a16="http://schemas.microsoft.com/office/drawing/2014/main" id="{8119DD43-AC72-4975-8CD6-94249D33B212}"/>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5880100" y="1370013"/>
            <a:ext cx="3263900" cy="3262312"/>
          </a:xfrm>
        </p:spPr>
      </p:pic>
    </p:spTree>
    <p:extLst>
      <p:ext uri="{BB962C8B-B14F-4D97-AF65-F5344CB8AC3E}">
        <p14:creationId xmlns:p14="http://schemas.microsoft.com/office/powerpoint/2010/main" val="515896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74486F-77CF-4A5A-9614-489AA01F1420}"/>
              </a:ext>
            </a:extLst>
          </p:cNvPr>
          <p:cNvSpPr>
            <a:spLocks noGrp="1"/>
          </p:cNvSpPr>
          <p:nvPr>
            <p:ph type="title"/>
          </p:nvPr>
        </p:nvSpPr>
        <p:spPr/>
        <p:txBody>
          <a:bodyPr/>
          <a:lstStyle/>
          <a:p>
            <a:r>
              <a:rPr lang="ru-RU" b="1" dirty="0"/>
              <a:t>Защита кожи, лица, рук</a:t>
            </a:r>
          </a:p>
        </p:txBody>
      </p:sp>
      <p:pic>
        <p:nvPicPr>
          <p:cNvPr id="6" name="Объект 5">
            <a:extLst>
              <a:ext uri="{FF2B5EF4-FFF2-40B4-BE49-F238E27FC236}">
                <a16:creationId xmlns:a16="http://schemas.microsoft.com/office/drawing/2014/main" id="{EBF3028F-0DAA-483F-91BD-B7772F1C3BB9}"/>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0" y="1543050"/>
            <a:ext cx="3886200" cy="2914650"/>
          </a:xfrm>
        </p:spPr>
      </p:pic>
      <p:pic>
        <p:nvPicPr>
          <p:cNvPr id="8" name="Объект 7">
            <a:extLst>
              <a:ext uri="{FF2B5EF4-FFF2-40B4-BE49-F238E27FC236}">
                <a16:creationId xmlns:a16="http://schemas.microsoft.com/office/drawing/2014/main" id="{048E7D47-B705-4472-B052-DD8AC523B775}"/>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5257800" y="1543050"/>
            <a:ext cx="3886200" cy="2914650"/>
          </a:xfrm>
        </p:spPr>
      </p:pic>
    </p:spTree>
    <p:extLst>
      <p:ext uri="{BB962C8B-B14F-4D97-AF65-F5344CB8AC3E}">
        <p14:creationId xmlns:p14="http://schemas.microsoft.com/office/powerpoint/2010/main" val="1148642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p:txBody>
          <a:bodyPr>
            <a:normAutofit fontScale="90000"/>
          </a:bodyPr>
          <a:lstStyle/>
          <a:p>
            <a:pPr eaLnBrk="1" hangingPunct="1"/>
            <a:r>
              <a:rPr lang="ru-RU" sz="2400" dirty="0"/>
              <a:t>АЛГОРИТМ РАЗРАБОТКИ ПРОЕКТА – </a:t>
            </a:r>
            <a:br>
              <a:rPr lang="ru-RU" sz="2400" dirty="0"/>
            </a:br>
            <a:r>
              <a:rPr lang="en-US" sz="2400" b="1" dirty="0"/>
              <a:t>III </a:t>
            </a:r>
            <a:r>
              <a:rPr lang="ru-RU" sz="2400" b="1" dirty="0"/>
              <a:t>ЭТАП</a:t>
            </a:r>
            <a:r>
              <a:rPr lang="ru-RU" sz="2400" dirty="0"/>
              <a:t> </a:t>
            </a:r>
          </a:p>
        </p:txBody>
      </p:sp>
      <p:graphicFrame>
        <p:nvGraphicFramePr>
          <p:cNvPr id="4" name="Содержимое 3"/>
          <p:cNvGraphicFramePr>
            <a:graphicFrameLocks noGrp="1"/>
          </p:cNvGraphicFramePr>
          <p:nvPr>
            <p:ph idx="4294967295"/>
            <p:extLst>
              <p:ext uri="{D42A27DB-BD31-4B8C-83A1-F6EECF244321}">
                <p14:modId xmlns:p14="http://schemas.microsoft.com/office/powerpoint/2010/main" val="1210244359"/>
              </p:ext>
            </p:extLst>
          </p:nvPr>
        </p:nvGraphicFramePr>
        <p:xfrm>
          <a:off x="922351" y="1445216"/>
          <a:ext cx="7137960" cy="2784877"/>
        </p:xfrm>
        <a:graphic>
          <a:graphicData uri="http://schemas.openxmlformats.org/drawingml/2006/table">
            <a:tbl>
              <a:tblPr/>
              <a:tblGrid>
                <a:gridCol w="1120955">
                  <a:extLst>
                    <a:ext uri="{9D8B030D-6E8A-4147-A177-3AD203B41FA5}">
                      <a16:colId xmlns:a16="http://schemas.microsoft.com/office/drawing/2014/main" val="20000"/>
                    </a:ext>
                  </a:extLst>
                </a:gridCol>
                <a:gridCol w="2300428">
                  <a:extLst>
                    <a:ext uri="{9D8B030D-6E8A-4147-A177-3AD203B41FA5}">
                      <a16:colId xmlns:a16="http://schemas.microsoft.com/office/drawing/2014/main" val="20001"/>
                    </a:ext>
                  </a:extLst>
                </a:gridCol>
                <a:gridCol w="1932412">
                  <a:extLst>
                    <a:ext uri="{9D8B030D-6E8A-4147-A177-3AD203B41FA5}">
                      <a16:colId xmlns:a16="http://schemas.microsoft.com/office/drawing/2014/main" val="20002"/>
                    </a:ext>
                  </a:extLst>
                </a:gridCol>
                <a:gridCol w="1784165">
                  <a:extLst>
                    <a:ext uri="{9D8B030D-6E8A-4147-A177-3AD203B41FA5}">
                      <a16:colId xmlns:a16="http://schemas.microsoft.com/office/drawing/2014/main" val="20003"/>
                    </a:ext>
                  </a:extLst>
                </a:gridCol>
              </a:tblGrid>
              <a:tr h="104899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222268"/>
                          </a:solidFill>
                          <a:effectLst/>
                          <a:latin typeface="Verdana" pitchFamily="34" charset="0"/>
                          <a:cs typeface="Times New Roman" pitchFamily="18" charset="0"/>
                        </a:rPr>
                        <a:t>Этапы</a:t>
                      </a:r>
                      <a:endParaRPr kumimoji="0" lang="ru-RU" sz="1500" b="1"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222268"/>
                          </a:solidFill>
                          <a:effectLst/>
                          <a:latin typeface="Verdana" pitchFamily="34" charset="0"/>
                          <a:cs typeface="Times New Roman" pitchFamily="18" charset="0"/>
                        </a:rPr>
                        <a:t>Задачи </a:t>
                      </a:r>
                      <a:endParaRPr kumimoji="0" lang="ru-RU" sz="1500" b="1"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222268"/>
                          </a:solidFill>
                          <a:effectLst/>
                          <a:latin typeface="Verdana" pitchFamily="34" charset="0"/>
                          <a:cs typeface="Times New Roman" pitchFamily="18" charset="0"/>
                        </a:rPr>
                        <a:t>Деятельность проектной группы</a:t>
                      </a:r>
                      <a:endParaRPr kumimoji="0" lang="ru-RU" sz="1500" b="1"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222268"/>
                          </a:solidFill>
                          <a:effectLst/>
                          <a:latin typeface="Verdana" pitchFamily="34" charset="0"/>
                          <a:cs typeface="Times New Roman" pitchFamily="18" charset="0"/>
                        </a:rPr>
                        <a:t>Деятельность НМС</a:t>
                      </a:r>
                      <a:endParaRPr kumimoji="0" lang="ru-RU" sz="1500" b="1"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73588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a:ln>
                            <a:noFill/>
                          </a:ln>
                          <a:solidFill>
                            <a:srgbClr val="222268"/>
                          </a:solidFill>
                          <a:effectLst/>
                          <a:latin typeface="Verdana" pitchFamily="34" charset="0"/>
                          <a:cs typeface="Times New Roman" pitchFamily="18" charset="0"/>
                        </a:rPr>
                        <a:t>Оценка результатов</a:t>
                      </a:r>
                      <a:endParaRPr kumimoji="0" lang="ru-RU" sz="1500" b="0"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a:ln>
                            <a:noFill/>
                          </a:ln>
                          <a:solidFill>
                            <a:srgbClr val="222268"/>
                          </a:solidFill>
                          <a:effectLst/>
                          <a:latin typeface="Verdana" pitchFamily="34" charset="0"/>
                          <a:cs typeface="Times New Roman" pitchFamily="18" charset="0"/>
                        </a:rPr>
                        <a:t>Анализ выполнения проекта, достигнутых результатов (успехов и неудач)</a:t>
                      </a:r>
                      <a:endParaRPr kumimoji="0" lang="ru-RU" sz="1500" b="0"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a:ln>
                            <a:noFill/>
                          </a:ln>
                          <a:solidFill>
                            <a:srgbClr val="222268"/>
                          </a:solidFill>
                          <a:effectLst/>
                          <a:latin typeface="Verdana" pitchFamily="34" charset="0"/>
                          <a:cs typeface="Times New Roman" pitchFamily="18" charset="0"/>
                        </a:rPr>
                        <a:t>Участие в коллективном анализе проекта и самооценке</a:t>
                      </a:r>
                      <a:endParaRPr kumimoji="0" lang="ru-RU" sz="1500" b="0"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dirty="0">
                          <a:ln>
                            <a:noFill/>
                          </a:ln>
                          <a:solidFill>
                            <a:srgbClr val="222268"/>
                          </a:solidFill>
                          <a:effectLst/>
                          <a:latin typeface="Verdana" pitchFamily="34" charset="0"/>
                          <a:cs typeface="Times New Roman" pitchFamily="18" charset="0"/>
                        </a:rPr>
                        <a:t>Наблюдение. Направление процесса анализа (если необходимо)</a:t>
                      </a:r>
                      <a:endParaRPr kumimoji="0" lang="ru-RU" sz="1500" b="0"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82655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8AC413-487E-4DD5-B902-8688A31BC961}"/>
              </a:ext>
            </a:extLst>
          </p:cNvPr>
          <p:cNvSpPr>
            <a:spLocks noGrp="1"/>
          </p:cNvSpPr>
          <p:nvPr>
            <p:ph type="title"/>
          </p:nvPr>
        </p:nvSpPr>
        <p:spPr/>
        <p:txBody>
          <a:bodyPr>
            <a:normAutofit/>
          </a:bodyPr>
          <a:lstStyle/>
          <a:p>
            <a:r>
              <a:rPr lang="ru-RU" dirty="0"/>
              <a:t>Буклеты «Укрепляй иммунитет» для родителей</a:t>
            </a:r>
          </a:p>
        </p:txBody>
      </p:sp>
      <p:pic>
        <p:nvPicPr>
          <p:cNvPr id="6" name="Объект 5">
            <a:extLst>
              <a:ext uri="{FF2B5EF4-FFF2-40B4-BE49-F238E27FC236}">
                <a16:creationId xmlns:a16="http://schemas.microsoft.com/office/drawing/2014/main" id="{AE547CA5-9BE9-46E5-B98D-974F2201368C}"/>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0" y="1543050"/>
            <a:ext cx="3886200" cy="2914650"/>
          </a:xfrm>
        </p:spPr>
      </p:pic>
      <p:pic>
        <p:nvPicPr>
          <p:cNvPr id="8" name="Объект 7">
            <a:extLst>
              <a:ext uri="{FF2B5EF4-FFF2-40B4-BE49-F238E27FC236}">
                <a16:creationId xmlns:a16="http://schemas.microsoft.com/office/drawing/2014/main" id="{874B6BC5-12BB-4441-8B79-636888CB79E7}"/>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5257800" y="1543050"/>
            <a:ext cx="3886200" cy="2914650"/>
          </a:xfrm>
        </p:spPr>
      </p:pic>
    </p:spTree>
    <p:extLst>
      <p:ext uri="{BB962C8B-B14F-4D97-AF65-F5344CB8AC3E}">
        <p14:creationId xmlns:p14="http://schemas.microsoft.com/office/powerpoint/2010/main" val="37962819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DFF419FD-3042-475A-A45C-11D71E66611A}"/>
              </a:ext>
            </a:extLst>
          </p:cNvPr>
          <p:cNvSpPr>
            <a:spLocks noGrp="1"/>
          </p:cNvSpPr>
          <p:nvPr>
            <p:ph type="title"/>
          </p:nvPr>
        </p:nvSpPr>
        <p:spPr/>
        <p:txBody>
          <a:bodyPr/>
          <a:lstStyle/>
          <a:p>
            <a:r>
              <a:rPr lang="ru-RU" b="1" dirty="0"/>
              <a:t>Буклет «Укрепляй иммунитет!»</a:t>
            </a:r>
          </a:p>
        </p:txBody>
      </p:sp>
      <p:pic>
        <p:nvPicPr>
          <p:cNvPr id="7" name="Объект 6">
            <a:extLst>
              <a:ext uri="{FF2B5EF4-FFF2-40B4-BE49-F238E27FC236}">
                <a16:creationId xmlns:a16="http://schemas.microsoft.com/office/drawing/2014/main" id="{2C2ED8FF-1CF1-4A0A-8463-FBB61EBED5F7}"/>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0" y="1611313"/>
            <a:ext cx="7886700" cy="2778125"/>
          </a:xfrm>
          <a:prstGeom prst="rect">
            <a:avLst/>
          </a:prstGeom>
        </p:spPr>
      </p:pic>
    </p:spTree>
    <p:extLst>
      <p:ext uri="{BB962C8B-B14F-4D97-AF65-F5344CB8AC3E}">
        <p14:creationId xmlns:p14="http://schemas.microsoft.com/office/powerpoint/2010/main" val="19611074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839076-388E-4951-A585-57EB7240EB20}"/>
              </a:ext>
            </a:extLst>
          </p:cNvPr>
          <p:cNvSpPr>
            <a:spLocks noGrp="1"/>
          </p:cNvSpPr>
          <p:nvPr>
            <p:ph type="title" idx="4294967295"/>
          </p:nvPr>
        </p:nvSpPr>
        <p:spPr>
          <a:xfrm>
            <a:off x="457200" y="205979"/>
            <a:ext cx="8229600" cy="857250"/>
          </a:xfrm>
        </p:spPr>
        <p:txBody>
          <a:bodyPr>
            <a:normAutofit/>
          </a:bodyPr>
          <a:lstStyle/>
          <a:p>
            <a:r>
              <a:rPr lang="ru-RU" b="1" dirty="0">
                <a:solidFill>
                  <a:schemeClr val="accent6">
                    <a:lumMod val="50000"/>
                  </a:schemeClr>
                </a:solidFill>
                <a:latin typeface="Georgia" panose="02040502050405020303" pitchFamily="18" charset="0"/>
                <a:sym typeface="Arial"/>
              </a:rPr>
              <a:t>                            </a:t>
            </a:r>
            <a:r>
              <a:rPr lang="ru-RU" b="1" i="1" dirty="0">
                <a:solidFill>
                  <a:schemeClr val="accent1"/>
                </a:solidFill>
                <a:latin typeface="Georgia" panose="02040502050405020303" pitchFamily="18" charset="0"/>
                <a:sym typeface="Arial"/>
              </a:rPr>
              <a:t>ДОМ</a:t>
            </a:r>
          </a:p>
        </p:txBody>
      </p:sp>
      <p:graphicFrame>
        <p:nvGraphicFramePr>
          <p:cNvPr id="6" name="Таблица 5">
            <a:extLst>
              <a:ext uri="{FF2B5EF4-FFF2-40B4-BE49-F238E27FC236}">
                <a16:creationId xmlns:a16="http://schemas.microsoft.com/office/drawing/2014/main" id="{2E3E4112-54A5-4A6B-9D1A-6A4A39F47190}"/>
              </a:ext>
            </a:extLst>
          </p:cNvPr>
          <p:cNvGraphicFramePr>
            <a:graphicFrameLocks noGrp="1"/>
          </p:cNvGraphicFramePr>
          <p:nvPr/>
        </p:nvGraphicFramePr>
        <p:xfrm>
          <a:off x="1394924" y="951545"/>
          <a:ext cx="7857597" cy="4132625"/>
        </p:xfrm>
        <a:graphic>
          <a:graphicData uri="http://schemas.openxmlformats.org/drawingml/2006/table">
            <a:tbl>
              <a:tblPr firstRow="1" bandRow="1">
                <a:tableStyleId>{2D5ABB26-0587-4C30-8999-92F81FD0307C}</a:tableStyleId>
              </a:tblPr>
              <a:tblGrid>
                <a:gridCol w="1605049">
                  <a:extLst>
                    <a:ext uri="{9D8B030D-6E8A-4147-A177-3AD203B41FA5}">
                      <a16:colId xmlns:a16="http://schemas.microsoft.com/office/drawing/2014/main" val="4168287781"/>
                    </a:ext>
                  </a:extLst>
                </a:gridCol>
                <a:gridCol w="5579526">
                  <a:extLst>
                    <a:ext uri="{9D8B030D-6E8A-4147-A177-3AD203B41FA5}">
                      <a16:colId xmlns:a16="http://schemas.microsoft.com/office/drawing/2014/main" val="1832514096"/>
                    </a:ext>
                  </a:extLst>
                </a:gridCol>
                <a:gridCol w="673022">
                  <a:extLst>
                    <a:ext uri="{9D8B030D-6E8A-4147-A177-3AD203B41FA5}">
                      <a16:colId xmlns:a16="http://schemas.microsoft.com/office/drawing/2014/main" val="1082672559"/>
                    </a:ext>
                  </a:extLst>
                </a:gridCol>
              </a:tblGrid>
              <a:tr h="1496153">
                <a:tc>
                  <a:txBody>
                    <a:bodyPr/>
                    <a:lstStyle/>
                    <a:p>
                      <a:endParaRPr lang="ru-RU" sz="1500" b="1" i="0" u="none" strike="noStrike" cap="none" dirty="0">
                        <a:solidFill>
                          <a:schemeClr val="accent6">
                            <a:lumMod val="50000"/>
                          </a:schemeClr>
                        </a:solidFill>
                        <a:latin typeface="Georgia" panose="02040502050405020303" pitchFamily="18" charset="0"/>
                        <a:ea typeface="+mn-ea"/>
                        <a:cs typeface="Calibri"/>
                        <a:sym typeface="Lato Regular"/>
                      </a:endParaRPr>
                    </a:p>
                    <a:p>
                      <a:endParaRPr lang="ru-RU" sz="1500" b="1" i="0" u="none" strike="noStrike" cap="none" dirty="0">
                        <a:solidFill>
                          <a:schemeClr val="accent6">
                            <a:lumMod val="50000"/>
                          </a:schemeClr>
                        </a:solidFill>
                        <a:latin typeface="Georgia" panose="02040502050405020303" pitchFamily="18" charset="0"/>
                        <a:ea typeface="+mn-ea"/>
                        <a:cs typeface="Calibri"/>
                        <a:sym typeface="Lato Regular"/>
                      </a:endParaRPr>
                    </a:p>
                    <a:p>
                      <a:r>
                        <a:rPr lang="ru-RU" sz="1500" b="1" i="0" u="none" strike="noStrike" cap="none" dirty="0">
                          <a:solidFill>
                            <a:schemeClr val="accent6">
                              <a:lumMod val="50000"/>
                            </a:schemeClr>
                          </a:solidFill>
                          <a:latin typeface="Georgia" panose="02040502050405020303" pitchFamily="18" charset="0"/>
                          <a:ea typeface="+mn-ea"/>
                          <a:cs typeface="Calibri"/>
                          <a:sym typeface="Lato Regular"/>
                        </a:rPr>
                        <a:t>  </a:t>
                      </a:r>
                    </a:p>
                    <a:p>
                      <a:pPr algn="l"/>
                      <a:r>
                        <a:rPr lang="ru-RU" sz="1500" b="1" i="0" u="none" strike="noStrike" cap="none" dirty="0">
                          <a:solidFill>
                            <a:schemeClr val="accent1"/>
                          </a:solidFill>
                          <a:latin typeface="Georgia" panose="02040502050405020303" pitchFamily="18" charset="0"/>
                          <a:ea typeface="+mn-ea"/>
                          <a:cs typeface="Calibri"/>
                          <a:sym typeface="Lato Regular"/>
                        </a:rPr>
                        <a:t>Д</a:t>
                      </a:r>
                      <a:r>
                        <a:rPr lang="ru-RU" sz="1500" b="0" i="1" u="none" strike="noStrike" cap="none" dirty="0">
                          <a:solidFill>
                            <a:schemeClr val="accent1"/>
                          </a:solidFill>
                          <a:latin typeface="Georgia" panose="02040502050405020303" pitchFamily="18" charset="0"/>
                          <a:ea typeface="+mn-ea"/>
                          <a:cs typeface="Calibri"/>
                          <a:sym typeface="Lato Regular"/>
                        </a:rPr>
                        <a:t>ЕЛО</a:t>
                      </a:r>
                      <a:endParaRPr lang="en-US" sz="1500" b="0" i="1" u="none" strike="noStrike" cap="none" dirty="0">
                        <a:solidFill>
                          <a:schemeClr val="accent1"/>
                        </a:solidFill>
                        <a:latin typeface="Georgia" panose="02040502050405020303" pitchFamily="18" charset="0"/>
                        <a:ea typeface="+mn-ea"/>
                        <a:cs typeface="Calibri"/>
                        <a:sym typeface="Arial"/>
                      </a:endParaRPr>
                    </a:p>
                  </a:txBody>
                  <a:tcPr marL="68537" marR="68537" marT="34268" marB="34268"/>
                </a:tc>
                <a:tc>
                  <a:txBody>
                    <a:bodyPr/>
                    <a:lstStyle/>
                    <a:p>
                      <a:endParaRPr lang="ru-RU" sz="1500" b="1" i="0" u="none" strike="noStrike" cap="none" dirty="0">
                        <a:solidFill>
                          <a:schemeClr val="accent1"/>
                        </a:solidFill>
                        <a:latin typeface="Georgia" panose="02040502050405020303" pitchFamily="18" charset="0"/>
                        <a:ea typeface="+mn-ea"/>
                        <a:cs typeface="Calibri"/>
                        <a:sym typeface="Lato Regular"/>
                      </a:endParaRPr>
                    </a:p>
                    <a:p>
                      <a:r>
                        <a:rPr lang="ru-RU" sz="1500" b="1" i="0" u="none" strike="noStrike" cap="none" dirty="0">
                          <a:solidFill>
                            <a:schemeClr val="accent1"/>
                          </a:solidFill>
                          <a:latin typeface="Georgia" panose="02040502050405020303" pitchFamily="18" charset="0"/>
                          <a:ea typeface="+mn-ea"/>
                          <a:cs typeface="Calibri"/>
                          <a:sym typeface="Lato Regular"/>
                        </a:rPr>
                        <a:t>Кубики АДК                                                     Пиктограммы</a:t>
                      </a:r>
                    </a:p>
                    <a:p>
                      <a:endParaRPr lang="ru-RU" sz="1500" b="1" i="0" u="none" strike="noStrike" cap="none" dirty="0">
                        <a:solidFill>
                          <a:schemeClr val="accent1"/>
                        </a:solidFill>
                        <a:latin typeface="Georgia" panose="02040502050405020303" pitchFamily="18" charset="0"/>
                        <a:ea typeface="+mn-ea"/>
                        <a:cs typeface="Calibri"/>
                        <a:sym typeface="Lato Regular"/>
                      </a:endParaRPr>
                    </a:p>
                    <a:p>
                      <a:r>
                        <a:rPr lang="ru-RU" sz="1500" b="1" i="0" u="none" strike="noStrike" cap="none" dirty="0">
                          <a:solidFill>
                            <a:schemeClr val="accent1"/>
                          </a:solidFill>
                          <a:latin typeface="Georgia" panose="02040502050405020303" pitchFamily="18" charset="0"/>
                          <a:ea typeface="+mn-ea"/>
                          <a:cs typeface="Calibri"/>
                          <a:sym typeface="Lato Regular"/>
                        </a:rPr>
                        <a:t> </a:t>
                      </a:r>
                      <a:endParaRPr lang="en-US" sz="1500" b="1" i="0" u="none" strike="noStrike" cap="none" dirty="0">
                        <a:solidFill>
                          <a:schemeClr val="accent1"/>
                        </a:solidFill>
                        <a:latin typeface="Georgia" panose="02040502050405020303" pitchFamily="18" charset="0"/>
                        <a:ea typeface="+mn-ea"/>
                        <a:cs typeface="Calibri"/>
                        <a:sym typeface="Arial"/>
                      </a:endParaRPr>
                    </a:p>
                  </a:txBody>
                  <a:tcPr marL="68537" marR="68537" marT="34268" marB="34268"/>
                </a:tc>
                <a:tc>
                  <a:txBody>
                    <a:bodyPr/>
                    <a:lstStyle/>
                    <a:p>
                      <a:endParaRPr lang="en-US" sz="3300" b="1" i="0" u="none" strike="noStrike" cap="none" dirty="0">
                        <a:solidFill>
                          <a:schemeClr val="accent6">
                            <a:lumMod val="50000"/>
                          </a:schemeClr>
                        </a:solidFill>
                        <a:latin typeface="Georgia" panose="02040502050405020303" pitchFamily="18" charset="0"/>
                        <a:cs typeface="Calibri"/>
                        <a:sym typeface="Calibri"/>
                      </a:endParaRPr>
                    </a:p>
                  </a:txBody>
                  <a:tcPr marL="68537" marR="68537" marT="34268" marB="34268"/>
                </a:tc>
                <a:extLst>
                  <a:ext uri="{0D108BD9-81ED-4DB2-BD59-A6C34878D82A}">
                    <a16:rowId xmlns:a16="http://schemas.microsoft.com/office/drawing/2014/main" val="4270106859"/>
                  </a:ext>
                </a:extLst>
              </a:tr>
              <a:tr h="578365">
                <a:tc>
                  <a:txBody>
                    <a:bodyPr/>
                    <a:lstStyle/>
                    <a:p>
                      <a:pPr algn="l"/>
                      <a:r>
                        <a:rPr lang="ru-RU" sz="1500" b="1" i="0" u="none" strike="noStrike" cap="none" dirty="0">
                          <a:solidFill>
                            <a:schemeClr val="accent1"/>
                          </a:solidFill>
                          <a:latin typeface="Georgia" panose="02040502050405020303" pitchFamily="18" charset="0"/>
                          <a:ea typeface="+mn-ea"/>
                          <a:cs typeface="Calibri"/>
                          <a:sym typeface="Lato Regular"/>
                        </a:rPr>
                        <a:t>О</a:t>
                      </a:r>
                      <a:r>
                        <a:rPr lang="ru-RU" sz="1500" b="0" i="1" u="none" strike="noStrike" cap="none" dirty="0">
                          <a:solidFill>
                            <a:schemeClr val="accent1"/>
                          </a:solidFill>
                          <a:latin typeface="Georgia" panose="02040502050405020303" pitchFamily="18" charset="0"/>
                          <a:ea typeface="+mn-ea"/>
                          <a:cs typeface="Calibri"/>
                          <a:sym typeface="Lato Regular"/>
                        </a:rPr>
                        <a:t>БРАЗ</a:t>
                      </a:r>
                      <a:endParaRPr lang="en-US" sz="1500" b="0" i="1" u="none" strike="noStrike" cap="none" dirty="0">
                        <a:solidFill>
                          <a:schemeClr val="accent1"/>
                        </a:solidFill>
                        <a:latin typeface="Georgia" panose="02040502050405020303" pitchFamily="18" charset="0"/>
                        <a:ea typeface="+mn-ea"/>
                        <a:cs typeface="Calibri"/>
                        <a:sym typeface="Arial"/>
                      </a:endParaRPr>
                    </a:p>
                  </a:txBody>
                  <a:tcPr marL="68537" marR="68537" marT="34268" marB="34268"/>
                </a:tc>
                <a:tc>
                  <a:txBody>
                    <a:bodyPr/>
                    <a:lstStyle/>
                    <a:p>
                      <a:r>
                        <a:rPr lang="ru-RU" sz="1500" b="1" i="0" u="none" strike="noStrike" cap="none" dirty="0">
                          <a:solidFill>
                            <a:schemeClr val="accent1"/>
                          </a:solidFill>
                          <a:latin typeface="Georgia" panose="02040502050405020303" pitchFamily="18" charset="0"/>
                          <a:ea typeface="+mn-ea"/>
                          <a:cs typeface="Calibri"/>
                          <a:sym typeface="Lato Regular"/>
                        </a:rPr>
                        <a:t>Мнемотехника</a:t>
                      </a:r>
                      <a:endParaRPr lang="en-US" sz="1500" b="1" i="0" u="none" strike="noStrike" cap="none" dirty="0">
                        <a:solidFill>
                          <a:schemeClr val="accent1"/>
                        </a:solidFill>
                        <a:latin typeface="Georgia" panose="02040502050405020303" pitchFamily="18" charset="0"/>
                        <a:ea typeface="+mn-ea"/>
                        <a:cs typeface="Calibri"/>
                        <a:sym typeface="Arial"/>
                      </a:endParaRPr>
                    </a:p>
                  </a:txBody>
                  <a:tcPr marL="68537" marR="68537" marT="34268" marB="34268"/>
                </a:tc>
                <a:tc>
                  <a:txBody>
                    <a:bodyPr/>
                    <a:lstStyle/>
                    <a:p>
                      <a:endParaRPr lang="en-US" sz="3300" b="1" i="0" u="none" strike="noStrike" cap="none" dirty="0">
                        <a:solidFill>
                          <a:schemeClr val="accent6">
                            <a:lumMod val="50000"/>
                          </a:schemeClr>
                        </a:solidFill>
                        <a:latin typeface="Georgia" panose="02040502050405020303" pitchFamily="18" charset="0"/>
                        <a:cs typeface="Calibri"/>
                        <a:sym typeface="Calibri"/>
                      </a:endParaRPr>
                    </a:p>
                  </a:txBody>
                  <a:tcPr marL="68537" marR="68537" marT="34268" marB="34268"/>
                </a:tc>
                <a:extLst>
                  <a:ext uri="{0D108BD9-81ED-4DB2-BD59-A6C34878D82A}">
                    <a16:rowId xmlns:a16="http://schemas.microsoft.com/office/drawing/2014/main" val="1905215942"/>
                  </a:ext>
                </a:extLst>
              </a:tr>
              <a:tr h="2058107">
                <a:tc>
                  <a:txBody>
                    <a:bodyPr/>
                    <a:lstStyle/>
                    <a:p>
                      <a:pPr algn="l"/>
                      <a:endParaRPr lang="ru-RU" sz="1500" b="1" i="0" u="none" strike="noStrike" cap="none" dirty="0">
                        <a:solidFill>
                          <a:schemeClr val="accent6">
                            <a:lumMod val="50000"/>
                          </a:schemeClr>
                        </a:solidFill>
                        <a:latin typeface="Georgia" panose="02040502050405020303" pitchFamily="18" charset="0"/>
                        <a:ea typeface="+mn-ea"/>
                        <a:cs typeface="Calibri"/>
                        <a:sym typeface="Lato Regular"/>
                      </a:endParaRPr>
                    </a:p>
                    <a:p>
                      <a:pPr algn="l"/>
                      <a:r>
                        <a:rPr lang="ru-RU" sz="1500" b="1" i="0" u="none" strike="noStrike" cap="none" dirty="0">
                          <a:solidFill>
                            <a:schemeClr val="accent1"/>
                          </a:solidFill>
                          <a:latin typeface="Georgia" panose="02040502050405020303" pitchFamily="18" charset="0"/>
                          <a:ea typeface="+mn-ea"/>
                          <a:cs typeface="Calibri"/>
                          <a:sym typeface="Lato Regular"/>
                        </a:rPr>
                        <a:t>М</a:t>
                      </a:r>
                      <a:r>
                        <a:rPr lang="ru-RU" sz="1500" b="1" i="1" u="none" strike="noStrike" cap="none" dirty="0">
                          <a:solidFill>
                            <a:schemeClr val="accent1"/>
                          </a:solidFill>
                          <a:latin typeface="Georgia" panose="02040502050405020303" pitchFamily="18" charset="0"/>
                          <a:ea typeface="+mn-ea"/>
                          <a:cs typeface="Calibri"/>
                          <a:sym typeface="Lato Regular"/>
                        </a:rPr>
                        <a:t>ЫСЛИ</a:t>
                      </a:r>
                      <a:endParaRPr lang="en-US" sz="1500" b="1" i="1" u="none" strike="noStrike" cap="none" dirty="0">
                        <a:solidFill>
                          <a:schemeClr val="accent1"/>
                        </a:solidFill>
                        <a:latin typeface="Georgia" panose="02040502050405020303" pitchFamily="18" charset="0"/>
                        <a:ea typeface="+mn-ea"/>
                        <a:cs typeface="Calibri"/>
                        <a:sym typeface="Arial"/>
                      </a:endParaRPr>
                    </a:p>
                  </a:txBody>
                  <a:tcPr marL="68537" marR="68537" marT="34268" marB="34268"/>
                </a:tc>
                <a:tc>
                  <a:txBody>
                    <a:bodyPr/>
                    <a:lstStyle/>
                    <a:p>
                      <a:pPr algn="l">
                        <a:defRPr sz="3200">
                          <a:solidFill>
                            <a:srgbClr val="FFFFFF"/>
                          </a:solidFill>
                          <a:latin typeface="Lato Regular"/>
                          <a:ea typeface="Lato Regular"/>
                          <a:cs typeface="Lato Regular"/>
                          <a:sym typeface="Lato Regular"/>
                        </a:defRPr>
                      </a:pPr>
                      <a:r>
                        <a:rPr lang="ru-RU" sz="1400" b="1" i="0" u="none" strike="noStrike" cap="none" dirty="0">
                          <a:solidFill>
                            <a:schemeClr val="accent1"/>
                          </a:solidFill>
                          <a:latin typeface="Georgia" panose="02040502050405020303" pitchFamily="18" charset="0"/>
                          <a:ea typeface="+mn-ea"/>
                          <a:cs typeface="Calibri"/>
                          <a:sym typeface="Lato Regular"/>
                        </a:rPr>
                        <a:t>Традиционные образовательно-воспитательные методики в музее игрушки и современные</a:t>
                      </a:r>
                      <a:r>
                        <a:rPr lang="en-US" sz="1400" b="1" i="0" u="none" strike="noStrike" cap="none" dirty="0">
                          <a:solidFill>
                            <a:schemeClr val="accent1"/>
                          </a:solidFill>
                          <a:latin typeface="Georgia" panose="02040502050405020303" pitchFamily="18" charset="0"/>
                          <a:ea typeface="+mn-ea"/>
                          <a:cs typeface="Calibri"/>
                          <a:sym typeface="Lato Regular"/>
                        </a:rPr>
                        <a:t> </a:t>
                      </a:r>
                      <a:r>
                        <a:rPr lang="ru-RU" sz="1400" b="1" i="0" u="none" strike="noStrike" cap="none" dirty="0">
                          <a:solidFill>
                            <a:schemeClr val="accent1"/>
                          </a:solidFill>
                          <a:latin typeface="Georgia" panose="02040502050405020303" pitchFamily="18" charset="0"/>
                          <a:ea typeface="+mn-ea"/>
                          <a:cs typeface="Calibri"/>
                          <a:sym typeface="Lato Regular"/>
                        </a:rPr>
                        <a:t>логопедические</a:t>
                      </a:r>
                      <a:r>
                        <a:rPr lang="en-US" sz="1400" b="1" i="0" u="none" strike="noStrike" cap="none" dirty="0">
                          <a:solidFill>
                            <a:schemeClr val="accent1"/>
                          </a:solidFill>
                          <a:latin typeface="Georgia" panose="02040502050405020303" pitchFamily="18" charset="0"/>
                          <a:ea typeface="+mn-ea"/>
                          <a:cs typeface="Calibri"/>
                          <a:sym typeface="Lato Regular"/>
                        </a:rPr>
                        <a:t> </a:t>
                      </a:r>
                      <a:r>
                        <a:rPr lang="ru-RU" sz="1400" b="1" i="0" u="none" strike="noStrike" cap="none" dirty="0">
                          <a:solidFill>
                            <a:schemeClr val="accent1"/>
                          </a:solidFill>
                          <a:latin typeface="Georgia" panose="02040502050405020303" pitchFamily="18" charset="0"/>
                          <a:ea typeface="+mn-ea"/>
                          <a:cs typeface="Calibri"/>
                          <a:sym typeface="Lato Regular"/>
                        </a:rPr>
                        <a:t>технологии                           </a:t>
                      </a:r>
                    </a:p>
                    <a:p>
                      <a:pPr algn="l">
                        <a:defRPr sz="3200">
                          <a:solidFill>
                            <a:srgbClr val="FFFFFF"/>
                          </a:solidFill>
                          <a:latin typeface="Lato Regular"/>
                          <a:ea typeface="Lato Regular"/>
                          <a:cs typeface="Lato Regular"/>
                          <a:sym typeface="Lato Regular"/>
                        </a:defRPr>
                      </a:pPr>
                      <a:endParaRPr lang="ru-RU" sz="1400" b="1" i="0" u="none" strike="noStrike" cap="none" dirty="0">
                        <a:solidFill>
                          <a:schemeClr val="accent1"/>
                        </a:solidFill>
                        <a:latin typeface="Georgia" panose="02040502050405020303" pitchFamily="18" charset="0"/>
                        <a:ea typeface="+mn-ea"/>
                        <a:cs typeface="Calibri"/>
                        <a:sym typeface="Lato Regular"/>
                      </a:endParaRPr>
                    </a:p>
                    <a:p>
                      <a:pPr algn="l">
                        <a:defRPr sz="3200">
                          <a:solidFill>
                            <a:srgbClr val="FFFFFF"/>
                          </a:solidFill>
                          <a:latin typeface="Lato Regular"/>
                          <a:ea typeface="Lato Regular"/>
                          <a:cs typeface="Lato Regular"/>
                          <a:sym typeface="Lato Regular"/>
                        </a:defRPr>
                      </a:pPr>
                      <a:r>
                        <a:rPr lang="ru-RU" sz="1400" b="1" i="0" u="none" strike="noStrike" cap="none" dirty="0">
                          <a:solidFill>
                            <a:schemeClr val="accent1"/>
                          </a:solidFill>
                          <a:latin typeface="Georgia" panose="02040502050405020303" pitchFamily="18" charset="0"/>
                          <a:ea typeface="+mn-ea"/>
                          <a:cs typeface="Calibri"/>
                          <a:sym typeface="Lato Regular"/>
                        </a:rPr>
                        <a:t>Междисциплинарное сотрудничество</a:t>
                      </a:r>
                      <a:endParaRPr lang="ru-RU" sz="1400" b="1" i="0" u="none" strike="noStrike" cap="none" dirty="0">
                        <a:solidFill>
                          <a:schemeClr val="accent1"/>
                        </a:solidFill>
                        <a:latin typeface="Georgia" panose="02040502050405020303" pitchFamily="18" charset="0"/>
                        <a:ea typeface="+mn-ea"/>
                        <a:cs typeface="Calibri"/>
                        <a:sym typeface="Arial"/>
                      </a:endParaRPr>
                    </a:p>
                    <a:p>
                      <a:endParaRPr lang="en-US" sz="1400" b="1" i="0" u="none" strike="noStrike" cap="none" dirty="0">
                        <a:solidFill>
                          <a:schemeClr val="accent1"/>
                        </a:solidFill>
                        <a:latin typeface="Georgia" panose="02040502050405020303" pitchFamily="18" charset="0"/>
                        <a:ea typeface="+mn-ea"/>
                        <a:cs typeface="Calibri"/>
                        <a:sym typeface="Arial"/>
                      </a:endParaRPr>
                    </a:p>
                  </a:txBody>
                  <a:tcPr marL="68537" marR="68537" marT="34268" marB="34268"/>
                </a:tc>
                <a:tc>
                  <a:txBody>
                    <a:bodyPr/>
                    <a:lstStyle/>
                    <a:p>
                      <a:endParaRPr lang="en-US" sz="3300" b="1" i="0" u="none" strike="noStrike" cap="none" dirty="0">
                        <a:solidFill>
                          <a:schemeClr val="accent6">
                            <a:lumMod val="50000"/>
                          </a:schemeClr>
                        </a:solidFill>
                        <a:latin typeface="Georgia" panose="02040502050405020303" pitchFamily="18" charset="0"/>
                        <a:cs typeface="Calibri"/>
                        <a:sym typeface="Calibri"/>
                      </a:endParaRPr>
                    </a:p>
                  </a:txBody>
                  <a:tcPr marL="68537" marR="68537" marT="34268" marB="34268"/>
                </a:tc>
                <a:extLst>
                  <a:ext uri="{0D108BD9-81ED-4DB2-BD59-A6C34878D82A}">
                    <a16:rowId xmlns:a16="http://schemas.microsoft.com/office/drawing/2014/main" val="2943618180"/>
                  </a:ext>
                </a:extLst>
              </a:tr>
            </a:tbl>
          </a:graphicData>
        </a:graphic>
      </p:graphicFrame>
      <p:pic>
        <p:nvPicPr>
          <p:cNvPr id="4" name="Рисунок 3">
            <a:extLst>
              <a:ext uri="{FF2B5EF4-FFF2-40B4-BE49-F238E27FC236}">
                <a16:creationId xmlns:a16="http://schemas.microsoft.com/office/drawing/2014/main" id="{104C05ED-B938-4615-B871-F449169AA0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16" t="7470"/>
          <a:stretch/>
        </p:blipFill>
        <p:spPr>
          <a:xfrm>
            <a:off x="7438288" y="1431069"/>
            <a:ext cx="961367" cy="905664"/>
          </a:xfrm>
          <a:prstGeom prst="rect">
            <a:avLst/>
          </a:prstGeom>
        </p:spPr>
      </p:pic>
      <p:pic>
        <p:nvPicPr>
          <p:cNvPr id="36" name="Рисунок 35">
            <a:extLst>
              <a:ext uri="{FF2B5EF4-FFF2-40B4-BE49-F238E27FC236}">
                <a16:creationId xmlns:a16="http://schemas.microsoft.com/office/drawing/2014/main" id="{798925CA-FCC3-4C94-9D01-C2DA048C5D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7246" r="21370" b="4854"/>
          <a:stretch/>
        </p:blipFill>
        <p:spPr>
          <a:xfrm>
            <a:off x="3220464" y="1431330"/>
            <a:ext cx="865324" cy="849577"/>
          </a:xfrm>
          <a:prstGeom prst="rect">
            <a:avLst/>
          </a:prstGeom>
        </p:spPr>
      </p:pic>
      <p:pic>
        <p:nvPicPr>
          <p:cNvPr id="40" name="Рисунок 39">
            <a:extLst>
              <a:ext uri="{FF2B5EF4-FFF2-40B4-BE49-F238E27FC236}">
                <a16:creationId xmlns:a16="http://schemas.microsoft.com/office/drawing/2014/main" id="{204E2D96-2A4B-4F88-8186-C6F6562C523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995" t="35697" r="5517" b="22523"/>
          <a:stretch/>
        </p:blipFill>
        <p:spPr>
          <a:xfrm>
            <a:off x="4858375" y="2389363"/>
            <a:ext cx="3577643" cy="497811"/>
          </a:xfrm>
          <a:prstGeom prst="rect">
            <a:avLst/>
          </a:prstGeom>
        </p:spPr>
      </p:pic>
      <p:pic>
        <p:nvPicPr>
          <p:cNvPr id="35" name="Объект 5">
            <a:extLst>
              <a:ext uri="{FF2B5EF4-FFF2-40B4-BE49-F238E27FC236}">
                <a16:creationId xmlns:a16="http://schemas.microsoft.com/office/drawing/2014/main" id="{08C348E5-075F-4776-8D2D-17B51CC9F5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1910" y="3489919"/>
            <a:ext cx="1746737" cy="1310053"/>
          </a:xfrm>
          <a:prstGeom prst="rect">
            <a:avLst/>
          </a:prstGeom>
        </p:spPr>
      </p:pic>
      <p:grpSp>
        <p:nvGrpSpPr>
          <p:cNvPr id="38" name="Группа 37">
            <a:extLst>
              <a:ext uri="{FF2B5EF4-FFF2-40B4-BE49-F238E27FC236}">
                <a16:creationId xmlns:a16="http://schemas.microsoft.com/office/drawing/2014/main" id="{CC68EC1C-0437-4399-8AC4-7C0069A3B028}"/>
              </a:ext>
            </a:extLst>
          </p:cNvPr>
          <p:cNvGrpSpPr/>
          <p:nvPr/>
        </p:nvGrpSpPr>
        <p:grpSpPr>
          <a:xfrm>
            <a:off x="2443856" y="4256827"/>
            <a:ext cx="3358051" cy="1007222"/>
            <a:chOff x="93659" y="4568103"/>
            <a:chExt cx="8908730" cy="2672106"/>
          </a:xfrm>
        </p:grpSpPr>
        <p:sp>
          <p:nvSpPr>
            <p:cNvPr id="39" name="Заголовок 1">
              <a:extLst>
                <a:ext uri="{FF2B5EF4-FFF2-40B4-BE49-F238E27FC236}">
                  <a16:creationId xmlns:a16="http://schemas.microsoft.com/office/drawing/2014/main" id="{718463A8-D534-4844-A2A3-7D1A3CE7CCAB}"/>
                </a:ext>
              </a:extLst>
            </p:cNvPr>
            <p:cNvSpPr txBox="1">
              <a:spLocks/>
            </p:cNvSpPr>
            <p:nvPr/>
          </p:nvSpPr>
          <p:spPr>
            <a:xfrm>
              <a:off x="93659" y="6097210"/>
              <a:ext cx="8711915" cy="1142999"/>
            </a:xfrm>
            <a:prstGeom prst="rect">
              <a:avLst/>
            </a:prstGeom>
          </p:spPr>
          <p:txBody>
            <a:bodyPr vert="horz" lIns="68537" tIns="34268" rIns="68537" bIns="3426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99" b="1" dirty="0">
                  <a:latin typeface="Times New Roman" panose="02020603050405020304" pitchFamily="18" charset="0"/>
                  <a:cs typeface="Times New Roman" panose="02020603050405020304" pitchFamily="18" charset="0"/>
                </a:rPr>
                <a:t> </a:t>
              </a:r>
              <a:r>
                <a:rPr lang="ru-RU" sz="599" b="1" dirty="0">
                  <a:latin typeface="Times New Roman" panose="02020603050405020304" pitchFamily="18" charset="0"/>
                  <a:cs typeface="Times New Roman" panose="02020603050405020304" pitchFamily="18" charset="0"/>
                </a:rPr>
                <a:t>СМОТРЕТЬ      </a:t>
              </a:r>
              <a:r>
                <a:rPr lang="en-US" sz="599" b="1" dirty="0">
                  <a:latin typeface="Times New Roman" panose="02020603050405020304" pitchFamily="18" charset="0"/>
                  <a:cs typeface="Times New Roman" panose="02020603050405020304" pitchFamily="18" charset="0"/>
                </a:rPr>
                <a:t>   </a:t>
              </a:r>
              <a:r>
                <a:rPr lang="ru-RU" sz="599" b="1" dirty="0">
                  <a:latin typeface="Times New Roman" panose="02020603050405020304" pitchFamily="18" charset="0"/>
                  <a:cs typeface="Times New Roman" panose="02020603050405020304" pitchFamily="18" charset="0"/>
                </a:rPr>
                <a:t> САНКТ-ПЕТЕРБУРГ     </a:t>
              </a:r>
              <a:r>
                <a:rPr lang="en-US" sz="599" b="1" dirty="0">
                  <a:latin typeface="Times New Roman" panose="02020603050405020304" pitchFamily="18" charset="0"/>
                  <a:cs typeface="Times New Roman" panose="02020603050405020304" pitchFamily="18" charset="0"/>
                </a:rPr>
                <a:t>   </a:t>
              </a:r>
              <a:r>
                <a:rPr lang="ru-RU" sz="599" b="1" dirty="0">
                  <a:latin typeface="Times New Roman" panose="02020603050405020304" pitchFamily="18" charset="0"/>
                  <a:cs typeface="Times New Roman" panose="02020603050405020304" pitchFamily="18" charset="0"/>
                </a:rPr>
                <a:t> КНИГУ           </a:t>
              </a:r>
              <a:r>
                <a:rPr lang="en-US" sz="599" b="1" dirty="0">
                  <a:latin typeface="Times New Roman" panose="02020603050405020304" pitchFamily="18" charset="0"/>
                  <a:cs typeface="Times New Roman" panose="02020603050405020304" pitchFamily="18" charset="0"/>
                </a:rPr>
                <a:t>   </a:t>
              </a:r>
              <a:r>
                <a:rPr lang="ru-RU" sz="599" b="1" dirty="0">
                  <a:latin typeface="Times New Roman" panose="02020603050405020304" pitchFamily="18" charset="0"/>
                  <a:cs typeface="Times New Roman" panose="02020603050405020304" pitchFamily="18" charset="0"/>
                </a:rPr>
                <a:t>  ИГРУШКИ              НОЧЬЮ</a:t>
              </a:r>
            </a:p>
          </p:txBody>
        </p:sp>
        <p:pic>
          <p:nvPicPr>
            <p:cNvPr id="41" name="Рисунок 40" descr="смотреть1">
              <a:extLst>
                <a:ext uri="{FF2B5EF4-FFF2-40B4-BE49-F238E27FC236}">
                  <a16:creationId xmlns:a16="http://schemas.microsoft.com/office/drawing/2014/main" id="{A27C7DEF-57CA-4A1E-8296-40F63EDF2B92}"/>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231304" y="4701687"/>
              <a:ext cx="1676400" cy="1371600"/>
            </a:xfrm>
            <a:prstGeom prst="rect">
              <a:avLst/>
            </a:prstGeom>
            <a:noFill/>
            <a:ln w="9525">
              <a:noFill/>
              <a:miter lim="800000"/>
              <a:headEnd/>
              <a:tailEnd/>
            </a:ln>
          </p:spPr>
        </p:pic>
        <p:pic>
          <p:nvPicPr>
            <p:cNvPr id="42" name="Рисунок 41">
              <a:extLst>
                <a:ext uri="{FF2B5EF4-FFF2-40B4-BE49-F238E27FC236}">
                  <a16:creationId xmlns:a16="http://schemas.microsoft.com/office/drawing/2014/main" id="{9F4961E0-E544-4CFC-B28F-8B320FD5EA39}"/>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1803846" y="4587387"/>
              <a:ext cx="2085975" cy="1485900"/>
            </a:xfrm>
            <a:prstGeom prst="rect">
              <a:avLst/>
            </a:prstGeom>
            <a:noFill/>
          </p:spPr>
        </p:pic>
        <p:pic>
          <p:nvPicPr>
            <p:cNvPr id="43" name="Рисунок 42">
              <a:extLst>
                <a:ext uri="{FF2B5EF4-FFF2-40B4-BE49-F238E27FC236}">
                  <a16:creationId xmlns:a16="http://schemas.microsoft.com/office/drawing/2014/main" id="{2E534905-18AE-40D0-BAA4-C644418B1D2B}"/>
                </a:ext>
              </a:extLst>
            </p:cNvPr>
            <p:cNvPicPr/>
            <p:nvPr/>
          </p:nvPicPr>
          <p:blipFill>
            <a:blip r:embed="rId8" cstate="email">
              <a:extLst>
                <a:ext uri="{28A0092B-C50C-407E-A947-70E740481C1C}">
                  <a14:useLocalDpi xmlns:a14="http://schemas.microsoft.com/office/drawing/2010/main"/>
                </a:ext>
              </a:extLst>
            </a:blip>
            <a:stretch>
              <a:fillRect/>
            </a:stretch>
          </p:blipFill>
          <p:spPr>
            <a:xfrm>
              <a:off x="3812455" y="4630249"/>
              <a:ext cx="1733550" cy="1400175"/>
            </a:xfrm>
            <a:prstGeom prst="rect">
              <a:avLst/>
            </a:prstGeom>
          </p:spPr>
        </p:pic>
        <p:pic>
          <p:nvPicPr>
            <p:cNvPr id="44" name="Рисунок 43">
              <a:extLst>
                <a:ext uri="{FF2B5EF4-FFF2-40B4-BE49-F238E27FC236}">
                  <a16:creationId xmlns:a16="http://schemas.microsoft.com/office/drawing/2014/main" id="{BA83157C-69ED-40AE-B9E9-C1F72134AD15}"/>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5618187" y="4603010"/>
              <a:ext cx="1762125" cy="1485900"/>
            </a:xfrm>
            <a:prstGeom prst="rect">
              <a:avLst/>
            </a:prstGeom>
            <a:noFill/>
            <a:ln w="9525">
              <a:noFill/>
              <a:miter lim="800000"/>
              <a:headEnd/>
              <a:tailEnd/>
            </a:ln>
          </p:spPr>
        </p:pic>
        <p:pic>
          <p:nvPicPr>
            <p:cNvPr id="45" name="Рисунок 12">
              <a:extLst>
                <a:ext uri="{FF2B5EF4-FFF2-40B4-BE49-F238E27FC236}">
                  <a16:creationId xmlns:a16="http://schemas.microsoft.com/office/drawing/2014/main" id="{805FE814-5930-4CA4-AF55-ACDDC7320329}"/>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459488" y="4568103"/>
              <a:ext cx="1542901" cy="15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Равнобедренный треугольник 2">
            <a:extLst>
              <a:ext uri="{FF2B5EF4-FFF2-40B4-BE49-F238E27FC236}">
                <a16:creationId xmlns:a16="http://schemas.microsoft.com/office/drawing/2014/main" id="{7C556927-FF0C-47F0-A5E5-749FE4B2746A}"/>
              </a:ext>
            </a:extLst>
          </p:cNvPr>
          <p:cNvSpPr/>
          <p:nvPr/>
        </p:nvSpPr>
        <p:spPr>
          <a:xfrm>
            <a:off x="1394924" y="246477"/>
            <a:ext cx="7591115" cy="664408"/>
          </a:xfrm>
          <a:prstGeom prst="triangle">
            <a:avLst>
              <a:gd name="adj" fmla="val 49475"/>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5" name="Прямоугольник 4">
            <a:extLst>
              <a:ext uri="{FF2B5EF4-FFF2-40B4-BE49-F238E27FC236}">
                <a16:creationId xmlns:a16="http://schemas.microsoft.com/office/drawing/2014/main" id="{605A0E1E-6E32-463C-A4AC-E2B37320A7B8}"/>
              </a:ext>
            </a:extLst>
          </p:cNvPr>
          <p:cNvSpPr/>
          <p:nvPr/>
        </p:nvSpPr>
        <p:spPr>
          <a:xfrm>
            <a:off x="1373649" y="972604"/>
            <a:ext cx="1116744" cy="412360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solidFill>
                <a:schemeClr val="accent1"/>
              </a:solidFill>
            </a:endParaRPr>
          </a:p>
        </p:txBody>
      </p:sp>
      <p:sp>
        <p:nvSpPr>
          <p:cNvPr id="7" name="Прямоугольник 6">
            <a:extLst>
              <a:ext uri="{FF2B5EF4-FFF2-40B4-BE49-F238E27FC236}">
                <a16:creationId xmlns:a16="http://schemas.microsoft.com/office/drawing/2014/main" id="{277C5EB0-A4A5-4640-B679-0B63BF24840A}"/>
              </a:ext>
            </a:extLst>
          </p:cNvPr>
          <p:cNvSpPr/>
          <p:nvPr/>
        </p:nvSpPr>
        <p:spPr>
          <a:xfrm>
            <a:off x="2443855" y="981251"/>
            <a:ext cx="6436483" cy="41326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cxnSp>
        <p:nvCxnSpPr>
          <p:cNvPr id="49" name="Прямая соединительная линия 48">
            <a:extLst>
              <a:ext uri="{FF2B5EF4-FFF2-40B4-BE49-F238E27FC236}">
                <a16:creationId xmlns:a16="http://schemas.microsoft.com/office/drawing/2014/main" id="{65D44383-67CD-409F-A64E-F9A20A3B2D6C}"/>
              </a:ext>
            </a:extLst>
          </p:cNvPr>
          <p:cNvCxnSpPr>
            <a:cxnSpLocks/>
          </p:cNvCxnSpPr>
          <p:nvPr/>
        </p:nvCxnSpPr>
        <p:spPr>
          <a:xfrm flipH="1">
            <a:off x="1511816" y="343768"/>
            <a:ext cx="3105" cy="46982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a:extLst>
              <a:ext uri="{FF2B5EF4-FFF2-40B4-BE49-F238E27FC236}">
                <a16:creationId xmlns:a16="http://schemas.microsoft.com/office/drawing/2014/main" id="{37C631B6-9363-457D-99EB-D955A652B5D5}"/>
              </a:ext>
            </a:extLst>
          </p:cNvPr>
          <p:cNvCxnSpPr/>
          <p:nvPr/>
        </p:nvCxnSpPr>
        <p:spPr>
          <a:xfrm>
            <a:off x="1551350" y="343768"/>
            <a:ext cx="5363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a:extLst>
              <a:ext uri="{FF2B5EF4-FFF2-40B4-BE49-F238E27FC236}">
                <a16:creationId xmlns:a16="http://schemas.microsoft.com/office/drawing/2014/main" id="{A576DE08-D536-476E-BBA2-06C84F8D8492}"/>
              </a:ext>
            </a:extLst>
          </p:cNvPr>
          <p:cNvCxnSpPr>
            <a:cxnSpLocks/>
          </p:cNvCxnSpPr>
          <p:nvPr/>
        </p:nvCxnSpPr>
        <p:spPr>
          <a:xfrm>
            <a:off x="2087724" y="343769"/>
            <a:ext cx="0" cy="36844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2321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800" dirty="0">
                <a:latin typeface="Arial" panose="020B0604020202020204" pitchFamily="34" charset="0"/>
                <a:cs typeface="Arial" panose="020B0604020202020204" pitchFamily="34" charset="0"/>
              </a:rPr>
              <a:t>ФАОП ДО для обучающихся с ЗПР</a:t>
            </a:r>
            <a:br>
              <a:rPr lang="ru-RU" sz="1800" dirty="0">
                <a:latin typeface="Arial" panose="020B0604020202020204" pitchFamily="34" charset="0"/>
                <a:cs typeface="Arial" panose="020B0604020202020204" pitchFamily="34" charset="0"/>
              </a:rPr>
            </a:br>
            <a:r>
              <a:rPr lang="ru-RU" sz="1800" b="1" dirty="0" smtClean="0">
                <a:latin typeface="Arial" panose="020B0604020202020204" pitchFamily="34" charset="0"/>
                <a:ea typeface="Times New Roman" panose="02020603050405020304" pitchFamily="18" charset="0"/>
                <a:cs typeface="Times New Roman" panose="02020603050405020304" pitchFamily="18" charset="0"/>
              </a:rPr>
              <a:t>ПРОГРАММА </a:t>
            </a:r>
            <a:r>
              <a:rPr lang="ru-RU" sz="1800" b="1" dirty="0">
                <a:latin typeface="Arial" panose="020B0604020202020204" pitchFamily="34" charset="0"/>
                <a:ea typeface="Times New Roman" panose="02020603050405020304" pitchFamily="18" charset="0"/>
                <a:cs typeface="Times New Roman" panose="02020603050405020304" pitchFamily="18" charset="0"/>
              </a:rPr>
              <a:t>КОРРЕКЦИОННО-РАЗВИВАЮЩЕЙ РАБОТЫ:</a:t>
            </a:r>
            <a:endParaRPr lang="ru-RU" sz="1800" b="1" dirty="0"/>
          </a:p>
        </p:txBody>
      </p:sp>
      <p:sp>
        <p:nvSpPr>
          <p:cNvPr id="4" name="Прямоугольник 3"/>
          <p:cNvSpPr/>
          <p:nvPr/>
        </p:nvSpPr>
        <p:spPr>
          <a:xfrm>
            <a:off x="379708" y="951571"/>
            <a:ext cx="6701420" cy="3836948"/>
          </a:xfrm>
          <a:prstGeom prst="rect">
            <a:avLst/>
          </a:prstGeom>
        </p:spPr>
        <p:txBody>
          <a:bodyPr wrap="square">
            <a:spAutoFit/>
          </a:bodyPr>
          <a:lstStyle/>
          <a:p>
            <a:pPr marL="257175" indent="-257175" algn="just">
              <a:spcAft>
                <a:spcPts val="717"/>
              </a:spcAft>
              <a:buAutoNum type="arabicPeriod"/>
            </a:pPr>
            <a:r>
              <a:rPr lang="ru-RU" sz="1350"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Является неотъемлемой частью федеральной адаптированной </a:t>
            </a:r>
          </a:p>
          <a:p>
            <a:pPr algn="just">
              <a:spcAft>
                <a:spcPts val="717"/>
              </a:spcAft>
            </a:pPr>
            <a:r>
              <a:rPr lang="ru-RU" sz="1350"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основной образовательной программы дошкольного образования обучающихся с ОВЗ в условиях дошкольных образовательных групп </a:t>
            </a:r>
            <a:r>
              <a:rPr lang="ru-RU" sz="1350" u="sng"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комбинированной и компенсирующей направленности</a:t>
            </a:r>
            <a:r>
              <a:rPr lang="ru-RU" sz="1350"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a:t>
            </a:r>
          </a:p>
          <a:p>
            <a:pPr algn="just">
              <a:spcAft>
                <a:spcPts val="717"/>
              </a:spcAft>
            </a:pPr>
            <a:endParaRPr lang="ru-RU" sz="1350"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717"/>
              </a:spcAft>
            </a:pPr>
            <a:r>
              <a:rPr lang="ru-RU" sz="1350"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2. Обеспечивает достижение </a:t>
            </a:r>
            <a:r>
              <a:rPr lang="ru-RU" sz="1350" u="sng"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максимальной реализации реабилитационного потенциала.</a:t>
            </a:r>
          </a:p>
          <a:p>
            <a:pPr algn="just">
              <a:spcAft>
                <a:spcPts val="717"/>
              </a:spcAft>
            </a:pPr>
            <a:endParaRPr lang="ru-RU" sz="1350"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717"/>
              </a:spcAft>
            </a:pPr>
            <a:r>
              <a:rPr lang="ru-RU" sz="1350"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3. Учитывает </a:t>
            </a:r>
            <a:r>
              <a:rPr lang="ru-RU" sz="1350" u="sng"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особые образовательные потребности обучающихся </a:t>
            </a:r>
            <a:r>
              <a:rPr lang="ru-RU" sz="1350"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раннего и дошкольного возраста </a:t>
            </a:r>
            <a:r>
              <a:rPr lang="ru-RU" sz="1350" u="sng"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с ОВЗ, удовлетворение которых открывает возможность общего образования</a:t>
            </a:r>
            <a:r>
              <a:rPr lang="ru-RU" sz="1350"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a:t>
            </a:r>
          </a:p>
          <a:p>
            <a:pPr algn="just">
              <a:spcAft>
                <a:spcPts val="717"/>
              </a:spcAft>
            </a:pPr>
            <a:endParaRPr lang="ru-RU" sz="1350"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717"/>
              </a:spcAft>
            </a:pPr>
            <a:r>
              <a:rPr lang="ru-RU" sz="1350"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Программа обеспечивает планируемые результаты дошкольного образования обучающихся раннего и дошкольного возраста с ОВЗ в условиях дошкольных </a:t>
            </a:r>
            <a:r>
              <a:rPr lang="ru-RU" sz="1350" u="sng"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образовательных групп комбинированной и компенсирующей направленности</a:t>
            </a:r>
            <a:r>
              <a:rPr lang="ru-RU" sz="1350"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a:t>
            </a:r>
            <a:endParaRPr lang="ru-RU" sz="1350"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51BC4858-DAEC-29DF-D0E9-5B62B64899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4654" r="10808"/>
          <a:stretch/>
        </p:blipFill>
        <p:spPr>
          <a:xfrm>
            <a:off x="7160004" y="1963023"/>
            <a:ext cx="1610686" cy="1871794"/>
          </a:xfrm>
          <a:prstGeom prst="rect">
            <a:avLst/>
          </a:prstGeom>
        </p:spPr>
      </p:pic>
    </p:spTree>
    <p:extLst>
      <p:ext uri="{BB962C8B-B14F-4D97-AF65-F5344CB8AC3E}">
        <p14:creationId xmlns:p14="http://schemas.microsoft.com/office/powerpoint/2010/main" val="2847161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0879"/>
            <a:ext cx="7914411" cy="711482"/>
          </a:xfrm>
        </p:spPr>
        <p:txBody>
          <a:bodyPr>
            <a:normAutofit/>
          </a:bodyPr>
          <a:lstStyle/>
          <a:p>
            <a:pPr algn="l"/>
            <a:r>
              <a:rPr lang="ru-RU" sz="3200" b="1" dirty="0">
                <a:solidFill>
                  <a:srgbClr val="ECEADC"/>
                </a:solidFill>
              </a:rPr>
              <a:t>Принятие роли</a:t>
            </a:r>
            <a:endParaRPr lang="en-US" sz="3200" dirty="0">
              <a:solidFill>
                <a:srgbClr val="ECEADC"/>
              </a:solidFill>
            </a:endParaRPr>
          </a:p>
        </p:txBody>
      </p:sp>
      <p:sp>
        <p:nvSpPr>
          <p:cNvPr id="4" name="Скругленный прямоугольник 3"/>
          <p:cNvSpPr/>
          <p:nvPr/>
        </p:nvSpPr>
        <p:spPr>
          <a:xfrm>
            <a:off x="39367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a:solidFill>
                  <a:schemeClr val="tx2">
                    <a:lumMod val="50000"/>
                  </a:schemeClr>
                </a:solidFill>
              </a:rPr>
              <a:t>Самостоятельно</a:t>
            </a:r>
            <a:endParaRPr lang="en-US" sz="2000" b="1" dirty="0">
              <a:solidFill>
                <a:schemeClr val="tx2">
                  <a:lumMod val="50000"/>
                </a:schemeClr>
              </a:solidFill>
            </a:endParaRPr>
          </a:p>
          <a:p>
            <a:r>
              <a:rPr lang="ru-RU" sz="2000" b="1" dirty="0">
                <a:solidFill>
                  <a:schemeClr val="tx2">
                    <a:lumMod val="50000"/>
                  </a:schemeClr>
                </a:solidFill>
              </a:rPr>
              <a:t>Предметное, Ситуационное, ролевое замещение</a:t>
            </a:r>
            <a:endParaRPr lang="en-US" sz="2000" b="1" dirty="0">
              <a:solidFill>
                <a:schemeClr val="tx2">
                  <a:lumMod val="50000"/>
                </a:schemeClr>
              </a:solidFill>
            </a:endParaRPr>
          </a:p>
        </p:txBody>
      </p:sp>
      <p:sp>
        <p:nvSpPr>
          <p:cNvPr id="5" name="Скругленный прямоугольник 4"/>
          <p:cNvSpPr/>
          <p:nvPr/>
        </p:nvSpPr>
        <p:spPr>
          <a:xfrm>
            <a:off x="325041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При организации взрослым ситуационное замещение</a:t>
            </a:r>
            <a:endParaRPr lang="en-US" sz="2000" b="1" dirty="0">
              <a:solidFill>
                <a:schemeClr val="tx2">
                  <a:lumMod val="50000"/>
                </a:schemeClr>
              </a:solidFill>
            </a:endParaRPr>
          </a:p>
        </p:txBody>
      </p:sp>
      <p:sp>
        <p:nvSpPr>
          <p:cNvPr id="6" name="Скругленный прямоугольник 5"/>
          <p:cNvSpPr/>
          <p:nvPr/>
        </p:nvSpPr>
        <p:spPr>
          <a:xfrm>
            <a:off x="610715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По подражанию взрослому и участии взрослого в обстановке пространства, предметное </a:t>
            </a:r>
            <a:endParaRPr lang="en-US" sz="2000" b="1" dirty="0">
              <a:solidFill>
                <a:schemeClr val="tx2">
                  <a:lumMod val="50000"/>
                </a:schemeClr>
              </a:solidFill>
            </a:endParaRP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426972856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DD66BE-F0AE-227C-61E5-E05C317194A8}"/>
              </a:ext>
            </a:extLst>
          </p:cNvPr>
          <p:cNvSpPr>
            <a:spLocks noGrp="1"/>
          </p:cNvSpPr>
          <p:nvPr>
            <p:ph type="title"/>
          </p:nvPr>
        </p:nvSpPr>
        <p:spPr/>
        <p:txBody>
          <a:bodyPr>
            <a:normAutofit fontScale="90000"/>
          </a:bodyPr>
          <a:lstStyle/>
          <a:p>
            <a:r>
              <a:rPr lang="ru-RU" sz="2400" dirty="0">
                <a:solidFill>
                  <a:schemeClr val="bg1"/>
                </a:solidFill>
                <a:latin typeface="Arial" panose="020B0604020202020204" pitchFamily="34" charset="0"/>
                <a:cs typeface="Arial" panose="020B0604020202020204" pitchFamily="34" charset="0"/>
              </a:rPr>
              <a:t>ГОСПИТАЛЬНЫЙ ДЕТСКИЙ САД </a:t>
            </a:r>
            <a:br>
              <a:rPr lang="ru-RU" sz="2400" dirty="0">
                <a:solidFill>
                  <a:schemeClr val="bg1"/>
                </a:solidFill>
                <a:latin typeface="Arial" panose="020B0604020202020204" pitchFamily="34" charset="0"/>
                <a:cs typeface="Arial" panose="020B0604020202020204" pitchFamily="34" charset="0"/>
              </a:rPr>
            </a:br>
            <a:r>
              <a:rPr lang="ru-RU" sz="2400" dirty="0" err="1" smtClean="0">
                <a:latin typeface="Arial" panose="020B0604020202020204" pitchFamily="34" charset="0"/>
                <a:cs typeface="Arial" panose="020B0604020202020204" pitchFamily="34" charset="0"/>
              </a:rPr>
              <a:t>Визитирование</a:t>
            </a:r>
            <a:r>
              <a:rPr lang="ru-RU" sz="2400" dirty="0" smtClean="0">
                <a:latin typeface="Arial" panose="020B0604020202020204" pitchFamily="34" charset="0"/>
                <a:cs typeface="Arial" panose="020B0604020202020204" pitchFamily="34" charset="0"/>
              </a:rPr>
              <a:t> </a:t>
            </a:r>
            <a:r>
              <a:rPr lang="ru-RU" sz="2400" dirty="0">
                <a:latin typeface="Arial" panose="020B0604020202020204" pitchFamily="34" charset="0"/>
                <a:cs typeface="Arial" panose="020B0604020202020204" pitchFamily="34" charset="0"/>
              </a:rPr>
              <a:t>длительно болеющих детей на дому</a:t>
            </a:r>
          </a:p>
        </p:txBody>
      </p:sp>
      <p:pic>
        <p:nvPicPr>
          <p:cNvPr id="6" name="Объект 5">
            <a:extLst>
              <a:ext uri="{FF2B5EF4-FFF2-40B4-BE49-F238E27FC236}">
                <a16:creationId xmlns:a16="http://schemas.microsoft.com/office/drawing/2014/main" id="{3C2120EF-7D64-0548-9444-A00609BED8F2}"/>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0" y="1603375"/>
            <a:ext cx="1506538" cy="2262188"/>
          </a:xfrm>
        </p:spPr>
      </p:pic>
      <p:pic>
        <p:nvPicPr>
          <p:cNvPr id="4" name="Объект 3"/>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7151688" y="1603375"/>
            <a:ext cx="1992312" cy="2654300"/>
          </a:xfrm>
        </p:spPr>
      </p:pic>
      <p:pic>
        <p:nvPicPr>
          <p:cNvPr id="9" name="Объект 5">
            <a:extLst>
              <a:ext uri="{FF2B5EF4-FFF2-40B4-BE49-F238E27FC236}">
                <a16:creationId xmlns:a16="http://schemas.microsoft.com/office/drawing/2014/main" id="{770D194F-F58A-2505-615B-9963B7B914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56862" y="2599159"/>
            <a:ext cx="1547640" cy="1029653"/>
          </a:xfrm>
          <a:prstGeom prst="rect">
            <a:avLst/>
          </a:prstGeom>
        </p:spPr>
      </p:pic>
      <p:pic>
        <p:nvPicPr>
          <p:cNvPr id="10" name="Объект 7">
            <a:extLst>
              <a:ext uri="{FF2B5EF4-FFF2-40B4-BE49-F238E27FC236}">
                <a16:creationId xmlns:a16="http://schemas.microsoft.com/office/drawing/2014/main" id="{01DC06C0-5640-12E0-6371-767F683E24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87266" y="1241865"/>
            <a:ext cx="1998758" cy="1329885"/>
          </a:xfrm>
          <a:prstGeom prst="rect">
            <a:avLst/>
          </a:prstGeom>
        </p:spPr>
      </p:pic>
      <p:pic>
        <p:nvPicPr>
          <p:cNvPr id="11" name="Объект 5">
            <a:extLst>
              <a:ext uri="{FF2B5EF4-FFF2-40B4-BE49-F238E27FC236}">
                <a16:creationId xmlns:a16="http://schemas.microsoft.com/office/drawing/2014/main" id="{039BB4F1-E5BE-DEB5-1072-3D109FE2E7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96341" y="3914854"/>
            <a:ext cx="1463910" cy="974258"/>
          </a:xfrm>
          <a:prstGeom prst="rect">
            <a:avLst/>
          </a:prstGeom>
        </p:spPr>
      </p:pic>
      <p:pic>
        <p:nvPicPr>
          <p:cNvPr id="7" name="Рисунок 6">
            <a:extLst>
              <a:ext uri="{FF2B5EF4-FFF2-40B4-BE49-F238E27FC236}">
                <a16:creationId xmlns:a16="http://schemas.microsoft.com/office/drawing/2014/main" id="{695FED1E-32A4-65D8-86A2-24EF3405A27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6422" y="3232409"/>
            <a:ext cx="1379642" cy="1839522"/>
          </a:xfrm>
          <a:prstGeom prst="rect">
            <a:avLst/>
          </a:prstGeom>
        </p:spPr>
      </p:pic>
      <p:pic>
        <p:nvPicPr>
          <p:cNvPr id="12" name="Рисунок 11">
            <a:extLst>
              <a:ext uri="{FF2B5EF4-FFF2-40B4-BE49-F238E27FC236}">
                <a16:creationId xmlns:a16="http://schemas.microsoft.com/office/drawing/2014/main" id="{0E037253-7585-E454-0774-A86F002FEB9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86064" y="3443418"/>
            <a:ext cx="916038" cy="1628513"/>
          </a:xfrm>
          <a:prstGeom prst="rect">
            <a:avLst/>
          </a:prstGeom>
        </p:spPr>
      </p:pic>
      <p:pic>
        <p:nvPicPr>
          <p:cNvPr id="5" name="Рисунок 4">
            <a:extLst>
              <a:ext uri="{FF2B5EF4-FFF2-40B4-BE49-F238E27FC236}">
                <a16:creationId xmlns:a16="http://schemas.microsoft.com/office/drawing/2014/main" id="{1B909E27-E113-47BA-BEBB-F571058102A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6193" t="281" r="3569"/>
          <a:stretch/>
        </p:blipFill>
        <p:spPr>
          <a:xfrm>
            <a:off x="5292728" y="1563646"/>
            <a:ext cx="1562293" cy="2301917"/>
          </a:xfrm>
          <a:prstGeom prst="rect">
            <a:avLst/>
          </a:prstGeom>
        </p:spPr>
      </p:pic>
    </p:spTree>
    <p:extLst>
      <p:ext uri="{BB962C8B-B14F-4D97-AF65-F5344CB8AC3E}">
        <p14:creationId xmlns:p14="http://schemas.microsoft.com/office/powerpoint/2010/main" val="15775965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25227B-EDD8-4BEA-B477-459863AECE0E}"/>
              </a:ext>
            </a:extLst>
          </p:cNvPr>
          <p:cNvSpPr>
            <a:spLocks noGrp="1"/>
          </p:cNvSpPr>
          <p:nvPr>
            <p:ph type="title"/>
          </p:nvPr>
        </p:nvSpPr>
        <p:spPr>
          <a:xfrm>
            <a:off x="387458" y="898106"/>
            <a:ext cx="8516318" cy="709742"/>
          </a:xfrm>
          <a:prstGeom prst="roundRect">
            <a:avLst>
              <a:gd name="adj" fmla="val 50000"/>
            </a:avLst>
          </a:prstGeom>
          <a:solidFill>
            <a:schemeClr val="accent1">
              <a:lumMod val="50000"/>
            </a:schemeClr>
          </a:solidFill>
        </p:spPr>
        <p:txBody>
          <a:bodyPr>
            <a:noAutofit/>
          </a:bodyPr>
          <a:lstStyle/>
          <a:p>
            <a:r>
              <a:rPr lang="ru-RU" sz="2100" dirty="0">
                <a:latin typeface="Arial" panose="020B0604020202020204" pitchFamily="34" charset="0"/>
                <a:cs typeface="Arial" panose="020B0604020202020204" pitchFamily="34" charset="0"/>
              </a:rPr>
              <a:t>организация обмена информацией с детьми, посещающими детский сад, видео по персональным интересам</a:t>
            </a:r>
          </a:p>
        </p:txBody>
      </p:sp>
      <p:pic>
        <p:nvPicPr>
          <p:cNvPr id="6" name="Объект 5">
            <a:extLst>
              <a:ext uri="{FF2B5EF4-FFF2-40B4-BE49-F238E27FC236}">
                <a16:creationId xmlns:a16="http://schemas.microsoft.com/office/drawing/2014/main" id="{FEBA9F48-5EA0-4D9F-8D46-E870F1ED0418}"/>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0" y="1878013"/>
            <a:ext cx="1992313" cy="2655887"/>
          </a:xfrm>
        </p:spPr>
      </p:pic>
      <p:pic>
        <p:nvPicPr>
          <p:cNvPr id="8" name="Объект 7">
            <a:extLst>
              <a:ext uri="{FF2B5EF4-FFF2-40B4-BE49-F238E27FC236}">
                <a16:creationId xmlns:a16="http://schemas.microsoft.com/office/drawing/2014/main" id="{94C2CBD9-FBC9-4496-8C2E-ADF258DA49C7}"/>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6243638" y="1758950"/>
            <a:ext cx="2900362" cy="1625600"/>
          </a:xfrm>
        </p:spPr>
      </p:pic>
      <p:sp>
        <p:nvSpPr>
          <p:cNvPr id="9" name="Прямоугольник 8">
            <a:extLst>
              <a:ext uri="{FF2B5EF4-FFF2-40B4-BE49-F238E27FC236}">
                <a16:creationId xmlns:a16="http://schemas.microsoft.com/office/drawing/2014/main" id="{19A393B7-CF8A-4C0B-9978-8804B579CDF4}"/>
              </a:ext>
            </a:extLst>
          </p:cNvPr>
          <p:cNvSpPr/>
          <p:nvPr/>
        </p:nvSpPr>
        <p:spPr>
          <a:xfrm>
            <a:off x="1126963" y="2889959"/>
            <a:ext cx="272989" cy="106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3" name="Рисунок 2">
            <a:extLst>
              <a:ext uri="{FF2B5EF4-FFF2-40B4-BE49-F238E27FC236}">
                <a16:creationId xmlns:a16="http://schemas.microsoft.com/office/drawing/2014/main" id="{35657240-4CCA-B56F-75FF-7CA1B41A6A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09986" y="2103260"/>
            <a:ext cx="3416773" cy="2562579"/>
          </a:xfrm>
          <a:prstGeom prst="rect">
            <a:avLst/>
          </a:prstGeom>
        </p:spPr>
      </p:pic>
      <p:sp>
        <p:nvSpPr>
          <p:cNvPr id="5" name="Прямоугольник 4"/>
          <p:cNvSpPr/>
          <p:nvPr/>
        </p:nvSpPr>
        <p:spPr>
          <a:xfrm>
            <a:off x="0" y="276453"/>
            <a:ext cx="3092129" cy="523220"/>
          </a:xfrm>
          <a:prstGeom prst="rect">
            <a:avLst/>
          </a:prstGeom>
        </p:spPr>
        <p:txBody>
          <a:bodyPr wrap="none">
            <a:spAutoFit/>
          </a:bodyPr>
          <a:lstStyle/>
          <a:p>
            <a:pPr marL="216000"/>
            <a:r>
              <a:rPr lang="ru-RU" sz="2800" b="1" dirty="0">
                <a:solidFill>
                  <a:srgbClr val="ECEADC"/>
                </a:solidFill>
                <a:latin typeface="Arial" panose="020B0604020202020204" pitchFamily="34" charset="0"/>
                <a:cs typeface="Arial" panose="020B0604020202020204" pitchFamily="34" charset="0"/>
              </a:rPr>
              <a:t>ДЕТСКИЙ САД </a:t>
            </a:r>
            <a:endParaRPr lang="ru-RU" sz="2800" dirty="0">
              <a:solidFill>
                <a:srgbClr val="ECEA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190056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a:extLst>
              <a:ext uri="{FF2B5EF4-FFF2-40B4-BE49-F238E27FC236}">
                <a16:creationId xmlns:a16="http://schemas.microsoft.com/office/drawing/2014/main" id="{1A558423-0873-BBFB-2758-F2690A106897}"/>
              </a:ext>
            </a:extLst>
          </p:cNvPr>
          <p:cNvGrpSpPr/>
          <p:nvPr/>
        </p:nvGrpSpPr>
        <p:grpSpPr>
          <a:xfrm>
            <a:off x="5357366" y="2623595"/>
            <a:ext cx="3747126" cy="2436011"/>
            <a:chOff x="7137899" y="2332037"/>
            <a:chExt cx="5507494" cy="3580429"/>
          </a:xfrm>
        </p:grpSpPr>
        <p:sp>
          <p:nvSpPr>
            <p:cNvPr id="8" name="Параллелограмм 7">
              <a:extLst>
                <a:ext uri="{FF2B5EF4-FFF2-40B4-BE49-F238E27FC236}">
                  <a16:creationId xmlns:a16="http://schemas.microsoft.com/office/drawing/2014/main" id="{17F8D5CC-75C3-2A71-0542-9DBEA4F2809C}"/>
                </a:ext>
              </a:extLst>
            </p:cNvPr>
            <p:cNvSpPr/>
            <p:nvPr/>
          </p:nvSpPr>
          <p:spPr>
            <a:xfrm>
              <a:off x="7710487" y="2332037"/>
              <a:ext cx="4595189" cy="2199200"/>
            </a:xfrm>
            <a:prstGeom prst="parallelogram">
              <a:avLst>
                <a:gd name="adj" fmla="val 43337"/>
              </a:avLst>
            </a:prstGeom>
            <a:solidFill>
              <a:srgbClr val="E0E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0"/>
            </a:p>
          </p:txBody>
        </p:sp>
        <p:sp>
          <p:nvSpPr>
            <p:cNvPr id="7" name="Параллелограмм 6">
              <a:extLst>
                <a:ext uri="{FF2B5EF4-FFF2-40B4-BE49-F238E27FC236}">
                  <a16:creationId xmlns:a16="http://schemas.microsoft.com/office/drawing/2014/main" id="{ABAA76BC-B202-9812-84FF-2705596716DE}"/>
                </a:ext>
              </a:extLst>
            </p:cNvPr>
            <p:cNvSpPr/>
            <p:nvPr/>
          </p:nvSpPr>
          <p:spPr>
            <a:xfrm>
              <a:off x="7137899" y="2555337"/>
              <a:ext cx="4595189" cy="2199200"/>
            </a:xfrm>
            <a:prstGeom prst="parallelogram">
              <a:avLst>
                <a:gd name="adj" fmla="val 43337"/>
              </a:avLst>
            </a:prstGeom>
            <a:solidFill>
              <a:srgbClr val="2B5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0"/>
            </a:p>
          </p:txBody>
        </p:sp>
        <p:sp>
          <p:nvSpPr>
            <p:cNvPr id="10" name="Параллелограмм 9">
              <a:extLst>
                <a:ext uri="{FF2B5EF4-FFF2-40B4-BE49-F238E27FC236}">
                  <a16:creationId xmlns:a16="http://schemas.microsoft.com/office/drawing/2014/main" id="{80454CD6-EBF7-104D-AFC0-3173FC743788}"/>
                </a:ext>
              </a:extLst>
            </p:cNvPr>
            <p:cNvSpPr/>
            <p:nvPr/>
          </p:nvSpPr>
          <p:spPr>
            <a:xfrm>
              <a:off x="8193374" y="4262623"/>
              <a:ext cx="4452019" cy="1649843"/>
            </a:xfrm>
            <a:prstGeom prst="parallelogram">
              <a:avLst>
                <a:gd name="adj" fmla="val 43337"/>
              </a:avLst>
            </a:prstGeom>
            <a:solidFill>
              <a:srgbClr val="86A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0">
                <a:solidFill>
                  <a:srgbClr val="86A4FA"/>
                </a:solidFill>
              </a:endParaRPr>
            </a:p>
          </p:txBody>
        </p:sp>
        <p:sp>
          <p:nvSpPr>
            <p:cNvPr id="11" name="TextBox 10">
              <a:extLst>
                <a:ext uri="{FF2B5EF4-FFF2-40B4-BE49-F238E27FC236}">
                  <a16:creationId xmlns:a16="http://schemas.microsoft.com/office/drawing/2014/main" id="{35627BBB-47DD-6602-71E7-9645075AE79B}"/>
                </a:ext>
              </a:extLst>
            </p:cNvPr>
            <p:cNvSpPr txBox="1"/>
            <p:nvPr/>
          </p:nvSpPr>
          <p:spPr>
            <a:xfrm>
              <a:off x="8880829" y="2802653"/>
              <a:ext cx="3042035" cy="914402"/>
            </a:xfrm>
            <a:prstGeom prst="rect">
              <a:avLst/>
            </a:prstGeom>
            <a:noFill/>
            <a:ln>
              <a:noFill/>
            </a:ln>
          </p:spPr>
          <p:txBody>
            <a:bodyPr wrap="square">
              <a:noAutofit/>
            </a:bodyPr>
            <a:lstStyle/>
            <a:p>
              <a:r>
                <a:rPr lang="ru-RU" sz="1633" b="1" dirty="0">
                  <a:solidFill>
                    <a:schemeClr val="bg1"/>
                  </a:solidFill>
                  <a:latin typeface="Tahoma" panose="020B0604030504040204" pitchFamily="34" charset="0"/>
                  <a:ea typeface="Tahoma" panose="020B0604030504040204" pitchFamily="34" charset="0"/>
                  <a:cs typeface="Tahoma" panose="020B0604030504040204" pitchFamily="34" charset="0"/>
                </a:rPr>
                <a:t>ФАОП ДО ЗПР</a:t>
              </a:r>
              <a:endParaRPr lang="ru-RU" sz="1089"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0D9DFAD4-A265-8BC1-602E-4D60EB991F15}"/>
                </a:ext>
              </a:extLst>
            </p:cNvPr>
            <p:cNvSpPr txBox="1"/>
            <p:nvPr/>
          </p:nvSpPr>
          <p:spPr>
            <a:xfrm>
              <a:off x="9260175" y="4423338"/>
              <a:ext cx="2929066" cy="798513"/>
            </a:xfrm>
            <a:prstGeom prst="rect">
              <a:avLst/>
            </a:prstGeom>
            <a:noFill/>
          </p:spPr>
          <p:txBody>
            <a:bodyPr wrap="square">
              <a:noAutofit/>
            </a:bodyPr>
            <a:lstStyle/>
            <a:p>
              <a:r>
                <a:rPr lang="ru-RU" sz="1361" b="1" dirty="0">
                  <a:solidFill>
                    <a:schemeClr val="bg1"/>
                  </a:solidFill>
                  <a:latin typeface="Tahoma" panose="020B0604030504040204" pitchFamily="34" charset="0"/>
                  <a:ea typeface="Tahoma" panose="020B0604030504040204" pitchFamily="34" charset="0"/>
                  <a:cs typeface="Tahoma" panose="020B0604030504040204" pitchFamily="34" charset="0"/>
                </a:rPr>
                <a:t>СПЕЦИАЛЬНО ПОДГОТОВЛЕННЫЙ ПЕДАГОГ</a:t>
              </a:r>
              <a:endParaRPr lang="ru-RU" sz="1089"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Текст 2"/>
          <p:cNvSpPr txBox="1">
            <a:spLocks/>
          </p:cNvSpPr>
          <p:nvPr/>
        </p:nvSpPr>
        <p:spPr>
          <a:xfrm>
            <a:off x="2861366" y="1423963"/>
            <a:ext cx="2229075" cy="3325239"/>
          </a:xfrm>
          <a:prstGeom prst="rect">
            <a:avLst/>
          </a:prstGeom>
          <a:solidFill>
            <a:schemeClr val="tx2">
              <a:lumMod val="40000"/>
              <a:lumOff val="60000"/>
            </a:schemeClr>
          </a:solidFill>
        </p:spPr>
        <p:txBody>
          <a:bodyPr/>
          <a:lstStyle>
            <a:lvl1pPr marL="200459" indent="-200459" algn="l" defTabSz="534558" rtl="0" eaLnBrk="1" latinLnBrk="0" hangingPunct="1">
              <a:spcBef>
                <a:spcPct val="20000"/>
              </a:spcBef>
              <a:buFont typeface="Arial" pitchFamily="34" charset="0"/>
              <a:buChar char="•"/>
              <a:defRPr sz="1871" kern="1200">
                <a:solidFill>
                  <a:schemeClr val="tx1"/>
                </a:solidFill>
                <a:latin typeface="Montserrat" panose="00000500000000000000" pitchFamily="50" charset="-52"/>
                <a:ea typeface="+mn-ea"/>
                <a:cs typeface="+mn-cs"/>
              </a:defRPr>
            </a:lvl1pPr>
            <a:lvl2pPr marL="434329" indent="-167049" algn="l" defTabSz="534558" rtl="0" eaLnBrk="1" latinLnBrk="0" hangingPunct="1">
              <a:spcBef>
                <a:spcPct val="20000"/>
              </a:spcBef>
              <a:buFont typeface="Arial" pitchFamily="34" charset="0"/>
              <a:buChar char="–"/>
              <a:defRPr sz="1637" kern="1200">
                <a:solidFill>
                  <a:schemeClr val="tx1"/>
                </a:solidFill>
                <a:latin typeface="Montserrat" panose="00000500000000000000" pitchFamily="50" charset="-52"/>
                <a:ea typeface="+mn-ea"/>
                <a:cs typeface="+mn-cs"/>
              </a:defRPr>
            </a:lvl2pPr>
            <a:lvl3pPr marL="668198" indent="-133640" algn="l" defTabSz="534558" rtl="0" eaLnBrk="1" latinLnBrk="0" hangingPunct="1">
              <a:spcBef>
                <a:spcPct val="20000"/>
              </a:spcBef>
              <a:buFont typeface="Arial" pitchFamily="34" charset="0"/>
              <a:buChar char="•"/>
              <a:defRPr sz="1403" kern="1200">
                <a:solidFill>
                  <a:schemeClr val="tx1"/>
                </a:solidFill>
                <a:latin typeface="Montserrat" panose="00000500000000000000" pitchFamily="50" charset="-52"/>
                <a:ea typeface="+mn-ea"/>
                <a:cs typeface="+mn-cs"/>
              </a:defRPr>
            </a:lvl3pPr>
            <a:lvl4pPr marL="935477" indent="-133640" algn="l" defTabSz="534558" rtl="0" eaLnBrk="1" latinLnBrk="0" hangingPunct="1">
              <a:spcBef>
                <a:spcPct val="20000"/>
              </a:spcBef>
              <a:buFont typeface="Arial" pitchFamily="34" charset="0"/>
              <a:buChar char="–"/>
              <a:defRPr sz="1169" kern="1200">
                <a:solidFill>
                  <a:schemeClr val="tx1"/>
                </a:solidFill>
                <a:latin typeface="Montserrat" panose="00000500000000000000" pitchFamily="50" charset="-52"/>
                <a:ea typeface="+mn-ea"/>
                <a:cs typeface="+mn-cs"/>
              </a:defRPr>
            </a:lvl4pPr>
            <a:lvl5pPr marL="1202756" indent="-133640" algn="l" defTabSz="534558" rtl="0" eaLnBrk="1" latinLnBrk="0" hangingPunct="1">
              <a:spcBef>
                <a:spcPct val="20000"/>
              </a:spcBef>
              <a:buFont typeface="Arial" pitchFamily="34" charset="0"/>
              <a:buChar char="»"/>
              <a:defRPr sz="1169" kern="1200">
                <a:solidFill>
                  <a:schemeClr val="tx1"/>
                </a:solidFill>
                <a:latin typeface="Montserrat" panose="00000500000000000000" pitchFamily="50" charset="-52"/>
                <a:ea typeface="+mn-ea"/>
                <a:cs typeface="+mn-cs"/>
              </a:defRPr>
            </a:lvl5pPr>
            <a:lvl6pPr marL="1470035" indent="-133640" algn="l" defTabSz="534558" rtl="0" eaLnBrk="1" latinLnBrk="0" hangingPunct="1">
              <a:spcBef>
                <a:spcPct val="20000"/>
              </a:spcBef>
              <a:buFont typeface="Arial" pitchFamily="34" charset="0"/>
              <a:buChar char="•"/>
              <a:defRPr sz="1169" kern="1200">
                <a:solidFill>
                  <a:schemeClr val="tx1"/>
                </a:solidFill>
                <a:latin typeface="+mn-lt"/>
                <a:ea typeface="+mn-ea"/>
                <a:cs typeface="+mn-cs"/>
              </a:defRPr>
            </a:lvl6pPr>
            <a:lvl7pPr marL="1737314" indent="-133640" algn="l" defTabSz="534558" rtl="0" eaLnBrk="1" latinLnBrk="0" hangingPunct="1">
              <a:spcBef>
                <a:spcPct val="20000"/>
              </a:spcBef>
              <a:buFont typeface="Arial" pitchFamily="34" charset="0"/>
              <a:buChar char="•"/>
              <a:defRPr sz="1169" kern="1200">
                <a:solidFill>
                  <a:schemeClr val="tx1"/>
                </a:solidFill>
                <a:latin typeface="+mn-lt"/>
                <a:ea typeface="+mn-ea"/>
                <a:cs typeface="+mn-cs"/>
              </a:defRPr>
            </a:lvl7pPr>
            <a:lvl8pPr marL="2004593" indent="-133640" algn="l" defTabSz="534558" rtl="0" eaLnBrk="1" latinLnBrk="0" hangingPunct="1">
              <a:spcBef>
                <a:spcPct val="20000"/>
              </a:spcBef>
              <a:buFont typeface="Arial" pitchFamily="34" charset="0"/>
              <a:buChar char="•"/>
              <a:defRPr sz="1169" kern="1200">
                <a:solidFill>
                  <a:schemeClr val="tx1"/>
                </a:solidFill>
                <a:latin typeface="+mn-lt"/>
                <a:ea typeface="+mn-ea"/>
                <a:cs typeface="+mn-cs"/>
              </a:defRPr>
            </a:lvl8pPr>
            <a:lvl9pPr marL="2271873" indent="-133640" algn="l" defTabSz="534558" rtl="0" eaLnBrk="1" latinLnBrk="0" hangingPunct="1">
              <a:spcBef>
                <a:spcPct val="20000"/>
              </a:spcBef>
              <a:buFont typeface="Arial" pitchFamily="34" charset="0"/>
              <a:buChar char="•"/>
              <a:defRPr sz="1169" kern="1200">
                <a:solidFill>
                  <a:schemeClr val="tx1"/>
                </a:solidFill>
                <a:latin typeface="+mn-lt"/>
                <a:ea typeface="+mn-ea"/>
                <a:cs typeface="+mn-cs"/>
              </a:defRPr>
            </a:lvl9pPr>
          </a:lstStyle>
          <a:p>
            <a:pPr marL="0" indent="0" algn="just">
              <a:buNone/>
            </a:pPr>
            <a:r>
              <a:rPr lang="ru-RU" sz="1125" b="1" dirty="0">
                <a:solidFill>
                  <a:schemeClr val="tx2"/>
                </a:solidFill>
                <a:latin typeface="Arial" panose="020B0604020202020204" pitchFamily="34" charset="0"/>
                <a:cs typeface="Arial" panose="020B0604020202020204" pitchFamily="34" charset="0"/>
              </a:rPr>
              <a:t>7. </a:t>
            </a:r>
            <a:r>
              <a:rPr lang="ru-RU" sz="1125" b="1" dirty="0">
                <a:latin typeface="Arial" panose="020B0604020202020204" pitchFamily="34" charset="0"/>
                <a:cs typeface="Arial" panose="020B0604020202020204" pitchFamily="34" charset="0"/>
              </a:rPr>
              <a:t>Принцип реализации </a:t>
            </a:r>
            <a:r>
              <a:rPr lang="ru-RU" sz="1125" b="1" u="sng" dirty="0" err="1">
                <a:latin typeface="Arial" panose="020B0604020202020204" pitchFamily="34" charset="0"/>
                <a:cs typeface="Arial" panose="020B0604020202020204" pitchFamily="34" charset="0"/>
              </a:rPr>
              <a:t>деятельностного</a:t>
            </a:r>
            <a:r>
              <a:rPr lang="ru-RU" sz="1125" b="1" u="sng" dirty="0">
                <a:latin typeface="Arial" panose="020B0604020202020204" pitchFamily="34" charset="0"/>
                <a:cs typeface="Arial" panose="020B0604020202020204" pitchFamily="34" charset="0"/>
              </a:rPr>
              <a:t> подхода </a:t>
            </a:r>
            <a:r>
              <a:rPr lang="ru-RU" sz="1125" b="1" dirty="0">
                <a:latin typeface="Arial" panose="020B0604020202020204" pitchFamily="34" charset="0"/>
                <a:cs typeface="Arial" panose="020B0604020202020204" pitchFamily="34" charset="0"/>
              </a:rPr>
              <a:t>в обучении и воспитании: предполагает организацию обучения и воспитания с опорой на ведущую деятельность возраста. Коррекционный образовательный процесс организуется </a:t>
            </a:r>
            <a:r>
              <a:rPr lang="ru-RU" sz="1125" b="1" u="sng" dirty="0">
                <a:latin typeface="Arial" panose="020B0604020202020204" pitchFamily="34" charset="0"/>
                <a:cs typeface="Arial" panose="020B0604020202020204" pitchFamily="34" charset="0"/>
              </a:rPr>
              <a:t>на наглядно-действенной основе</a:t>
            </a:r>
            <a:r>
              <a:rPr lang="ru-RU" sz="1125" b="1" dirty="0">
                <a:latin typeface="Arial" panose="020B0604020202020204" pitchFamily="34" charset="0"/>
                <a:cs typeface="Arial" panose="020B0604020202020204" pitchFamily="34" charset="0"/>
              </a:rPr>
              <a:t>. Обучающихся с ЗПР обучают использованию различных </a:t>
            </a:r>
            <a:r>
              <a:rPr lang="ru-RU" sz="1125" b="1" u="sng" dirty="0">
                <a:latin typeface="Arial" panose="020B0604020202020204" pitchFamily="34" charset="0"/>
                <a:cs typeface="Arial" panose="020B0604020202020204" pitchFamily="34" charset="0"/>
              </a:rPr>
              <a:t>алгоритмов (картинно-графических планов, технологических карт).</a:t>
            </a:r>
          </a:p>
          <a:p>
            <a:endParaRPr lang="ru-RU" sz="1273" dirty="0"/>
          </a:p>
        </p:txBody>
      </p:sp>
      <p:sp>
        <p:nvSpPr>
          <p:cNvPr id="15" name="Текст 3"/>
          <p:cNvSpPr txBox="1">
            <a:spLocks/>
          </p:cNvSpPr>
          <p:nvPr/>
        </p:nvSpPr>
        <p:spPr>
          <a:xfrm>
            <a:off x="550843" y="1421739"/>
            <a:ext cx="2310523" cy="2309482"/>
          </a:xfrm>
          <a:prstGeom prst="rect">
            <a:avLst/>
          </a:prstGeom>
        </p:spPr>
        <p:txBody>
          <a:bodyPr/>
          <a:lstStyle>
            <a:lvl1pPr marL="200459" indent="-200459" algn="l" defTabSz="534558" rtl="0" eaLnBrk="1" latinLnBrk="0" hangingPunct="1">
              <a:spcBef>
                <a:spcPct val="20000"/>
              </a:spcBef>
              <a:buFont typeface="Arial" pitchFamily="34" charset="0"/>
              <a:buChar char="•"/>
              <a:defRPr sz="1871" kern="1200">
                <a:solidFill>
                  <a:schemeClr val="tx1"/>
                </a:solidFill>
                <a:latin typeface="Montserrat" panose="00000500000000000000" pitchFamily="50" charset="-52"/>
                <a:ea typeface="+mn-ea"/>
                <a:cs typeface="+mn-cs"/>
              </a:defRPr>
            </a:lvl1pPr>
            <a:lvl2pPr marL="434329" indent="-167049" algn="l" defTabSz="534558" rtl="0" eaLnBrk="1" latinLnBrk="0" hangingPunct="1">
              <a:spcBef>
                <a:spcPct val="20000"/>
              </a:spcBef>
              <a:buFont typeface="Arial" pitchFamily="34" charset="0"/>
              <a:buChar char="–"/>
              <a:defRPr sz="1637" kern="1200">
                <a:solidFill>
                  <a:schemeClr val="tx1"/>
                </a:solidFill>
                <a:latin typeface="Montserrat" panose="00000500000000000000" pitchFamily="50" charset="-52"/>
                <a:ea typeface="+mn-ea"/>
                <a:cs typeface="+mn-cs"/>
              </a:defRPr>
            </a:lvl2pPr>
            <a:lvl3pPr marL="668198" indent="-133640" algn="l" defTabSz="534558" rtl="0" eaLnBrk="1" latinLnBrk="0" hangingPunct="1">
              <a:spcBef>
                <a:spcPct val="20000"/>
              </a:spcBef>
              <a:buFont typeface="Arial" pitchFamily="34" charset="0"/>
              <a:buChar char="•"/>
              <a:defRPr sz="1403" kern="1200">
                <a:solidFill>
                  <a:schemeClr val="tx1"/>
                </a:solidFill>
                <a:latin typeface="Montserrat" panose="00000500000000000000" pitchFamily="50" charset="-52"/>
                <a:ea typeface="+mn-ea"/>
                <a:cs typeface="+mn-cs"/>
              </a:defRPr>
            </a:lvl3pPr>
            <a:lvl4pPr marL="935477" indent="-133640" algn="l" defTabSz="534558" rtl="0" eaLnBrk="1" latinLnBrk="0" hangingPunct="1">
              <a:spcBef>
                <a:spcPct val="20000"/>
              </a:spcBef>
              <a:buFont typeface="Arial" pitchFamily="34" charset="0"/>
              <a:buChar char="–"/>
              <a:defRPr sz="1169" kern="1200">
                <a:solidFill>
                  <a:schemeClr val="tx1"/>
                </a:solidFill>
                <a:latin typeface="Montserrat" panose="00000500000000000000" pitchFamily="50" charset="-52"/>
                <a:ea typeface="+mn-ea"/>
                <a:cs typeface="+mn-cs"/>
              </a:defRPr>
            </a:lvl4pPr>
            <a:lvl5pPr marL="1202756" indent="-133640" algn="l" defTabSz="534558" rtl="0" eaLnBrk="1" latinLnBrk="0" hangingPunct="1">
              <a:spcBef>
                <a:spcPct val="20000"/>
              </a:spcBef>
              <a:buFont typeface="Arial" pitchFamily="34" charset="0"/>
              <a:buChar char="»"/>
              <a:defRPr sz="1169" kern="1200">
                <a:solidFill>
                  <a:schemeClr val="tx1"/>
                </a:solidFill>
                <a:latin typeface="Montserrat" panose="00000500000000000000" pitchFamily="50" charset="-52"/>
                <a:ea typeface="+mn-ea"/>
                <a:cs typeface="+mn-cs"/>
              </a:defRPr>
            </a:lvl5pPr>
            <a:lvl6pPr marL="1470035" indent="-133640" algn="l" defTabSz="534558" rtl="0" eaLnBrk="1" latinLnBrk="0" hangingPunct="1">
              <a:spcBef>
                <a:spcPct val="20000"/>
              </a:spcBef>
              <a:buFont typeface="Arial" pitchFamily="34" charset="0"/>
              <a:buChar char="•"/>
              <a:defRPr sz="1169" kern="1200">
                <a:solidFill>
                  <a:schemeClr val="tx1"/>
                </a:solidFill>
                <a:latin typeface="+mn-lt"/>
                <a:ea typeface="+mn-ea"/>
                <a:cs typeface="+mn-cs"/>
              </a:defRPr>
            </a:lvl6pPr>
            <a:lvl7pPr marL="1737314" indent="-133640" algn="l" defTabSz="534558" rtl="0" eaLnBrk="1" latinLnBrk="0" hangingPunct="1">
              <a:spcBef>
                <a:spcPct val="20000"/>
              </a:spcBef>
              <a:buFont typeface="Arial" pitchFamily="34" charset="0"/>
              <a:buChar char="•"/>
              <a:defRPr sz="1169" kern="1200">
                <a:solidFill>
                  <a:schemeClr val="tx1"/>
                </a:solidFill>
                <a:latin typeface="+mn-lt"/>
                <a:ea typeface="+mn-ea"/>
                <a:cs typeface="+mn-cs"/>
              </a:defRPr>
            </a:lvl7pPr>
            <a:lvl8pPr marL="2004593" indent="-133640" algn="l" defTabSz="534558" rtl="0" eaLnBrk="1" latinLnBrk="0" hangingPunct="1">
              <a:spcBef>
                <a:spcPct val="20000"/>
              </a:spcBef>
              <a:buFont typeface="Arial" pitchFamily="34" charset="0"/>
              <a:buChar char="•"/>
              <a:defRPr sz="1169" kern="1200">
                <a:solidFill>
                  <a:schemeClr val="tx1"/>
                </a:solidFill>
                <a:latin typeface="+mn-lt"/>
                <a:ea typeface="+mn-ea"/>
                <a:cs typeface="+mn-cs"/>
              </a:defRPr>
            </a:lvl8pPr>
            <a:lvl9pPr marL="2271873" indent="-133640" algn="l" defTabSz="534558" rtl="0" eaLnBrk="1" latinLnBrk="0" hangingPunct="1">
              <a:spcBef>
                <a:spcPct val="20000"/>
              </a:spcBef>
              <a:buFont typeface="Arial" pitchFamily="34" charset="0"/>
              <a:buChar char="•"/>
              <a:defRPr sz="1169" kern="1200">
                <a:solidFill>
                  <a:schemeClr val="tx1"/>
                </a:solidFill>
                <a:latin typeface="+mn-lt"/>
                <a:ea typeface="+mn-ea"/>
                <a:cs typeface="+mn-cs"/>
              </a:defRPr>
            </a:lvl9pPr>
          </a:lstStyle>
          <a:p>
            <a:pPr marL="0" indent="0">
              <a:buNone/>
            </a:pPr>
            <a:r>
              <a:rPr lang="ru-RU" sz="1273" b="1" dirty="0">
                <a:solidFill>
                  <a:srgbClr val="2B58D5"/>
                </a:solidFill>
                <a:latin typeface="Arial" panose="020B0604020202020204" pitchFamily="34" charset="0"/>
                <a:cs typeface="Arial" panose="020B0604020202020204" pitchFamily="34" charset="0"/>
              </a:rPr>
              <a:t>6. Принцип </a:t>
            </a:r>
            <a:r>
              <a:rPr lang="ru-RU" sz="1273" b="1" u="sng" dirty="0">
                <a:solidFill>
                  <a:srgbClr val="2B58D5"/>
                </a:solidFill>
                <a:latin typeface="Arial" panose="020B0604020202020204" pitchFamily="34" charset="0"/>
                <a:cs typeface="Arial" panose="020B0604020202020204" pitchFamily="34" charset="0"/>
              </a:rPr>
              <a:t>единства</a:t>
            </a:r>
            <a:r>
              <a:rPr lang="ru-RU" sz="1273" b="1" dirty="0">
                <a:solidFill>
                  <a:srgbClr val="2B58D5"/>
                </a:solidFill>
                <a:latin typeface="Arial" panose="020B0604020202020204" pitchFamily="34" charset="0"/>
                <a:cs typeface="Arial" panose="020B0604020202020204" pitchFamily="34" charset="0"/>
              </a:rPr>
              <a:t> в реализации коррекционных, профилактических и развивающих задач: не позволяет ограничиваться лишь преодолением актуальных на сегодняшний день трудностей и требует построения </a:t>
            </a:r>
            <a:r>
              <a:rPr lang="ru-RU" sz="1273" b="1" u="sng" dirty="0">
                <a:solidFill>
                  <a:srgbClr val="2B58D5"/>
                </a:solidFill>
                <a:latin typeface="Arial" panose="020B0604020202020204" pitchFamily="34" charset="0"/>
                <a:cs typeface="Arial" panose="020B0604020202020204" pitchFamily="34" charset="0"/>
              </a:rPr>
              <a:t>ближайшего прогноза развития </a:t>
            </a:r>
            <a:r>
              <a:rPr lang="ru-RU" sz="1273" b="1" dirty="0">
                <a:solidFill>
                  <a:srgbClr val="2B58D5"/>
                </a:solidFill>
                <a:latin typeface="Arial" panose="020B0604020202020204" pitchFamily="34" charset="0"/>
                <a:cs typeface="Arial" panose="020B0604020202020204" pitchFamily="34" charset="0"/>
              </a:rPr>
              <a:t>ребенка с ЗПР и создания благоприятных условий для наиболее</a:t>
            </a:r>
            <a:r>
              <a:rPr lang="ru-RU" sz="1273" b="1" u="sng" dirty="0">
                <a:solidFill>
                  <a:srgbClr val="2B58D5"/>
                </a:solidFill>
                <a:latin typeface="Arial" panose="020B0604020202020204" pitchFamily="34" charset="0"/>
                <a:cs typeface="Arial" panose="020B0604020202020204" pitchFamily="34" charset="0"/>
              </a:rPr>
              <a:t> полной реализации его потенциальных возможностей</a:t>
            </a:r>
          </a:p>
        </p:txBody>
      </p:sp>
      <p:sp>
        <p:nvSpPr>
          <p:cNvPr id="16" name="Текст 7"/>
          <p:cNvSpPr txBox="1">
            <a:spLocks/>
          </p:cNvSpPr>
          <p:nvPr/>
        </p:nvSpPr>
        <p:spPr>
          <a:xfrm>
            <a:off x="5171888" y="1127515"/>
            <a:ext cx="3530409" cy="2754917"/>
          </a:xfrm>
          <a:prstGeom prst="rect">
            <a:avLst/>
          </a:prstGeom>
        </p:spPr>
        <p:txBody>
          <a:bodyPr/>
          <a:lstStyle>
            <a:lvl1pPr marL="200459" indent="-200459" algn="l" defTabSz="534558" rtl="0" eaLnBrk="1" latinLnBrk="0" hangingPunct="1">
              <a:spcBef>
                <a:spcPct val="20000"/>
              </a:spcBef>
              <a:buFont typeface="Arial" pitchFamily="34" charset="0"/>
              <a:buChar char="•"/>
              <a:defRPr sz="1871" kern="1200">
                <a:solidFill>
                  <a:schemeClr val="tx1"/>
                </a:solidFill>
                <a:latin typeface="Montserrat" panose="00000500000000000000" pitchFamily="50" charset="-52"/>
                <a:ea typeface="+mn-ea"/>
                <a:cs typeface="+mn-cs"/>
              </a:defRPr>
            </a:lvl1pPr>
            <a:lvl2pPr marL="434329" indent="-167049" algn="l" defTabSz="534558" rtl="0" eaLnBrk="1" latinLnBrk="0" hangingPunct="1">
              <a:spcBef>
                <a:spcPct val="20000"/>
              </a:spcBef>
              <a:buFont typeface="Arial" pitchFamily="34" charset="0"/>
              <a:buChar char="–"/>
              <a:defRPr sz="1637" kern="1200">
                <a:solidFill>
                  <a:schemeClr val="tx1"/>
                </a:solidFill>
                <a:latin typeface="Montserrat" panose="00000500000000000000" pitchFamily="50" charset="-52"/>
                <a:ea typeface="+mn-ea"/>
                <a:cs typeface="+mn-cs"/>
              </a:defRPr>
            </a:lvl2pPr>
            <a:lvl3pPr marL="668198" indent="-133640" algn="l" defTabSz="534558" rtl="0" eaLnBrk="1" latinLnBrk="0" hangingPunct="1">
              <a:spcBef>
                <a:spcPct val="20000"/>
              </a:spcBef>
              <a:buFont typeface="Arial" pitchFamily="34" charset="0"/>
              <a:buChar char="•"/>
              <a:defRPr sz="1403" kern="1200">
                <a:solidFill>
                  <a:schemeClr val="tx1"/>
                </a:solidFill>
                <a:latin typeface="Montserrat" panose="00000500000000000000" pitchFamily="50" charset="-52"/>
                <a:ea typeface="+mn-ea"/>
                <a:cs typeface="+mn-cs"/>
              </a:defRPr>
            </a:lvl3pPr>
            <a:lvl4pPr marL="935477" indent="-133640" algn="l" defTabSz="534558" rtl="0" eaLnBrk="1" latinLnBrk="0" hangingPunct="1">
              <a:spcBef>
                <a:spcPct val="20000"/>
              </a:spcBef>
              <a:buFont typeface="Arial" pitchFamily="34" charset="0"/>
              <a:buChar char="–"/>
              <a:defRPr sz="1169" kern="1200">
                <a:solidFill>
                  <a:schemeClr val="tx1"/>
                </a:solidFill>
                <a:latin typeface="Montserrat" panose="00000500000000000000" pitchFamily="50" charset="-52"/>
                <a:ea typeface="+mn-ea"/>
                <a:cs typeface="+mn-cs"/>
              </a:defRPr>
            </a:lvl4pPr>
            <a:lvl5pPr marL="1202756" indent="-133640" algn="l" defTabSz="534558" rtl="0" eaLnBrk="1" latinLnBrk="0" hangingPunct="1">
              <a:spcBef>
                <a:spcPct val="20000"/>
              </a:spcBef>
              <a:buFont typeface="Arial" pitchFamily="34" charset="0"/>
              <a:buChar char="»"/>
              <a:defRPr sz="1169" kern="1200">
                <a:solidFill>
                  <a:schemeClr val="tx1"/>
                </a:solidFill>
                <a:latin typeface="Montserrat" panose="00000500000000000000" pitchFamily="50" charset="-52"/>
                <a:ea typeface="+mn-ea"/>
                <a:cs typeface="+mn-cs"/>
              </a:defRPr>
            </a:lvl5pPr>
            <a:lvl6pPr marL="1470035" indent="-133640" algn="l" defTabSz="534558" rtl="0" eaLnBrk="1" latinLnBrk="0" hangingPunct="1">
              <a:spcBef>
                <a:spcPct val="20000"/>
              </a:spcBef>
              <a:buFont typeface="Arial" pitchFamily="34" charset="0"/>
              <a:buChar char="•"/>
              <a:defRPr sz="1169" kern="1200">
                <a:solidFill>
                  <a:schemeClr val="tx1"/>
                </a:solidFill>
                <a:latin typeface="+mn-lt"/>
                <a:ea typeface="+mn-ea"/>
                <a:cs typeface="+mn-cs"/>
              </a:defRPr>
            </a:lvl6pPr>
            <a:lvl7pPr marL="1737314" indent="-133640" algn="l" defTabSz="534558" rtl="0" eaLnBrk="1" latinLnBrk="0" hangingPunct="1">
              <a:spcBef>
                <a:spcPct val="20000"/>
              </a:spcBef>
              <a:buFont typeface="Arial" pitchFamily="34" charset="0"/>
              <a:buChar char="•"/>
              <a:defRPr sz="1169" kern="1200">
                <a:solidFill>
                  <a:schemeClr val="tx1"/>
                </a:solidFill>
                <a:latin typeface="+mn-lt"/>
                <a:ea typeface="+mn-ea"/>
                <a:cs typeface="+mn-cs"/>
              </a:defRPr>
            </a:lvl7pPr>
            <a:lvl8pPr marL="2004593" indent="-133640" algn="l" defTabSz="534558" rtl="0" eaLnBrk="1" latinLnBrk="0" hangingPunct="1">
              <a:spcBef>
                <a:spcPct val="20000"/>
              </a:spcBef>
              <a:buFont typeface="Arial" pitchFamily="34" charset="0"/>
              <a:buChar char="•"/>
              <a:defRPr sz="1169" kern="1200">
                <a:solidFill>
                  <a:schemeClr val="tx1"/>
                </a:solidFill>
                <a:latin typeface="+mn-lt"/>
                <a:ea typeface="+mn-ea"/>
                <a:cs typeface="+mn-cs"/>
              </a:defRPr>
            </a:lvl8pPr>
            <a:lvl9pPr marL="2271873" indent="-133640" algn="l" defTabSz="534558" rtl="0" eaLnBrk="1" latinLnBrk="0" hangingPunct="1">
              <a:spcBef>
                <a:spcPct val="20000"/>
              </a:spcBef>
              <a:buFont typeface="Arial" pitchFamily="34" charset="0"/>
              <a:buChar char="•"/>
              <a:defRPr sz="1169" kern="1200">
                <a:solidFill>
                  <a:schemeClr val="tx1"/>
                </a:solidFill>
                <a:latin typeface="+mn-lt"/>
                <a:ea typeface="+mn-ea"/>
                <a:cs typeface="+mn-cs"/>
              </a:defRPr>
            </a:lvl9pPr>
          </a:lstStyle>
          <a:p>
            <a:pPr marL="0" indent="0">
              <a:buNone/>
            </a:pPr>
            <a:r>
              <a:rPr lang="ru-RU" sz="1000" b="1" dirty="0">
                <a:solidFill>
                  <a:schemeClr val="accent2">
                    <a:lumMod val="90000"/>
                    <a:lumOff val="10000"/>
                  </a:schemeClr>
                </a:solidFill>
                <a:latin typeface="Arial" panose="020B0604020202020204" pitchFamily="34" charset="0"/>
                <a:cs typeface="Arial" panose="020B0604020202020204" pitchFamily="34" charset="0"/>
              </a:rPr>
              <a:t>8. </a:t>
            </a:r>
            <a:r>
              <a:rPr lang="ru-RU" sz="1000" b="1" u="sng" dirty="0">
                <a:solidFill>
                  <a:schemeClr val="accent6">
                    <a:lumMod val="50000"/>
                  </a:schemeClr>
                </a:solidFill>
                <a:latin typeface="Arial" panose="020B0604020202020204" pitchFamily="34" charset="0"/>
                <a:cs typeface="Arial" panose="020B0604020202020204" pitchFamily="34" charset="0"/>
              </a:rPr>
              <a:t>Только специально подготовленный педагог</a:t>
            </a:r>
            <a:r>
              <a:rPr lang="ru-RU" sz="1000" b="1" dirty="0">
                <a:solidFill>
                  <a:schemeClr val="accent6">
                    <a:lumMod val="50000"/>
                  </a:schemeClr>
                </a:solidFill>
                <a:latin typeface="Arial" panose="020B0604020202020204" pitchFamily="34" charset="0"/>
                <a:cs typeface="Arial" panose="020B0604020202020204" pitchFamily="34" charset="0"/>
              </a:rPr>
              <a:t>, </a:t>
            </a:r>
            <a:r>
              <a:rPr lang="ru-RU" sz="1000" b="1" dirty="0">
                <a:solidFill>
                  <a:schemeClr val="accent2">
                    <a:lumMod val="90000"/>
                    <a:lumOff val="10000"/>
                  </a:schemeClr>
                </a:solidFill>
                <a:latin typeface="Arial" panose="020B0604020202020204" pitchFamily="34" charset="0"/>
                <a:cs typeface="Arial" panose="020B0604020202020204" pitchFamily="34" charset="0"/>
              </a:rPr>
              <a:t>зная закономерности, особенности развития и познавательные возможности ребенка, с одной стороны, и возможные пути и </a:t>
            </a:r>
            <a:r>
              <a:rPr lang="ru-RU" sz="1000" b="1" u="sng" dirty="0">
                <a:latin typeface="Arial" panose="020B0604020202020204" pitchFamily="34" charset="0"/>
                <a:cs typeface="Arial" panose="020B0604020202020204" pitchFamily="34" charset="0"/>
              </a:rPr>
              <a:t>способы коррекционной и компенсирующей помощи </a:t>
            </a:r>
            <a:r>
              <a:rPr lang="ru-RU" sz="1000" b="1" dirty="0">
                <a:solidFill>
                  <a:schemeClr val="accent2">
                    <a:lumMod val="90000"/>
                    <a:lumOff val="10000"/>
                  </a:schemeClr>
                </a:solidFill>
                <a:latin typeface="Arial" panose="020B0604020202020204" pitchFamily="34" charset="0"/>
                <a:cs typeface="Arial" panose="020B0604020202020204" pitchFamily="34" charset="0"/>
              </a:rPr>
              <a:t>ему - с другой, может организовать процесс образовательной деятельности и управлять им. </a:t>
            </a:r>
          </a:p>
        </p:txBody>
      </p:sp>
      <p:pic>
        <p:nvPicPr>
          <p:cNvPr id="18" name="Рисунок 17">
            <a:extLst>
              <a:ext uri="{FF2B5EF4-FFF2-40B4-BE49-F238E27FC236}">
                <a16:creationId xmlns:a16="http://schemas.microsoft.com/office/drawing/2014/main" id="{3D39BD06-8873-5183-E93F-68A45AA953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00692" y="3327038"/>
            <a:ext cx="1462233" cy="1096675"/>
          </a:xfrm>
          <a:prstGeom prst="rect">
            <a:avLst/>
          </a:prstGeom>
        </p:spPr>
      </p:pic>
      <p:sp>
        <p:nvSpPr>
          <p:cNvPr id="4" name="Заголовок 3"/>
          <p:cNvSpPr>
            <a:spLocks noGrp="1"/>
          </p:cNvSpPr>
          <p:nvPr>
            <p:ph type="title"/>
          </p:nvPr>
        </p:nvSpPr>
        <p:spPr/>
        <p:txBody>
          <a:bodyPr>
            <a:normAutofit fontScale="90000"/>
          </a:bodyPr>
          <a:lstStyle/>
          <a:p>
            <a:r>
              <a:rPr lang="ru-RU" dirty="0"/>
              <a:t>10.3.5. Специфические принципы и подходы к формированию АОП ДО для обучающихся с ЗПР</a:t>
            </a:r>
            <a:r>
              <a:rPr lang="ru-RU" dirty="0" smtClean="0"/>
              <a:t>:</a:t>
            </a:r>
            <a:endParaRPr lang="en-US" dirty="0"/>
          </a:p>
        </p:txBody>
      </p:sp>
    </p:spTree>
    <p:extLst>
      <p:ext uri="{BB962C8B-B14F-4D97-AF65-F5344CB8AC3E}">
        <p14:creationId xmlns:p14="http://schemas.microsoft.com/office/powerpoint/2010/main" val="413162638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D9ACBDD-1867-4233-8E38-BAE0BC36FC69}"/>
              </a:ext>
            </a:extLst>
          </p:cNvPr>
          <p:cNvSpPr>
            <a:spLocks noGrp="1" noChangeArrowheads="1"/>
          </p:cNvSpPr>
          <p:nvPr>
            <p:ph type="title"/>
          </p:nvPr>
        </p:nvSpPr>
        <p:spPr/>
        <p:txBody>
          <a:bodyPr rtlCol="0">
            <a:normAutofit fontScale="90000"/>
          </a:bodyPr>
          <a:lstStyle/>
          <a:p>
            <a:pPr>
              <a:defRPr/>
            </a:pPr>
            <a:r>
              <a:rPr lang="ru-RU" sz="2100" dirty="0"/>
              <a:t>Ф</a:t>
            </a:r>
            <a:r>
              <a:rPr lang="ru-RU" sz="2100" dirty="0" smtClean="0"/>
              <a:t>ормирование </a:t>
            </a:r>
            <a:r>
              <a:rPr lang="ru-RU" sz="2100" dirty="0"/>
              <a:t>познавательных действий и ориентировки в пространстве</a:t>
            </a:r>
            <a:r>
              <a:rPr lang="ru-RU" dirty="0"/>
              <a:t> </a:t>
            </a:r>
            <a:endParaRPr lang="en-US" dirty="0"/>
          </a:p>
        </p:txBody>
      </p:sp>
      <p:grpSp>
        <p:nvGrpSpPr>
          <p:cNvPr id="91139" name="Group 3">
            <a:extLst>
              <a:ext uri="{FF2B5EF4-FFF2-40B4-BE49-F238E27FC236}">
                <a16:creationId xmlns:a16="http://schemas.microsoft.com/office/drawing/2014/main" id="{15B8C674-4481-4D06-9B4D-FBEB618C9DC7}"/>
              </a:ext>
            </a:extLst>
          </p:cNvPr>
          <p:cNvGrpSpPr>
            <a:grpSpLocks/>
          </p:cNvGrpSpPr>
          <p:nvPr/>
        </p:nvGrpSpPr>
        <p:grpSpPr bwMode="auto">
          <a:xfrm>
            <a:off x="1571626" y="1075990"/>
            <a:ext cx="2113360" cy="3746042"/>
            <a:chOff x="720" y="1299"/>
            <a:chExt cx="1367" cy="2539"/>
          </a:xfrm>
        </p:grpSpPr>
        <p:sp>
          <p:nvSpPr>
            <p:cNvPr id="91171" name="AutoShape 4">
              <a:extLst>
                <a:ext uri="{FF2B5EF4-FFF2-40B4-BE49-F238E27FC236}">
                  <a16:creationId xmlns:a16="http://schemas.microsoft.com/office/drawing/2014/main" id="{9A06155B-EF13-4AFE-95E8-C55594635DF7}"/>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72" name="AutoShape 5">
              <a:extLst>
                <a:ext uri="{FF2B5EF4-FFF2-40B4-BE49-F238E27FC236}">
                  <a16:creationId xmlns:a16="http://schemas.microsoft.com/office/drawing/2014/main" id="{946BD551-4E89-4D91-9979-B444DD386A25}"/>
                </a:ext>
              </a:extLst>
            </p:cNvPr>
            <p:cNvSpPr>
              <a:spLocks noChangeArrowheads="1"/>
            </p:cNvSpPr>
            <p:nvPr/>
          </p:nvSpPr>
          <p:spPr bwMode="gray">
            <a:xfrm>
              <a:off x="741" y="149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73" name="AutoShape 6">
              <a:extLst>
                <a:ext uri="{FF2B5EF4-FFF2-40B4-BE49-F238E27FC236}">
                  <a16:creationId xmlns:a16="http://schemas.microsoft.com/office/drawing/2014/main" id="{FEA266A9-EE42-4AEB-A56A-CA785171A1F2}"/>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74" name="AutoShape 7">
              <a:extLst>
                <a:ext uri="{FF2B5EF4-FFF2-40B4-BE49-F238E27FC236}">
                  <a16:creationId xmlns:a16="http://schemas.microsoft.com/office/drawing/2014/main" id="{BEEF835F-F179-44AC-853D-5DB249CA65DF}"/>
                </a:ext>
              </a:extLst>
            </p:cNvPr>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75" name="AutoShape 8">
              <a:extLst>
                <a:ext uri="{FF2B5EF4-FFF2-40B4-BE49-F238E27FC236}">
                  <a16:creationId xmlns:a16="http://schemas.microsoft.com/office/drawing/2014/main" id="{C8CB6F72-198D-425A-9D26-BB407C554186}"/>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D7E6E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76" name="AutoShape 9">
              <a:extLst>
                <a:ext uri="{FF2B5EF4-FFF2-40B4-BE49-F238E27FC236}">
                  <a16:creationId xmlns:a16="http://schemas.microsoft.com/office/drawing/2014/main" id="{361CF025-328C-4ED7-B544-B16D9FF04623}"/>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D7E6E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350"/>
                <a:t>реальном</a:t>
              </a:r>
            </a:p>
          </p:txBody>
        </p:sp>
        <p:grpSp>
          <p:nvGrpSpPr>
            <p:cNvPr id="91177" name="Group 10">
              <a:extLst>
                <a:ext uri="{FF2B5EF4-FFF2-40B4-BE49-F238E27FC236}">
                  <a16:creationId xmlns:a16="http://schemas.microsoft.com/office/drawing/2014/main" id="{99A5EE05-3141-4F1F-BBD9-E72AF6520B98}"/>
                </a:ext>
              </a:extLst>
            </p:cNvPr>
            <p:cNvGrpSpPr>
              <a:grpSpLocks/>
            </p:cNvGrpSpPr>
            <p:nvPr/>
          </p:nvGrpSpPr>
          <p:grpSpPr bwMode="auto">
            <a:xfrm>
              <a:off x="1189" y="1299"/>
              <a:ext cx="405" cy="392"/>
              <a:chOff x="1289" y="587"/>
              <a:chExt cx="668" cy="647"/>
            </a:xfrm>
          </p:grpSpPr>
          <p:sp>
            <p:nvSpPr>
              <p:cNvPr id="91180" name="Oval 11">
                <a:extLst>
                  <a:ext uri="{FF2B5EF4-FFF2-40B4-BE49-F238E27FC236}">
                    <a16:creationId xmlns:a16="http://schemas.microsoft.com/office/drawing/2014/main" id="{6D174E88-B439-4AEA-92DE-56981FCE5518}"/>
                  </a:ext>
                </a:extLst>
              </p:cNvPr>
              <p:cNvSpPr>
                <a:spLocks noChangeArrowheads="1"/>
              </p:cNvSpPr>
              <p:nvPr/>
            </p:nvSpPr>
            <p:spPr bwMode="gray">
              <a:xfrm>
                <a:off x="1289" y="679"/>
                <a:ext cx="668" cy="47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81" name="Oval 12">
                <a:extLst>
                  <a:ext uri="{FF2B5EF4-FFF2-40B4-BE49-F238E27FC236}">
                    <a16:creationId xmlns:a16="http://schemas.microsoft.com/office/drawing/2014/main" id="{637E986A-515C-4AA7-B093-30BFA72E94F7}"/>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82" name="Oval 13">
                <a:extLst>
                  <a:ext uri="{FF2B5EF4-FFF2-40B4-BE49-F238E27FC236}">
                    <a16:creationId xmlns:a16="http://schemas.microsoft.com/office/drawing/2014/main" id="{E60A8F4E-D812-4A06-8525-F4180D86A215}"/>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83" name="Oval 14">
                <a:extLst>
                  <a:ext uri="{FF2B5EF4-FFF2-40B4-BE49-F238E27FC236}">
                    <a16:creationId xmlns:a16="http://schemas.microsoft.com/office/drawing/2014/main" id="{F620559C-A2C6-41E5-9989-FD78F052BC53}"/>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84" name="Oval 15">
                <a:extLst>
                  <a:ext uri="{FF2B5EF4-FFF2-40B4-BE49-F238E27FC236}">
                    <a16:creationId xmlns:a16="http://schemas.microsoft.com/office/drawing/2014/main" id="{5ED5A0D1-FA3E-44E7-A388-CFE9AF7A2443}"/>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grpSp>
        <p:sp>
          <p:nvSpPr>
            <p:cNvPr id="91178" name="Text Box 16">
              <a:extLst>
                <a:ext uri="{FF2B5EF4-FFF2-40B4-BE49-F238E27FC236}">
                  <a16:creationId xmlns:a16="http://schemas.microsoft.com/office/drawing/2014/main" id="{DC5E8C19-5384-4C3F-B2D8-D706BE08472C}"/>
                </a:ext>
              </a:extLst>
            </p:cNvPr>
            <p:cNvSpPr txBox="1">
              <a:spLocks noChangeArrowheads="1"/>
            </p:cNvSpPr>
            <p:nvPr/>
          </p:nvSpPr>
          <p:spPr bwMode="gray">
            <a:xfrm>
              <a:off x="1287" y="1354"/>
              <a:ext cx="20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ru-RU">
                  <a:solidFill>
                    <a:srgbClr val="000000"/>
                  </a:solidFill>
                </a:rPr>
                <a:t>1</a:t>
              </a:r>
              <a:endParaRPr lang="en-US" altLang="ru-RU" sz="1350"/>
            </a:p>
          </p:txBody>
        </p:sp>
        <p:sp>
          <p:nvSpPr>
            <p:cNvPr id="91179" name="Text Box 17">
              <a:extLst>
                <a:ext uri="{FF2B5EF4-FFF2-40B4-BE49-F238E27FC236}">
                  <a16:creationId xmlns:a16="http://schemas.microsoft.com/office/drawing/2014/main" id="{D75F6585-D035-4242-99C9-DC8EB74CA28F}"/>
                </a:ext>
              </a:extLst>
            </p:cNvPr>
            <p:cNvSpPr txBox="1">
              <a:spLocks noChangeArrowheads="1"/>
            </p:cNvSpPr>
            <p:nvPr/>
          </p:nvSpPr>
          <p:spPr bwMode="gray">
            <a:xfrm>
              <a:off x="768" y="1666"/>
              <a:ext cx="1296" cy="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350" dirty="0"/>
                <a:t>с реальными предметами на основе предметной и предметно-игровой деятельности </a:t>
              </a:r>
              <a:endParaRPr lang="en-US" altLang="ru-RU" sz="1350" dirty="0"/>
            </a:p>
          </p:txBody>
        </p:sp>
      </p:grpSp>
      <p:grpSp>
        <p:nvGrpSpPr>
          <p:cNvPr id="91140" name="Group 18">
            <a:extLst>
              <a:ext uri="{FF2B5EF4-FFF2-40B4-BE49-F238E27FC236}">
                <a16:creationId xmlns:a16="http://schemas.microsoft.com/office/drawing/2014/main" id="{E46ABA53-E992-40C6-B89B-877437446832}"/>
              </a:ext>
            </a:extLst>
          </p:cNvPr>
          <p:cNvGrpSpPr>
            <a:grpSpLocks/>
          </p:cNvGrpSpPr>
          <p:nvPr/>
        </p:nvGrpSpPr>
        <p:grpSpPr bwMode="auto">
          <a:xfrm>
            <a:off x="3698081" y="1022728"/>
            <a:ext cx="2106216" cy="4013617"/>
            <a:chOff x="2208" y="1299"/>
            <a:chExt cx="1401" cy="2539"/>
          </a:xfrm>
        </p:grpSpPr>
        <p:sp>
          <p:nvSpPr>
            <p:cNvPr id="91158" name="AutoShape 19">
              <a:extLst>
                <a:ext uri="{FF2B5EF4-FFF2-40B4-BE49-F238E27FC236}">
                  <a16:creationId xmlns:a16="http://schemas.microsoft.com/office/drawing/2014/main" id="{2C33282C-736A-4B22-A089-8B675AAA8186}"/>
                </a:ext>
              </a:extLst>
            </p:cNvPr>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59" name="AutoShape 20">
              <a:extLst>
                <a:ext uri="{FF2B5EF4-FFF2-40B4-BE49-F238E27FC236}">
                  <a16:creationId xmlns:a16="http://schemas.microsoft.com/office/drawing/2014/main" id="{895C270B-2FBE-4BE7-A1DF-C8835C08C8E6}"/>
                </a:ext>
              </a:extLst>
            </p:cNvPr>
            <p:cNvSpPr>
              <a:spLocks noChangeArrowheads="1"/>
            </p:cNvSpPr>
            <p:nvPr/>
          </p:nvSpPr>
          <p:spPr bwMode="gray">
            <a:xfrm>
              <a:off x="2229" y="1495"/>
              <a:ext cx="1322" cy="1766"/>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60" name="AutoShape 21">
              <a:extLst>
                <a:ext uri="{FF2B5EF4-FFF2-40B4-BE49-F238E27FC236}">
                  <a16:creationId xmlns:a16="http://schemas.microsoft.com/office/drawing/2014/main" id="{A69E7808-1119-4F06-96B2-E1B969E997FF}"/>
                </a:ext>
              </a:extLst>
            </p:cNvPr>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61" name="AutoShape 22">
              <a:extLst>
                <a:ext uri="{FF2B5EF4-FFF2-40B4-BE49-F238E27FC236}">
                  <a16:creationId xmlns:a16="http://schemas.microsoft.com/office/drawing/2014/main" id="{1D7E09C9-82F8-4D80-80E6-5CD8ED06A669}"/>
                </a:ext>
              </a:extLst>
            </p:cNvPr>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62" name="Oval 23">
              <a:extLst>
                <a:ext uri="{FF2B5EF4-FFF2-40B4-BE49-F238E27FC236}">
                  <a16:creationId xmlns:a16="http://schemas.microsoft.com/office/drawing/2014/main" id="{A19F5131-6139-4E43-912E-B07AA51FB012}"/>
                </a:ext>
              </a:extLst>
            </p:cNvPr>
            <p:cNvSpPr>
              <a:spLocks noChangeArrowheads="1"/>
            </p:cNvSpPr>
            <p:nvPr/>
          </p:nvSpPr>
          <p:spPr bwMode="gray">
            <a:xfrm>
              <a:off x="2677" y="1365"/>
              <a:ext cx="405" cy="267"/>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63" name="Oval 24">
              <a:extLst>
                <a:ext uri="{FF2B5EF4-FFF2-40B4-BE49-F238E27FC236}">
                  <a16:creationId xmlns:a16="http://schemas.microsoft.com/office/drawing/2014/main" id="{DEBEFBC4-7450-49B8-845A-75E49A5B6D53}"/>
                </a:ext>
              </a:extLst>
            </p:cNvPr>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64" name="Oval 25">
              <a:extLst>
                <a:ext uri="{FF2B5EF4-FFF2-40B4-BE49-F238E27FC236}">
                  <a16:creationId xmlns:a16="http://schemas.microsoft.com/office/drawing/2014/main" id="{C0972B99-1115-463F-9081-06CB485B06C7}"/>
                </a:ext>
              </a:extLst>
            </p:cNvPr>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65" name="Oval 26">
              <a:extLst>
                <a:ext uri="{FF2B5EF4-FFF2-40B4-BE49-F238E27FC236}">
                  <a16:creationId xmlns:a16="http://schemas.microsoft.com/office/drawing/2014/main" id="{E2047ABB-7E57-42D1-A24C-D70A08009490}"/>
                </a:ext>
              </a:extLst>
            </p:cNvPr>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66" name="Oval 27">
              <a:extLst>
                <a:ext uri="{FF2B5EF4-FFF2-40B4-BE49-F238E27FC236}">
                  <a16:creationId xmlns:a16="http://schemas.microsoft.com/office/drawing/2014/main" id="{FD4584B1-A96D-454F-9D03-0676D5443C1D}"/>
                </a:ext>
              </a:extLst>
            </p:cNvPr>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67" name="Text Box 28">
              <a:extLst>
                <a:ext uri="{FF2B5EF4-FFF2-40B4-BE49-F238E27FC236}">
                  <a16:creationId xmlns:a16="http://schemas.microsoft.com/office/drawing/2014/main" id="{365A756D-6DF4-4C0C-8296-2CCA9913B32D}"/>
                </a:ext>
              </a:extLst>
            </p:cNvPr>
            <p:cNvSpPr txBox="1">
              <a:spLocks noChangeArrowheads="1"/>
            </p:cNvSpPr>
            <p:nvPr/>
          </p:nvSpPr>
          <p:spPr bwMode="gray">
            <a:xfrm>
              <a:off x="2772" y="1354"/>
              <a:ext cx="20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ru-RU">
                  <a:solidFill>
                    <a:srgbClr val="000000"/>
                  </a:solidFill>
                </a:rPr>
                <a:t>2</a:t>
              </a:r>
              <a:endParaRPr lang="en-US" altLang="ru-RU" sz="1350"/>
            </a:p>
          </p:txBody>
        </p:sp>
        <p:sp>
          <p:nvSpPr>
            <p:cNvPr id="91168" name="Text Box 29">
              <a:extLst>
                <a:ext uri="{FF2B5EF4-FFF2-40B4-BE49-F238E27FC236}">
                  <a16:creationId xmlns:a16="http://schemas.microsoft.com/office/drawing/2014/main" id="{69C8A86F-9406-41E9-8917-D4294CA60A77}"/>
                </a:ext>
              </a:extLst>
            </p:cNvPr>
            <p:cNvSpPr txBox="1">
              <a:spLocks noChangeArrowheads="1"/>
            </p:cNvSpPr>
            <p:nvPr/>
          </p:nvSpPr>
          <p:spPr bwMode="gray">
            <a:xfrm>
              <a:off x="2219" y="1635"/>
              <a:ext cx="1390" cy="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350"/>
                <a:t>с наглядными иллюстрациями, с предметами-заместителями (игрушками, модулями, графическими изображениями) - в ходе игровой, предметно-практической, элементарной трудовой деятельности </a:t>
              </a:r>
              <a:endParaRPr lang="en-US" altLang="ru-RU" sz="1350"/>
            </a:p>
          </p:txBody>
        </p:sp>
        <p:sp>
          <p:nvSpPr>
            <p:cNvPr id="91169" name="AutoShape 30">
              <a:extLst>
                <a:ext uri="{FF2B5EF4-FFF2-40B4-BE49-F238E27FC236}">
                  <a16:creationId xmlns:a16="http://schemas.microsoft.com/office/drawing/2014/main" id="{0E2970E3-29BF-47DF-9B1C-46E2B1352AB6}"/>
                </a:ext>
              </a:extLst>
            </p:cNvPr>
            <p:cNvSpPr>
              <a:spLocks noChangeArrowheads="1"/>
            </p:cNvSpPr>
            <p:nvPr/>
          </p:nvSpPr>
          <p:spPr bwMode="gray">
            <a:xfrm>
              <a:off x="2210" y="3290"/>
              <a:ext cx="1363" cy="548"/>
            </a:xfrm>
            <a:prstGeom prst="roundRect">
              <a:avLst>
                <a:gd name="adj" fmla="val 40389"/>
              </a:avLst>
            </a:prstGeom>
            <a:gradFill rotWithShape="1">
              <a:gsLst>
                <a:gs pos="0">
                  <a:srgbClr val="58A4AE"/>
                </a:gs>
                <a:gs pos="100000">
                  <a:srgbClr val="D7E6E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70" name="AutoShape 31">
              <a:extLst>
                <a:ext uri="{FF2B5EF4-FFF2-40B4-BE49-F238E27FC236}">
                  <a16:creationId xmlns:a16="http://schemas.microsoft.com/office/drawing/2014/main" id="{82F8C47E-88C8-46B6-89F2-8E65EDA32BB3}"/>
                </a:ext>
              </a:extLst>
            </p:cNvPr>
            <p:cNvSpPr>
              <a:spLocks noChangeArrowheads="1"/>
            </p:cNvSpPr>
            <p:nvPr/>
          </p:nvSpPr>
          <p:spPr bwMode="gray">
            <a:xfrm>
              <a:off x="2238" y="3305"/>
              <a:ext cx="1304" cy="487"/>
            </a:xfrm>
            <a:prstGeom prst="roundRect">
              <a:avLst>
                <a:gd name="adj" fmla="val 50000"/>
              </a:avLst>
            </a:prstGeom>
            <a:gradFill rotWithShape="1">
              <a:gsLst>
                <a:gs pos="0">
                  <a:srgbClr val="72B2BB"/>
                </a:gs>
                <a:gs pos="100000">
                  <a:srgbClr val="D7E6E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350"/>
                <a:t>отраженном </a:t>
              </a:r>
            </a:p>
            <a:p>
              <a:pPr eaLnBrk="1" hangingPunct="1"/>
              <a:r>
                <a:rPr lang="ru-RU" altLang="ru-RU" sz="1350"/>
                <a:t>в различных знаках</a:t>
              </a:r>
            </a:p>
          </p:txBody>
        </p:sp>
      </p:grpSp>
      <p:grpSp>
        <p:nvGrpSpPr>
          <p:cNvPr id="91141" name="Group 32">
            <a:extLst>
              <a:ext uri="{FF2B5EF4-FFF2-40B4-BE49-F238E27FC236}">
                <a16:creationId xmlns:a16="http://schemas.microsoft.com/office/drawing/2014/main" id="{743CF30D-C984-48C2-AB90-49DE1A3888B6}"/>
              </a:ext>
            </a:extLst>
          </p:cNvPr>
          <p:cNvGrpSpPr>
            <a:grpSpLocks/>
          </p:cNvGrpSpPr>
          <p:nvPr/>
        </p:nvGrpSpPr>
        <p:grpSpPr bwMode="auto">
          <a:xfrm>
            <a:off x="5804297" y="969148"/>
            <a:ext cx="1928813" cy="4013618"/>
            <a:chOff x="3692" y="1299"/>
            <a:chExt cx="1367" cy="2539"/>
          </a:xfrm>
        </p:grpSpPr>
        <p:sp>
          <p:nvSpPr>
            <p:cNvPr id="91144" name="AutoShape 33">
              <a:extLst>
                <a:ext uri="{FF2B5EF4-FFF2-40B4-BE49-F238E27FC236}">
                  <a16:creationId xmlns:a16="http://schemas.microsoft.com/office/drawing/2014/main" id="{D17F06EC-C803-4AEA-B154-4D10737EB7C5}"/>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45" name="AutoShape 34">
              <a:extLst>
                <a:ext uri="{FF2B5EF4-FFF2-40B4-BE49-F238E27FC236}">
                  <a16:creationId xmlns:a16="http://schemas.microsoft.com/office/drawing/2014/main" id="{C4260966-DA50-40E8-8E05-FE86011BC0FB}"/>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46" name="AutoShape 35">
              <a:extLst>
                <a:ext uri="{FF2B5EF4-FFF2-40B4-BE49-F238E27FC236}">
                  <a16:creationId xmlns:a16="http://schemas.microsoft.com/office/drawing/2014/main" id="{C4986E71-C0D6-4644-AA13-BA1537DC3B0C}"/>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47" name="AutoShape 36">
              <a:extLst>
                <a:ext uri="{FF2B5EF4-FFF2-40B4-BE49-F238E27FC236}">
                  <a16:creationId xmlns:a16="http://schemas.microsoft.com/office/drawing/2014/main" id="{CE14EB4B-3CF3-4259-8980-59D4728631A3}"/>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grpSp>
          <p:nvGrpSpPr>
            <p:cNvPr id="91148" name="Group 37">
              <a:extLst>
                <a:ext uri="{FF2B5EF4-FFF2-40B4-BE49-F238E27FC236}">
                  <a16:creationId xmlns:a16="http://schemas.microsoft.com/office/drawing/2014/main" id="{0F0A6BE0-F388-4626-99F3-9B918653D28B}"/>
                </a:ext>
              </a:extLst>
            </p:cNvPr>
            <p:cNvGrpSpPr>
              <a:grpSpLocks/>
            </p:cNvGrpSpPr>
            <p:nvPr/>
          </p:nvGrpSpPr>
          <p:grpSpPr bwMode="auto">
            <a:xfrm>
              <a:off x="4165" y="1299"/>
              <a:ext cx="405" cy="392"/>
              <a:chOff x="1289" y="587"/>
              <a:chExt cx="668" cy="647"/>
            </a:xfrm>
          </p:grpSpPr>
          <p:sp>
            <p:nvSpPr>
              <p:cNvPr id="91153" name="Oval 38">
                <a:extLst>
                  <a:ext uri="{FF2B5EF4-FFF2-40B4-BE49-F238E27FC236}">
                    <a16:creationId xmlns:a16="http://schemas.microsoft.com/office/drawing/2014/main" id="{2B81B1CB-6D82-4696-A88F-993ED22886D0}"/>
                  </a:ext>
                </a:extLst>
              </p:cNvPr>
              <p:cNvSpPr>
                <a:spLocks noChangeArrowheads="1"/>
              </p:cNvSpPr>
              <p:nvPr/>
            </p:nvSpPr>
            <p:spPr bwMode="gray">
              <a:xfrm>
                <a:off x="1289" y="696"/>
                <a:ext cx="668" cy="441"/>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54" name="Oval 39">
                <a:extLst>
                  <a:ext uri="{FF2B5EF4-FFF2-40B4-BE49-F238E27FC236}">
                    <a16:creationId xmlns:a16="http://schemas.microsoft.com/office/drawing/2014/main" id="{475BD072-EBE2-4418-A184-A0497B609332}"/>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55" name="Oval 40">
                <a:extLst>
                  <a:ext uri="{FF2B5EF4-FFF2-40B4-BE49-F238E27FC236}">
                    <a16:creationId xmlns:a16="http://schemas.microsoft.com/office/drawing/2014/main" id="{058A5490-F7DE-40F5-A0B5-84C73BDCC59B}"/>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56" name="Oval 41">
                <a:extLst>
                  <a:ext uri="{FF2B5EF4-FFF2-40B4-BE49-F238E27FC236}">
                    <a16:creationId xmlns:a16="http://schemas.microsoft.com/office/drawing/2014/main" id="{29C6665C-C4D8-41C5-B6BF-B79584ACD162}"/>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57" name="Oval 42">
                <a:extLst>
                  <a:ext uri="{FF2B5EF4-FFF2-40B4-BE49-F238E27FC236}">
                    <a16:creationId xmlns:a16="http://schemas.microsoft.com/office/drawing/2014/main" id="{62EE8A1C-8C4C-4FA3-A808-99FC8D99CACF}"/>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grpSp>
        <p:sp>
          <p:nvSpPr>
            <p:cNvPr id="91149" name="Text Box 43">
              <a:extLst>
                <a:ext uri="{FF2B5EF4-FFF2-40B4-BE49-F238E27FC236}">
                  <a16:creationId xmlns:a16="http://schemas.microsoft.com/office/drawing/2014/main" id="{17C262AC-BFF9-4D7B-BB37-07D8308D8114}"/>
                </a:ext>
              </a:extLst>
            </p:cNvPr>
            <p:cNvSpPr txBox="1">
              <a:spLocks noChangeArrowheads="1"/>
            </p:cNvSpPr>
            <p:nvPr/>
          </p:nvSpPr>
          <p:spPr bwMode="gray">
            <a:xfrm>
              <a:off x="4252" y="1354"/>
              <a:ext cx="222"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ru-RU">
                  <a:solidFill>
                    <a:srgbClr val="000000"/>
                  </a:solidFill>
                </a:rPr>
                <a:t>3</a:t>
              </a:r>
              <a:endParaRPr lang="en-US" altLang="ru-RU" sz="1350"/>
            </a:p>
          </p:txBody>
        </p:sp>
        <p:sp>
          <p:nvSpPr>
            <p:cNvPr id="91150" name="Text Box 44">
              <a:extLst>
                <a:ext uri="{FF2B5EF4-FFF2-40B4-BE49-F238E27FC236}">
                  <a16:creationId xmlns:a16="http://schemas.microsoft.com/office/drawing/2014/main" id="{7B344E99-03BA-428F-86BB-C8E814F73179}"/>
                </a:ext>
              </a:extLst>
            </p:cNvPr>
            <p:cNvSpPr txBox="1">
              <a:spLocks noChangeArrowheads="1"/>
            </p:cNvSpPr>
            <p:nvPr/>
          </p:nvSpPr>
          <p:spPr bwMode="gray">
            <a:xfrm>
              <a:off x="3744" y="1776"/>
              <a:ext cx="1296" cy="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350" dirty="0"/>
                <a:t>с моделями, схемами, алгоритмами, пиктограммами, ролью, символами (цифрами, стрелками-векторами, буквами) </a:t>
              </a:r>
              <a:endParaRPr lang="en-US" altLang="ru-RU" sz="1350" dirty="0"/>
            </a:p>
          </p:txBody>
        </p:sp>
        <p:sp>
          <p:nvSpPr>
            <p:cNvPr id="91151" name="AutoShape 45">
              <a:extLst>
                <a:ext uri="{FF2B5EF4-FFF2-40B4-BE49-F238E27FC236}">
                  <a16:creationId xmlns:a16="http://schemas.microsoft.com/office/drawing/2014/main" id="{7B8E9338-371B-456F-8331-70DCABEDB81F}"/>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D7E6E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sp>
          <p:nvSpPr>
            <p:cNvPr id="91152" name="AutoShape 46">
              <a:extLst>
                <a:ext uri="{FF2B5EF4-FFF2-40B4-BE49-F238E27FC236}">
                  <a16:creationId xmlns:a16="http://schemas.microsoft.com/office/drawing/2014/main" id="{A6DFF97E-3A48-4D41-9E78-4F163EB436DC}"/>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D7E6E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sz="1350"/>
            </a:p>
          </p:txBody>
        </p:sp>
      </p:grpSp>
      <p:sp>
        <p:nvSpPr>
          <p:cNvPr id="91143" name="Прямоугольник 51">
            <a:extLst>
              <a:ext uri="{FF2B5EF4-FFF2-40B4-BE49-F238E27FC236}">
                <a16:creationId xmlns:a16="http://schemas.microsoft.com/office/drawing/2014/main" id="{6C074D44-0DA0-49F7-97C4-611D5C452024}"/>
              </a:ext>
            </a:extLst>
          </p:cNvPr>
          <p:cNvSpPr>
            <a:spLocks noChangeArrowheads="1"/>
          </p:cNvSpPr>
          <p:nvPr/>
        </p:nvSpPr>
        <p:spPr bwMode="auto">
          <a:xfrm>
            <a:off x="6030516" y="4245769"/>
            <a:ext cx="1457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350"/>
              <a:t>моделируемой </a:t>
            </a:r>
          </a:p>
          <a:p>
            <a:pPr eaLnBrk="1" hangingPunct="1"/>
            <a:r>
              <a:rPr lang="ru-RU" altLang="ru-RU" sz="1350"/>
              <a:t>воображаемой</a:t>
            </a:r>
          </a:p>
          <a:p>
            <a:pPr eaLnBrk="1" hangingPunct="1"/>
            <a:r>
              <a:rPr lang="ru-RU" altLang="ru-RU" sz="1350"/>
              <a:t> ситуации </a:t>
            </a:r>
            <a:endParaRPr lang="en-US" altLang="ru-RU" sz="1350"/>
          </a:p>
          <a:p>
            <a:pPr eaLnBrk="1" hangingPunct="1"/>
            <a:endParaRPr lang="ru-RU" altLang="ru-RU" sz="1350"/>
          </a:p>
        </p:txBody>
      </p:sp>
    </p:spTree>
    <p:extLst>
      <p:ext uri="{BB962C8B-B14F-4D97-AF65-F5344CB8AC3E}">
        <p14:creationId xmlns:p14="http://schemas.microsoft.com/office/powerpoint/2010/main" val="37099537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8BA07F4-72CA-95DA-30DC-DD1057CE6F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485" y="905465"/>
            <a:ext cx="8144359" cy="4238035"/>
          </a:xfrm>
          <a:prstGeom prst="rect">
            <a:avLst/>
          </a:prstGeom>
        </p:spPr>
      </p:pic>
      <p:pic>
        <p:nvPicPr>
          <p:cNvPr id="4" name="Picture 10">
            <a:extLst>
              <a:ext uri="{FF2B5EF4-FFF2-40B4-BE49-F238E27FC236}">
                <a16:creationId xmlns:a16="http://schemas.microsoft.com/office/drawing/2014/main" id="{9547737F-3CCF-6455-CB00-B9CF5008DC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20057" y="1076260"/>
            <a:ext cx="809625" cy="783431"/>
          </a:xfrm>
          <a:prstGeom prst="rect">
            <a:avLst/>
          </a:prstGeom>
          <a:noFill/>
          <a:ln w="9525">
            <a:noFill/>
            <a:miter lim="800000"/>
            <a:headEnd/>
            <a:tailEnd/>
          </a:ln>
        </p:spPr>
      </p:pic>
      <p:sp>
        <p:nvSpPr>
          <p:cNvPr id="7" name="Заголовок 6"/>
          <p:cNvSpPr>
            <a:spLocks noGrp="1"/>
          </p:cNvSpPr>
          <p:nvPr>
            <p:ph type="title"/>
          </p:nvPr>
        </p:nvSpPr>
        <p:spPr/>
        <p:txBody>
          <a:bodyPr>
            <a:normAutofit/>
          </a:bodyPr>
          <a:lstStyle/>
          <a:p>
            <a:r>
              <a:rPr lang="ru-RU" dirty="0" smtClean="0"/>
              <a:t>Технологии</a:t>
            </a:r>
            <a:endParaRPr lang="en-US" dirty="0"/>
          </a:p>
        </p:txBody>
      </p:sp>
    </p:spTree>
    <p:extLst>
      <p:ext uri="{BB962C8B-B14F-4D97-AF65-F5344CB8AC3E}">
        <p14:creationId xmlns:p14="http://schemas.microsoft.com/office/powerpoint/2010/main" val="329760648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Содержимое 5" descr="fK8htSPcT4I.jpg">
            <a:extLst>
              <a:ext uri="{FF2B5EF4-FFF2-40B4-BE49-F238E27FC236}">
                <a16:creationId xmlns:a16="http://schemas.microsoft.com/office/drawing/2014/main" id="{06089556-3CFF-6FD9-E15A-D874285CF78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00806" y="2984193"/>
            <a:ext cx="1618059"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4" descr="YfP3lE8WBvM.jpg">
            <a:extLst>
              <a:ext uri="{FF2B5EF4-FFF2-40B4-BE49-F238E27FC236}">
                <a16:creationId xmlns:a16="http://schemas.microsoft.com/office/drawing/2014/main" id="{2FFBBCDC-075D-64E6-3B19-856137A82CA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38862" y="1620441"/>
            <a:ext cx="1783828" cy="291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Заголовок 1">
            <a:extLst>
              <a:ext uri="{FF2B5EF4-FFF2-40B4-BE49-F238E27FC236}">
                <a16:creationId xmlns:a16="http://schemas.microsoft.com/office/drawing/2014/main" id="{DAFE162B-760C-6BA3-3972-7884BBA7860C}"/>
              </a:ext>
            </a:extLst>
          </p:cNvPr>
          <p:cNvSpPr txBox="1">
            <a:spLocks/>
          </p:cNvSpPr>
          <p:nvPr/>
        </p:nvSpPr>
        <p:spPr>
          <a:xfrm>
            <a:off x="-94916" y="412683"/>
            <a:ext cx="7999416" cy="66135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ru-RU" sz="2400" b="1" dirty="0">
              <a:solidFill>
                <a:schemeClr val="accent2">
                  <a:lumMod val="75000"/>
                </a:schemeClr>
              </a:solidFill>
              <a:latin typeface="Arial" panose="020B0604020202020204" pitchFamily="34" charset="0"/>
              <a:cs typeface="Arial" panose="020B0604020202020204" pitchFamily="34" charset="0"/>
            </a:endParaRPr>
          </a:p>
        </p:txBody>
      </p:sp>
      <p:sp>
        <p:nvSpPr>
          <p:cNvPr id="8" name="Объект 2">
            <a:extLst>
              <a:ext uri="{FF2B5EF4-FFF2-40B4-BE49-F238E27FC236}">
                <a16:creationId xmlns:a16="http://schemas.microsoft.com/office/drawing/2014/main" id="{93036374-7776-F20C-C7DF-597969E81FC8}"/>
              </a:ext>
            </a:extLst>
          </p:cNvPr>
          <p:cNvSpPr txBox="1">
            <a:spLocks/>
          </p:cNvSpPr>
          <p:nvPr/>
        </p:nvSpPr>
        <p:spPr>
          <a:xfrm>
            <a:off x="147234" y="1147620"/>
            <a:ext cx="4618212" cy="3673145"/>
          </a:xfrm>
          <a:prstGeom prst="rect">
            <a:avLst/>
          </a:prstGeom>
        </p:spPr>
        <p:txBody>
          <a:bodyPr vert="horz" lIns="91440" tIns="45720" rIns="91440" bIns="45720" rtlCol="0">
            <a:normAutofit fontScale="5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defRPr/>
            </a:pPr>
            <a:r>
              <a:rPr lang="ru-RU" dirty="0">
                <a:solidFill>
                  <a:schemeClr val="accent4">
                    <a:lumMod val="50000"/>
                  </a:schemeClr>
                </a:solidFill>
                <a:latin typeface="Arial" panose="020B0604020202020204" pitchFamily="34" charset="0"/>
                <a:cs typeface="Arial" panose="020B0604020202020204" pitchFamily="34" charset="0"/>
              </a:rPr>
              <a:t>С целью социально – личностного развития детей, установления обратной связи между участниками педагогического процесса </a:t>
            </a:r>
            <a:r>
              <a:rPr lang="ru-RU" i="1" dirty="0">
                <a:solidFill>
                  <a:schemeClr val="accent4">
                    <a:lumMod val="50000"/>
                  </a:schemeClr>
                </a:solidFill>
                <a:latin typeface="Arial" panose="020B0604020202020204" pitchFamily="34" charset="0"/>
                <a:cs typeface="Arial" panose="020B0604020202020204" pitchFamily="34" charset="0"/>
              </a:rPr>
              <a:t>(детей, родителей и воспитателей)</a:t>
            </a:r>
            <a:r>
              <a:rPr lang="ru-RU" dirty="0">
                <a:solidFill>
                  <a:schemeClr val="accent4">
                    <a:lumMod val="50000"/>
                  </a:schemeClr>
                </a:solidFill>
                <a:latin typeface="Arial" panose="020B0604020202020204" pitchFamily="34" charset="0"/>
                <a:cs typeface="Arial" panose="020B0604020202020204" pitchFamily="34" charset="0"/>
              </a:rPr>
              <a:t> в группе  панно </a:t>
            </a:r>
            <a:r>
              <a:rPr lang="ru-RU" i="1" dirty="0">
                <a:solidFill>
                  <a:schemeClr val="accent4">
                    <a:lumMod val="50000"/>
                  </a:schemeClr>
                </a:solidFill>
                <a:latin typeface="Arial" panose="020B0604020202020204" pitchFamily="34" charset="0"/>
                <a:cs typeface="Arial" panose="020B0604020202020204" pitchFamily="34" charset="0"/>
              </a:rPr>
              <a:t>«Разноцветная карусель настроений»</a:t>
            </a:r>
            <a:r>
              <a:rPr lang="ru-RU" dirty="0">
                <a:solidFill>
                  <a:schemeClr val="accent4">
                    <a:lumMod val="50000"/>
                  </a:schemeClr>
                </a:solidFill>
                <a:latin typeface="Arial" panose="020B0604020202020204" pitchFamily="34" charset="0"/>
                <a:cs typeface="Arial" panose="020B0604020202020204" pitchFamily="34" charset="0"/>
              </a:rPr>
              <a:t>. </a:t>
            </a:r>
          </a:p>
          <a:p>
            <a:pPr>
              <a:spcBef>
                <a:spcPts val="0"/>
              </a:spcBef>
              <a:defRPr/>
            </a:pPr>
            <a:r>
              <a:rPr lang="ru-RU" dirty="0">
                <a:solidFill>
                  <a:schemeClr val="accent4">
                    <a:lumMod val="50000"/>
                  </a:schemeClr>
                </a:solidFill>
                <a:latin typeface="Arial" panose="020B0604020202020204" pitchFamily="34" charset="0"/>
                <a:cs typeface="Arial" panose="020B0604020202020204" pitchFamily="34" charset="0"/>
              </a:rPr>
              <a:t>Оно обеспечивает индивидуальный подход педагога к каждому ребенку,  ритм постепенного вхождения в жизнь группы, помогает отслеживать настроение ребенка в течении всего дня. Панно находится на видном месте, напротив входа в группу. Поэтому родители видят работу воспитателя с детьми всей группы.</a:t>
            </a:r>
          </a:p>
          <a:p>
            <a:pPr>
              <a:buFont typeface="Arial" charset="0"/>
              <a:buChar char="•"/>
              <a:defRPr/>
            </a:pPr>
            <a:endParaRPr lang="ru-RU" dirty="0">
              <a:latin typeface="Arial" panose="020B0604020202020204" pitchFamily="34" charset="0"/>
              <a:cs typeface="Arial" panose="020B0604020202020204" pitchFamily="34" charset="0"/>
            </a:endParaRPr>
          </a:p>
        </p:txBody>
      </p:sp>
      <p:sp>
        <p:nvSpPr>
          <p:cNvPr id="6" name="Заголовок 5"/>
          <p:cNvSpPr>
            <a:spLocks noGrp="1"/>
          </p:cNvSpPr>
          <p:nvPr>
            <p:ph type="title"/>
          </p:nvPr>
        </p:nvSpPr>
        <p:spPr/>
        <p:txBody>
          <a:bodyPr>
            <a:normAutofit/>
          </a:bodyPr>
          <a:lstStyle/>
          <a:p>
            <a:r>
              <a:rPr lang="ru-RU" dirty="0"/>
              <a:t>Панно «Разноцветная карусель настроений</a:t>
            </a:r>
            <a:r>
              <a:rPr lang="ru-RU" dirty="0" smtClean="0"/>
              <a:t>»</a:t>
            </a:r>
            <a:endParaRPr lang="en-US" dirty="0"/>
          </a:p>
        </p:txBody>
      </p:sp>
    </p:spTree>
    <p:extLst>
      <p:ext uri="{BB962C8B-B14F-4D97-AF65-F5344CB8AC3E}">
        <p14:creationId xmlns:p14="http://schemas.microsoft.com/office/powerpoint/2010/main" val="300391715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pp.userapi.com/c850036/v850036051/b28b1/gN2OA-lXO-U.jpg">
            <a:extLst>
              <a:ext uri="{FF2B5EF4-FFF2-40B4-BE49-F238E27FC236}">
                <a16:creationId xmlns:a16="http://schemas.microsoft.com/office/drawing/2014/main" id="{2CE9CA16-E271-9B64-A099-F76E376195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t="15401" b="12373"/>
          <a:stretch>
            <a:fillRect/>
          </a:stretch>
        </p:blipFill>
        <p:spPr bwMode="auto">
          <a:xfrm>
            <a:off x="5812178" y="976725"/>
            <a:ext cx="2665394" cy="401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Объект 2">
            <a:extLst>
              <a:ext uri="{FF2B5EF4-FFF2-40B4-BE49-F238E27FC236}">
                <a16:creationId xmlns:a16="http://schemas.microsoft.com/office/drawing/2014/main" id="{6567BF27-62AC-AB18-5BA4-469C18085BD8}"/>
              </a:ext>
            </a:extLst>
          </p:cNvPr>
          <p:cNvSpPr txBox="1">
            <a:spLocks/>
          </p:cNvSpPr>
          <p:nvPr/>
        </p:nvSpPr>
        <p:spPr>
          <a:xfrm>
            <a:off x="137740" y="1898875"/>
            <a:ext cx="4798720" cy="2911079"/>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defRPr/>
            </a:pPr>
            <a:r>
              <a:rPr lang="ru-RU" u="sng" dirty="0">
                <a:solidFill>
                  <a:schemeClr val="accent1">
                    <a:lumMod val="50000"/>
                  </a:schemeClr>
                </a:solidFill>
                <a:ea typeface="+mj-ea"/>
                <a:cs typeface="Times New Roman" pitchFamily="18" charset="0"/>
              </a:rPr>
              <a:t>Цель</a:t>
            </a:r>
            <a:r>
              <a:rPr lang="ru-RU" dirty="0">
                <a:solidFill>
                  <a:schemeClr val="accent1">
                    <a:lumMod val="50000"/>
                  </a:schemeClr>
                </a:solidFill>
                <a:ea typeface="+mj-ea"/>
                <a:cs typeface="Times New Roman" pitchFamily="18" charset="0"/>
              </a:rPr>
              <a:t>: </a:t>
            </a:r>
          </a:p>
          <a:p>
            <a:pPr>
              <a:spcBef>
                <a:spcPts val="0"/>
              </a:spcBef>
              <a:defRPr/>
            </a:pPr>
            <a:r>
              <a:rPr lang="ru-RU" dirty="0">
                <a:solidFill>
                  <a:schemeClr val="accent1">
                    <a:lumMod val="50000"/>
                  </a:schemeClr>
                </a:solidFill>
                <a:ea typeface="+mj-ea"/>
                <a:cs typeface="Times New Roman" pitchFamily="18" charset="0"/>
              </a:rPr>
              <a:t>Развивать  умение определять </a:t>
            </a:r>
          </a:p>
          <a:p>
            <a:pPr>
              <a:spcBef>
                <a:spcPts val="0"/>
              </a:spcBef>
              <a:defRPr/>
            </a:pPr>
            <a:r>
              <a:rPr lang="ru-RU" dirty="0">
                <a:solidFill>
                  <a:schemeClr val="accent1">
                    <a:lumMod val="50000"/>
                  </a:schemeClr>
                </a:solidFill>
                <a:ea typeface="+mj-ea"/>
                <a:cs typeface="Times New Roman" pitchFamily="18" charset="0"/>
              </a:rPr>
              <a:t>своё настроение, анализировать, </a:t>
            </a:r>
          </a:p>
          <a:p>
            <a:pPr>
              <a:spcBef>
                <a:spcPts val="0"/>
              </a:spcBef>
              <a:defRPr/>
            </a:pPr>
            <a:r>
              <a:rPr lang="ru-RU" dirty="0">
                <a:solidFill>
                  <a:schemeClr val="accent1">
                    <a:lumMod val="50000"/>
                  </a:schemeClr>
                </a:solidFill>
                <a:ea typeface="+mj-ea"/>
                <a:cs typeface="Times New Roman" pitchFamily="18" charset="0"/>
              </a:rPr>
              <a:t>рассказывать о причинах </a:t>
            </a:r>
          </a:p>
          <a:p>
            <a:pPr>
              <a:spcBef>
                <a:spcPts val="0"/>
              </a:spcBef>
              <a:defRPr/>
            </a:pPr>
            <a:r>
              <a:rPr lang="ru-RU" dirty="0">
                <a:solidFill>
                  <a:schemeClr val="accent1">
                    <a:lumMod val="50000"/>
                  </a:schemeClr>
                </a:solidFill>
                <a:ea typeface="+mj-ea"/>
                <a:cs typeface="Times New Roman" pitchFamily="18" charset="0"/>
              </a:rPr>
              <a:t>изменения своего настроения</a:t>
            </a:r>
          </a:p>
          <a:p>
            <a:pPr>
              <a:spcBef>
                <a:spcPts val="0"/>
              </a:spcBef>
              <a:buFont typeface="Arial" charset="0"/>
              <a:buChar char="•"/>
              <a:defRPr/>
            </a:pPr>
            <a:endParaRPr lang="ru-RU" dirty="0">
              <a:solidFill>
                <a:schemeClr val="accent1">
                  <a:lumMod val="50000"/>
                </a:schemeClr>
              </a:solidFill>
            </a:endParaRPr>
          </a:p>
        </p:txBody>
      </p:sp>
      <p:sp>
        <p:nvSpPr>
          <p:cNvPr id="9" name="TextBox 8">
            <a:extLst>
              <a:ext uri="{FF2B5EF4-FFF2-40B4-BE49-F238E27FC236}">
                <a16:creationId xmlns:a16="http://schemas.microsoft.com/office/drawing/2014/main" id="{A2B46F49-7173-F1A8-5A93-E1C07ABB4DA9}"/>
              </a:ext>
            </a:extLst>
          </p:cNvPr>
          <p:cNvSpPr txBox="1"/>
          <p:nvPr/>
        </p:nvSpPr>
        <p:spPr>
          <a:xfrm>
            <a:off x="557224" y="1056901"/>
            <a:ext cx="4572000" cy="553998"/>
          </a:xfrm>
          <a:prstGeom prst="rect">
            <a:avLst/>
          </a:prstGeom>
          <a:noFill/>
        </p:spPr>
        <p:txBody>
          <a:bodyPr wrap="square">
            <a:spAutoFit/>
          </a:bodyPr>
          <a:lstStyle/>
          <a:p>
            <a:r>
              <a:rPr kumimoji="0" lang="ru-RU" sz="3000" b="1" i="0" u="none" strike="noStrike" kern="1200" cap="none" spc="0" normalizeH="0" baseline="0" noProof="0" dirty="0">
                <a:ln>
                  <a:noFill/>
                </a:ln>
                <a:solidFill>
                  <a:schemeClr val="accent1">
                    <a:lumMod val="50000"/>
                  </a:schemeClr>
                </a:solidFill>
                <a:effectLst/>
                <a:uLnTx/>
                <a:uFillTx/>
                <a:latin typeface="Calibri"/>
                <a:ea typeface="+mj-ea"/>
                <a:cs typeface="Times New Roman" pitchFamily="18" charset="0"/>
              </a:rPr>
              <a:t>«Светофор настроений»</a:t>
            </a:r>
            <a:endParaRPr lang="ru-RU" dirty="0">
              <a:solidFill>
                <a:schemeClr val="accent1">
                  <a:lumMod val="50000"/>
                </a:schemeClr>
              </a:solidFill>
            </a:endParaRPr>
          </a:p>
        </p:txBody>
      </p:sp>
      <p:sp>
        <p:nvSpPr>
          <p:cNvPr id="4" name="Заголовок 3"/>
          <p:cNvSpPr>
            <a:spLocks noGrp="1"/>
          </p:cNvSpPr>
          <p:nvPr>
            <p:ph type="title"/>
          </p:nvPr>
        </p:nvSpPr>
        <p:spPr/>
        <p:txBody>
          <a:bodyPr>
            <a:normAutofit/>
          </a:bodyPr>
          <a:lstStyle/>
          <a:p>
            <a:r>
              <a:rPr lang="ru-RU" dirty="0"/>
              <a:t>Наглядное моделирование </a:t>
            </a:r>
            <a:r>
              <a:rPr lang="ru-RU" dirty="0" smtClean="0"/>
              <a:t>эмоций</a:t>
            </a:r>
            <a:endParaRPr lang="en-US" dirty="0"/>
          </a:p>
        </p:txBody>
      </p:sp>
    </p:spTree>
    <p:extLst>
      <p:ext uri="{BB962C8B-B14F-4D97-AF65-F5344CB8AC3E}">
        <p14:creationId xmlns:p14="http://schemas.microsoft.com/office/powerpoint/2010/main" val="6035975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s://pp.userapi.com/c844321/v844321051/12be4b/eR18S_HvEv8.jpg">
            <a:extLst>
              <a:ext uri="{FF2B5EF4-FFF2-40B4-BE49-F238E27FC236}">
                <a16:creationId xmlns:a16="http://schemas.microsoft.com/office/drawing/2014/main" id="{6E65BAF1-ACC4-D3E6-F8DC-5D1170797B4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53392" y="1358797"/>
            <a:ext cx="2506358" cy="36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s://sun9-7.userapi.com/c830409/v830409051/1d9a61/3Pq8wpXUD7o.jpg">
            <a:extLst>
              <a:ext uri="{FF2B5EF4-FFF2-40B4-BE49-F238E27FC236}">
                <a16:creationId xmlns:a16="http://schemas.microsoft.com/office/drawing/2014/main" id="{559BB144-BF75-E5B6-A5C5-E1B04E46F85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7642" y="1358798"/>
            <a:ext cx="2521443" cy="369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Заголовок 5"/>
          <p:cNvSpPr>
            <a:spLocks noGrp="1"/>
          </p:cNvSpPr>
          <p:nvPr>
            <p:ph type="title"/>
          </p:nvPr>
        </p:nvSpPr>
        <p:spPr/>
        <p:txBody>
          <a:bodyPr>
            <a:normAutofit/>
          </a:bodyPr>
          <a:lstStyle/>
          <a:p>
            <a:r>
              <a:rPr lang="ru-RU" dirty="0"/>
              <a:t>Наглядное моделирование расписания </a:t>
            </a:r>
            <a:r>
              <a:rPr lang="ru-RU" dirty="0" smtClean="0"/>
              <a:t>дня</a:t>
            </a:r>
            <a:endParaRPr lang="en-US" dirty="0"/>
          </a:p>
        </p:txBody>
      </p:sp>
    </p:spTree>
    <p:extLst>
      <p:ext uri="{BB962C8B-B14F-4D97-AF65-F5344CB8AC3E}">
        <p14:creationId xmlns:p14="http://schemas.microsoft.com/office/powerpoint/2010/main" val="136038430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A2C2B2-BF10-69FC-66DD-BC1850FCADAC}"/>
              </a:ext>
            </a:extLst>
          </p:cNvPr>
          <p:cNvSpPr>
            <a:spLocks noGrp="1"/>
          </p:cNvSpPr>
          <p:nvPr>
            <p:ph type="title"/>
          </p:nvPr>
        </p:nvSpPr>
        <p:spPr/>
        <p:txBody>
          <a:bodyPr>
            <a:normAutofit fontScale="90000"/>
          </a:bodyPr>
          <a:lstStyle/>
          <a:p>
            <a:r>
              <a:rPr lang="ru-RU" sz="1800" dirty="0">
                <a:latin typeface="Arial" panose="020B0604020202020204" pitchFamily="34" charset="0"/>
                <a:cs typeface="Arial" panose="020B0604020202020204" pitchFamily="34" charset="0"/>
              </a:rPr>
              <a:t>Авторские Кубики «Движение» - альтернативная и дополнительная коммуникация (АДК) для движения</a:t>
            </a:r>
          </a:p>
        </p:txBody>
      </p:sp>
      <p:sp>
        <p:nvSpPr>
          <p:cNvPr id="10" name="Объект 9">
            <a:extLst>
              <a:ext uri="{FF2B5EF4-FFF2-40B4-BE49-F238E27FC236}">
                <a16:creationId xmlns:a16="http://schemas.microsoft.com/office/drawing/2014/main" id="{2D8DBB22-224A-02BD-C2AC-FE4B2F705D01}"/>
              </a:ext>
            </a:extLst>
          </p:cNvPr>
          <p:cNvSpPr>
            <a:spLocks noGrp="1"/>
          </p:cNvSpPr>
          <p:nvPr>
            <p:ph sz="half" idx="4294967295"/>
          </p:nvPr>
        </p:nvSpPr>
        <p:spPr>
          <a:xfrm>
            <a:off x="172682" y="1585706"/>
            <a:ext cx="3913322" cy="3405188"/>
          </a:xfrm>
        </p:spPr>
        <p:txBody>
          <a:bodyPr>
            <a:normAutofit/>
          </a:bodyPr>
          <a:lstStyle/>
          <a:p>
            <a:pPr marL="0" indent="0">
              <a:buNone/>
            </a:pPr>
            <a:r>
              <a:rPr lang="ru-RU" sz="1800" b="1" dirty="0">
                <a:solidFill>
                  <a:schemeClr val="tx2">
                    <a:lumMod val="50000"/>
                  </a:schemeClr>
                </a:solidFill>
                <a:latin typeface="Arial" panose="020B0604020202020204" pitchFamily="34" charset="0"/>
                <a:cs typeface="Arial" panose="020B0604020202020204" pitchFamily="34" charset="0"/>
              </a:rPr>
              <a:t>Междисциплинарной команде</a:t>
            </a:r>
            <a:r>
              <a:rPr lang="ru-RU" sz="1800" dirty="0">
                <a:solidFill>
                  <a:schemeClr val="tx2">
                    <a:lumMod val="50000"/>
                  </a:schemeClr>
                </a:solidFill>
                <a:latin typeface="Arial" panose="020B0604020202020204" pitchFamily="34" charset="0"/>
                <a:cs typeface="Arial" panose="020B0604020202020204" pitchFamily="34" charset="0"/>
              </a:rPr>
              <a:t>:</a:t>
            </a:r>
          </a:p>
          <a:p>
            <a:pPr indent="0"/>
            <a:r>
              <a:rPr lang="ru-RU" sz="1800" dirty="0">
                <a:solidFill>
                  <a:schemeClr val="tx2">
                    <a:lumMod val="50000"/>
                  </a:schemeClr>
                </a:solidFill>
                <a:latin typeface="Arial" panose="020B0604020202020204" pitchFamily="34" charset="0"/>
                <a:ea typeface="Verdana" panose="020B0604030504040204" pitchFamily="34" charset="0"/>
                <a:cs typeface="Arial" panose="020B0604020202020204" pitchFamily="34" charset="0"/>
              </a:rPr>
              <a:t> </a:t>
            </a:r>
            <a:r>
              <a:rPr lang="ru-RU" sz="1800" b="1" dirty="0">
                <a:solidFill>
                  <a:schemeClr val="tx2">
                    <a:lumMod val="50000"/>
                  </a:schemeClr>
                </a:solidFill>
                <a:latin typeface="Arial" panose="020B0604020202020204" pitchFamily="34" charset="0"/>
                <a:ea typeface="Verdana" panose="020B0604030504040204" pitchFamily="34" charset="0"/>
                <a:cs typeface="Arial" panose="020B0604020202020204" pitchFamily="34" charset="0"/>
              </a:rPr>
              <a:t>универсальное дополнительное средство поддержки и развития</a:t>
            </a:r>
          </a:p>
          <a:p>
            <a:pPr indent="0"/>
            <a:r>
              <a:rPr lang="ru-RU" sz="1800" b="1" dirty="0">
                <a:solidFill>
                  <a:schemeClr val="tx2">
                    <a:lumMod val="50000"/>
                  </a:schemeClr>
                </a:solidFill>
                <a:latin typeface="Arial" panose="020B0604020202020204" pitchFamily="34" charset="0"/>
                <a:ea typeface="Verdana" panose="020B0604030504040204" pitchFamily="34" charset="0"/>
                <a:cs typeface="Arial" panose="020B0604020202020204" pitchFamily="34" charset="0"/>
              </a:rPr>
              <a:t>визуально дополняют четкую словесную инструкцию взрослого</a:t>
            </a:r>
            <a:r>
              <a:rPr lang="en-US" sz="1800" b="1" dirty="0">
                <a:solidFill>
                  <a:schemeClr val="tx2">
                    <a:lumMod val="50000"/>
                  </a:schemeClr>
                </a:solidFill>
                <a:latin typeface="Arial" panose="020B0604020202020204" pitchFamily="34" charset="0"/>
                <a:ea typeface="Verdana" panose="020B0604030504040204" pitchFamily="34" charset="0"/>
                <a:cs typeface="Arial" panose="020B0604020202020204" pitchFamily="34" charset="0"/>
              </a:rPr>
              <a:t>;</a:t>
            </a:r>
            <a:r>
              <a:rPr lang="ru-RU" sz="1800" b="1" dirty="0">
                <a:solidFill>
                  <a:schemeClr val="tx2">
                    <a:lumMod val="50000"/>
                  </a:schemeClr>
                </a:solidFill>
                <a:latin typeface="Arial" panose="020B0604020202020204" pitchFamily="34" charset="0"/>
                <a:ea typeface="Verdana" panose="020B0604030504040204" pitchFamily="34" charset="0"/>
                <a:cs typeface="Arial" panose="020B0604020202020204" pitchFamily="34" charset="0"/>
              </a:rPr>
              <a:t> </a:t>
            </a:r>
          </a:p>
          <a:p>
            <a:pPr indent="0"/>
            <a:r>
              <a:rPr lang="ru-RU" sz="1800" b="1" dirty="0">
                <a:solidFill>
                  <a:schemeClr val="tx2">
                    <a:lumMod val="50000"/>
                  </a:schemeClr>
                </a:solidFill>
                <a:latin typeface="Arial" panose="020B0604020202020204" pitchFamily="34" charset="0"/>
                <a:ea typeface="Verdana" panose="020B0604030504040204" pitchFamily="34" charset="0"/>
                <a:cs typeface="Arial" panose="020B0604020202020204" pitchFamily="34" charset="0"/>
              </a:rPr>
              <a:t>планирование действий или порядка выполнения режимных</a:t>
            </a:r>
          </a:p>
          <a:p>
            <a:pPr indent="0"/>
            <a:r>
              <a:rPr lang="ru-RU" sz="1800" b="1" dirty="0">
                <a:solidFill>
                  <a:schemeClr val="tx2">
                    <a:lumMod val="50000"/>
                  </a:schemeClr>
                </a:solidFill>
                <a:latin typeface="Arial" panose="020B0604020202020204" pitchFamily="34" charset="0"/>
                <a:ea typeface="Verdana" panose="020B0604030504040204" pitchFamily="34" charset="0"/>
                <a:cs typeface="Arial" panose="020B0604020202020204" pitchFamily="34" charset="0"/>
              </a:rPr>
              <a:t>моментов дня и на занятиях</a:t>
            </a:r>
            <a:endParaRPr lang="ru-RU" sz="1800" b="1" dirty="0">
              <a:solidFill>
                <a:schemeClr val="tx2">
                  <a:lumMod val="50000"/>
                </a:schemeClr>
              </a:solidFill>
              <a:latin typeface="Arial" panose="020B0604020202020204" pitchFamily="34" charset="0"/>
              <a:cs typeface="Arial" panose="020B0604020202020204" pitchFamily="34" charset="0"/>
            </a:endParaRPr>
          </a:p>
        </p:txBody>
      </p:sp>
      <p:pic>
        <p:nvPicPr>
          <p:cNvPr id="11" name="Объект 5">
            <a:extLst>
              <a:ext uri="{FF2B5EF4-FFF2-40B4-BE49-F238E27FC236}">
                <a16:creationId xmlns:a16="http://schemas.microsoft.com/office/drawing/2014/main" id="{94542772-0422-41ED-FEE5-6159707F36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34322" y="2792221"/>
            <a:ext cx="1375160" cy="1833546"/>
          </a:xfrm>
          <a:prstGeom prst="rect">
            <a:avLst/>
          </a:prstGeom>
        </p:spPr>
      </p:pic>
      <p:pic>
        <p:nvPicPr>
          <p:cNvPr id="12" name="Объект 7">
            <a:extLst>
              <a:ext uri="{FF2B5EF4-FFF2-40B4-BE49-F238E27FC236}">
                <a16:creationId xmlns:a16="http://schemas.microsoft.com/office/drawing/2014/main" id="{3E6CE29E-96BD-BAF7-5599-48E04589BF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4024" y="910937"/>
            <a:ext cx="1410963" cy="1881284"/>
          </a:xfrm>
          <a:prstGeom prst="rect">
            <a:avLst/>
          </a:prstGeom>
        </p:spPr>
      </p:pic>
      <p:pic>
        <p:nvPicPr>
          <p:cNvPr id="13" name="Рисунок 12">
            <a:extLst>
              <a:ext uri="{FF2B5EF4-FFF2-40B4-BE49-F238E27FC236}">
                <a16:creationId xmlns:a16="http://schemas.microsoft.com/office/drawing/2014/main" id="{6D185CF0-53F0-382B-89DA-19F86918A7C5}"/>
              </a:ext>
            </a:extLst>
          </p:cNvPr>
          <p:cNvPicPr>
            <a:picLocks noChangeAspect="1"/>
          </p:cNvPicPr>
          <p:nvPr/>
        </p:nvPicPr>
        <p:blipFill>
          <a:blip r:embed="rId4" cstate="email">
            <a:extLst>
              <a:ext uri="{28A0092B-C50C-407E-A947-70E740481C1C}">
                <a14:useLocalDpi xmlns:a14="http://schemas.microsoft.com/office/drawing/2010/main"/>
              </a:ext>
            </a:extLst>
          </a:blip>
          <a:srcRect l="26528" r="26528"/>
          <a:stretch>
            <a:fillRect/>
          </a:stretch>
        </p:blipFill>
        <p:spPr>
          <a:xfrm>
            <a:off x="6469578" y="1141712"/>
            <a:ext cx="1121919" cy="1792520"/>
          </a:xfrm>
          <a:prstGeom prst="rect">
            <a:avLst/>
          </a:prstGeom>
        </p:spPr>
      </p:pic>
      <p:pic>
        <p:nvPicPr>
          <p:cNvPr id="15" name="Объект 7">
            <a:extLst>
              <a:ext uri="{FF2B5EF4-FFF2-40B4-BE49-F238E27FC236}">
                <a16:creationId xmlns:a16="http://schemas.microsoft.com/office/drawing/2014/main" id="{DF71B6FC-B37D-68FA-CBB9-9C15C5FA10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8376" y="2621739"/>
            <a:ext cx="1721786" cy="2295716"/>
          </a:xfrm>
          <a:prstGeom prst="rect">
            <a:avLst/>
          </a:prstGeom>
        </p:spPr>
      </p:pic>
      <p:sp>
        <p:nvSpPr>
          <p:cNvPr id="5" name="Скругленный прямоугольник 4"/>
          <p:cNvSpPr/>
          <p:nvPr/>
        </p:nvSpPr>
        <p:spPr>
          <a:xfrm>
            <a:off x="617997" y="872383"/>
            <a:ext cx="4189865" cy="408623"/>
          </a:xfrm>
          <a:prstGeom prst="roundRect">
            <a:avLst/>
          </a:prstGeom>
          <a:solidFill>
            <a:schemeClr val="accent1">
              <a:lumMod val="50000"/>
            </a:schemeClr>
          </a:solidFill>
          <a:ln>
            <a:solidFill>
              <a:srgbClr val="1F4F51"/>
            </a:solidFill>
          </a:ln>
        </p:spPr>
        <p:txBody>
          <a:bodyPr wrap="none">
            <a:spAutoFit/>
          </a:bodyPr>
          <a:lstStyle/>
          <a:p>
            <a:pPr marL="216000"/>
            <a:r>
              <a:rPr lang="ru-RU" b="1" dirty="0">
                <a:solidFill>
                  <a:schemeClr val="bg1"/>
                </a:solidFill>
                <a:latin typeface="Arial" panose="020B0604020202020204" pitchFamily="34" charset="0"/>
                <a:cs typeface="Arial" panose="020B0604020202020204" pitchFamily="34" charset="0"/>
              </a:rPr>
              <a:t>ГОСПИТАЛЬНЫЙ ДЕТСКИЙ САД </a:t>
            </a:r>
            <a:endParaRPr lang="ru-R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0860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696319-B3C0-D0DD-5D11-1A894E6AF559}"/>
              </a:ext>
            </a:extLst>
          </p:cNvPr>
          <p:cNvSpPr>
            <a:spLocks noGrp="1"/>
          </p:cNvSpPr>
          <p:nvPr>
            <p:ph type="title"/>
          </p:nvPr>
        </p:nvSpPr>
        <p:spPr/>
        <p:txBody>
          <a:bodyPr/>
          <a:lstStyle/>
          <a:p>
            <a:endParaRPr lang="ru-RU"/>
          </a:p>
        </p:txBody>
      </p:sp>
      <p:pic>
        <p:nvPicPr>
          <p:cNvPr id="4" name="Рисунок 3">
            <a:extLst>
              <a:ext uri="{FF2B5EF4-FFF2-40B4-BE49-F238E27FC236}">
                <a16:creationId xmlns:a16="http://schemas.microsoft.com/office/drawing/2014/main" id="{07BAAD2B-1509-7B30-D66B-EF375F26A4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250" t="13333" r="15678" b="19047"/>
          <a:stretch/>
        </p:blipFill>
        <p:spPr>
          <a:xfrm>
            <a:off x="474890" y="397526"/>
            <a:ext cx="7800108" cy="4060174"/>
          </a:xfrm>
          <a:prstGeom prst="rect">
            <a:avLst/>
          </a:prstGeom>
        </p:spPr>
      </p:pic>
    </p:spTree>
    <p:extLst>
      <p:ext uri="{BB962C8B-B14F-4D97-AF65-F5344CB8AC3E}">
        <p14:creationId xmlns:p14="http://schemas.microsoft.com/office/powerpoint/2010/main" val="582704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0879"/>
            <a:ext cx="7914411" cy="711482"/>
          </a:xfrm>
        </p:spPr>
        <p:txBody>
          <a:bodyPr>
            <a:normAutofit fontScale="90000"/>
          </a:bodyPr>
          <a:lstStyle/>
          <a:p>
            <a:pPr algn="l"/>
            <a:r>
              <a:rPr lang="ru-RU" sz="3200" b="1" dirty="0">
                <a:solidFill>
                  <a:srgbClr val="ECEADC"/>
                </a:solidFill>
              </a:rPr>
              <a:t>Принятие </a:t>
            </a:r>
            <a:r>
              <a:rPr lang="ru-RU" sz="3200" b="1" dirty="0" smtClean="0">
                <a:solidFill>
                  <a:srgbClr val="ECEADC"/>
                </a:solidFill>
              </a:rPr>
              <a:t>роли</a:t>
            </a:r>
            <a:r>
              <a:rPr lang="en-US" sz="3200" b="1" dirty="0" smtClean="0">
                <a:solidFill>
                  <a:srgbClr val="ECEADC"/>
                </a:solidFill>
              </a:rPr>
              <a:t>: </a:t>
            </a:r>
            <a:r>
              <a:rPr lang="ru-RU" sz="2700" b="1" dirty="0" smtClean="0">
                <a:solidFill>
                  <a:srgbClr val="ECEADC"/>
                </a:solidFill>
              </a:rPr>
              <a:t>использование </a:t>
            </a:r>
            <a:r>
              <a:rPr lang="ru-RU" sz="2700" b="1" dirty="0">
                <a:solidFill>
                  <a:srgbClr val="ECEADC"/>
                </a:solidFill>
              </a:rPr>
              <a:t>игрушек, предметов</a:t>
            </a:r>
            <a:endParaRPr lang="en-US" sz="2700" b="1" dirty="0">
              <a:solidFill>
                <a:srgbClr val="ECEADC"/>
              </a:solidFill>
            </a:endParaRPr>
          </a:p>
        </p:txBody>
      </p:sp>
      <p:sp>
        <p:nvSpPr>
          <p:cNvPr id="4" name="Скругленный прямоугольник 3"/>
          <p:cNvSpPr/>
          <p:nvPr/>
        </p:nvSpPr>
        <p:spPr>
          <a:xfrm>
            <a:off x="371959" y="1382749"/>
            <a:ext cx="2316997"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solidFill>
                  <a:schemeClr val="tx2">
                    <a:lumMod val="50000"/>
                  </a:schemeClr>
                </a:solidFill>
              </a:rPr>
              <a:t>С определёнными </a:t>
            </a:r>
            <a:r>
              <a:rPr lang="ru-RU" sz="2400" b="1" dirty="0">
                <a:solidFill>
                  <a:schemeClr val="tx2">
                    <a:lumMod val="50000"/>
                  </a:schemeClr>
                </a:solidFill>
              </a:rPr>
              <a:t>целями, определяется мотивами</a:t>
            </a:r>
            <a:endParaRPr lang="en-US" sz="2400" b="1" dirty="0">
              <a:solidFill>
                <a:schemeClr val="tx2">
                  <a:lumMod val="50000"/>
                </a:schemeClr>
              </a:solidFill>
            </a:endParaRPr>
          </a:p>
        </p:txBody>
      </p:sp>
      <p:sp>
        <p:nvSpPr>
          <p:cNvPr id="5" name="Скругленный прямоугольник 4"/>
          <p:cNvSpPr/>
          <p:nvPr/>
        </p:nvSpPr>
        <p:spPr>
          <a:xfrm>
            <a:off x="325041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2">
                    <a:lumMod val="50000"/>
                  </a:schemeClr>
                </a:solidFill>
              </a:rPr>
              <a:t>Определяется внешними признаками</a:t>
            </a:r>
            <a:endParaRPr lang="en-US" sz="2400" b="1" dirty="0">
              <a:solidFill>
                <a:schemeClr val="tx2">
                  <a:lumMod val="50000"/>
                </a:schemeClr>
              </a:solidFill>
            </a:endParaRPr>
          </a:p>
        </p:txBody>
      </p:sp>
      <p:sp>
        <p:nvSpPr>
          <p:cNvPr id="6" name="Скругленный прямоугольник 5"/>
          <p:cNvSpPr/>
          <p:nvPr/>
        </p:nvSpPr>
        <p:spPr>
          <a:xfrm>
            <a:off x="610715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2">
                    <a:lumMod val="50000"/>
                  </a:schemeClr>
                </a:solidFill>
              </a:rPr>
              <a:t>Хаотичное</a:t>
            </a:r>
            <a:r>
              <a:rPr lang="ru-RU" sz="2400" b="1" dirty="0" smtClean="0">
                <a:solidFill>
                  <a:schemeClr val="tx2">
                    <a:lumMod val="50000"/>
                  </a:schemeClr>
                </a:solidFill>
              </a:rPr>
              <a:t>/ однотипное</a:t>
            </a:r>
            <a:endParaRPr lang="en-US" sz="2400" b="1" dirty="0">
              <a:solidFill>
                <a:schemeClr val="tx2">
                  <a:lumMod val="50000"/>
                </a:schemeClr>
              </a:solidFill>
            </a:endParaRP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373486122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0"/>
            <a:ext cx="7973291" cy="964770"/>
          </a:xfrm>
        </p:spPr>
        <p:txBody>
          <a:bodyPr>
            <a:noAutofit/>
          </a:bodyPr>
          <a:lstStyle/>
          <a:p>
            <a:pPr algn="just"/>
            <a:r>
              <a:rPr lang="ru-RU" sz="1600" b="1" dirty="0">
                <a:latin typeface="Arial" panose="020B0604020202020204" pitchFamily="34" charset="0"/>
                <a:cs typeface="Arial" panose="020B0604020202020204" pitchFamily="34" charset="0"/>
              </a:rPr>
              <a:t>В зависимости от возрастных и индивидуальных особенностей, особых потребностей и возможностей здоровья обучающихся указанное </a:t>
            </a:r>
            <a:r>
              <a:rPr lang="ru-RU" sz="1600" b="1" dirty="0" smtClean="0">
                <a:latin typeface="Arial" panose="020B0604020202020204" pitchFamily="34" charset="0"/>
                <a:cs typeface="Arial" panose="020B0604020202020204" pitchFamily="34" charset="0"/>
              </a:rPr>
              <a:t>содержание дифференцируется</a:t>
            </a:r>
            <a:endParaRPr lang="ru-RU" sz="1600" b="1" dirty="0">
              <a:latin typeface="Arial" panose="020B0604020202020204" pitchFamily="34" charset="0"/>
              <a:cs typeface="Arial" panose="020B0604020202020204" pitchFamily="34" charset="0"/>
            </a:endParaRPr>
          </a:p>
        </p:txBody>
      </p:sp>
      <p:sp>
        <p:nvSpPr>
          <p:cNvPr id="2" name="Текст 1"/>
          <p:cNvSpPr>
            <a:spLocks noGrp="1"/>
          </p:cNvSpPr>
          <p:nvPr>
            <p:ph type="body" sz="quarter" idx="4294967295"/>
          </p:nvPr>
        </p:nvSpPr>
        <p:spPr>
          <a:xfrm>
            <a:off x="0" y="1300163"/>
            <a:ext cx="6400800" cy="3186112"/>
          </a:xfrm>
        </p:spPr>
        <p:txBody>
          <a:bodyPr/>
          <a:lstStyle/>
          <a:p>
            <a:pPr marL="0" indent="0" algn="just">
              <a:buNone/>
            </a:pPr>
            <a:r>
              <a:rPr lang="ru-RU" sz="1500" dirty="0">
                <a:solidFill>
                  <a:schemeClr val="tx2">
                    <a:lumMod val="50000"/>
                  </a:schemeClr>
                </a:solidFill>
                <a:latin typeface="Arial" panose="020B0604020202020204" pitchFamily="34" charset="0"/>
                <a:cs typeface="Arial" panose="020B0604020202020204" pitchFamily="34" charset="0"/>
              </a:rPr>
              <a:t>34.4.1.1. Вторая младшая группа (от 3 до 4 лет):</a:t>
            </a:r>
          </a:p>
          <a:p>
            <a:pPr algn="just">
              <a:buAutoNum type="arabicPeriod"/>
            </a:pPr>
            <a:r>
              <a:rPr lang="ru-RU" sz="1500" dirty="0">
                <a:solidFill>
                  <a:schemeClr val="tx2">
                    <a:lumMod val="50000"/>
                  </a:schemeClr>
                </a:solidFill>
                <a:latin typeface="Arial" panose="020B0604020202020204" pitchFamily="34" charset="0"/>
                <a:cs typeface="Arial" panose="020B0604020202020204" pitchFamily="34" charset="0"/>
              </a:rPr>
              <a:t>Развитие общения и игровой деятельности.</a:t>
            </a:r>
          </a:p>
          <a:p>
            <a:pPr marL="0" indent="0" algn="just">
              <a:buNone/>
            </a:pPr>
            <a:r>
              <a:rPr lang="ru-RU" sz="1500" dirty="0">
                <a:solidFill>
                  <a:schemeClr val="tx2">
                    <a:lumMod val="50000"/>
                  </a:schemeClr>
                </a:solidFill>
                <a:latin typeface="Arial" panose="020B0604020202020204" pitchFamily="34" charset="0"/>
                <a:cs typeface="Arial" panose="020B0604020202020204" pitchFamily="34" charset="0"/>
              </a:rPr>
              <a:t> Ребенок стремится к вербальному общению со педагогическим работником, активно сотрудничает в быту, в предметно-практической деятельности. Откликается на игру, предложенную ему педагогическим работником, подражая его действиям. Проявляет интерес к игровым действиям других детей. Пытается самостоятельно использовать предметы-заместители, но чаще прибегает к помощи педагогического работника. Начинает </a:t>
            </a:r>
            <a:r>
              <a:rPr lang="ru-RU" sz="1500" b="1" dirty="0">
                <a:solidFill>
                  <a:schemeClr val="tx2">
                    <a:lumMod val="50000"/>
                  </a:schemeClr>
                </a:solidFill>
                <a:latin typeface="Arial" panose="020B0604020202020204" pitchFamily="34" charset="0"/>
                <a:cs typeface="Arial" panose="020B0604020202020204" pitchFamily="34" charset="0"/>
              </a:rPr>
              <a:t>осваивать ролевые действия </a:t>
            </a:r>
            <a:r>
              <a:rPr lang="ru-RU" sz="1500" dirty="0">
                <a:solidFill>
                  <a:schemeClr val="tx2">
                    <a:lumMod val="50000"/>
                  </a:schemeClr>
                </a:solidFill>
                <a:latin typeface="Arial" panose="020B0604020202020204" pitchFamily="34" charset="0"/>
                <a:cs typeface="Arial" panose="020B0604020202020204" pitchFamily="34" charset="0"/>
              </a:rPr>
              <a:t>в рамках предложенной педагогическим работником роли. От </a:t>
            </a:r>
            <a:r>
              <a:rPr lang="ru-RU" sz="1500" b="1" dirty="0">
                <a:solidFill>
                  <a:schemeClr val="tx2">
                    <a:lumMod val="50000"/>
                  </a:schemeClr>
                </a:solidFill>
                <a:latin typeface="Arial" panose="020B0604020202020204" pitchFamily="34" charset="0"/>
                <a:cs typeface="Arial" panose="020B0604020202020204" pitchFamily="34" charset="0"/>
              </a:rPr>
              <a:t>процессуальной игры переходит к предметно-игровым действиям.</a:t>
            </a:r>
          </a:p>
          <a:p>
            <a:endParaRPr lang="ru-RU" dirty="0">
              <a:solidFill>
                <a:schemeClr val="tx2">
                  <a:lumMod val="50000"/>
                </a:schemeClr>
              </a:solidFill>
            </a:endParaRPr>
          </a:p>
        </p:txBody>
      </p:sp>
    </p:spTree>
    <p:extLst>
      <p:ext uri="{BB962C8B-B14F-4D97-AF65-F5344CB8AC3E}">
        <p14:creationId xmlns:p14="http://schemas.microsoft.com/office/powerpoint/2010/main" val="330846575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24FC9EC4-0632-ECDE-C242-517FFDF12B21}"/>
              </a:ext>
            </a:extLst>
          </p:cNvPr>
          <p:cNvSpPr/>
          <p:nvPr/>
        </p:nvSpPr>
        <p:spPr>
          <a:xfrm>
            <a:off x="378681" y="1029408"/>
            <a:ext cx="4017909" cy="1150571"/>
          </a:xfrm>
          <a:prstGeom prst="rect">
            <a:avLst/>
          </a:prstGeom>
        </p:spPr>
        <p:txBody>
          <a:bodyPr wrap="square">
            <a:spAutoFit/>
          </a:bodyPr>
          <a:lstStyle/>
          <a:p>
            <a:pPr>
              <a:lnSpc>
                <a:spcPct val="115000"/>
              </a:lnSpc>
              <a:spcAft>
                <a:spcPts val="750"/>
              </a:spcAft>
            </a:pPr>
            <a:r>
              <a:rPr lang="ru-RU" dirty="0" smtClean="0">
                <a:solidFill>
                  <a:schemeClr val="tx2">
                    <a:lumMod val="50000"/>
                  </a:schemeClr>
                </a:solidFill>
                <a:latin typeface="Arial" panose="020B0604020202020204" pitchFamily="34" charset="0"/>
                <a:ea typeface="Calibri"/>
                <a:cs typeface="Arial" panose="020B0604020202020204" pitchFamily="34" charset="0"/>
              </a:rPr>
              <a:t>      Находящимся </a:t>
            </a:r>
            <a:r>
              <a:rPr lang="ru-RU" dirty="0">
                <a:solidFill>
                  <a:schemeClr val="tx2">
                    <a:lumMod val="50000"/>
                  </a:schemeClr>
                </a:solidFill>
                <a:latin typeface="Arial" panose="020B0604020202020204" pitchFamily="34" charset="0"/>
                <a:ea typeface="Calibri"/>
                <a:cs typeface="Arial" panose="020B0604020202020204" pitchFamily="34" charset="0"/>
              </a:rPr>
              <a:t>на начальных этапах развития коммуникации, </a:t>
            </a:r>
          </a:p>
          <a:p>
            <a:pPr>
              <a:lnSpc>
                <a:spcPct val="115000"/>
              </a:lnSpc>
              <a:spcAft>
                <a:spcPts val="750"/>
              </a:spcAft>
            </a:pPr>
            <a:r>
              <a:rPr lang="ru-RU" dirty="0" smtClean="0">
                <a:solidFill>
                  <a:schemeClr val="tx2">
                    <a:lumMod val="50000"/>
                  </a:schemeClr>
                </a:solidFill>
                <a:latin typeface="Arial" panose="020B0604020202020204" pitchFamily="34" charset="0"/>
                <a:ea typeface="Calibri"/>
                <a:cs typeface="Arial" panose="020B0604020202020204" pitchFamily="34" charset="0"/>
              </a:rPr>
              <a:t>     Имеющим </a:t>
            </a:r>
            <a:r>
              <a:rPr lang="ru-RU" dirty="0">
                <a:solidFill>
                  <a:schemeClr val="tx2">
                    <a:lumMod val="50000"/>
                  </a:schemeClr>
                </a:solidFill>
                <a:latin typeface="Arial" panose="020B0604020202020204" pitchFamily="34" charset="0"/>
                <a:ea typeface="Calibri"/>
                <a:cs typeface="Arial" panose="020B0604020202020204" pitchFamily="34" charset="0"/>
              </a:rPr>
              <a:t>нарушения </a:t>
            </a:r>
            <a:r>
              <a:rPr lang="ru-RU" dirty="0" smtClean="0">
                <a:solidFill>
                  <a:schemeClr val="tx2">
                    <a:lumMod val="50000"/>
                  </a:schemeClr>
                </a:solidFill>
                <a:latin typeface="Arial" panose="020B0604020202020204" pitchFamily="34" charset="0"/>
                <a:ea typeface="Calibri"/>
                <a:cs typeface="Arial" panose="020B0604020202020204" pitchFamily="34" charset="0"/>
              </a:rPr>
              <a:t>зрения  </a:t>
            </a:r>
            <a:endParaRPr lang="ru-RU" dirty="0">
              <a:solidFill>
                <a:schemeClr val="tx2">
                  <a:lumMod val="50000"/>
                </a:schemeClr>
              </a:solidFill>
              <a:latin typeface="Arial" panose="020B0604020202020204" pitchFamily="34" charset="0"/>
              <a:ea typeface="Calibri"/>
              <a:cs typeface="Arial" panose="020B0604020202020204" pitchFamily="34" charset="0"/>
            </a:endParaRPr>
          </a:p>
        </p:txBody>
      </p:sp>
      <p:pic>
        <p:nvPicPr>
          <p:cNvPr id="8" name="Рисунок 7">
            <a:extLst>
              <a:ext uri="{FF2B5EF4-FFF2-40B4-BE49-F238E27FC236}">
                <a16:creationId xmlns:a16="http://schemas.microsoft.com/office/drawing/2014/main" id="{311F2DAC-8C18-764F-50C9-EB415FC8812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4334" b="6163"/>
          <a:stretch/>
        </p:blipFill>
        <p:spPr>
          <a:xfrm>
            <a:off x="1886727" y="2830906"/>
            <a:ext cx="6220640" cy="2082055"/>
          </a:xfrm>
          <a:prstGeom prst="rect">
            <a:avLst/>
          </a:prstGeom>
        </p:spPr>
      </p:pic>
      <p:sp>
        <p:nvSpPr>
          <p:cNvPr id="4" name="Заголовок 3"/>
          <p:cNvSpPr>
            <a:spLocks noGrp="1"/>
          </p:cNvSpPr>
          <p:nvPr>
            <p:ph type="title"/>
          </p:nvPr>
        </p:nvSpPr>
        <p:spPr/>
        <p:txBody>
          <a:bodyPr>
            <a:normAutofit fontScale="90000"/>
          </a:bodyPr>
          <a:lstStyle/>
          <a:p>
            <a:r>
              <a:rPr lang="ru-RU" dirty="0"/>
              <a:t>Коммуникация при помощи предметов</a:t>
            </a:r>
            <a:br>
              <a:rPr lang="ru-RU" dirty="0"/>
            </a:br>
            <a:endParaRPr lang="en-US" dirty="0"/>
          </a:p>
        </p:txBody>
      </p:sp>
    </p:spTree>
    <p:extLst>
      <p:ext uri="{BB962C8B-B14F-4D97-AF65-F5344CB8AC3E}">
        <p14:creationId xmlns:p14="http://schemas.microsoft.com/office/powerpoint/2010/main" val="116097402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rot="19800000">
            <a:off x="1512695" y="778657"/>
            <a:ext cx="3527304" cy="3715340"/>
            <a:chOff x="3838" y="1582"/>
            <a:chExt cx="4896" cy="5157"/>
          </a:xfrm>
        </p:grpSpPr>
        <p:sp>
          <p:nvSpPr>
            <p:cNvPr id="11" name="Freeform 9"/>
            <p:cNvSpPr>
              <a:spLocks/>
            </p:cNvSpPr>
            <p:nvPr/>
          </p:nvSpPr>
          <p:spPr bwMode="auto">
            <a:xfrm>
              <a:off x="5812" y="1582"/>
              <a:ext cx="948" cy="948"/>
            </a:xfrm>
            <a:custGeom>
              <a:avLst/>
              <a:gdLst>
                <a:gd name="T0" fmla="*/ 1894 w 1896"/>
                <a:gd name="T1" fmla="*/ 996 h 1897"/>
                <a:gd name="T2" fmla="*/ 1877 w 1896"/>
                <a:gd name="T3" fmla="*/ 1139 h 1897"/>
                <a:gd name="T4" fmla="*/ 1839 w 1896"/>
                <a:gd name="T5" fmla="*/ 1274 h 1897"/>
                <a:gd name="T6" fmla="*/ 1782 w 1896"/>
                <a:gd name="T7" fmla="*/ 1400 h 1897"/>
                <a:gd name="T8" fmla="*/ 1708 w 1896"/>
                <a:gd name="T9" fmla="*/ 1515 h 1897"/>
                <a:gd name="T10" fmla="*/ 1619 w 1896"/>
                <a:gd name="T11" fmla="*/ 1619 h 1897"/>
                <a:gd name="T12" fmla="*/ 1516 w 1896"/>
                <a:gd name="T13" fmla="*/ 1708 h 1897"/>
                <a:gd name="T14" fmla="*/ 1400 w 1896"/>
                <a:gd name="T15" fmla="*/ 1781 h 1897"/>
                <a:gd name="T16" fmla="*/ 1274 w 1896"/>
                <a:gd name="T17" fmla="*/ 1839 h 1897"/>
                <a:gd name="T18" fmla="*/ 1139 w 1896"/>
                <a:gd name="T19" fmla="*/ 1877 h 1897"/>
                <a:gd name="T20" fmla="*/ 997 w 1896"/>
                <a:gd name="T21" fmla="*/ 1896 h 1897"/>
                <a:gd name="T22" fmla="*/ 899 w 1896"/>
                <a:gd name="T23" fmla="*/ 1896 h 1897"/>
                <a:gd name="T24" fmla="*/ 757 w 1896"/>
                <a:gd name="T25" fmla="*/ 1877 h 1897"/>
                <a:gd name="T26" fmla="*/ 622 w 1896"/>
                <a:gd name="T27" fmla="*/ 1839 h 1897"/>
                <a:gd name="T28" fmla="*/ 496 w 1896"/>
                <a:gd name="T29" fmla="*/ 1781 h 1897"/>
                <a:gd name="T30" fmla="*/ 380 w 1896"/>
                <a:gd name="T31" fmla="*/ 1708 h 1897"/>
                <a:gd name="T32" fmla="*/ 277 w 1896"/>
                <a:gd name="T33" fmla="*/ 1619 h 1897"/>
                <a:gd name="T34" fmla="*/ 188 w 1896"/>
                <a:gd name="T35" fmla="*/ 1515 h 1897"/>
                <a:gd name="T36" fmla="*/ 114 w 1896"/>
                <a:gd name="T37" fmla="*/ 1400 h 1897"/>
                <a:gd name="T38" fmla="*/ 57 w 1896"/>
                <a:gd name="T39" fmla="*/ 1274 h 1897"/>
                <a:gd name="T40" fmla="*/ 19 w 1896"/>
                <a:gd name="T41" fmla="*/ 1139 h 1897"/>
                <a:gd name="T42" fmla="*/ 2 w 1896"/>
                <a:gd name="T43" fmla="*/ 996 h 1897"/>
                <a:gd name="T44" fmla="*/ 2 w 1896"/>
                <a:gd name="T45" fmla="*/ 899 h 1897"/>
                <a:gd name="T46" fmla="*/ 19 w 1896"/>
                <a:gd name="T47" fmla="*/ 756 h 1897"/>
                <a:gd name="T48" fmla="*/ 57 w 1896"/>
                <a:gd name="T49" fmla="*/ 621 h 1897"/>
                <a:gd name="T50" fmla="*/ 114 w 1896"/>
                <a:gd name="T51" fmla="*/ 496 h 1897"/>
                <a:gd name="T52" fmla="*/ 188 w 1896"/>
                <a:gd name="T53" fmla="*/ 380 h 1897"/>
                <a:gd name="T54" fmla="*/ 277 w 1896"/>
                <a:gd name="T55" fmla="*/ 278 h 1897"/>
                <a:gd name="T56" fmla="*/ 380 w 1896"/>
                <a:gd name="T57" fmla="*/ 189 h 1897"/>
                <a:gd name="T58" fmla="*/ 496 w 1896"/>
                <a:gd name="T59" fmla="*/ 114 h 1897"/>
                <a:gd name="T60" fmla="*/ 622 w 1896"/>
                <a:gd name="T61" fmla="*/ 58 h 1897"/>
                <a:gd name="T62" fmla="*/ 757 w 1896"/>
                <a:gd name="T63" fmla="*/ 18 h 1897"/>
                <a:gd name="T64" fmla="*/ 899 w 1896"/>
                <a:gd name="T65" fmla="*/ 1 h 1897"/>
                <a:gd name="T66" fmla="*/ 997 w 1896"/>
                <a:gd name="T67" fmla="*/ 1 h 1897"/>
                <a:gd name="T68" fmla="*/ 1139 w 1896"/>
                <a:gd name="T69" fmla="*/ 18 h 1897"/>
                <a:gd name="T70" fmla="*/ 1274 w 1896"/>
                <a:gd name="T71" fmla="*/ 58 h 1897"/>
                <a:gd name="T72" fmla="*/ 1400 w 1896"/>
                <a:gd name="T73" fmla="*/ 114 h 1897"/>
                <a:gd name="T74" fmla="*/ 1516 w 1896"/>
                <a:gd name="T75" fmla="*/ 189 h 1897"/>
                <a:gd name="T76" fmla="*/ 1619 w 1896"/>
                <a:gd name="T77" fmla="*/ 278 h 1897"/>
                <a:gd name="T78" fmla="*/ 1708 w 1896"/>
                <a:gd name="T79" fmla="*/ 380 h 1897"/>
                <a:gd name="T80" fmla="*/ 1782 w 1896"/>
                <a:gd name="T81" fmla="*/ 496 h 1897"/>
                <a:gd name="T82" fmla="*/ 1839 w 1896"/>
                <a:gd name="T83" fmla="*/ 621 h 1897"/>
                <a:gd name="T84" fmla="*/ 1877 w 1896"/>
                <a:gd name="T85" fmla="*/ 756 h 1897"/>
                <a:gd name="T86" fmla="*/ 1894 w 1896"/>
                <a:gd name="T87" fmla="*/ 899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6" h="1897">
                  <a:moveTo>
                    <a:pt x="1896" y="948"/>
                  </a:moveTo>
                  <a:lnTo>
                    <a:pt x="1896" y="948"/>
                  </a:lnTo>
                  <a:lnTo>
                    <a:pt x="1894" y="996"/>
                  </a:lnTo>
                  <a:lnTo>
                    <a:pt x="1892" y="1045"/>
                  </a:lnTo>
                  <a:lnTo>
                    <a:pt x="1885" y="1092"/>
                  </a:lnTo>
                  <a:lnTo>
                    <a:pt x="1877" y="1139"/>
                  </a:lnTo>
                  <a:lnTo>
                    <a:pt x="1867" y="1185"/>
                  </a:lnTo>
                  <a:lnTo>
                    <a:pt x="1854" y="1230"/>
                  </a:lnTo>
                  <a:lnTo>
                    <a:pt x="1839" y="1274"/>
                  </a:lnTo>
                  <a:lnTo>
                    <a:pt x="1822" y="1317"/>
                  </a:lnTo>
                  <a:lnTo>
                    <a:pt x="1803" y="1359"/>
                  </a:lnTo>
                  <a:lnTo>
                    <a:pt x="1782" y="1400"/>
                  </a:lnTo>
                  <a:lnTo>
                    <a:pt x="1759" y="1439"/>
                  </a:lnTo>
                  <a:lnTo>
                    <a:pt x="1735" y="1479"/>
                  </a:lnTo>
                  <a:lnTo>
                    <a:pt x="1708" y="1515"/>
                  </a:lnTo>
                  <a:lnTo>
                    <a:pt x="1679" y="1551"/>
                  </a:lnTo>
                  <a:lnTo>
                    <a:pt x="1651" y="1586"/>
                  </a:lnTo>
                  <a:lnTo>
                    <a:pt x="1619" y="1619"/>
                  </a:lnTo>
                  <a:lnTo>
                    <a:pt x="1585" y="1650"/>
                  </a:lnTo>
                  <a:lnTo>
                    <a:pt x="1551" y="1679"/>
                  </a:lnTo>
                  <a:lnTo>
                    <a:pt x="1516" y="1708"/>
                  </a:lnTo>
                  <a:lnTo>
                    <a:pt x="1478" y="1734"/>
                  </a:lnTo>
                  <a:lnTo>
                    <a:pt x="1440" y="1759"/>
                  </a:lnTo>
                  <a:lnTo>
                    <a:pt x="1400" y="1781"/>
                  </a:lnTo>
                  <a:lnTo>
                    <a:pt x="1360" y="1802"/>
                  </a:lnTo>
                  <a:lnTo>
                    <a:pt x="1318" y="1822"/>
                  </a:lnTo>
                  <a:lnTo>
                    <a:pt x="1274" y="1839"/>
                  </a:lnTo>
                  <a:lnTo>
                    <a:pt x="1230" y="1854"/>
                  </a:lnTo>
                  <a:lnTo>
                    <a:pt x="1185" y="1867"/>
                  </a:lnTo>
                  <a:lnTo>
                    <a:pt x="1139" y="1877"/>
                  </a:lnTo>
                  <a:lnTo>
                    <a:pt x="1092" y="1885"/>
                  </a:lnTo>
                  <a:lnTo>
                    <a:pt x="1045" y="1892"/>
                  </a:lnTo>
                  <a:lnTo>
                    <a:pt x="997" y="1896"/>
                  </a:lnTo>
                  <a:lnTo>
                    <a:pt x="948" y="1897"/>
                  </a:lnTo>
                  <a:lnTo>
                    <a:pt x="948" y="1897"/>
                  </a:lnTo>
                  <a:lnTo>
                    <a:pt x="899" y="1896"/>
                  </a:lnTo>
                  <a:lnTo>
                    <a:pt x="851" y="1892"/>
                  </a:lnTo>
                  <a:lnTo>
                    <a:pt x="804" y="1885"/>
                  </a:lnTo>
                  <a:lnTo>
                    <a:pt x="757" y="1877"/>
                  </a:lnTo>
                  <a:lnTo>
                    <a:pt x="711" y="1867"/>
                  </a:lnTo>
                  <a:lnTo>
                    <a:pt x="666" y="1854"/>
                  </a:lnTo>
                  <a:lnTo>
                    <a:pt x="622" y="1839"/>
                  </a:lnTo>
                  <a:lnTo>
                    <a:pt x="578" y="1822"/>
                  </a:lnTo>
                  <a:lnTo>
                    <a:pt x="536" y="1802"/>
                  </a:lnTo>
                  <a:lnTo>
                    <a:pt x="496" y="1781"/>
                  </a:lnTo>
                  <a:lnTo>
                    <a:pt x="456" y="1759"/>
                  </a:lnTo>
                  <a:lnTo>
                    <a:pt x="418" y="1734"/>
                  </a:lnTo>
                  <a:lnTo>
                    <a:pt x="380" y="1708"/>
                  </a:lnTo>
                  <a:lnTo>
                    <a:pt x="345" y="1679"/>
                  </a:lnTo>
                  <a:lnTo>
                    <a:pt x="311" y="1650"/>
                  </a:lnTo>
                  <a:lnTo>
                    <a:pt x="277" y="1619"/>
                  </a:lnTo>
                  <a:lnTo>
                    <a:pt x="245" y="1586"/>
                  </a:lnTo>
                  <a:lnTo>
                    <a:pt x="217" y="1551"/>
                  </a:lnTo>
                  <a:lnTo>
                    <a:pt x="188" y="1515"/>
                  </a:lnTo>
                  <a:lnTo>
                    <a:pt x="161" y="1479"/>
                  </a:lnTo>
                  <a:lnTo>
                    <a:pt x="137" y="1439"/>
                  </a:lnTo>
                  <a:lnTo>
                    <a:pt x="114" y="1400"/>
                  </a:lnTo>
                  <a:lnTo>
                    <a:pt x="93" y="1359"/>
                  </a:lnTo>
                  <a:lnTo>
                    <a:pt x="74" y="1317"/>
                  </a:lnTo>
                  <a:lnTo>
                    <a:pt x="57" y="1274"/>
                  </a:lnTo>
                  <a:lnTo>
                    <a:pt x="42" y="1230"/>
                  </a:lnTo>
                  <a:lnTo>
                    <a:pt x="29" y="1185"/>
                  </a:lnTo>
                  <a:lnTo>
                    <a:pt x="19" y="1139"/>
                  </a:lnTo>
                  <a:lnTo>
                    <a:pt x="11" y="1092"/>
                  </a:lnTo>
                  <a:lnTo>
                    <a:pt x="4" y="1045"/>
                  </a:lnTo>
                  <a:lnTo>
                    <a:pt x="2" y="996"/>
                  </a:lnTo>
                  <a:lnTo>
                    <a:pt x="0" y="948"/>
                  </a:lnTo>
                  <a:lnTo>
                    <a:pt x="0" y="948"/>
                  </a:lnTo>
                  <a:lnTo>
                    <a:pt x="2" y="899"/>
                  </a:lnTo>
                  <a:lnTo>
                    <a:pt x="4" y="851"/>
                  </a:lnTo>
                  <a:lnTo>
                    <a:pt x="11" y="804"/>
                  </a:lnTo>
                  <a:lnTo>
                    <a:pt x="19" y="756"/>
                  </a:lnTo>
                  <a:lnTo>
                    <a:pt x="29" y="710"/>
                  </a:lnTo>
                  <a:lnTo>
                    <a:pt x="42" y="666"/>
                  </a:lnTo>
                  <a:lnTo>
                    <a:pt x="57" y="621"/>
                  </a:lnTo>
                  <a:lnTo>
                    <a:pt x="74" y="579"/>
                  </a:lnTo>
                  <a:lnTo>
                    <a:pt x="93" y="537"/>
                  </a:lnTo>
                  <a:lnTo>
                    <a:pt x="114" y="496"/>
                  </a:lnTo>
                  <a:lnTo>
                    <a:pt x="137" y="456"/>
                  </a:lnTo>
                  <a:lnTo>
                    <a:pt x="161" y="418"/>
                  </a:lnTo>
                  <a:lnTo>
                    <a:pt x="188" y="380"/>
                  </a:lnTo>
                  <a:lnTo>
                    <a:pt x="217" y="345"/>
                  </a:lnTo>
                  <a:lnTo>
                    <a:pt x="245" y="311"/>
                  </a:lnTo>
                  <a:lnTo>
                    <a:pt x="277" y="278"/>
                  </a:lnTo>
                  <a:lnTo>
                    <a:pt x="311" y="246"/>
                  </a:lnTo>
                  <a:lnTo>
                    <a:pt x="345" y="216"/>
                  </a:lnTo>
                  <a:lnTo>
                    <a:pt x="380" y="189"/>
                  </a:lnTo>
                  <a:lnTo>
                    <a:pt x="418" y="161"/>
                  </a:lnTo>
                  <a:lnTo>
                    <a:pt x="456" y="138"/>
                  </a:lnTo>
                  <a:lnTo>
                    <a:pt x="496" y="114"/>
                  </a:lnTo>
                  <a:lnTo>
                    <a:pt x="536" y="93"/>
                  </a:lnTo>
                  <a:lnTo>
                    <a:pt x="578" y="75"/>
                  </a:lnTo>
                  <a:lnTo>
                    <a:pt x="622" y="58"/>
                  </a:lnTo>
                  <a:lnTo>
                    <a:pt x="666" y="42"/>
                  </a:lnTo>
                  <a:lnTo>
                    <a:pt x="711" y="30"/>
                  </a:lnTo>
                  <a:lnTo>
                    <a:pt x="757" y="18"/>
                  </a:lnTo>
                  <a:lnTo>
                    <a:pt x="804" y="10"/>
                  </a:lnTo>
                  <a:lnTo>
                    <a:pt x="851" y="5"/>
                  </a:lnTo>
                  <a:lnTo>
                    <a:pt x="899" y="1"/>
                  </a:lnTo>
                  <a:lnTo>
                    <a:pt x="948" y="0"/>
                  </a:lnTo>
                  <a:lnTo>
                    <a:pt x="948" y="0"/>
                  </a:lnTo>
                  <a:lnTo>
                    <a:pt x="997" y="1"/>
                  </a:lnTo>
                  <a:lnTo>
                    <a:pt x="1045" y="5"/>
                  </a:lnTo>
                  <a:lnTo>
                    <a:pt x="1092" y="10"/>
                  </a:lnTo>
                  <a:lnTo>
                    <a:pt x="1139" y="18"/>
                  </a:lnTo>
                  <a:lnTo>
                    <a:pt x="1185" y="30"/>
                  </a:lnTo>
                  <a:lnTo>
                    <a:pt x="1230" y="42"/>
                  </a:lnTo>
                  <a:lnTo>
                    <a:pt x="1274" y="58"/>
                  </a:lnTo>
                  <a:lnTo>
                    <a:pt x="1318" y="75"/>
                  </a:lnTo>
                  <a:lnTo>
                    <a:pt x="1360" y="93"/>
                  </a:lnTo>
                  <a:lnTo>
                    <a:pt x="1400" y="114"/>
                  </a:lnTo>
                  <a:lnTo>
                    <a:pt x="1440" y="138"/>
                  </a:lnTo>
                  <a:lnTo>
                    <a:pt x="1478" y="161"/>
                  </a:lnTo>
                  <a:lnTo>
                    <a:pt x="1516" y="189"/>
                  </a:lnTo>
                  <a:lnTo>
                    <a:pt x="1551" y="216"/>
                  </a:lnTo>
                  <a:lnTo>
                    <a:pt x="1585" y="246"/>
                  </a:lnTo>
                  <a:lnTo>
                    <a:pt x="1619" y="278"/>
                  </a:lnTo>
                  <a:lnTo>
                    <a:pt x="1651" y="311"/>
                  </a:lnTo>
                  <a:lnTo>
                    <a:pt x="1679" y="345"/>
                  </a:lnTo>
                  <a:lnTo>
                    <a:pt x="1708" y="380"/>
                  </a:lnTo>
                  <a:lnTo>
                    <a:pt x="1735" y="418"/>
                  </a:lnTo>
                  <a:lnTo>
                    <a:pt x="1759" y="456"/>
                  </a:lnTo>
                  <a:lnTo>
                    <a:pt x="1782" y="496"/>
                  </a:lnTo>
                  <a:lnTo>
                    <a:pt x="1803" y="537"/>
                  </a:lnTo>
                  <a:lnTo>
                    <a:pt x="1822" y="579"/>
                  </a:lnTo>
                  <a:lnTo>
                    <a:pt x="1839" y="621"/>
                  </a:lnTo>
                  <a:lnTo>
                    <a:pt x="1854" y="666"/>
                  </a:lnTo>
                  <a:lnTo>
                    <a:pt x="1867" y="710"/>
                  </a:lnTo>
                  <a:lnTo>
                    <a:pt x="1877" y="756"/>
                  </a:lnTo>
                  <a:lnTo>
                    <a:pt x="1885" y="804"/>
                  </a:lnTo>
                  <a:lnTo>
                    <a:pt x="1892" y="851"/>
                  </a:lnTo>
                  <a:lnTo>
                    <a:pt x="1894" y="899"/>
                  </a:lnTo>
                  <a:lnTo>
                    <a:pt x="1896" y="948"/>
                  </a:lnTo>
                  <a:lnTo>
                    <a:pt x="1896" y="948"/>
                  </a:lnTo>
                  <a:close/>
                </a:path>
              </a:pathLst>
            </a:custGeom>
            <a:solidFill>
              <a:srgbClr val="F28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1152" tIns="15576" rIns="31152" bIns="15576" numCol="1" anchor="t" anchorCtr="0" compatLnSpc="1">
              <a:prstTxWarp prst="textNoShape">
                <a:avLst/>
              </a:prstTxWarp>
            </a:bodyPr>
            <a:lstStyle/>
            <a:p>
              <a:endParaRPr lang="ru-RU" sz="614"/>
            </a:p>
          </p:txBody>
        </p:sp>
        <p:sp>
          <p:nvSpPr>
            <p:cNvPr id="13" name="Freeform 11"/>
            <p:cNvSpPr>
              <a:spLocks/>
            </p:cNvSpPr>
            <p:nvPr/>
          </p:nvSpPr>
          <p:spPr bwMode="auto">
            <a:xfrm>
              <a:off x="3838" y="5001"/>
              <a:ext cx="948" cy="949"/>
            </a:xfrm>
            <a:custGeom>
              <a:avLst/>
              <a:gdLst>
                <a:gd name="T0" fmla="*/ 1895 w 1895"/>
                <a:gd name="T1" fmla="*/ 996 h 1897"/>
                <a:gd name="T2" fmla="*/ 1877 w 1895"/>
                <a:gd name="T3" fmla="*/ 1139 h 1897"/>
                <a:gd name="T4" fmla="*/ 1839 w 1895"/>
                <a:gd name="T5" fmla="*/ 1274 h 1897"/>
                <a:gd name="T6" fmla="*/ 1781 w 1895"/>
                <a:gd name="T7" fmla="*/ 1400 h 1897"/>
                <a:gd name="T8" fmla="*/ 1708 w 1895"/>
                <a:gd name="T9" fmla="*/ 1515 h 1897"/>
                <a:gd name="T10" fmla="*/ 1619 w 1895"/>
                <a:gd name="T11" fmla="*/ 1619 h 1897"/>
                <a:gd name="T12" fmla="*/ 1515 w 1895"/>
                <a:gd name="T13" fmla="*/ 1708 h 1897"/>
                <a:gd name="T14" fmla="*/ 1400 w 1895"/>
                <a:gd name="T15" fmla="*/ 1781 h 1897"/>
                <a:gd name="T16" fmla="*/ 1274 w 1895"/>
                <a:gd name="T17" fmla="*/ 1839 h 1897"/>
                <a:gd name="T18" fmla="*/ 1139 w 1895"/>
                <a:gd name="T19" fmla="*/ 1877 h 1897"/>
                <a:gd name="T20" fmla="*/ 996 w 1895"/>
                <a:gd name="T21" fmla="*/ 1895 h 1897"/>
                <a:gd name="T22" fmla="*/ 899 w 1895"/>
                <a:gd name="T23" fmla="*/ 1895 h 1897"/>
                <a:gd name="T24" fmla="*/ 756 w 1895"/>
                <a:gd name="T25" fmla="*/ 1877 h 1897"/>
                <a:gd name="T26" fmla="*/ 621 w 1895"/>
                <a:gd name="T27" fmla="*/ 1839 h 1897"/>
                <a:gd name="T28" fmla="*/ 495 w 1895"/>
                <a:gd name="T29" fmla="*/ 1781 h 1897"/>
                <a:gd name="T30" fmla="*/ 380 w 1895"/>
                <a:gd name="T31" fmla="*/ 1708 h 1897"/>
                <a:gd name="T32" fmla="*/ 278 w 1895"/>
                <a:gd name="T33" fmla="*/ 1619 h 1897"/>
                <a:gd name="T34" fmla="*/ 187 w 1895"/>
                <a:gd name="T35" fmla="*/ 1515 h 1897"/>
                <a:gd name="T36" fmla="*/ 114 w 1895"/>
                <a:gd name="T37" fmla="*/ 1400 h 1897"/>
                <a:gd name="T38" fmla="*/ 58 w 1895"/>
                <a:gd name="T39" fmla="*/ 1274 h 1897"/>
                <a:gd name="T40" fmla="*/ 18 w 1895"/>
                <a:gd name="T41" fmla="*/ 1139 h 1897"/>
                <a:gd name="T42" fmla="*/ 1 w 1895"/>
                <a:gd name="T43" fmla="*/ 996 h 1897"/>
                <a:gd name="T44" fmla="*/ 1 w 1895"/>
                <a:gd name="T45" fmla="*/ 899 h 1897"/>
                <a:gd name="T46" fmla="*/ 18 w 1895"/>
                <a:gd name="T47" fmla="*/ 756 h 1897"/>
                <a:gd name="T48" fmla="*/ 58 w 1895"/>
                <a:gd name="T49" fmla="*/ 621 h 1897"/>
                <a:gd name="T50" fmla="*/ 114 w 1895"/>
                <a:gd name="T51" fmla="*/ 495 h 1897"/>
                <a:gd name="T52" fmla="*/ 187 w 1895"/>
                <a:gd name="T53" fmla="*/ 380 h 1897"/>
                <a:gd name="T54" fmla="*/ 278 w 1895"/>
                <a:gd name="T55" fmla="*/ 278 h 1897"/>
                <a:gd name="T56" fmla="*/ 380 w 1895"/>
                <a:gd name="T57" fmla="*/ 187 h 1897"/>
                <a:gd name="T58" fmla="*/ 495 w 1895"/>
                <a:gd name="T59" fmla="*/ 114 h 1897"/>
                <a:gd name="T60" fmla="*/ 621 w 1895"/>
                <a:gd name="T61" fmla="*/ 58 h 1897"/>
                <a:gd name="T62" fmla="*/ 756 w 1895"/>
                <a:gd name="T63" fmla="*/ 18 h 1897"/>
                <a:gd name="T64" fmla="*/ 899 w 1895"/>
                <a:gd name="T65" fmla="*/ 1 h 1897"/>
                <a:gd name="T66" fmla="*/ 996 w 1895"/>
                <a:gd name="T67" fmla="*/ 1 h 1897"/>
                <a:gd name="T68" fmla="*/ 1139 w 1895"/>
                <a:gd name="T69" fmla="*/ 18 h 1897"/>
                <a:gd name="T70" fmla="*/ 1274 w 1895"/>
                <a:gd name="T71" fmla="*/ 58 h 1897"/>
                <a:gd name="T72" fmla="*/ 1400 w 1895"/>
                <a:gd name="T73" fmla="*/ 114 h 1897"/>
                <a:gd name="T74" fmla="*/ 1515 w 1895"/>
                <a:gd name="T75" fmla="*/ 187 h 1897"/>
                <a:gd name="T76" fmla="*/ 1619 w 1895"/>
                <a:gd name="T77" fmla="*/ 278 h 1897"/>
                <a:gd name="T78" fmla="*/ 1708 w 1895"/>
                <a:gd name="T79" fmla="*/ 380 h 1897"/>
                <a:gd name="T80" fmla="*/ 1781 w 1895"/>
                <a:gd name="T81" fmla="*/ 495 h 1897"/>
                <a:gd name="T82" fmla="*/ 1839 w 1895"/>
                <a:gd name="T83" fmla="*/ 621 h 1897"/>
                <a:gd name="T84" fmla="*/ 1877 w 1895"/>
                <a:gd name="T85" fmla="*/ 756 h 1897"/>
                <a:gd name="T86" fmla="*/ 1895 w 1895"/>
                <a:gd name="T87" fmla="*/ 899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5" h="1897">
                  <a:moveTo>
                    <a:pt x="1895" y="948"/>
                  </a:moveTo>
                  <a:lnTo>
                    <a:pt x="1895" y="948"/>
                  </a:lnTo>
                  <a:lnTo>
                    <a:pt x="1895" y="996"/>
                  </a:lnTo>
                  <a:lnTo>
                    <a:pt x="1892" y="1045"/>
                  </a:lnTo>
                  <a:lnTo>
                    <a:pt x="1885" y="1092"/>
                  </a:lnTo>
                  <a:lnTo>
                    <a:pt x="1877" y="1139"/>
                  </a:lnTo>
                  <a:lnTo>
                    <a:pt x="1867" y="1185"/>
                  </a:lnTo>
                  <a:lnTo>
                    <a:pt x="1854" y="1229"/>
                  </a:lnTo>
                  <a:lnTo>
                    <a:pt x="1839" y="1274"/>
                  </a:lnTo>
                  <a:lnTo>
                    <a:pt x="1822" y="1317"/>
                  </a:lnTo>
                  <a:lnTo>
                    <a:pt x="1802" y="1359"/>
                  </a:lnTo>
                  <a:lnTo>
                    <a:pt x="1781" y="1400"/>
                  </a:lnTo>
                  <a:lnTo>
                    <a:pt x="1759" y="1439"/>
                  </a:lnTo>
                  <a:lnTo>
                    <a:pt x="1734" y="1479"/>
                  </a:lnTo>
                  <a:lnTo>
                    <a:pt x="1708" y="1515"/>
                  </a:lnTo>
                  <a:lnTo>
                    <a:pt x="1679" y="1551"/>
                  </a:lnTo>
                  <a:lnTo>
                    <a:pt x="1650" y="1586"/>
                  </a:lnTo>
                  <a:lnTo>
                    <a:pt x="1619" y="1619"/>
                  </a:lnTo>
                  <a:lnTo>
                    <a:pt x="1585" y="1650"/>
                  </a:lnTo>
                  <a:lnTo>
                    <a:pt x="1551" y="1679"/>
                  </a:lnTo>
                  <a:lnTo>
                    <a:pt x="1515" y="1708"/>
                  </a:lnTo>
                  <a:lnTo>
                    <a:pt x="1479" y="1734"/>
                  </a:lnTo>
                  <a:lnTo>
                    <a:pt x="1439" y="1759"/>
                  </a:lnTo>
                  <a:lnTo>
                    <a:pt x="1400" y="1781"/>
                  </a:lnTo>
                  <a:lnTo>
                    <a:pt x="1359" y="1802"/>
                  </a:lnTo>
                  <a:lnTo>
                    <a:pt x="1317" y="1822"/>
                  </a:lnTo>
                  <a:lnTo>
                    <a:pt x="1274" y="1839"/>
                  </a:lnTo>
                  <a:lnTo>
                    <a:pt x="1230" y="1853"/>
                  </a:lnTo>
                  <a:lnTo>
                    <a:pt x="1185" y="1867"/>
                  </a:lnTo>
                  <a:lnTo>
                    <a:pt x="1139" y="1877"/>
                  </a:lnTo>
                  <a:lnTo>
                    <a:pt x="1092" y="1885"/>
                  </a:lnTo>
                  <a:lnTo>
                    <a:pt x="1045" y="1891"/>
                  </a:lnTo>
                  <a:lnTo>
                    <a:pt x="996" y="1895"/>
                  </a:lnTo>
                  <a:lnTo>
                    <a:pt x="948" y="1897"/>
                  </a:lnTo>
                  <a:lnTo>
                    <a:pt x="948" y="1897"/>
                  </a:lnTo>
                  <a:lnTo>
                    <a:pt x="899" y="1895"/>
                  </a:lnTo>
                  <a:lnTo>
                    <a:pt x="851" y="1891"/>
                  </a:lnTo>
                  <a:lnTo>
                    <a:pt x="804" y="1885"/>
                  </a:lnTo>
                  <a:lnTo>
                    <a:pt x="756" y="1877"/>
                  </a:lnTo>
                  <a:lnTo>
                    <a:pt x="710" y="1867"/>
                  </a:lnTo>
                  <a:lnTo>
                    <a:pt x="666" y="1853"/>
                  </a:lnTo>
                  <a:lnTo>
                    <a:pt x="621" y="1839"/>
                  </a:lnTo>
                  <a:lnTo>
                    <a:pt x="578" y="1822"/>
                  </a:lnTo>
                  <a:lnTo>
                    <a:pt x="536" y="1802"/>
                  </a:lnTo>
                  <a:lnTo>
                    <a:pt x="495" y="1781"/>
                  </a:lnTo>
                  <a:lnTo>
                    <a:pt x="456" y="1759"/>
                  </a:lnTo>
                  <a:lnTo>
                    <a:pt x="418" y="1734"/>
                  </a:lnTo>
                  <a:lnTo>
                    <a:pt x="380" y="1708"/>
                  </a:lnTo>
                  <a:lnTo>
                    <a:pt x="345" y="1679"/>
                  </a:lnTo>
                  <a:lnTo>
                    <a:pt x="311" y="1650"/>
                  </a:lnTo>
                  <a:lnTo>
                    <a:pt x="278" y="1619"/>
                  </a:lnTo>
                  <a:lnTo>
                    <a:pt x="246" y="1586"/>
                  </a:lnTo>
                  <a:lnTo>
                    <a:pt x="216" y="1551"/>
                  </a:lnTo>
                  <a:lnTo>
                    <a:pt x="187" y="1515"/>
                  </a:lnTo>
                  <a:lnTo>
                    <a:pt x="161" y="1479"/>
                  </a:lnTo>
                  <a:lnTo>
                    <a:pt x="136" y="1439"/>
                  </a:lnTo>
                  <a:lnTo>
                    <a:pt x="114" y="1400"/>
                  </a:lnTo>
                  <a:lnTo>
                    <a:pt x="93" y="1359"/>
                  </a:lnTo>
                  <a:lnTo>
                    <a:pt x="73" y="1317"/>
                  </a:lnTo>
                  <a:lnTo>
                    <a:pt x="58" y="1274"/>
                  </a:lnTo>
                  <a:lnTo>
                    <a:pt x="42" y="1229"/>
                  </a:lnTo>
                  <a:lnTo>
                    <a:pt x="29" y="1185"/>
                  </a:lnTo>
                  <a:lnTo>
                    <a:pt x="18" y="1139"/>
                  </a:lnTo>
                  <a:lnTo>
                    <a:pt x="10" y="1092"/>
                  </a:lnTo>
                  <a:lnTo>
                    <a:pt x="4" y="1045"/>
                  </a:lnTo>
                  <a:lnTo>
                    <a:pt x="1" y="996"/>
                  </a:lnTo>
                  <a:lnTo>
                    <a:pt x="0" y="948"/>
                  </a:lnTo>
                  <a:lnTo>
                    <a:pt x="0" y="948"/>
                  </a:lnTo>
                  <a:lnTo>
                    <a:pt x="1" y="899"/>
                  </a:lnTo>
                  <a:lnTo>
                    <a:pt x="4" y="851"/>
                  </a:lnTo>
                  <a:lnTo>
                    <a:pt x="10" y="803"/>
                  </a:lnTo>
                  <a:lnTo>
                    <a:pt x="18" y="756"/>
                  </a:lnTo>
                  <a:lnTo>
                    <a:pt x="29" y="710"/>
                  </a:lnTo>
                  <a:lnTo>
                    <a:pt x="42" y="666"/>
                  </a:lnTo>
                  <a:lnTo>
                    <a:pt x="58" y="621"/>
                  </a:lnTo>
                  <a:lnTo>
                    <a:pt x="73" y="578"/>
                  </a:lnTo>
                  <a:lnTo>
                    <a:pt x="93" y="536"/>
                  </a:lnTo>
                  <a:lnTo>
                    <a:pt x="114" y="495"/>
                  </a:lnTo>
                  <a:lnTo>
                    <a:pt x="136" y="456"/>
                  </a:lnTo>
                  <a:lnTo>
                    <a:pt x="161" y="418"/>
                  </a:lnTo>
                  <a:lnTo>
                    <a:pt x="187" y="380"/>
                  </a:lnTo>
                  <a:lnTo>
                    <a:pt x="216" y="345"/>
                  </a:lnTo>
                  <a:lnTo>
                    <a:pt x="246" y="311"/>
                  </a:lnTo>
                  <a:lnTo>
                    <a:pt x="278" y="278"/>
                  </a:lnTo>
                  <a:lnTo>
                    <a:pt x="311" y="246"/>
                  </a:lnTo>
                  <a:lnTo>
                    <a:pt x="345" y="216"/>
                  </a:lnTo>
                  <a:lnTo>
                    <a:pt x="380" y="187"/>
                  </a:lnTo>
                  <a:lnTo>
                    <a:pt x="418" y="161"/>
                  </a:lnTo>
                  <a:lnTo>
                    <a:pt x="456" y="136"/>
                  </a:lnTo>
                  <a:lnTo>
                    <a:pt x="495" y="114"/>
                  </a:lnTo>
                  <a:lnTo>
                    <a:pt x="536" y="93"/>
                  </a:lnTo>
                  <a:lnTo>
                    <a:pt x="578" y="73"/>
                  </a:lnTo>
                  <a:lnTo>
                    <a:pt x="621" y="58"/>
                  </a:lnTo>
                  <a:lnTo>
                    <a:pt x="666" y="42"/>
                  </a:lnTo>
                  <a:lnTo>
                    <a:pt x="710" y="29"/>
                  </a:lnTo>
                  <a:lnTo>
                    <a:pt x="756" y="18"/>
                  </a:lnTo>
                  <a:lnTo>
                    <a:pt x="804" y="10"/>
                  </a:lnTo>
                  <a:lnTo>
                    <a:pt x="851" y="4"/>
                  </a:lnTo>
                  <a:lnTo>
                    <a:pt x="899" y="1"/>
                  </a:lnTo>
                  <a:lnTo>
                    <a:pt x="948" y="0"/>
                  </a:lnTo>
                  <a:lnTo>
                    <a:pt x="948" y="0"/>
                  </a:lnTo>
                  <a:lnTo>
                    <a:pt x="996" y="1"/>
                  </a:lnTo>
                  <a:lnTo>
                    <a:pt x="1045" y="4"/>
                  </a:lnTo>
                  <a:lnTo>
                    <a:pt x="1092" y="10"/>
                  </a:lnTo>
                  <a:lnTo>
                    <a:pt x="1139" y="18"/>
                  </a:lnTo>
                  <a:lnTo>
                    <a:pt x="1185" y="29"/>
                  </a:lnTo>
                  <a:lnTo>
                    <a:pt x="1230" y="42"/>
                  </a:lnTo>
                  <a:lnTo>
                    <a:pt x="1274" y="58"/>
                  </a:lnTo>
                  <a:lnTo>
                    <a:pt x="1317" y="73"/>
                  </a:lnTo>
                  <a:lnTo>
                    <a:pt x="1359" y="93"/>
                  </a:lnTo>
                  <a:lnTo>
                    <a:pt x="1400" y="114"/>
                  </a:lnTo>
                  <a:lnTo>
                    <a:pt x="1439" y="136"/>
                  </a:lnTo>
                  <a:lnTo>
                    <a:pt x="1479" y="161"/>
                  </a:lnTo>
                  <a:lnTo>
                    <a:pt x="1515" y="187"/>
                  </a:lnTo>
                  <a:lnTo>
                    <a:pt x="1551" y="216"/>
                  </a:lnTo>
                  <a:lnTo>
                    <a:pt x="1585" y="246"/>
                  </a:lnTo>
                  <a:lnTo>
                    <a:pt x="1619" y="278"/>
                  </a:lnTo>
                  <a:lnTo>
                    <a:pt x="1650" y="311"/>
                  </a:lnTo>
                  <a:lnTo>
                    <a:pt x="1679" y="345"/>
                  </a:lnTo>
                  <a:lnTo>
                    <a:pt x="1708" y="380"/>
                  </a:lnTo>
                  <a:lnTo>
                    <a:pt x="1734" y="418"/>
                  </a:lnTo>
                  <a:lnTo>
                    <a:pt x="1759" y="456"/>
                  </a:lnTo>
                  <a:lnTo>
                    <a:pt x="1781" y="495"/>
                  </a:lnTo>
                  <a:lnTo>
                    <a:pt x="1802" y="536"/>
                  </a:lnTo>
                  <a:lnTo>
                    <a:pt x="1822" y="578"/>
                  </a:lnTo>
                  <a:lnTo>
                    <a:pt x="1839" y="621"/>
                  </a:lnTo>
                  <a:lnTo>
                    <a:pt x="1854" y="666"/>
                  </a:lnTo>
                  <a:lnTo>
                    <a:pt x="1867" y="710"/>
                  </a:lnTo>
                  <a:lnTo>
                    <a:pt x="1877" y="756"/>
                  </a:lnTo>
                  <a:lnTo>
                    <a:pt x="1885" y="803"/>
                  </a:lnTo>
                  <a:lnTo>
                    <a:pt x="1892" y="851"/>
                  </a:lnTo>
                  <a:lnTo>
                    <a:pt x="1895" y="899"/>
                  </a:lnTo>
                  <a:lnTo>
                    <a:pt x="1895" y="948"/>
                  </a:lnTo>
                  <a:lnTo>
                    <a:pt x="1895" y="948"/>
                  </a:lnTo>
                  <a:close/>
                </a:path>
              </a:pathLst>
            </a:custGeom>
            <a:solidFill>
              <a:srgbClr val="333D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1152" tIns="15576" rIns="31152" bIns="15576" numCol="1" anchor="t" anchorCtr="0" compatLnSpc="1">
              <a:prstTxWarp prst="textNoShape">
                <a:avLst/>
              </a:prstTxWarp>
            </a:bodyPr>
            <a:lstStyle/>
            <a:p>
              <a:endParaRPr lang="ru-RU" sz="614"/>
            </a:p>
          </p:txBody>
        </p:sp>
        <p:sp>
          <p:nvSpPr>
            <p:cNvPr id="14" name="Freeform 12"/>
            <p:cNvSpPr>
              <a:spLocks/>
            </p:cNvSpPr>
            <p:nvPr/>
          </p:nvSpPr>
          <p:spPr bwMode="auto">
            <a:xfrm>
              <a:off x="3940" y="5103"/>
              <a:ext cx="744" cy="745"/>
            </a:xfrm>
            <a:custGeom>
              <a:avLst/>
              <a:gdLst>
                <a:gd name="T0" fmla="*/ 1488 w 1489"/>
                <a:gd name="T1" fmla="*/ 783 h 1489"/>
                <a:gd name="T2" fmla="*/ 1474 w 1489"/>
                <a:gd name="T3" fmla="*/ 895 h 1489"/>
                <a:gd name="T4" fmla="*/ 1443 w 1489"/>
                <a:gd name="T5" fmla="*/ 1000 h 1489"/>
                <a:gd name="T6" fmla="*/ 1399 w 1489"/>
                <a:gd name="T7" fmla="*/ 1100 h 1489"/>
                <a:gd name="T8" fmla="*/ 1341 w 1489"/>
                <a:gd name="T9" fmla="*/ 1190 h 1489"/>
                <a:gd name="T10" fmla="*/ 1272 w 1489"/>
                <a:gd name="T11" fmla="*/ 1272 h 1489"/>
                <a:gd name="T12" fmla="*/ 1190 w 1489"/>
                <a:gd name="T13" fmla="*/ 1341 h 1489"/>
                <a:gd name="T14" fmla="*/ 1100 w 1489"/>
                <a:gd name="T15" fmla="*/ 1399 h 1489"/>
                <a:gd name="T16" fmla="*/ 1000 w 1489"/>
                <a:gd name="T17" fmla="*/ 1445 h 1489"/>
                <a:gd name="T18" fmla="*/ 895 w 1489"/>
                <a:gd name="T19" fmla="*/ 1473 h 1489"/>
                <a:gd name="T20" fmla="*/ 783 w 1489"/>
                <a:gd name="T21" fmla="*/ 1488 h 1489"/>
                <a:gd name="T22" fmla="*/ 707 w 1489"/>
                <a:gd name="T23" fmla="*/ 1488 h 1489"/>
                <a:gd name="T24" fmla="*/ 595 w 1489"/>
                <a:gd name="T25" fmla="*/ 1473 h 1489"/>
                <a:gd name="T26" fmla="*/ 489 w 1489"/>
                <a:gd name="T27" fmla="*/ 1445 h 1489"/>
                <a:gd name="T28" fmla="*/ 390 w 1489"/>
                <a:gd name="T29" fmla="*/ 1399 h 1489"/>
                <a:gd name="T30" fmla="*/ 299 w 1489"/>
                <a:gd name="T31" fmla="*/ 1341 h 1489"/>
                <a:gd name="T32" fmla="*/ 218 w 1489"/>
                <a:gd name="T33" fmla="*/ 1272 h 1489"/>
                <a:gd name="T34" fmla="*/ 148 w 1489"/>
                <a:gd name="T35" fmla="*/ 1190 h 1489"/>
                <a:gd name="T36" fmla="*/ 91 w 1489"/>
                <a:gd name="T37" fmla="*/ 1100 h 1489"/>
                <a:gd name="T38" fmla="*/ 46 w 1489"/>
                <a:gd name="T39" fmla="*/ 1000 h 1489"/>
                <a:gd name="T40" fmla="*/ 16 w 1489"/>
                <a:gd name="T41" fmla="*/ 895 h 1489"/>
                <a:gd name="T42" fmla="*/ 1 w 1489"/>
                <a:gd name="T43" fmla="*/ 783 h 1489"/>
                <a:gd name="T44" fmla="*/ 1 w 1489"/>
                <a:gd name="T45" fmla="*/ 707 h 1489"/>
                <a:gd name="T46" fmla="*/ 16 w 1489"/>
                <a:gd name="T47" fmla="*/ 595 h 1489"/>
                <a:gd name="T48" fmla="*/ 46 w 1489"/>
                <a:gd name="T49" fmla="*/ 489 h 1489"/>
                <a:gd name="T50" fmla="*/ 91 w 1489"/>
                <a:gd name="T51" fmla="*/ 389 h 1489"/>
                <a:gd name="T52" fmla="*/ 148 w 1489"/>
                <a:gd name="T53" fmla="*/ 299 h 1489"/>
                <a:gd name="T54" fmla="*/ 218 w 1489"/>
                <a:gd name="T55" fmla="*/ 219 h 1489"/>
                <a:gd name="T56" fmla="*/ 299 w 1489"/>
                <a:gd name="T57" fmla="*/ 148 h 1489"/>
                <a:gd name="T58" fmla="*/ 390 w 1489"/>
                <a:gd name="T59" fmla="*/ 90 h 1489"/>
                <a:gd name="T60" fmla="*/ 489 w 1489"/>
                <a:gd name="T61" fmla="*/ 46 h 1489"/>
                <a:gd name="T62" fmla="*/ 595 w 1489"/>
                <a:gd name="T63" fmla="*/ 16 h 1489"/>
                <a:gd name="T64" fmla="*/ 707 w 1489"/>
                <a:gd name="T65" fmla="*/ 1 h 1489"/>
                <a:gd name="T66" fmla="*/ 783 w 1489"/>
                <a:gd name="T67" fmla="*/ 1 h 1489"/>
                <a:gd name="T68" fmla="*/ 895 w 1489"/>
                <a:gd name="T69" fmla="*/ 16 h 1489"/>
                <a:gd name="T70" fmla="*/ 1000 w 1489"/>
                <a:gd name="T71" fmla="*/ 46 h 1489"/>
                <a:gd name="T72" fmla="*/ 1100 w 1489"/>
                <a:gd name="T73" fmla="*/ 90 h 1489"/>
                <a:gd name="T74" fmla="*/ 1190 w 1489"/>
                <a:gd name="T75" fmla="*/ 148 h 1489"/>
                <a:gd name="T76" fmla="*/ 1272 w 1489"/>
                <a:gd name="T77" fmla="*/ 219 h 1489"/>
                <a:gd name="T78" fmla="*/ 1341 w 1489"/>
                <a:gd name="T79" fmla="*/ 299 h 1489"/>
                <a:gd name="T80" fmla="*/ 1399 w 1489"/>
                <a:gd name="T81" fmla="*/ 389 h 1489"/>
                <a:gd name="T82" fmla="*/ 1443 w 1489"/>
                <a:gd name="T83" fmla="*/ 489 h 1489"/>
                <a:gd name="T84" fmla="*/ 1474 w 1489"/>
                <a:gd name="T85" fmla="*/ 595 h 1489"/>
                <a:gd name="T86" fmla="*/ 1488 w 1489"/>
                <a:gd name="T87" fmla="*/ 707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9" h="1489">
                  <a:moveTo>
                    <a:pt x="1489" y="745"/>
                  </a:moveTo>
                  <a:lnTo>
                    <a:pt x="1489" y="745"/>
                  </a:lnTo>
                  <a:lnTo>
                    <a:pt x="1488" y="783"/>
                  </a:lnTo>
                  <a:lnTo>
                    <a:pt x="1485" y="821"/>
                  </a:lnTo>
                  <a:lnTo>
                    <a:pt x="1480" y="859"/>
                  </a:lnTo>
                  <a:lnTo>
                    <a:pt x="1474" y="895"/>
                  </a:lnTo>
                  <a:lnTo>
                    <a:pt x="1466" y="931"/>
                  </a:lnTo>
                  <a:lnTo>
                    <a:pt x="1455" y="966"/>
                  </a:lnTo>
                  <a:lnTo>
                    <a:pt x="1443" y="1000"/>
                  </a:lnTo>
                  <a:lnTo>
                    <a:pt x="1430" y="1034"/>
                  </a:lnTo>
                  <a:lnTo>
                    <a:pt x="1416" y="1067"/>
                  </a:lnTo>
                  <a:lnTo>
                    <a:pt x="1399" y="1100"/>
                  </a:lnTo>
                  <a:lnTo>
                    <a:pt x="1382" y="1131"/>
                  </a:lnTo>
                  <a:lnTo>
                    <a:pt x="1362" y="1161"/>
                  </a:lnTo>
                  <a:lnTo>
                    <a:pt x="1341" y="1190"/>
                  </a:lnTo>
                  <a:lnTo>
                    <a:pt x="1319" y="1218"/>
                  </a:lnTo>
                  <a:lnTo>
                    <a:pt x="1295" y="1245"/>
                  </a:lnTo>
                  <a:lnTo>
                    <a:pt x="1272" y="1272"/>
                  </a:lnTo>
                  <a:lnTo>
                    <a:pt x="1245" y="1295"/>
                  </a:lnTo>
                  <a:lnTo>
                    <a:pt x="1218" y="1319"/>
                  </a:lnTo>
                  <a:lnTo>
                    <a:pt x="1190" y="1341"/>
                  </a:lnTo>
                  <a:lnTo>
                    <a:pt x="1162" y="1362"/>
                  </a:lnTo>
                  <a:lnTo>
                    <a:pt x="1131" y="1382"/>
                  </a:lnTo>
                  <a:lnTo>
                    <a:pt x="1100" y="1399"/>
                  </a:lnTo>
                  <a:lnTo>
                    <a:pt x="1067" y="1416"/>
                  </a:lnTo>
                  <a:lnTo>
                    <a:pt x="1034" y="1430"/>
                  </a:lnTo>
                  <a:lnTo>
                    <a:pt x="1000" y="1445"/>
                  </a:lnTo>
                  <a:lnTo>
                    <a:pt x="966" y="1455"/>
                  </a:lnTo>
                  <a:lnTo>
                    <a:pt x="931" y="1466"/>
                  </a:lnTo>
                  <a:lnTo>
                    <a:pt x="895" y="1473"/>
                  </a:lnTo>
                  <a:lnTo>
                    <a:pt x="859" y="1480"/>
                  </a:lnTo>
                  <a:lnTo>
                    <a:pt x="821" y="1485"/>
                  </a:lnTo>
                  <a:lnTo>
                    <a:pt x="783" y="1488"/>
                  </a:lnTo>
                  <a:lnTo>
                    <a:pt x="745" y="1489"/>
                  </a:lnTo>
                  <a:lnTo>
                    <a:pt x="745" y="1489"/>
                  </a:lnTo>
                  <a:lnTo>
                    <a:pt x="707" y="1488"/>
                  </a:lnTo>
                  <a:lnTo>
                    <a:pt x="669" y="1485"/>
                  </a:lnTo>
                  <a:lnTo>
                    <a:pt x="632" y="1480"/>
                  </a:lnTo>
                  <a:lnTo>
                    <a:pt x="595" y="1473"/>
                  </a:lnTo>
                  <a:lnTo>
                    <a:pt x="559" y="1466"/>
                  </a:lnTo>
                  <a:lnTo>
                    <a:pt x="523" y="1455"/>
                  </a:lnTo>
                  <a:lnTo>
                    <a:pt x="489" y="1445"/>
                  </a:lnTo>
                  <a:lnTo>
                    <a:pt x="455" y="1430"/>
                  </a:lnTo>
                  <a:lnTo>
                    <a:pt x="422" y="1416"/>
                  </a:lnTo>
                  <a:lnTo>
                    <a:pt x="390" y="1399"/>
                  </a:lnTo>
                  <a:lnTo>
                    <a:pt x="359" y="1382"/>
                  </a:lnTo>
                  <a:lnTo>
                    <a:pt x="329" y="1362"/>
                  </a:lnTo>
                  <a:lnTo>
                    <a:pt x="299" y="1341"/>
                  </a:lnTo>
                  <a:lnTo>
                    <a:pt x="272" y="1319"/>
                  </a:lnTo>
                  <a:lnTo>
                    <a:pt x="244" y="1295"/>
                  </a:lnTo>
                  <a:lnTo>
                    <a:pt x="218" y="1272"/>
                  </a:lnTo>
                  <a:lnTo>
                    <a:pt x="194" y="1245"/>
                  </a:lnTo>
                  <a:lnTo>
                    <a:pt x="171" y="1218"/>
                  </a:lnTo>
                  <a:lnTo>
                    <a:pt x="148" y="1190"/>
                  </a:lnTo>
                  <a:lnTo>
                    <a:pt x="127" y="1161"/>
                  </a:lnTo>
                  <a:lnTo>
                    <a:pt x="108" y="1131"/>
                  </a:lnTo>
                  <a:lnTo>
                    <a:pt x="91" y="1100"/>
                  </a:lnTo>
                  <a:lnTo>
                    <a:pt x="74" y="1067"/>
                  </a:lnTo>
                  <a:lnTo>
                    <a:pt x="59" y="1034"/>
                  </a:lnTo>
                  <a:lnTo>
                    <a:pt x="46" y="1000"/>
                  </a:lnTo>
                  <a:lnTo>
                    <a:pt x="34" y="966"/>
                  </a:lnTo>
                  <a:lnTo>
                    <a:pt x="24" y="931"/>
                  </a:lnTo>
                  <a:lnTo>
                    <a:pt x="16" y="895"/>
                  </a:lnTo>
                  <a:lnTo>
                    <a:pt x="9" y="859"/>
                  </a:lnTo>
                  <a:lnTo>
                    <a:pt x="4" y="821"/>
                  </a:lnTo>
                  <a:lnTo>
                    <a:pt x="1" y="783"/>
                  </a:lnTo>
                  <a:lnTo>
                    <a:pt x="0" y="745"/>
                  </a:lnTo>
                  <a:lnTo>
                    <a:pt x="0" y="745"/>
                  </a:lnTo>
                  <a:lnTo>
                    <a:pt x="1" y="707"/>
                  </a:lnTo>
                  <a:lnTo>
                    <a:pt x="4" y="669"/>
                  </a:lnTo>
                  <a:lnTo>
                    <a:pt x="9" y="632"/>
                  </a:lnTo>
                  <a:lnTo>
                    <a:pt x="16" y="595"/>
                  </a:lnTo>
                  <a:lnTo>
                    <a:pt x="24" y="558"/>
                  </a:lnTo>
                  <a:lnTo>
                    <a:pt x="34" y="523"/>
                  </a:lnTo>
                  <a:lnTo>
                    <a:pt x="46" y="489"/>
                  </a:lnTo>
                  <a:lnTo>
                    <a:pt x="59" y="455"/>
                  </a:lnTo>
                  <a:lnTo>
                    <a:pt x="74" y="422"/>
                  </a:lnTo>
                  <a:lnTo>
                    <a:pt x="91" y="389"/>
                  </a:lnTo>
                  <a:lnTo>
                    <a:pt x="108" y="359"/>
                  </a:lnTo>
                  <a:lnTo>
                    <a:pt x="127" y="329"/>
                  </a:lnTo>
                  <a:lnTo>
                    <a:pt x="148" y="299"/>
                  </a:lnTo>
                  <a:lnTo>
                    <a:pt x="171" y="271"/>
                  </a:lnTo>
                  <a:lnTo>
                    <a:pt x="194" y="244"/>
                  </a:lnTo>
                  <a:lnTo>
                    <a:pt x="218" y="219"/>
                  </a:lnTo>
                  <a:lnTo>
                    <a:pt x="244" y="194"/>
                  </a:lnTo>
                  <a:lnTo>
                    <a:pt x="272" y="170"/>
                  </a:lnTo>
                  <a:lnTo>
                    <a:pt x="299" y="148"/>
                  </a:lnTo>
                  <a:lnTo>
                    <a:pt x="329" y="127"/>
                  </a:lnTo>
                  <a:lnTo>
                    <a:pt x="359" y="108"/>
                  </a:lnTo>
                  <a:lnTo>
                    <a:pt x="390" y="90"/>
                  </a:lnTo>
                  <a:lnTo>
                    <a:pt x="422" y="73"/>
                  </a:lnTo>
                  <a:lnTo>
                    <a:pt x="455" y="59"/>
                  </a:lnTo>
                  <a:lnTo>
                    <a:pt x="489" y="46"/>
                  </a:lnTo>
                  <a:lnTo>
                    <a:pt x="523" y="34"/>
                  </a:lnTo>
                  <a:lnTo>
                    <a:pt x="559" y="24"/>
                  </a:lnTo>
                  <a:lnTo>
                    <a:pt x="595" y="16"/>
                  </a:lnTo>
                  <a:lnTo>
                    <a:pt x="632" y="9"/>
                  </a:lnTo>
                  <a:lnTo>
                    <a:pt x="669" y="4"/>
                  </a:lnTo>
                  <a:lnTo>
                    <a:pt x="707" y="1"/>
                  </a:lnTo>
                  <a:lnTo>
                    <a:pt x="745" y="0"/>
                  </a:lnTo>
                  <a:lnTo>
                    <a:pt x="745" y="0"/>
                  </a:lnTo>
                  <a:lnTo>
                    <a:pt x="783" y="1"/>
                  </a:lnTo>
                  <a:lnTo>
                    <a:pt x="821" y="4"/>
                  </a:lnTo>
                  <a:lnTo>
                    <a:pt x="859" y="9"/>
                  </a:lnTo>
                  <a:lnTo>
                    <a:pt x="895" y="16"/>
                  </a:lnTo>
                  <a:lnTo>
                    <a:pt x="931" y="24"/>
                  </a:lnTo>
                  <a:lnTo>
                    <a:pt x="966" y="34"/>
                  </a:lnTo>
                  <a:lnTo>
                    <a:pt x="1000" y="46"/>
                  </a:lnTo>
                  <a:lnTo>
                    <a:pt x="1034" y="59"/>
                  </a:lnTo>
                  <a:lnTo>
                    <a:pt x="1067" y="73"/>
                  </a:lnTo>
                  <a:lnTo>
                    <a:pt x="1100" y="90"/>
                  </a:lnTo>
                  <a:lnTo>
                    <a:pt x="1131" y="108"/>
                  </a:lnTo>
                  <a:lnTo>
                    <a:pt x="1162" y="127"/>
                  </a:lnTo>
                  <a:lnTo>
                    <a:pt x="1190" y="148"/>
                  </a:lnTo>
                  <a:lnTo>
                    <a:pt x="1218" y="170"/>
                  </a:lnTo>
                  <a:lnTo>
                    <a:pt x="1245" y="194"/>
                  </a:lnTo>
                  <a:lnTo>
                    <a:pt x="1272" y="219"/>
                  </a:lnTo>
                  <a:lnTo>
                    <a:pt x="1295" y="244"/>
                  </a:lnTo>
                  <a:lnTo>
                    <a:pt x="1319" y="271"/>
                  </a:lnTo>
                  <a:lnTo>
                    <a:pt x="1341" y="299"/>
                  </a:lnTo>
                  <a:lnTo>
                    <a:pt x="1362" y="329"/>
                  </a:lnTo>
                  <a:lnTo>
                    <a:pt x="1382" y="359"/>
                  </a:lnTo>
                  <a:lnTo>
                    <a:pt x="1399" y="389"/>
                  </a:lnTo>
                  <a:lnTo>
                    <a:pt x="1416" y="422"/>
                  </a:lnTo>
                  <a:lnTo>
                    <a:pt x="1430" y="455"/>
                  </a:lnTo>
                  <a:lnTo>
                    <a:pt x="1443" y="489"/>
                  </a:lnTo>
                  <a:lnTo>
                    <a:pt x="1455" y="523"/>
                  </a:lnTo>
                  <a:lnTo>
                    <a:pt x="1466" y="558"/>
                  </a:lnTo>
                  <a:lnTo>
                    <a:pt x="1474" y="595"/>
                  </a:lnTo>
                  <a:lnTo>
                    <a:pt x="1480" y="632"/>
                  </a:lnTo>
                  <a:lnTo>
                    <a:pt x="1485" y="669"/>
                  </a:lnTo>
                  <a:lnTo>
                    <a:pt x="1488" y="707"/>
                  </a:lnTo>
                  <a:lnTo>
                    <a:pt x="1489" y="745"/>
                  </a:lnTo>
                  <a:lnTo>
                    <a:pt x="1489" y="7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1152" tIns="15576" rIns="31152" bIns="15576" numCol="1" anchor="t" anchorCtr="0" compatLnSpc="1">
              <a:prstTxWarp prst="textNoShape">
                <a:avLst/>
              </a:prstTxWarp>
            </a:bodyPr>
            <a:lstStyle/>
            <a:p>
              <a:endParaRPr lang="ru-RU" sz="614"/>
            </a:p>
          </p:txBody>
        </p:sp>
        <p:sp>
          <p:nvSpPr>
            <p:cNvPr id="15" name="Freeform 13"/>
            <p:cNvSpPr>
              <a:spLocks/>
            </p:cNvSpPr>
            <p:nvPr/>
          </p:nvSpPr>
          <p:spPr bwMode="auto">
            <a:xfrm>
              <a:off x="7786" y="5001"/>
              <a:ext cx="948" cy="949"/>
            </a:xfrm>
            <a:custGeom>
              <a:avLst/>
              <a:gdLst>
                <a:gd name="T0" fmla="*/ 1894 w 1895"/>
                <a:gd name="T1" fmla="*/ 996 h 1897"/>
                <a:gd name="T2" fmla="*/ 1877 w 1895"/>
                <a:gd name="T3" fmla="*/ 1139 h 1897"/>
                <a:gd name="T4" fmla="*/ 1837 w 1895"/>
                <a:gd name="T5" fmla="*/ 1274 h 1897"/>
                <a:gd name="T6" fmla="*/ 1781 w 1895"/>
                <a:gd name="T7" fmla="*/ 1400 h 1897"/>
                <a:gd name="T8" fmla="*/ 1708 w 1895"/>
                <a:gd name="T9" fmla="*/ 1515 h 1897"/>
                <a:gd name="T10" fmla="*/ 1617 w 1895"/>
                <a:gd name="T11" fmla="*/ 1619 h 1897"/>
                <a:gd name="T12" fmla="*/ 1515 w 1895"/>
                <a:gd name="T13" fmla="*/ 1708 h 1897"/>
                <a:gd name="T14" fmla="*/ 1400 w 1895"/>
                <a:gd name="T15" fmla="*/ 1781 h 1897"/>
                <a:gd name="T16" fmla="*/ 1274 w 1895"/>
                <a:gd name="T17" fmla="*/ 1839 h 1897"/>
                <a:gd name="T18" fmla="*/ 1139 w 1895"/>
                <a:gd name="T19" fmla="*/ 1877 h 1897"/>
                <a:gd name="T20" fmla="*/ 996 w 1895"/>
                <a:gd name="T21" fmla="*/ 1895 h 1897"/>
                <a:gd name="T22" fmla="*/ 899 w 1895"/>
                <a:gd name="T23" fmla="*/ 1895 h 1897"/>
                <a:gd name="T24" fmla="*/ 756 w 1895"/>
                <a:gd name="T25" fmla="*/ 1877 h 1897"/>
                <a:gd name="T26" fmla="*/ 621 w 1895"/>
                <a:gd name="T27" fmla="*/ 1839 h 1897"/>
                <a:gd name="T28" fmla="*/ 495 w 1895"/>
                <a:gd name="T29" fmla="*/ 1781 h 1897"/>
                <a:gd name="T30" fmla="*/ 380 w 1895"/>
                <a:gd name="T31" fmla="*/ 1708 h 1897"/>
                <a:gd name="T32" fmla="*/ 276 w 1895"/>
                <a:gd name="T33" fmla="*/ 1619 h 1897"/>
                <a:gd name="T34" fmla="*/ 187 w 1895"/>
                <a:gd name="T35" fmla="*/ 1515 h 1897"/>
                <a:gd name="T36" fmla="*/ 114 w 1895"/>
                <a:gd name="T37" fmla="*/ 1400 h 1897"/>
                <a:gd name="T38" fmla="*/ 56 w 1895"/>
                <a:gd name="T39" fmla="*/ 1274 h 1897"/>
                <a:gd name="T40" fmla="*/ 18 w 1895"/>
                <a:gd name="T41" fmla="*/ 1139 h 1897"/>
                <a:gd name="T42" fmla="*/ 0 w 1895"/>
                <a:gd name="T43" fmla="*/ 996 h 1897"/>
                <a:gd name="T44" fmla="*/ 0 w 1895"/>
                <a:gd name="T45" fmla="*/ 899 h 1897"/>
                <a:gd name="T46" fmla="*/ 18 w 1895"/>
                <a:gd name="T47" fmla="*/ 756 h 1897"/>
                <a:gd name="T48" fmla="*/ 56 w 1895"/>
                <a:gd name="T49" fmla="*/ 621 h 1897"/>
                <a:gd name="T50" fmla="*/ 114 w 1895"/>
                <a:gd name="T51" fmla="*/ 495 h 1897"/>
                <a:gd name="T52" fmla="*/ 187 w 1895"/>
                <a:gd name="T53" fmla="*/ 380 h 1897"/>
                <a:gd name="T54" fmla="*/ 276 w 1895"/>
                <a:gd name="T55" fmla="*/ 278 h 1897"/>
                <a:gd name="T56" fmla="*/ 380 w 1895"/>
                <a:gd name="T57" fmla="*/ 187 h 1897"/>
                <a:gd name="T58" fmla="*/ 495 w 1895"/>
                <a:gd name="T59" fmla="*/ 114 h 1897"/>
                <a:gd name="T60" fmla="*/ 621 w 1895"/>
                <a:gd name="T61" fmla="*/ 58 h 1897"/>
                <a:gd name="T62" fmla="*/ 756 w 1895"/>
                <a:gd name="T63" fmla="*/ 18 h 1897"/>
                <a:gd name="T64" fmla="*/ 899 w 1895"/>
                <a:gd name="T65" fmla="*/ 1 h 1897"/>
                <a:gd name="T66" fmla="*/ 996 w 1895"/>
                <a:gd name="T67" fmla="*/ 1 h 1897"/>
                <a:gd name="T68" fmla="*/ 1139 w 1895"/>
                <a:gd name="T69" fmla="*/ 18 h 1897"/>
                <a:gd name="T70" fmla="*/ 1274 w 1895"/>
                <a:gd name="T71" fmla="*/ 58 h 1897"/>
                <a:gd name="T72" fmla="*/ 1400 w 1895"/>
                <a:gd name="T73" fmla="*/ 114 h 1897"/>
                <a:gd name="T74" fmla="*/ 1515 w 1895"/>
                <a:gd name="T75" fmla="*/ 187 h 1897"/>
                <a:gd name="T76" fmla="*/ 1617 w 1895"/>
                <a:gd name="T77" fmla="*/ 278 h 1897"/>
                <a:gd name="T78" fmla="*/ 1708 w 1895"/>
                <a:gd name="T79" fmla="*/ 380 h 1897"/>
                <a:gd name="T80" fmla="*/ 1781 w 1895"/>
                <a:gd name="T81" fmla="*/ 495 h 1897"/>
                <a:gd name="T82" fmla="*/ 1837 w 1895"/>
                <a:gd name="T83" fmla="*/ 621 h 1897"/>
                <a:gd name="T84" fmla="*/ 1877 w 1895"/>
                <a:gd name="T85" fmla="*/ 756 h 1897"/>
                <a:gd name="T86" fmla="*/ 1894 w 1895"/>
                <a:gd name="T87" fmla="*/ 899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5" h="1897">
                  <a:moveTo>
                    <a:pt x="1895" y="948"/>
                  </a:moveTo>
                  <a:lnTo>
                    <a:pt x="1895" y="948"/>
                  </a:lnTo>
                  <a:lnTo>
                    <a:pt x="1894" y="996"/>
                  </a:lnTo>
                  <a:lnTo>
                    <a:pt x="1891" y="1045"/>
                  </a:lnTo>
                  <a:lnTo>
                    <a:pt x="1885" y="1092"/>
                  </a:lnTo>
                  <a:lnTo>
                    <a:pt x="1877" y="1139"/>
                  </a:lnTo>
                  <a:lnTo>
                    <a:pt x="1866" y="1185"/>
                  </a:lnTo>
                  <a:lnTo>
                    <a:pt x="1853" y="1229"/>
                  </a:lnTo>
                  <a:lnTo>
                    <a:pt x="1837" y="1274"/>
                  </a:lnTo>
                  <a:lnTo>
                    <a:pt x="1822" y="1317"/>
                  </a:lnTo>
                  <a:lnTo>
                    <a:pt x="1802" y="1359"/>
                  </a:lnTo>
                  <a:lnTo>
                    <a:pt x="1781" y="1400"/>
                  </a:lnTo>
                  <a:lnTo>
                    <a:pt x="1759" y="1439"/>
                  </a:lnTo>
                  <a:lnTo>
                    <a:pt x="1734" y="1479"/>
                  </a:lnTo>
                  <a:lnTo>
                    <a:pt x="1708" y="1515"/>
                  </a:lnTo>
                  <a:lnTo>
                    <a:pt x="1679" y="1551"/>
                  </a:lnTo>
                  <a:lnTo>
                    <a:pt x="1649" y="1586"/>
                  </a:lnTo>
                  <a:lnTo>
                    <a:pt x="1617" y="1619"/>
                  </a:lnTo>
                  <a:lnTo>
                    <a:pt x="1584" y="1650"/>
                  </a:lnTo>
                  <a:lnTo>
                    <a:pt x="1550" y="1679"/>
                  </a:lnTo>
                  <a:lnTo>
                    <a:pt x="1515" y="1708"/>
                  </a:lnTo>
                  <a:lnTo>
                    <a:pt x="1477" y="1734"/>
                  </a:lnTo>
                  <a:lnTo>
                    <a:pt x="1439" y="1759"/>
                  </a:lnTo>
                  <a:lnTo>
                    <a:pt x="1400" y="1781"/>
                  </a:lnTo>
                  <a:lnTo>
                    <a:pt x="1359" y="1802"/>
                  </a:lnTo>
                  <a:lnTo>
                    <a:pt x="1317" y="1822"/>
                  </a:lnTo>
                  <a:lnTo>
                    <a:pt x="1274" y="1839"/>
                  </a:lnTo>
                  <a:lnTo>
                    <a:pt x="1229" y="1853"/>
                  </a:lnTo>
                  <a:lnTo>
                    <a:pt x="1185" y="1867"/>
                  </a:lnTo>
                  <a:lnTo>
                    <a:pt x="1139" y="1877"/>
                  </a:lnTo>
                  <a:lnTo>
                    <a:pt x="1091" y="1885"/>
                  </a:lnTo>
                  <a:lnTo>
                    <a:pt x="1044" y="1891"/>
                  </a:lnTo>
                  <a:lnTo>
                    <a:pt x="996" y="1895"/>
                  </a:lnTo>
                  <a:lnTo>
                    <a:pt x="947" y="1897"/>
                  </a:lnTo>
                  <a:lnTo>
                    <a:pt x="947" y="1897"/>
                  </a:lnTo>
                  <a:lnTo>
                    <a:pt x="899" y="1895"/>
                  </a:lnTo>
                  <a:lnTo>
                    <a:pt x="850" y="1891"/>
                  </a:lnTo>
                  <a:lnTo>
                    <a:pt x="803" y="1885"/>
                  </a:lnTo>
                  <a:lnTo>
                    <a:pt x="756" y="1877"/>
                  </a:lnTo>
                  <a:lnTo>
                    <a:pt x="710" y="1867"/>
                  </a:lnTo>
                  <a:lnTo>
                    <a:pt x="665" y="1853"/>
                  </a:lnTo>
                  <a:lnTo>
                    <a:pt x="621" y="1839"/>
                  </a:lnTo>
                  <a:lnTo>
                    <a:pt x="578" y="1822"/>
                  </a:lnTo>
                  <a:lnTo>
                    <a:pt x="536" y="1802"/>
                  </a:lnTo>
                  <a:lnTo>
                    <a:pt x="495" y="1781"/>
                  </a:lnTo>
                  <a:lnTo>
                    <a:pt x="456" y="1759"/>
                  </a:lnTo>
                  <a:lnTo>
                    <a:pt x="416" y="1734"/>
                  </a:lnTo>
                  <a:lnTo>
                    <a:pt x="380" y="1708"/>
                  </a:lnTo>
                  <a:lnTo>
                    <a:pt x="344" y="1679"/>
                  </a:lnTo>
                  <a:lnTo>
                    <a:pt x="310" y="1650"/>
                  </a:lnTo>
                  <a:lnTo>
                    <a:pt x="276" y="1619"/>
                  </a:lnTo>
                  <a:lnTo>
                    <a:pt x="245" y="1586"/>
                  </a:lnTo>
                  <a:lnTo>
                    <a:pt x="216" y="1551"/>
                  </a:lnTo>
                  <a:lnTo>
                    <a:pt x="187" y="1515"/>
                  </a:lnTo>
                  <a:lnTo>
                    <a:pt x="161" y="1479"/>
                  </a:lnTo>
                  <a:lnTo>
                    <a:pt x="136" y="1439"/>
                  </a:lnTo>
                  <a:lnTo>
                    <a:pt x="114" y="1400"/>
                  </a:lnTo>
                  <a:lnTo>
                    <a:pt x="93" y="1359"/>
                  </a:lnTo>
                  <a:lnTo>
                    <a:pt x="73" y="1317"/>
                  </a:lnTo>
                  <a:lnTo>
                    <a:pt x="56" y="1274"/>
                  </a:lnTo>
                  <a:lnTo>
                    <a:pt x="41" y="1229"/>
                  </a:lnTo>
                  <a:lnTo>
                    <a:pt x="28" y="1185"/>
                  </a:lnTo>
                  <a:lnTo>
                    <a:pt x="18" y="1139"/>
                  </a:lnTo>
                  <a:lnTo>
                    <a:pt x="10" y="1092"/>
                  </a:lnTo>
                  <a:lnTo>
                    <a:pt x="3" y="1045"/>
                  </a:lnTo>
                  <a:lnTo>
                    <a:pt x="0" y="996"/>
                  </a:lnTo>
                  <a:lnTo>
                    <a:pt x="0" y="948"/>
                  </a:lnTo>
                  <a:lnTo>
                    <a:pt x="0" y="948"/>
                  </a:lnTo>
                  <a:lnTo>
                    <a:pt x="0" y="899"/>
                  </a:lnTo>
                  <a:lnTo>
                    <a:pt x="3" y="851"/>
                  </a:lnTo>
                  <a:lnTo>
                    <a:pt x="10" y="803"/>
                  </a:lnTo>
                  <a:lnTo>
                    <a:pt x="18" y="756"/>
                  </a:lnTo>
                  <a:lnTo>
                    <a:pt x="28" y="710"/>
                  </a:lnTo>
                  <a:lnTo>
                    <a:pt x="41" y="666"/>
                  </a:lnTo>
                  <a:lnTo>
                    <a:pt x="56" y="621"/>
                  </a:lnTo>
                  <a:lnTo>
                    <a:pt x="73" y="578"/>
                  </a:lnTo>
                  <a:lnTo>
                    <a:pt x="93" y="536"/>
                  </a:lnTo>
                  <a:lnTo>
                    <a:pt x="114" y="495"/>
                  </a:lnTo>
                  <a:lnTo>
                    <a:pt x="136" y="456"/>
                  </a:lnTo>
                  <a:lnTo>
                    <a:pt x="161" y="418"/>
                  </a:lnTo>
                  <a:lnTo>
                    <a:pt x="187" y="380"/>
                  </a:lnTo>
                  <a:lnTo>
                    <a:pt x="216" y="345"/>
                  </a:lnTo>
                  <a:lnTo>
                    <a:pt x="245" y="311"/>
                  </a:lnTo>
                  <a:lnTo>
                    <a:pt x="276" y="278"/>
                  </a:lnTo>
                  <a:lnTo>
                    <a:pt x="310" y="246"/>
                  </a:lnTo>
                  <a:lnTo>
                    <a:pt x="344" y="216"/>
                  </a:lnTo>
                  <a:lnTo>
                    <a:pt x="380" y="187"/>
                  </a:lnTo>
                  <a:lnTo>
                    <a:pt x="416" y="161"/>
                  </a:lnTo>
                  <a:lnTo>
                    <a:pt x="456" y="136"/>
                  </a:lnTo>
                  <a:lnTo>
                    <a:pt x="495" y="114"/>
                  </a:lnTo>
                  <a:lnTo>
                    <a:pt x="536" y="93"/>
                  </a:lnTo>
                  <a:lnTo>
                    <a:pt x="578" y="73"/>
                  </a:lnTo>
                  <a:lnTo>
                    <a:pt x="621" y="58"/>
                  </a:lnTo>
                  <a:lnTo>
                    <a:pt x="665" y="42"/>
                  </a:lnTo>
                  <a:lnTo>
                    <a:pt x="710" y="29"/>
                  </a:lnTo>
                  <a:lnTo>
                    <a:pt x="756" y="18"/>
                  </a:lnTo>
                  <a:lnTo>
                    <a:pt x="803" y="10"/>
                  </a:lnTo>
                  <a:lnTo>
                    <a:pt x="850" y="4"/>
                  </a:lnTo>
                  <a:lnTo>
                    <a:pt x="899" y="1"/>
                  </a:lnTo>
                  <a:lnTo>
                    <a:pt x="947" y="0"/>
                  </a:lnTo>
                  <a:lnTo>
                    <a:pt x="947" y="0"/>
                  </a:lnTo>
                  <a:lnTo>
                    <a:pt x="996" y="1"/>
                  </a:lnTo>
                  <a:lnTo>
                    <a:pt x="1044" y="4"/>
                  </a:lnTo>
                  <a:lnTo>
                    <a:pt x="1091" y="10"/>
                  </a:lnTo>
                  <a:lnTo>
                    <a:pt x="1139" y="18"/>
                  </a:lnTo>
                  <a:lnTo>
                    <a:pt x="1185" y="29"/>
                  </a:lnTo>
                  <a:lnTo>
                    <a:pt x="1229" y="42"/>
                  </a:lnTo>
                  <a:lnTo>
                    <a:pt x="1274" y="58"/>
                  </a:lnTo>
                  <a:lnTo>
                    <a:pt x="1317" y="73"/>
                  </a:lnTo>
                  <a:lnTo>
                    <a:pt x="1359" y="93"/>
                  </a:lnTo>
                  <a:lnTo>
                    <a:pt x="1400" y="114"/>
                  </a:lnTo>
                  <a:lnTo>
                    <a:pt x="1439" y="136"/>
                  </a:lnTo>
                  <a:lnTo>
                    <a:pt x="1477" y="161"/>
                  </a:lnTo>
                  <a:lnTo>
                    <a:pt x="1515" y="187"/>
                  </a:lnTo>
                  <a:lnTo>
                    <a:pt x="1550" y="216"/>
                  </a:lnTo>
                  <a:lnTo>
                    <a:pt x="1584" y="246"/>
                  </a:lnTo>
                  <a:lnTo>
                    <a:pt x="1617" y="278"/>
                  </a:lnTo>
                  <a:lnTo>
                    <a:pt x="1649" y="311"/>
                  </a:lnTo>
                  <a:lnTo>
                    <a:pt x="1679" y="345"/>
                  </a:lnTo>
                  <a:lnTo>
                    <a:pt x="1708" y="380"/>
                  </a:lnTo>
                  <a:lnTo>
                    <a:pt x="1734" y="418"/>
                  </a:lnTo>
                  <a:lnTo>
                    <a:pt x="1759" y="456"/>
                  </a:lnTo>
                  <a:lnTo>
                    <a:pt x="1781" y="495"/>
                  </a:lnTo>
                  <a:lnTo>
                    <a:pt x="1802" y="536"/>
                  </a:lnTo>
                  <a:lnTo>
                    <a:pt x="1822" y="578"/>
                  </a:lnTo>
                  <a:lnTo>
                    <a:pt x="1837" y="621"/>
                  </a:lnTo>
                  <a:lnTo>
                    <a:pt x="1853" y="666"/>
                  </a:lnTo>
                  <a:lnTo>
                    <a:pt x="1866" y="710"/>
                  </a:lnTo>
                  <a:lnTo>
                    <a:pt x="1877" y="756"/>
                  </a:lnTo>
                  <a:lnTo>
                    <a:pt x="1885" y="803"/>
                  </a:lnTo>
                  <a:lnTo>
                    <a:pt x="1891" y="851"/>
                  </a:lnTo>
                  <a:lnTo>
                    <a:pt x="1894" y="899"/>
                  </a:lnTo>
                  <a:lnTo>
                    <a:pt x="1895" y="948"/>
                  </a:lnTo>
                  <a:lnTo>
                    <a:pt x="1895" y="948"/>
                  </a:lnTo>
                  <a:close/>
                </a:path>
              </a:pathLst>
            </a:custGeom>
            <a:solidFill>
              <a:srgbClr val="598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1152" tIns="15576" rIns="31152" bIns="15576" numCol="1" anchor="t" anchorCtr="0" compatLnSpc="1">
              <a:prstTxWarp prst="textNoShape">
                <a:avLst/>
              </a:prstTxWarp>
            </a:bodyPr>
            <a:lstStyle/>
            <a:p>
              <a:endParaRPr lang="ru-RU" sz="614"/>
            </a:p>
          </p:txBody>
        </p:sp>
        <p:sp>
          <p:nvSpPr>
            <p:cNvPr id="16" name="Freeform 14"/>
            <p:cNvSpPr>
              <a:spLocks/>
            </p:cNvSpPr>
            <p:nvPr/>
          </p:nvSpPr>
          <p:spPr bwMode="auto">
            <a:xfrm>
              <a:off x="7907" y="5122"/>
              <a:ext cx="706" cy="707"/>
            </a:xfrm>
            <a:custGeom>
              <a:avLst/>
              <a:gdLst>
                <a:gd name="T0" fmla="*/ 670 w 1413"/>
                <a:gd name="T1" fmla="*/ 1412 h 1413"/>
                <a:gd name="T2" fmla="*/ 563 w 1413"/>
                <a:gd name="T3" fmla="*/ 1399 h 1413"/>
                <a:gd name="T4" fmla="*/ 464 w 1413"/>
                <a:gd name="T5" fmla="*/ 1370 h 1413"/>
                <a:gd name="T6" fmla="*/ 369 w 1413"/>
                <a:gd name="T7" fmla="*/ 1328 h 1413"/>
                <a:gd name="T8" fmla="*/ 284 w 1413"/>
                <a:gd name="T9" fmla="*/ 1273 h 1413"/>
                <a:gd name="T10" fmla="*/ 207 w 1413"/>
                <a:gd name="T11" fmla="*/ 1206 h 1413"/>
                <a:gd name="T12" fmla="*/ 140 w 1413"/>
                <a:gd name="T13" fmla="*/ 1129 h 1413"/>
                <a:gd name="T14" fmla="*/ 85 w 1413"/>
                <a:gd name="T15" fmla="*/ 1044 h 1413"/>
                <a:gd name="T16" fmla="*/ 43 w 1413"/>
                <a:gd name="T17" fmla="*/ 949 h 1413"/>
                <a:gd name="T18" fmla="*/ 14 w 1413"/>
                <a:gd name="T19" fmla="*/ 850 h 1413"/>
                <a:gd name="T20" fmla="*/ 1 w 1413"/>
                <a:gd name="T21" fmla="*/ 743 h 1413"/>
                <a:gd name="T22" fmla="*/ 1 w 1413"/>
                <a:gd name="T23" fmla="*/ 670 h 1413"/>
                <a:gd name="T24" fmla="*/ 14 w 1413"/>
                <a:gd name="T25" fmla="*/ 565 h 1413"/>
                <a:gd name="T26" fmla="*/ 43 w 1413"/>
                <a:gd name="T27" fmla="*/ 464 h 1413"/>
                <a:gd name="T28" fmla="*/ 85 w 1413"/>
                <a:gd name="T29" fmla="*/ 370 h 1413"/>
                <a:gd name="T30" fmla="*/ 140 w 1413"/>
                <a:gd name="T31" fmla="*/ 285 h 1413"/>
                <a:gd name="T32" fmla="*/ 207 w 1413"/>
                <a:gd name="T33" fmla="*/ 207 h 1413"/>
                <a:gd name="T34" fmla="*/ 284 w 1413"/>
                <a:gd name="T35" fmla="*/ 140 h 1413"/>
                <a:gd name="T36" fmla="*/ 369 w 1413"/>
                <a:gd name="T37" fmla="*/ 85 h 1413"/>
                <a:gd name="T38" fmla="*/ 464 w 1413"/>
                <a:gd name="T39" fmla="*/ 43 h 1413"/>
                <a:gd name="T40" fmla="*/ 563 w 1413"/>
                <a:gd name="T41" fmla="*/ 14 h 1413"/>
                <a:gd name="T42" fmla="*/ 670 w 1413"/>
                <a:gd name="T43" fmla="*/ 1 h 1413"/>
                <a:gd name="T44" fmla="*/ 743 w 1413"/>
                <a:gd name="T45" fmla="*/ 1 h 1413"/>
                <a:gd name="T46" fmla="*/ 848 w 1413"/>
                <a:gd name="T47" fmla="*/ 14 h 1413"/>
                <a:gd name="T48" fmla="*/ 949 w 1413"/>
                <a:gd name="T49" fmla="*/ 43 h 1413"/>
                <a:gd name="T50" fmla="*/ 1043 w 1413"/>
                <a:gd name="T51" fmla="*/ 85 h 1413"/>
                <a:gd name="T52" fmla="*/ 1128 w 1413"/>
                <a:gd name="T53" fmla="*/ 140 h 1413"/>
                <a:gd name="T54" fmla="*/ 1206 w 1413"/>
                <a:gd name="T55" fmla="*/ 207 h 1413"/>
                <a:gd name="T56" fmla="*/ 1273 w 1413"/>
                <a:gd name="T57" fmla="*/ 285 h 1413"/>
                <a:gd name="T58" fmla="*/ 1328 w 1413"/>
                <a:gd name="T59" fmla="*/ 370 h 1413"/>
                <a:gd name="T60" fmla="*/ 1370 w 1413"/>
                <a:gd name="T61" fmla="*/ 464 h 1413"/>
                <a:gd name="T62" fmla="*/ 1398 w 1413"/>
                <a:gd name="T63" fmla="*/ 565 h 1413"/>
                <a:gd name="T64" fmla="*/ 1411 w 1413"/>
                <a:gd name="T65" fmla="*/ 670 h 1413"/>
                <a:gd name="T66" fmla="*/ 1411 w 1413"/>
                <a:gd name="T67" fmla="*/ 743 h 1413"/>
                <a:gd name="T68" fmla="*/ 1398 w 1413"/>
                <a:gd name="T69" fmla="*/ 850 h 1413"/>
                <a:gd name="T70" fmla="*/ 1370 w 1413"/>
                <a:gd name="T71" fmla="*/ 949 h 1413"/>
                <a:gd name="T72" fmla="*/ 1328 w 1413"/>
                <a:gd name="T73" fmla="*/ 1044 h 1413"/>
                <a:gd name="T74" fmla="*/ 1273 w 1413"/>
                <a:gd name="T75" fmla="*/ 1129 h 1413"/>
                <a:gd name="T76" fmla="*/ 1206 w 1413"/>
                <a:gd name="T77" fmla="*/ 1206 h 1413"/>
                <a:gd name="T78" fmla="*/ 1128 w 1413"/>
                <a:gd name="T79" fmla="*/ 1273 h 1413"/>
                <a:gd name="T80" fmla="*/ 1043 w 1413"/>
                <a:gd name="T81" fmla="*/ 1328 h 1413"/>
                <a:gd name="T82" fmla="*/ 949 w 1413"/>
                <a:gd name="T83" fmla="*/ 1370 h 1413"/>
                <a:gd name="T84" fmla="*/ 848 w 1413"/>
                <a:gd name="T85" fmla="*/ 1399 h 1413"/>
                <a:gd name="T86" fmla="*/ 743 w 1413"/>
                <a:gd name="T87" fmla="*/ 1412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3" h="1413">
                  <a:moveTo>
                    <a:pt x="706" y="1413"/>
                  </a:moveTo>
                  <a:lnTo>
                    <a:pt x="706" y="1413"/>
                  </a:lnTo>
                  <a:lnTo>
                    <a:pt x="670" y="1412"/>
                  </a:lnTo>
                  <a:lnTo>
                    <a:pt x="634" y="1409"/>
                  </a:lnTo>
                  <a:lnTo>
                    <a:pt x="599" y="1405"/>
                  </a:lnTo>
                  <a:lnTo>
                    <a:pt x="563" y="1399"/>
                  </a:lnTo>
                  <a:lnTo>
                    <a:pt x="529" y="1391"/>
                  </a:lnTo>
                  <a:lnTo>
                    <a:pt x="497" y="1382"/>
                  </a:lnTo>
                  <a:lnTo>
                    <a:pt x="464" y="1370"/>
                  </a:lnTo>
                  <a:lnTo>
                    <a:pt x="431" y="1358"/>
                  </a:lnTo>
                  <a:lnTo>
                    <a:pt x="400" y="1344"/>
                  </a:lnTo>
                  <a:lnTo>
                    <a:pt x="369" y="1328"/>
                  </a:lnTo>
                  <a:lnTo>
                    <a:pt x="341" y="1311"/>
                  </a:lnTo>
                  <a:lnTo>
                    <a:pt x="312" y="1293"/>
                  </a:lnTo>
                  <a:lnTo>
                    <a:pt x="284" y="1273"/>
                  </a:lnTo>
                  <a:lnTo>
                    <a:pt x="257" y="1252"/>
                  </a:lnTo>
                  <a:lnTo>
                    <a:pt x="232" y="1230"/>
                  </a:lnTo>
                  <a:lnTo>
                    <a:pt x="207" y="1206"/>
                  </a:lnTo>
                  <a:lnTo>
                    <a:pt x="183" y="1181"/>
                  </a:lnTo>
                  <a:lnTo>
                    <a:pt x="161" y="1156"/>
                  </a:lnTo>
                  <a:lnTo>
                    <a:pt x="140" y="1129"/>
                  </a:lnTo>
                  <a:lnTo>
                    <a:pt x="120" y="1101"/>
                  </a:lnTo>
                  <a:lnTo>
                    <a:pt x="102" y="1072"/>
                  </a:lnTo>
                  <a:lnTo>
                    <a:pt x="85" y="1044"/>
                  </a:lnTo>
                  <a:lnTo>
                    <a:pt x="69" y="1013"/>
                  </a:lnTo>
                  <a:lnTo>
                    <a:pt x="55" y="982"/>
                  </a:lnTo>
                  <a:lnTo>
                    <a:pt x="43" y="949"/>
                  </a:lnTo>
                  <a:lnTo>
                    <a:pt x="31" y="916"/>
                  </a:lnTo>
                  <a:lnTo>
                    <a:pt x="22" y="884"/>
                  </a:lnTo>
                  <a:lnTo>
                    <a:pt x="14" y="850"/>
                  </a:lnTo>
                  <a:lnTo>
                    <a:pt x="8" y="814"/>
                  </a:lnTo>
                  <a:lnTo>
                    <a:pt x="4" y="779"/>
                  </a:lnTo>
                  <a:lnTo>
                    <a:pt x="1" y="743"/>
                  </a:lnTo>
                  <a:lnTo>
                    <a:pt x="0" y="707"/>
                  </a:lnTo>
                  <a:lnTo>
                    <a:pt x="0" y="707"/>
                  </a:lnTo>
                  <a:lnTo>
                    <a:pt x="1" y="670"/>
                  </a:lnTo>
                  <a:lnTo>
                    <a:pt x="4" y="635"/>
                  </a:lnTo>
                  <a:lnTo>
                    <a:pt x="8" y="599"/>
                  </a:lnTo>
                  <a:lnTo>
                    <a:pt x="14" y="565"/>
                  </a:lnTo>
                  <a:lnTo>
                    <a:pt x="22" y="531"/>
                  </a:lnTo>
                  <a:lnTo>
                    <a:pt x="31" y="497"/>
                  </a:lnTo>
                  <a:lnTo>
                    <a:pt x="43" y="464"/>
                  </a:lnTo>
                  <a:lnTo>
                    <a:pt x="55" y="431"/>
                  </a:lnTo>
                  <a:lnTo>
                    <a:pt x="69" y="401"/>
                  </a:lnTo>
                  <a:lnTo>
                    <a:pt x="85" y="370"/>
                  </a:lnTo>
                  <a:lnTo>
                    <a:pt x="102" y="341"/>
                  </a:lnTo>
                  <a:lnTo>
                    <a:pt x="120" y="312"/>
                  </a:lnTo>
                  <a:lnTo>
                    <a:pt x="140" y="285"/>
                  </a:lnTo>
                  <a:lnTo>
                    <a:pt x="161" y="257"/>
                  </a:lnTo>
                  <a:lnTo>
                    <a:pt x="183" y="232"/>
                  </a:lnTo>
                  <a:lnTo>
                    <a:pt x="207" y="207"/>
                  </a:lnTo>
                  <a:lnTo>
                    <a:pt x="232" y="184"/>
                  </a:lnTo>
                  <a:lnTo>
                    <a:pt x="257" y="161"/>
                  </a:lnTo>
                  <a:lnTo>
                    <a:pt x="284" y="140"/>
                  </a:lnTo>
                  <a:lnTo>
                    <a:pt x="312" y="121"/>
                  </a:lnTo>
                  <a:lnTo>
                    <a:pt x="341" y="102"/>
                  </a:lnTo>
                  <a:lnTo>
                    <a:pt x="369" y="85"/>
                  </a:lnTo>
                  <a:lnTo>
                    <a:pt x="400" y="70"/>
                  </a:lnTo>
                  <a:lnTo>
                    <a:pt x="431" y="56"/>
                  </a:lnTo>
                  <a:lnTo>
                    <a:pt x="464" y="43"/>
                  </a:lnTo>
                  <a:lnTo>
                    <a:pt x="497" y="32"/>
                  </a:lnTo>
                  <a:lnTo>
                    <a:pt x="529" y="22"/>
                  </a:lnTo>
                  <a:lnTo>
                    <a:pt x="563" y="14"/>
                  </a:lnTo>
                  <a:lnTo>
                    <a:pt x="599" y="8"/>
                  </a:lnTo>
                  <a:lnTo>
                    <a:pt x="634" y="4"/>
                  </a:lnTo>
                  <a:lnTo>
                    <a:pt x="670" y="1"/>
                  </a:lnTo>
                  <a:lnTo>
                    <a:pt x="706" y="0"/>
                  </a:lnTo>
                  <a:lnTo>
                    <a:pt x="706" y="0"/>
                  </a:lnTo>
                  <a:lnTo>
                    <a:pt x="743" y="1"/>
                  </a:lnTo>
                  <a:lnTo>
                    <a:pt x="778" y="4"/>
                  </a:lnTo>
                  <a:lnTo>
                    <a:pt x="814" y="8"/>
                  </a:lnTo>
                  <a:lnTo>
                    <a:pt x="848" y="14"/>
                  </a:lnTo>
                  <a:lnTo>
                    <a:pt x="882" y="22"/>
                  </a:lnTo>
                  <a:lnTo>
                    <a:pt x="916" y="32"/>
                  </a:lnTo>
                  <a:lnTo>
                    <a:pt x="949" y="43"/>
                  </a:lnTo>
                  <a:lnTo>
                    <a:pt x="982" y="56"/>
                  </a:lnTo>
                  <a:lnTo>
                    <a:pt x="1012" y="70"/>
                  </a:lnTo>
                  <a:lnTo>
                    <a:pt x="1043" y="85"/>
                  </a:lnTo>
                  <a:lnTo>
                    <a:pt x="1072" y="102"/>
                  </a:lnTo>
                  <a:lnTo>
                    <a:pt x="1101" y="121"/>
                  </a:lnTo>
                  <a:lnTo>
                    <a:pt x="1128" y="140"/>
                  </a:lnTo>
                  <a:lnTo>
                    <a:pt x="1156" y="161"/>
                  </a:lnTo>
                  <a:lnTo>
                    <a:pt x="1181" y="184"/>
                  </a:lnTo>
                  <a:lnTo>
                    <a:pt x="1206" y="207"/>
                  </a:lnTo>
                  <a:lnTo>
                    <a:pt x="1229" y="232"/>
                  </a:lnTo>
                  <a:lnTo>
                    <a:pt x="1252" y="257"/>
                  </a:lnTo>
                  <a:lnTo>
                    <a:pt x="1273" y="285"/>
                  </a:lnTo>
                  <a:lnTo>
                    <a:pt x="1292" y="312"/>
                  </a:lnTo>
                  <a:lnTo>
                    <a:pt x="1311" y="341"/>
                  </a:lnTo>
                  <a:lnTo>
                    <a:pt x="1328" y="370"/>
                  </a:lnTo>
                  <a:lnTo>
                    <a:pt x="1343" y="401"/>
                  </a:lnTo>
                  <a:lnTo>
                    <a:pt x="1356" y="431"/>
                  </a:lnTo>
                  <a:lnTo>
                    <a:pt x="1370" y="464"/>
                  </a:lnTo>
                  <a:lnTo>
                    <a:pt x="1381" y="497"/>
                  </a:lnTo>
                  <a:lnTo>
                    <a:pt x="1391" y="531"/>
                  </a:lnTo>
                  <a:lnTo>
                    <a:pt x="1398" y="565"/>
                  </a:lnTo>
                  <a:lnTo>
                    <a:pt x="1405" y="599"/>
                  </a:lnTo>
                  <a:lnTo>
                    <a:pt x="1409" y="635"/>
                  </a:lnTo>
                  <a:lnTo>
                    <a:pt x="1411" y="670"/>
                  </a:lnTo>
                  <a:lnTo>
                    <a:pt x="1413" y="707"/>
                  </a:lnTo>
                  <a:lnTo>
                    <a:pt x="1413" y="707"/>
                  </a:lnTo>
                  <a:lnTo>
                    <a:pt x="1411" y="743"/>
                  </a:lnTo>
                  <a:lnTo>
                    <a:pt x="1409" y="779"/>
                  </a:lnTo>
                  <a:lnTo>
                    <a:pt x="1405" y="814"/>
                  </a:lnTo>
                  <a:lnTo>
                    <a:pt x="1398" y="850"/>
                  </a:lnTo>
                  <a:lnTo>
                    <a:pt x="1391" y="884"/>
                  </a:lnTo>
                  <a:lnTo>
                    <a:pt x="1381" y="916"/>
                  </a:lnTo>
                  <a:lnTo>
                    <a:pt x="1370" y="949"/>
                  </a:lnTo>
                  <a:lnTo>
                    <a:pt x="1356" y="982"/>
                  </a:lnTo>
                  <a:lnTo>
                    <a:pt x="1343" y="1013"/>
                  </a:lnTo>
                  <a:lnTo>
                    <a:pt x="1328" y="1044"/>
                  </a:lnTo>
                  <a:lnTo>
                    <a:pt x="1311" y="1072"/>
                  </a:lnTo>
                  <a:lnTo>
                    <a:pt x="1292" y="1101"/>
                  </a:lnTo>
                  <a:lnTo>
                    <a:pt x="1273" y="1129"/>
                  </a:lnTo>
                  <a:lnTo>
                    <a:pt x="1252" y="1156"/>
                  </a:lnTo>
                  <a:lnTo>
                    <a:pt x="1229" y="1181"/>
                  </a:lnTo>
                  <a:lnTo>
                    <a:pt x="1206" y="1206"/>
                  </a:lnTo>
                  <a:lnTo>
                    <a:pt x="1181" y="1230"/>
                  </a:lnTo>
                  <a:lnTo>
                    <a:pt x="1156" y="1252"/>
                  </a:lnTo>
                  <a:lnTo>
                    <a:pt x="1128" y="1273"/>
                  </a:lnTo>
                  <a:lnTo>
                    <a:pt x="1101" y="1293"/>
                  </a:lnTo>
                  <a:lnTo>
                    <a:pt x="1072" y="1311"/>
                  </a:lnTo>
                  <a:lnTo>
                    <a:pt x="1043" y="1328"/>
                  </a:lnTo>
                  <a:lnTo>
                    <a:pt x="1012" y="1344"/>
                  </a:lnTo>
                  <a:lnTo>
                    <a:pt x="982" y="1358"/>
                  </a:lnTo>
                  <a:lnTo>
                    <a:pt x="949" y="1370"/>
                  </a:lnTo>
                  <a:lnTo>
                    <a:pt x="916" y="1382"/>
                  </a:lnTo>
                  <a:lnTo>
                    <a:pt x="882" y="1391"/>
                  </a:lnTo>
                  <a:lnTo>
                    <a:pt x="848" y="1399"/>
                  </a:lnTo>
                  <a:lnTo>
                    <a:pt x="814" y="1405"/>
                  </a:lnTo>
                  <a:lnTo>
                    <a:pt x="778" y="1409"/>
                  </a:lnTo>
                  <a:lnTo>
                    <a:pt x="743" y="1412"/>
                  </a:lnTo>
                  <a:lnTo>
                    <a:pt x="706" y="1413"/>
                  </a:lnTo>
                  <a:lnTo>
                    <a:pt x="706" y="14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1152" tIns="15576" rIns="31152" bIns="15576" numCol="1" anchor="t" anchorCtr="0" compatLnSpc="1">
              <a:prstTxWarp prst="textNoShape">
                <a:avLst/>
              </a:prstTxWarp>
            </a:bodyPr>
            <a:lstStyle/>
            <a:p>
              <a:endParaRPr lang="ru-RU" sz="614"/>
            </a:p>
          </p:txBody>
        </p:sp>
        <p:sp>
          <p:nvSpPr>
            <p:cNvPr id="17" name="Freeform 15"/>
            <p:cNvSpPr>
              <a:spLocks/>
            </p:cNvSpPr>
            <p:nvPr/>
          </p:nvSpPr>
          <p:spPr bwMode="auto">
            <a:xfrm>
              <a:off x="4517" y="2262"/>
              <a:ext cx="3554" cy="1554"/>
            </a:xfrm>
            <a:custGeom>
              <a:avLst/>
              <a:gdLst>
                <a:gd name="T0" fmla="*/ 6991 w 7109"/>
                <a:gd name="T1" fmla="*/ 1674 h 3110"/>
                <a:gd name="T2" fmla="*/ 6792 w 7109"/>
                <a:gd name="T3" fmla="*/ 1417 h 3110"/>
                <a:gd name="T4" fmla="*/ 6573 w 7109"/>
                <a:gd name="T5" fmla="*/ 1178 h 3110"/>
                <a:gd name="T6" fmla="*/ 6337 w 7109"/>
                <a:gd name="T7" fmla="*/ 955 h 3110"/>
                <a:gd name="T8" fmla="*/ 6084 w 7109"/>
                <a:gd name="T9" fmla="*/ 750 h 3110"/>
                <a:gd name="T10" fmla="*/ 5818 w 7109"/>
                <a:gd name="T11" fmla="*/ 565 h 3110"/>
                <a:gd name="T12" fmla="*/ 5593 w 7109"/>
                <a:gd name="T13" fmla="*/ 432 h 3110"/>
                <a:gd name="T14" fmla="*/ 5298 w 7109"/>
                <a:gd name="T15" fmla="*/ 284 h 3110"/>
                <a:gd name="T16" fmla="*/ 4994 w 7109"/>
                <a:gd name="T17" fmla="*/ 158 h 3110"/>
                <a:gd name="T18" fmla="*/ 4680 w 7109"/>
                <a:gd name="T19" fmla="*/ 57 h 3110"/>
                <a:gd name="T20" fmla="*/ 4452 w 7109"/>
                <a:gd name="T21" fmla="*/ 0 h 3110"/>
                <a:gd name="T22" fmla="*/ 4739 w 7109"/>
                <a:gd name="T23" fmla="*/ 99 h 3110"/>
                <a:gd name="T24" fmla="*/ 5217 w 7109"/>
                <a:gd name="T25" fmla="*/ 272 h 3110"/>
                <a:gd name="T26" fmla="*/ 5669 w 7109"/>
                <a:gd name="T27" fmla="*/ 501 h 3110"/>
                <a:gd name="T28" fmla="*/ 6093 w 7109"/>
                <a:gd name="T29" fmla="*/ 784 h 3110"/>
                <a:gd name="T30" fmla="*/ 6481 w 7109"/>
                <a:gd name="T31" fmla="*/ 1117 h 3110"/>
                <a:gd name="T32" fmla="*/ 6828 w 7109"/>
                <a:gd name="T33" fmla="*/ 1499 h 3110"/>
                <a:gd name="T34" fmla="*/ 4889 w 7109"/>
                <a:gd name="T35" fmla="*/ 3080 h 3110"/>
                <a:gd name="T36" fmla="*/ 4762 w 7109"/>
                <a:gd name="T37" fmla="*/ 2938 h 3110"/>
                <a:gd name="T38" fmla="*/ 4585 w 7109"/>
                <a:gd name="T39" fmla="*/ 2782 h 3110"/>
                <a:gd name="T40" fmla="*/ 4387 w 7109"/>
                <a:gd name="T41" fmla="*/ 2652 h 3110"/>
                <a:gd name="T42" fmla="*/ 4214 w 7109"/>
                <a:gd name="T43" fmla="*/ 2566 h 3110"/>
                <a:gd name="T44" fmla="*/ 3980 w 7109"/>
                <a:gd name="T45" fmla="*/ 2484 h 3110"/>
                <a:gd name="T46" fmla="*/ 3737 w 7109"/>
                <a:gd name="T47" fmla="*/ 2440 h 3110"/>
                <a:gd name="T48" fmla="*/ 3538 w 7109"/>
                <a:gd name="T49" fmla="*/ 2428 h 3110"/>
                <a:gd name="T50" fmla="*/ 3297 w 7109"/>
                <a:gd name="T51" fmla="*/ 2445 h 3110"/>
                <a:gd name="T52" fmla="*/ 3063 w 7109"/>
                <a:gd name="T53" fmla="*/ 2494 h 3110"/>
                <a:gd name="T54" fmla="*/ 2842 w 7109"/>
                <a:gd name="T55" fmla="*/ 2574 h 3110"/>
                <a:gd name="T56" fmla="*/ 2632 w 7109"/>
                <a:gd name="T57" fmla="*/ 2684 h 3110"/>
                <a:gd name="T58" fmla="*/ 2440 w 7109"/>
                <a:gd name="T59" fmla="*/ 2823 h 3110"/>
                <a:gd name="T60" fmla="*/ 2265 w 7109"/>
                <a:gd name="T61" fmla="*/ 2988 h 3110"/>
                <a:gd name="T62" fmla="*/ 92 w 7109"/>
                <a:gd name="T63" fmla="*/ 1705 h 3110"/>
                <a:gd name="T64" fmla="*/ 413 w 7109"/>
                <a:gd name="T65" fmla="*/ 1307 h 3110"/>
                <a:gd name="T66" fmla="*/ 775 w 7109"/>
                <a:gd name="T67" fmla="*/ 955 h 3110"/>
                <a:gd name="T68" fmla="*/ 1172 w 7109"/>
                <a:gd name="T69" fmla="*/ 649 h 3110"/>
                <a:gd name="T70" fmla="*/ 1602 w 7109"/>
                <a:gd name="T71" fmla="*/ 395 h 3110"/>
                <a:gd name="T72" fmla="*/ 2058 w 7109"/>
                <a:gd name="T73" fmla="*/ 192 h 3110"/>
                <a:gd name="T74" fmla="*/ 2537 w 7109"/>
                <a:gd name="T75" fmla="*/ 45 h 3110"/>
                <a:gd name="T76" fmla="*/ 2526 w 7109"/>
                <a:gd name="T77" fmla="*/ 24 h 3110"/>
                <a:gd name="T78" fmla="*/ 2044 w 7109"/>
                <a:gd name="T79" fmla="*/ 172 h 3110"/>
                <a:gd name="T80" fmla="*/ 1584 w 7109"/>
                <a:gd name="T81" fmla="*/ 378 h 3110"/>
                <a:gd name="T82" fmla="*/ 1152 w 7109"/>
                <a:gd name="T83" fmla="*/ 635 h 3110"/>
                <a:gd name="T84" fmla="*/ 751 w 7109"/>
                <a:gd name="T85" fmla="*/ 943 h 3110"/>
                <a:gd name="T86" fmla="*/ 388 w 7109"/>
                <a:gd name="T87" fmla="*/ 1299 h 3110"/>
                <a:gd name="T88" fmla="*/ 66 w 7109"/>
                <a:gd name="T89" fmla="*/ 1701 h 3110"/>
                <a:gd name="T90" fmla="*/ 2214 w 7109"/>
                <a:gd name="T91" fmla="*/ 3084 h 3110"/>
                <a:gd name="T92" fmla="*/ 2343 w 7109"/>
                <a:gd name="T93" fmla="*/ 2942 h 3110"/>
                <a:gd name="T94" fmla="*/ 2523 w 7109"/>
                <a:gd name="T95" fmla="*/ 2787 h 3110"/>
                <a:gd name="T96" fmla="*/ 2721 w 7109"/>
                <a:gd name="T97" fmla="*/ 2660 h 3110"/>
                <a:gd name="T98" fmla="*/ 2934 w 7109"/>
                <a:gd name="T99" fmla="*/ 2562 h 3110"/>
                <a:gd name="T100" fmla="*/ 3159 w 7109"/>
                <a:gd name="T101" fmla="*/ 2494 h 3110"/>
                <a:gd name="T102" fmla="*/ 3394 w 7109"/>
                <a:gd name="T103" fmla="*/ 2458 h 3110"/>
                <a:gd name="T104" fmla="*/ 3587 w 7109"/>
                <a:gd name="T105" fmla="*/ 2453 h 3110"/>
                <a:gd name="T106" fmla="*/ 3829 w 7109"/>
                <a:gd name="T107" fmla="*/ 2477 h 3110"/>
                <a:gd name="T108" fmla="*/ 4061 w 7109"/>
                <a:gd name="T109" fmla="*/ 2533 h 3110"/>
                <a:gd name="T110" fmla="*/ 4283 w 7109"/>
                <a:gd name="T111" fmla="*/ 2622 h 3110"/>
                <a:gd name="T112" fmla="*/ 4488 w 7109"/>
                <a:gd name="T113" fmla="*/ 2741 h 3110"/>
                <a:gd name="T114" fmla="*/ 4677 w 7109"/>
                <a:gd name="T115" fmla="*/ 2888 h 3110"/>
                <a:gd name="T116" fmla="*/ 4846 w 7109"/>
                <a:gd name="T117" fmla="*/ 3064 h 3110"/>
                <a:gd name="T118" fmla="*/ 7101 w 7109"/>
                <a:gd name="T119" fmla="*/ 1836 h 3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09" h="3110">
                  <a:moveTo>
                    <a:pt x="7101" y="1836"/>
                  </a:moveTo>
                  <a:lnTo>
                    <a:pt x="7101" y="1836"/>
                  </a:lnTo>
                  <a:lnTo>
                    <a:pt x="7065" y="1781"/>
                  </a:lnTo>
                  <a:lnTo>
                    <a:pt x="7029" y="1727"/>
                  </a:lnTo>
                  <a:lnTo>
                    <a:pt x="6991" y="1674"/>
                  </a:lnTo>
                  <a:lnTo>
                    <a:pt x="6953" y="1622"/>
                  </a:lnTo>
                  <a:lnTo>
                    <a:pt x="6913" y="1570"/>
                  </a:lnTo>
                  <a:lnTo>
                    <a:pt x="6873" y="1518"/>
                  </a:lnTo>
                  <a:lnTo>
                    <a:pt x="6832" y="1467"/>
                  </a:lnTo>
                  <a:lnTo>
                    <a:pt x="6792" y="1417"/>
                  </a:lnTo>
                  <a:lnTo>
                    <a:pt x="6748" y="1369"/>
                  </a:lnTo>
                  <a:lnTo>
                    <a:pt x="6706" y="1319"/>
                  </a:lnTo>
                  <a:lnTo>
                    <a:pt x="6662" y="1272"/>
                  </a:lnTo>
                  <a:lnTo>
                    <a:pt x="6617" y="1225"/>
                  </a:lnTo>
                  <a:lnTo>
                    <a:pt x="6573" y="1178"/>
                  </a:lnTo>
                  <a:lnTo>
                    <a:pt x="6527" y="1132"/>
                  </a:lnTo>
                  <a:lnTo>
                    <a:pt x="6480" y="1086"/>
                  </a:lnTo>
                  <a:lnTo>
                    <a:pt x="6432" y="1041"/>
                  </a:lnTo>
                  <a:lnTo>
                    <a:pt x="6385" y="998"/>
                  </a:lnTo>
                  <a:lnTo>
                    <a:pt x="6337" y="955"/>
                  </a:lnTo>
                  <a:lnTo>
                    <a:pt x="6287" y="911"/>
                  </a:lnTo>
                  <a:lnTo>
                    <a:pt x="6237" y="871"/>
                  </a:lnTo>
                  <a:lnTo>
                    <a:pt x="6187" y="829"/>
                  </a:lnTo>
                  <a:lnTo>
                    <a:pt x="6136" y="790"/>
                  </a:lnTo>
                  <a:lnTo>
                    <a:pt x="6084" y="750"/>
                  </a:lnTo>
                  <a:lnTo>
                    <a:pt x="6031" y="711"/>
                  </a:lnTo>
                  <a:lnTo>
                    <a:pt x="5979" y="673"/>
                  </a:lnTo>
                  <a:lnTo>
                    <a:pt x="5925" y="636"/>
                  </a:lnTo>
                  <a:lnTo>
                    <a:pt x="5871" y="601"/>
                  </a:lnTo>
                  <a:lnTo>
                    <a:pt x="5818" y="565"/>
                  </a:lnTo>
                  <a:lnTo>
                    <a:pt x="5763" y="530"/>
                  </a:lnTo>
                  <a:lnTo>
                    <a:pt x="5706" y="497"/>
                  </a:lnTo>
                  <a:lnTo>
                    <a:pt x="5650" y="464"/>
                  </a:lnTo>
                  <a:lnTo>
                    <a:pt x="5593" y="432"/>
                  </a:lnTo>
                  <a:lnTo>
                    <a:pt x="5593" y="432"/>
                  </a:lnTo>
                  <a:lnTo>
                    <a:pt x="5536" y="400"/>
                  </a:lnTo>
                  <a:lnTo>
                    <a:pt x="5477" y="370"/>
                  </a:lnTo>
                  <a:lnTo>
                    <a:pt x="5418" y="340"/>
                  </a:lnTo>
                  <a:lnTo>
                    <a:pt x="5359" y="311"/>
                  </a:lnTo>
                  <a:lnTo>
                    <a:pt x="5298" y="284"/>
                  </a:lnTo>
                  <a:lnTo>
                    <a:pt x="5238" y="256"/>
                  </a:lnTo>
                  <a:lnTo>
                    <a:pt x="5178" y="230"/>
                  </a:lnTo>
                  <a:lnTo>
                    <a:pt x="5118" y="205"/>
                  </a:lnTo>
                  <a:lnTo>
                    <a:pt x="5056" y="181"/>
                  </a:lnTo>
                  <a:lnTo>
                    <a:pt x="4994" y="158"/>
                  </a:lnTo>
                  <a:lnTo>
                    <a:pt x="4931" y="135"/>
                  </a:lnTo>
                  <a:lnTo>
                    <a:pt x="4870" y="114"/>
                  </a:lnTo>
                  <a:lnTo>
                    <a:pt x="4807" y="95"/>
                  </a:lnTo>
                  <a:lnTo>
                    <a:pt x="4744" y="75"/>
                  </a:lnTo>
                  <a:lnTo>
                    <a:pt x="4680" y="57"/>
                  </a:lnTo>
                  <a:lnTo>
                    <a:pt x="4617" y="40"/>
                  </a:lnTo>
                  <a:lnTo>
                    <a:pt x="4617" y="40"/>
                  </a:lnTo>
                  <a:lnTo>
                    <a:pt x="4534" y="19"/>
                  </a:lnTo>
                  <a:lnTo>
                    <a:pt x="4452" y="0"/>
                  </a:lnTo>
                  <a:lnTo>
                    <a:pt x="4452" y="0"/>
                  </a:lnTo>
                  <a:lnTo>
                    <a:pt x="4441" y="21"/>
                  </a:lnTo>
                  <a:lnTo>
                    <a:pt x="4441" y="21"/>
                  </a:lnTo>
                  <a:lnTo>
                    <a:pt x="4541" y="45"/>
                  </a:lnTo>
                  <a:lnTo>
                    <a:pt x="4640" y="70"/>
                  </a:lnTo>
                  <a:lnTo>
                    <a:pt x="4739" y="99"/>
                  </a:lnTo>
                  <a:lnTo>
                    <a:pt x="4836" y="129"/>
                  </a:lnTo>
                  <a:lnTo>
                    <a:pt x="4933" y="160"/>
                  </a:lnTo>
                  <a:lnTo>
                    <a:pt x="5028" y="196"/>
                  </a:lnTo>
                  <a:lnTo>
                    <a:pt x="5123" y="232"/>
                  </a:lnTo>
                  <a:lnTo>
                    <a:pt x="5217" y="272"/>
                  </a:lnTo>
                  <a:lnTo>
                    <a:pt x="5310" y="314"/>
                  </a:lnTo>
                  <a:lnTo>
                    <a:pt x="5402" y="357"/>
                  </a:lnTo>
                  <a:lnTo>
                    <a:pt x="5492" y="403"/>
                  </a:lnTo>
                  <a:lnTo>
                    <a:pt x="5582" y="451"/>
                  </a:lnTo>
                  <a:lnTo>
                    <a:pt x="5669" y="501"/>
                  </a:lnTo>
                  <a:lnTo>
                    <a:pt x="5757" y="554"/>
                  </a:lnTo>
                  <a:lnTo>
                    <a:pt x="5842" y="609"/>
                  </a:lnTo>
                  <a:lnTo>
                    <a:pt x="5928" y="665"/>
                  </a:lnTo>
                  <a:lnTo>
                    <a:pt x="6010" y="723"/>
                  </a:lnTo>
                  <a:lnTo>
                    <a:pt x="6093" y="784"/>
                  </a:lnTo>
                  <a:lnTo>
                    <a:pt x="6173" y="847"/>
                  </a:lnTo>
                  <a:lnTo>
                    <a:pt x="6251" y="911"/>
                  </a:lnTo>
                  <a:lnTo>
                    <a:pt x="6330" y="978"/>
                  </a:lnTo>
                  <a:lnTo>
                    <a:pt x="6406" y="1046"/>
                  </a:lnTo>
                  <a:lnTo>
                    <a:pt x="6481" y="1117"/>
                  </a:lnTo>
                  <a:lnTo>
                    <a:pt x="6553" y="1191"/>
                  </a:lnTo>
                  <a:lnTo>
                    <a:pt x="6625" y="1264"/>
                  </a:lnTo>
                  <a:lnTo>
                    <a:pt x="6695" y="1341"/>
                  </a:lnTo>
                  <a:lnTo>
                    <a:pt x="6761" y="1419"/>
                  </a:lnTo>
                  <a:lnTo>
                    <a:pt x="6828" y="1499"/>
                  </a:lnTo>
                  <a:lnTo>
                    <a:pt x="6892" y="1581"/>
                  </a:lnTo>
                  <a:lnTo>
                    <a:pt x="6955" y="1665"/>
                  </a:lnTo>
                  <a:lnTo>
                    <a:pt x="7016" y="1750"/>
                  </a:lnTo>
                  <a:lnTo>
                    <a:pt x="7075" y="1838"/>
                  </a:lnTo>
                  <a:lnTo>
                    <a:pt x="4889" y="3080"/>
                  </a:lnTo>
                  <a:lnTo>
                    <a:pt x="4889" y="3080"/>
                  </a:lnTo>
                  <a:lnTo>
                    <a:pt x="4859" y="3043"/>
                  </a:lnTo>
                  <a:lnTo>
                    <a:pt x="4828" y="3008"/>
                  </a:lnTo>
                  <a:lnTo>
                    <a:pt x="4796" y="2972"/>
                  </a:lnTo>
                  <a:lnTo>
                    <a:pt x="4762" y="2938"/>
                  </a:lnTo>
                  <a:lnTo>
                    <a:pt x="4730" y="2905"/>
                  </a:lnTo>
                  <a:lnTo>
                    <a:pt x="4694" y="2873"/>
                  </a:lnTo>
                  <a:lnTo>
                    <a:pt x="4659" y="2842"/>
                  </a:lnTo>
                  <a:lnTo>
                    <a:pt x="4622" y="2812"/>
                  </a:lnTo>
                  <a:lnTo>
                    <a:pt x="4585" y="2782"/>
                  </a:lnTo>
                  <a:lnTo>
                    <a:pt x="4547" y="2755"/>
                  </a:lnTo>
                  <a:lnTo>
                    <a:pt x="4508" y="2727"/>
                  </a:lnTo>
                  <a:lnTo>
                    <a:pt x="4469" y="2701"/>
                  </a:lnTo>
                  <a:lnTo>
                    <a:pt x="4428" y="2676"/>
                  </a:lnTo>
                  <a:lnTo>
                    <a:pt x="4387" y="2652"/>
                  </a:lnTo>
                  <a:lnTo>
                    <a:pt x="4347" y="2629"/>
                  </a:lnTo>
                  <a:lnTo>
                    <a:pt x="4305" y="2608"/>
                  </a:lnTo>
                  <a:lnTo>
                    <a:pt x="4305" y="2608"/>
                  </a:lnTo>
                  <a:lnTo>
                    <a:pt x="4259" y="2585"/>
                  </a:lnTo>
                  <a:lnTo>
                    <a:pt x="4214" y="2566"/>
                  </a:lnTo>
                  <a:lnTo>
                    <a:pt x="4169" y="2546"/>
                  </a:lnTo>
                  <a:lnTo>
                    <a:pt x="4121" y="2529"/>
                  </a:lnTo>
                  <a:lnTo>
                    <a:pt x="4075" y="2513"/>
                  </a:lnTo>
                  <a:lnTo>
                    <a:pt x="4028" y="2499"/>
                  </a:lnTo>
                  <a:lnTo>
                    <a:pt x="3980" y="2484"/>
                  </a:lnTo>
                  <a:lnTo>
                    <a:pt x="3933" y="2473"/>
                  </a:lnTo>
                  <a:lnTo>
                    <a:pt x="3884" y="2462"/>
                  </a:lnTo>
                  <a:lnTo>
                    <a:pt x="3836" y="2453"/>
                  </a:lnTo>
                  <a:lnTo>
                    <a:pt x="3787" y="2445"/>
                  </a:lnTo>
                  <a:lnTo>
                    <a:pt x="3737" y="2440"/>
                  </a:lnTo>
                  <a:lnTo>
                    <a:pt x="3689" y="2435"/>
                  </a:lnTo>
                  <a:lnTo>
                    <a:pt x="3639" y="2431"/>
                  </a:lnTo>
                  <a:lnTo>
                    <a:pt x="3588" y="2429"/>
                  </a:lnTo>
                  <a:lnTo>
                    <a:pt x="3538" y="2428"/>
                  </a:lnTo>
                  <a:lnTo>
                    <a:pt x="3538" y="2428"/>
                  </a:lnTo>
                  <a:lnTo>
                    <a:pt x="3489" y="2429"/>
                  </a:lnTo>
                  <a:lnTo>
                    <a:pt x="3441" y="2431"/>
                  </a:lnTo>
                  <a:lnTo>
                    <a:pt x="3392" y="2435"/>
                  </a:lnTo>
                  <a:lnTo>
                    <a:pt x="3345" y="2439"/>
                  </a:lnTo>
                  <a:lnTo>
                    <a:pt x="3297" y="2445"/>
                  </a:lnTo>
                  <a:lnTo>
                    <a:pt x="3250" y="2452"/>
                  </a:lnTo>
                  <a:lnTo>
                    <a:pt x="3202" y="2461"/>
                  </a:lnTo>
                  <a:lnTo>
                    <a:pt x="3157" y="2470"/>
                  </a:lnTo>
                  <a:lnTo>
                    <a:pt x="3109" y="2482"/>
                  </a:lnTo>
                  <a:lnTo>
                    <a:pt x="3063" y="2494"/>
                  </a:lnTo>
                  <a:lnTo>
                    <a:pt x="3019" y="2508"/>
                  </a:lnTo>
                  <a:lnTo>
                    <a:pt x="2973" y="2523"/>
                  </a:lnTo>
                  <a:lnTo>
                    <a:pt x="2930" y="2538"/>
                  </a:lnTo>
                  <a:lnTo>
                    <a:pt x="2885" y="2555"/>
                  </a:lnTo>
                  <a:lnTo>
                    <a:pt x="2842" y="2574"/>
                  </a:lnTo>
                  <a:lnTo>
                    <a:pt x="2799" y="2593"/>
                  </a:lnTo>
                  <a:lnTo>
                    <a:pt x="2757" y="2614"/>
                  </a:lnTo>
                  <a:lnTo>
                    <a:pt x="2715" y="2637"/>
                  </a:lnTo>
                  <a:lnTo>
                    <a:pt x="2673" y="2660"/>
                  </a:lnTo>
                  <a:lnTo>
                    <a:pt x="2632" y="2684"/>
                  </a:lnTo>
                  <a:lnTo>
                    <a:pt x="2593" y="2710"/>
                  </a:lnTo>
                  <a:lnTo>
                    <a:pt x="2554" y="2736"/>
                  </a:lnTo>
                  <a:lnTo>
                    <a:pt x="2514" y="2764"/>
                  </a:lnTo>
                  <a:lnTo>
                    <a:pt x="2476" y="2793"/>
                  </a:lnTo>
                  <a:lnTo>
                    <a:pt x="2440" y="2823"/>
                  </a:lnTo>
                  <a:lnTo>
                    <a:pt x="2403" y="2853"/>
                  </a:lnTo>
                  <a:lnTo>
                    <a:pt x="2367" y="2886"/>
                  </a:lnTo>
                  <a:lnTo>
                    <a:pt x="2333" y="2918"/>
                  </a:lnTo>
                  <a:lnTo>
                    <a:pt x="2299" y="2952"/>
                  </a:lnTo>
                  <a:lnTo>
                    <a:pt x="2265" y="2988"/>
                  </a:lnTo>
                  <a:lnTo>
                    <a:pt x="2234" y="3025"/>
                  </a:lnTo>
                  <a:lnTo>
                    <a:pt x="2202" y="3061"/>
                  </a:lnTo>
                  <a:lnTo>
                    <a:pt x="33" y="1790"/>
                  </a:lnTo>
                  <a:lnTo>
                    <a:pt x="33" y="1790"/>
                  </a:lnTo>
                  <a:lnTo>
                    <a:pt x="92" y="1705"/>
                  </a:lnTo>
                  <a:lnTo>
                    <a:pt x="153" y="1622"/>
                  </a:lnTo>
                  <a:lnTo>
                    <a:pt x="215" y="1541"/>
                  </a:lnTo>
                  <a:lnTo>
                    <a:pt x="279" y="1461"/>
                  </a:lnTo>
                  <a:lnTo>
                    <a:pt x="345" y="1383"/>
                  </a:lnTo>
                  <a:lnTo>
                    <a:pt x="413" y="1307"/>
                  </a:lnTo>
                  <a:lnTo>
                    <a:pt x="482" y="1233"/>
                  </a:lnTo>
                  <a:lnTo>
                    <a:pt x="553" y="1161"/>
                  </a:lnTo>
                  <a:lnTo>
                    <a:pt x="625" y="1090"/>
                  </a:lnTo>
                  <a:lnTo>
                    <a:pt x="699" y="1022"/>
                  </a:lnTo>
                  <a:lnTo>
                    <a:pt x="775" y="955"/>
                  </a:lnTo>
                  <a:lnTo>
                    <a:pt x="851" y="889"/>
                  </a:lnTo>
                  <a:lnTo>
                    <a:pt x="929" y="826"/>
                  </a:lnTo>
                  <a:lnTo>
                    <a:pt x="1009" y="766"/>
                  </a:lnTo>
                  <a:lnTo>
                    <a:pt x="1089" y="707"/>
                  </a:lnTo>
                  <a:lnTo>
                    <a:pt x="1172" y="649"/>
                  </a:lnTo>
                  <a:lnTo>
                    <a:pt x="1256" y="594"/>
                  </a:lnTo>
                  <a:lnTo>
                    <a:pt x="1341" y="542"/>
                  </a:lnTo>
                  <a:lnTo>
                    <a:pt x="1426" y="491"/>
                  </a:lnTo>
                  <a:lnTo>
                    <a:pt x="1514" y="442"/>
                  </a:lnTo>
                  <a:lnTo>
                    <a:pt x="1602" y="395"/>
                  </a:lnTo>
                  <a:lnTo>
                    <a:pt x="1691" y="350"/>
                  </a:lnTo>
                  <a:lnTo>
                    <a:pt x="1781" y="307"/>
                  </a:lnTo>
                  <a:lnTo>
                    <a:pt x="1872" y="266"/>
                  </a:lnTo>
                  <a:lnTo>
                    <a:pt x="1965" y="228"/>
                  </a:lnTo>
                  <a:lnTo>
                    <a:pt x="2058" y="192"/>
                  </a:lnTo>
                  <a:lnTo>
                    <a:pt x="2152" y="159"/>
                  </a:lnTo>
                  <a:lnTo>
                    <a:pt x="2247" y="126"/>
                  </a:lnTo>
                  <a:lnTo>
                    <a:pt x="2343" y="97"/>
                  </a:lnTo>
                  <a:lnTo>
                    <a:pt x="2440" y="70"/>
                  </a:lnTo>
                  <a:lnTo>
                    <a:pt x="2537" y="45"/>
                  </a:lnTo>
                  <a:lnTo>
                    <a:pt x="2635" y="23"/>
                  </a:lnTo>
                  <a:lnTo>
                    <a:pt x="2635" y="23"/>
                  </a:lnTo>
                  <a:lnTo>
                    <a:pt x="2624" y="0"/>
                  </a:lnTo>
                  <a:lnTo>
                    <a:pt x="2624" y="0"/>
                  </a:lnTo>
                  <a:lnTo>
                    <a:pt x="2526" y="24"/>
                  </a:lnTo>
                  <a:lnTo>
                    <a:pt x="2428" y="49"/>
                  </a:lnTo>
                  <a:lnTo>
                    <a:pt x="2331" y="76"/>
                  </a:lnTo>
                  <a:lnTo>
                    <a:pt x="2234" y="107"/>
                  </a:lnTo>
                  <a:lnTo>
                    <a:pt x="2138" y="138"/>
                  </a:lnTo>
                  <a:lnTo>
                    <a:pt x="2044" y="172"/>
                  </a:lnTo>
                  <a:lnTo>
                    <a:pt x="1949" y="209"/>
                  </a:lnTo>
                  <a:lnTo>
                    <a:pt x="1857" y="248"/>
                  </a:lnTo>
                  <a:lnTo>
                    <a:pt x="1764" y="289"/>
                  </a:lnTo>
                  <a:lnTo>
                    <a:pt x="1674" y="332"/>
                  </a:lnTo>
                  <a:lnTo>
                    <a:pt x="1584" y="378"/>
                  </a:lnTo>
                  <a:lnTo>
                    <a:pt x="1496" y="425"/>
                  </a:lnTo>
                  <a:lnTo>
                    <a:pt x="1408" y="474"/>
                  </a:lnTo>
                  <a:lnTo>
                    <a:pt x="1321" y="526"/>
                  </a:lnTo>
                  <a:lnTo>
                    <a:pt x="1236" y="580"/>
                  </a:lnTo>
                  <a:lnTo>
                    <a:pt x="1152" y="635"/>
                  </a:lnTo>
                  <a:lnTo>
                    <a:pt x="1068" y="693"/>
                  </a:lnTo>
                  <a:lnTo>
                    <a:pt x="987" y="753"/>
                  </a:lnTo>
                  <a:lnTo>
                    <a:pt x="907" y="814"/>
                  </a:lnTo>
                  <a:lnTo>
                    <a:pt x="828" y="877"/>
                  </a:lnTo>
                  <a:lnTo>
                    <a:pt x="751" y="943"/>
                  </a:lnTo>
                  <a:lnTo>
                    <a:pt x="675" y="1011"/>
                  </a:lnTo>
                  <a:lnTo>
                    <a:pt x="602" y="1081"/>
                  </a:lnTo>
                  <a:lnTo>
                    <a:pt x="528" y="1151"/>
                  </a:lnTo>
                  <a:lnTo>
                    <a:pt x="458" y="1225"/>
                  </a:lnTo>
                  <a:lnTo>
                    <a:pt x="388" y="1299"/>
                  </a:lnTo>
                  <a:lnTo>
                    <a:pt x="320" y="1375"/>
                  </a:lnTo>
                  <a:lnTo>
                    <a:pt x="254" y="1454"/>
                  </a:lnTo>
                  <a:lnTo>
                    <a:pt x="189" y="1535"/>
                  </a:lnTo>
                  <a:lnTo>
                    <a:pt x="127" y="1617"/>
                  </a:lnTo>
                  <a:lnTo>
                    <a:pt x="66" y="1701"/>
                  </a:lnTo>
                  <a:lnTo>
                    <a:pt x="7" y="1787"/>
                  </a:lnTo>
                  <a:lnTo>
                    <a:pt x="0" y="1798"/>
                  </a:lnTo>
                  <a:lnTo>
                    <a:pt x="2198" y="3086"/>
                  </a:lnTo>
                  <a:lnTo>
                    <a:pt x="2207" y="3091"/>
                  </a:lnTo>
                  <a:lnTo>
                    <a:pt x="2214" y="3084"/>
                  </a:lnTo>
                  <a:lnTo>
                    <a:pt x="2214" y="3084"/>
                  </a:lnTo>
                  <a:lnTo>
                    <a:pt x="2246" y="3047"/>
                  </a:lnTo>
                  <a:lnTo>
                    <a:pt x="2277" y="3010"/>
                  </a:lnTo>
                  <a:lnTo>
                    <a:pt x="2310" y="2976"/>
                  </a:lnTo>
                  <a:lnTo>
                    <a:pt x="2343" y="2942"/>
                  </a:lnTo>
                  <a:lnTo>
                    <a:pt x="2378" y="2908"/>
                  </a:lnTo>
                  <a:lnTo>
                    <a:pt x="2413" y="2876"/>
                  </a:lnTo>
                  <a:lnTo>
                    <a:pt x="2449" y="2845"/>
                  </a:lnTo>
                  <a:lnTo>
                    <a:pt x="2485" y="2816"/>
                  </a:lnTo>
                  <a:lnTo>
                    <a:pt x="2523" y="2787"/>
                  </a:lnTo>
                  <a:lnTo>
                    <a:pt x="2561" y="2760"/>
                  </a:lnTo>
                  <a:lnTo>
                    <a:pt x="2599" y="2732"/>
                  </a:lnTo>
                  <a:lnTo>
                    <a:pt x="2640" y="2707"/>
                  </a:lnTo>
                  <a:lnTo>
                    <a:pt x="2679" y="2684"/>
                  </a:lnTo>
                  <a:lnTo>
                    <a:pt x="2721" y="2660"/>
                  </a:lnTo>
                  <a:lnTo>
                    <a:pt x="2762" y="2638"/>
                  </a:lnTo>
                  <a:lnTo>
                    <a:pt x="2804" y="2617"/>
                  </a:lnTo>
                  <a:lnTo>
                    <a:pt x="2847" y="2597"/>
                  </a:lnTo>
                  <a:lnTo>
                    <a:pt x="2890" y="2579"/>
                  </a:lnTo>
                  <a:lnTo>
                    <a:pt x="2934" y="2562"/>
                  </a:lnTo>
                  <a:lnTo>
                    <a:pt x="2978" y="2546"/>
                  </a:lnTo>
                  <a:lnTo>
                    <a:pt x="3023" y="2532"/>
                  </a:lnTo>
                  <a:lnTo>
                    <a:pt x="3067" y="2517"/>
                  </a:lnTo>
                  <a:lnTo>
                    <a:pt x="3113" y="2505"/>
                  </a:lnTo>
                  <a:lnTo>
                    <a:pt x="3159" y="2494"/>
                  </a:lnTo>
                  <a:lnTo>
                    <a:pt x="3205" y="2484"/>
                  </a:lnTo>
                  <a:lnTo>
                    <a:pt x="3252" y="2475"/>
                  </a:lnTo>
                  <a:lnTo>
                    <a:pt x="3299" y="2469"/>
                  </a:lnTo>
                  <a:lnTo>
                    <a:pt x="3347" y="2462"/>
                  </a:lnTo>
                  <a:lnTo>
                    <a:pt x="3394" y="2458"/>
                  </a:lnTo>
                  <a:lnTo>
                    <a:pt x="3441" y="2454"/>
                  </a:lnTo>
                  <a:lnTo>
                    <a:pt x="3489" y="2453"/>
                  </a:lnTo>
                  <a:lnTo>
                    <a:pt x="3538" y="2452"/>
                  </a:lnTo>
                  <a:lnTo>
                    <a:pt x="3538" y="2452"/>
                  </a:lnTo>
                  <a:lnTo>
                    <a:pt x="3587" y="2453"/>
                  </a:lnTo>
                  <a:lnTo>
                    <a:pt x="3636" y="2454"/>
                  </a:lnTo>
                  <a:lnTo>
                    <a:pt x="3685" y="2458"/>
                  </a:lnTo>
                  <a:lnTo>
                    <a:pt x="3733" y="2462"/>
                  </a:lnTo>
                  <a:lnTo>
                    <a:pt x="3781" y="2469"/>
                  </a:lnTo>
                  <a:lnTo>
                    <a:pt x="3829" y="2477"/>
                  </a:lnTo>
                  <a:lnTo>
                    <a:pt x="3876" y="2486"/>
                  </a:lnTo>
                  <a:lnTo>
                    <a:pt x="3923" y="2495"/>
                  </a:lnTo>
                  <a:lnTo>
                    <a:pt x="3969" y="2507"/>
                  </a:lnTo>
                  <a:lnTo>
                    <a:pt x="4016" y="2520"/>
                  </a:lnTo>
                  <a:lnTo>
                    <a:pt x="4061" y="2533"/>
                  </a:lnTo>
                  <a:lnTo>
                    <a:pt x="4107" y="2549"/>
                  </a:lnTo>
                  <a:lnTo>
                    <a:pt x="4151" y="2564"/>
                  </a:lnTo>
                  <a:lnTo>
                    <a:pt x="4196" y="2583"/>
                  </a:lnTo>
                  <a:lnTo>
                    <a:pt x="4239" y="2602"/>
                  </a:lnTo>
                  <a:lnTo>
                    <a:pt x="4283" y="2622"/>
                  </a:lnTo>
                  <a:lnTo>
                    <a:pt x="4325" y="2643"/>
                  </a:lnTo>
                  <a:lnTo>
                    <a:pt x="4366" y="2665"/>
                  </a:lnTo>
                  <a:lnTo>
                    <a:pt x="4408" y="2690"/>
                  </a:lnTo>
                  <a:lnTo>
                    <a:pt x="4449" y="2715"/>
                  </a:lnTo>
                  <a:lnTo>
                    <a:pt x="4488" y="2741"/>
                  </a:lnTo>
                  <a:lnTo>
                    <a:pt x="4528" y="2768"/>
                  </a:lnTo>
                  <a:lnTo>
                    <a:pt x="4567" y="2796"/>
                  </a:lnTo>
                  <a:lnTo>
                    <a:pt x="4604" y="2827"/>
                  </a:lnTo>
                  <a:lnTo>
                    <a:pt x="4642" y="2857"/>
                  </a:lnTo>
                  <a:lnTo>
                    <a:pt x="4677" y="2888"/>
                  </a:lnTo>
                  <a:lnTo>
                    <a:pt x="4713" y="2922"/>
                  </a:lnTo>
                  <a:lnTo>
                    <a:pt x="4748" y="2955"/>
                  </a:lnTo>
                  <a:lnTo>
                    <a:pt x="4781" y="2990"/>
                  </a:lnTo>
                  <a:lnTo>
                    <a:pt x="4813" y="3027"/>
                  </a:lnTo>
                  <a:lnTo>
                    <a:pt x="4846" y="3064"/>
                  </a:lnTo>
                  <a:lnTo>
                    <a:pt x="4876" y="3102"/>
                  </a:lnTo>
                  <a:lnTo>
                    <a:pt x="4883" y="3110"/>
                  </a:lnTo>
                  <a:lnTo>
                    <a:pt x="7097" y="1851"/>
                  </a:lnTo>
                  <a:lnTo>
                    <a:pt x="7109" y="1846"/>
                  </a:lnTo>
                  <a:lnTo>
                    <a:pt x="7101" y="1836"/>
                  </a:lnTo>
                  <a:close/>
                </a:path>
              </a:pathLst>
            </a:custGeom>
            <a:solidFill>
              <a:srgbClr val="F28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1152" tIns="15576" rIns="31152" bIns="15576" numCol="1" anchor="t" anchorCtr="0" compatLnSpc="1">
              <a:prstTxWarp prst="textNoShape">
                <a:avLst/>
              </a:prstTxWarp>
            </a:bodyPr>
            <a:lstStyle/>
            <a:p>
              <a:endParaRPr lang="ru-RU" sz="614"/>
            </a:p>
          </p:txBody>
        </p:sp>
        <p:sp>
          <p:nvSpPr>
            <p:cNvPr id="896" name="Freeform 16"/>
            <p:cNvSpPr>
              <a:spLocks/>
            </p:cNvSpPr>
            <p:nvPr/>
          </p:nvSpPr>
          <p:spPr bwMode="auto">
            <a:xfrm>
              <a:off x="4281" y="1988"/>
              <a:ext cx="1532" cy="1145"/>
            </a:xfrm>
            <a:custGeom>
              <a:avLst/>
              <a:gdLst>
                <a:gd name="T0" fmla="*/ 3009 w 3065"/>
                <a:gd name="T1" fmla="*/ 137 h 2292"/>
                <a:gd name="T2" fmla="*/ 3012 w 3065"/>
                <a:gd name="T3" fmla="*/ 223 h 2292"/>
                <a:gd name="T4" fmla="*/ 3023 w 3065"/>
                <a:gd name="T5" fmla="*/ 308 h 2292"/>
                <a:gd name="T6" fmla="*/ 3041 w 3065"/>
                <a:gd name="T7" fmla="*/ 390 h 2292"/>
                <a:gd name="T8" fmla="*/ 3065 w 3065"/>
                <a:gd name="T9" fmla="*/ 470 h 2292"/>
                <a:gd name="T10" fmla="*/ 2971 w 3065"/>
                <a:gd name="T11" fmla="*/ 492 h 2292"/>
                <a:gd name="T12" fmla="*/ 2783 w 3065"/>
                <a:gd name="T13" fmla="*/ 543 h 2292"/>
                <a:gd name="T14" fmla="*/ 2597 w 3065"/>
                <a:gd name="T15" fmla="*/ 602 h 2292"/>
                <a:gd name="T16" fmla="*/ 2413 w 3065"/>
                <a:gd name="T17" fmla="*/ 670 h 2292"/>
                <a:gd name="T18" fmla="*/ 2323 w 3065"/>
                <a:gd name="T19" fmla="*/ 707 h 2292"/>
                <a:gd name="T20" fmla="*/ 2132 w 3065"/>
                <a:gd name="T21" fmla="*/ 794 h 2292"/>
                <a:gd name="T22" fmla="*/ 1945 w 3065"/>
                <a:gd name="T23" fmla="*/ 889 h 2292"/>
                <a:gd name="T24" fmla="*/ 1765 w 3065"/>
                <a:gd name="T25" fmla="*/ 993 h 2292"/>
                <a:gd name="T26" fmla="*/ 1589 w 3065"/>
                <a:gd name="T27" fmla="*/ 1104 h 2292"/>
                <a:gd name="T28" fmla="*/ 1420 w 3065"/>
                <a:gd name="T29" fmla="*/ 1225 h 2292"/>
                <a:gd name="T30" fmla="*/ 1255 w 3065"/>
                <a:gd name="T31" fmla="*/ 1355 h 2292"/>
                <a:gd name="T32" fmla="*/ 1097 w 3065"/>
                <a:gd name="T33" fmla="*/ 1491 h 2292"/>
                <a:gd name="T34" fmla="*/ 944 w 3065"/>
                <a:gd name="T35" fmla="*/ 1636 h 2292"/>
                <a:gd name="T36" fmla="*/ 869 w 3065"/>
                <a:gd name="T37" fmla="*/ 1714 h 2292"/>
                <a:gd name="T38" fmla="*/ 726 w 3065"/>
                <a:gd name="T39" fmla="*/ 1871 h 2292"/>
                <a:gd name="T40" fmla="*/ 591 w 3065"/>
                <a:gd name="T41" fmla="*/ 2035 h 2292"/>
                <a:gd name="T42" fmla="*/ 465 w 3065"/>
                <a:gd name="T43" fmla="*/ 2205 h 2292"/>
                <a:gd name="T44" fmla="*/ 0 w 3065"/>
                <a:gd name="T45" fmla="*/ 2055 h 2292"/>
                <a:gd name="T46" fmla="*/ 34 w 3065"/>
                <a:gd name="T47" fmla="*/ 2003 h 2292"/>
                <a:gd name="T48" fmla="*/ 105 w 3065"/>
                <a:gd name="T49" fmla="*/ 1901 h 2292"/>
                <a:gd name="T50" fmla="*/ 178 w 3065"/>
                <a:gd name="T51" fmla="*/ 1802 h 2292"/>
                <a:gd name="T52" fmla="*/ 254 w 3065"/>
                <a:gd name="T53" fmla="*/ 1705 h 2292"/>
                <a:gd name="T54" fmla="*/ 333 w 3065"/>
                <a:gd name="T55" fmla="*/ 1609 h 2292"/>
                <a:gd name="T56" fmla="*/ 414 w 3065"/>
                <a:gd name="T57" fmla="*/ 1515 h 2292"/>
                <a:gd name="T58" fmla="*/ 498 w 3065"/>
                <a:gd name="T59" fmla="*/ 1423 h 2292"/>
                <a:gd name="T60" fmla="*/ 583 w 3065"/>
                <a:gd name="T61" fmla="*/ 1334 h 2292"/>
                <a:gd name="T62" fmla="*/ 627 w 3065"/>
                <a:gd name="T63" fmla="*/ 1290 h 2292"/>
                <a:gd name="T64" fmla="*/ 741 w 3065"/>
                <a:gd name="T65" fmla="*/ 1180 h 2292"/>
                <a:gd name="T66" fmla="*/ 859 w 3065"/>
                <a:gd name="T67" fmla="*/ 1075 h 2292"/>
                <a:gd name="T68" fmla="*/ 981 w 3065"/>
                <a:gd name="T69" fmla="*/ 973 h 2292"/>
                <a:gd name="T70" fmla="*/ 1105 w 3065"/>
                <a:gd name="T71" fmla="*/ 875 h 2292"/>
                <a:gd name="T72" fmla="*/ 1234 w 3065"/>
                <a:gd name="T73" fmla="*/ 782 h 2292"/>
                <a:gd name="T74" fmla="*/ 1365 w 3065"/>
                <a:gd name="T75" fmla="*/ 693 h 2292"/>
                <a:gd name="T76" fmla="*/ 1500 w 3065"/>
                <a:gd name="T77" fmla="*/ 606 h 2292"/>
                <a:gd name="T78" fmla="*/ 1636 w 3065"/>
                <a:gd name="T79" fmla="*/ 526 h 2292"/>
                <a:gd name="T80" fmla="*/ 1706 w 3065"/>
                <a:gd name="T81" fmla="*/ 487 h 2292"/>
                <a:gd name="T82" fmla="*/ 1846 w 3065"/>
                <a:gd name="T83" fmla="*/ 413 h 2292"/>
                <a:gd name="T84" fmla="*/ 1989 w 3065"/>
                <a:gd name="T85" fmla="*/ 344 h 2292"/>
                <a:gd name="T86" fmla="*/ 2132 w 3065"/>
                <a:gd name="T87" fmla="*/ 280 h 2292"/>
                <a:gd name="T88" fmla="*/ 2278 w 3065"/>
                <a:gd name="T89" fmla="*/ 221 h 2292"/>
                <a:gd name="T90" fmla="*/ 2425 w 3065"/>
                <a:gd name="T91" fmla="*/ 166 h 2292"/>
                <a:gd name="T92" fmla="*/ 2575 w 3065"/>
                <a:gd name="T93" fmla="*/ 117 h 2292"/>
                <a:gd name="T94" fmla="*/ 2725 w 3065"/>
                <a:gd name="T95" fmla="*/ 71 h 2292"/>
                <a:gd name="T96" fmla="*/ 2801 w 3065"/>
                <a:gd name="T97" fmla="*/ 52 h 2292"/>
                <a:gd name="T98" fmla="*/ 3018 w 3065"/>
                <a:gd name="T99" fmla="*/ 0 h 2292"/>
                <a:gd name="T100" fmla="*/ 3014 w 3065"/>
                <a:gd name="T101" fmla="*/ 35 h 2292"/>
                <a:gd name="T102" fmla="*/ 3010 w 3065"/>
                <a:gd name="T103" fmla="*/ 103 h 2292"/>
                <a:gd name="T104" fmla="*/ 3009 w 3065"/>
                <a:gd name="T105" fmla="*/ 137 h 2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65" h="2292">
                  <a:moveTo>
                    <a:pt x="3009" y="137"/>
                  </a:moveTo>
                  <a:lnTo>
                    <a:pt x="3009" y="137"/>
                  </a:lnTo>
                  <a:lnTo>
                    <a:pt x="3010" y="180"/>
                  </a:lnTo>
                  <a:lnTo>
                    <a:pt x="3012" y="223"/>
                  </a:lnTo>
                  <a:lnTo>
                    <a:pt x="3016" y="267"/>
                  </a:lnTo>
                  <a:lnTo>
                    <a:pt x="3023" y="308"/>
                  </a:lnTo>
                  <a:lnTo>
                    <a:pt x="3031" y="349"/>
                  </a:lnTo>
                  <a:lnTo>
                    <a:pt x="3041" y="390"/>
                  </a:lnTo>
                  <a:lnTo>
                    <a:pt x="3052" y="430"/>
                  </a:lnTo>
                  <a:lnTo>
                    <a:pt x="3065" y="470"/>
                  </a:lnTo>
                  <a:lnTo>
                    <a:pt x="3065" y="470"/>
                  </a:lnTo>
                  <a:lnTo>
                    <a:pt x="2971" y="492"/>
                  </a:lnTo>
                  <a:lnTo>
                    <a:pt x="2876" y="517"/>
                  </a:lnTo>
                  <a:lnTo>
                    <a:pt x="2783" y="543"/>
                  </a:lnTo>
                  <a:lnTo>
                    <a:pt x="2690" y="572"/>
                  </a:lnTo>
                  <a:lnTo>
                    <a:pt x="2597" y="602"/>
                  </a:lnTo>
                  <a:lnTo>
                    <a:pt x="2505" y="635"/>
                  </a:lnTo>
                  <a:lnTo>
                    <a:pt x="2413" y="670"/>
                  </a:lnTo>
                  <a:lnTo>
                    <a:pt x="2323" y="707"/>
                  </a:lnTo>
                  <a:lnTo>
                    <a:pt x="2323" y="707"/>
                  </a:lnTo>
                  <a:lnTo>
                    <a:pt x="2226" y="749"/>
                  </a:lnTo>
                  <a:lnTo>
                    <a:pt x="2132" y="794"/>
                  </a:lnTo>
                  <a:lnTo>
                    <a:pt x="2037" y="841"/>
                  </a:lnTo>
                  <a:lnTo>
                    <a:pt x="1945" y="889"/>
                  </a:lnTo>
                  <a:lnTo>
                    <a:pt x="1855" y="939"/>
                  </a:lnTo>
                  <a:lnTo>
                    <a:pt x="1765" y="993"/>
                  </a:lnTo>
                  <a:lnTo>
                    <a:pt x="1677" y="1048"/>
                  </a:lnTo>
                  <a:lnTo>
                    <a:pt x="1589" y="1104"/>
                  </a:lnTo>
                  <a:lnTo>
                    <a:pt x="1504" y="1164"/>
                  </a:lnTo>
                  <a:lnTo>
                    <a:pt x="1420" y="1225"/>
                  </a:lnTo>
                  <a:lnTo>
                    <a:pt x="1337" y="1289"/>
                  </a:lnTo>
                  <a:lnTo>
                    <a:pt x="1255" y="1355"/>
                  </a:lnTo>
                  <a:lnTo>
                    <a:pt x="1176" y="1421"/>
                  </a:lnTo>
                  <a:lnTo>
                    <a:pt x="1097" y="1491"/>
                  </a:lnTo>
                  <a:lnTo>
                    <a:pt x="1020" y="1563"/>
                  </a:lnTo>
                  <a:lnTo>
                    <a:pt x="944" y="1636"/>
                  </a:lnTo>
                  <a:lnTo>
                    <a:pt x="944" y="1636"/>
                  </a:lnTo>
                  <a:lnTo>
                    <a:pt x="869" y="1714"/>
                  </a:lnTo>
                  <a:lnTo>
                    <a:pt x="797" y="1791"/>
                  </a:lnTo>
                  <a:lnTo>
                    <a:pt x="726" y="1871"/>
                  </a:lnTo>
                  <a:lnTo>
                    <a:pt x="658" y="1952"/>
                  </a:lnTo>
                  <a:lnTo>
                    <a:pt x="591" y="2035"/>
                  </a:lnTo>
                  <a:lnTo>
                    <a:pt x="527" y="2119"/>
                  </a:lnTo>
                  <a:lnTo>
                    <a:pt x="465" y="2205"/>
                  </a:lnTo>
                  <a:lnTo>
                    <a:pt x="405" y="2292"/>
                  </a:lnTo>
                  <a:lnTo>
                    <a:pt x="0" y="2055"/>
                  </a:lnTo>
                  <a:lnTo>
                    <a:pt x="0" y="2055"/>
                  </a:lnTo>
                  <a:lnTo>
                    <a:pt x="34" y="2003"/>
                  </a:lnTo>
                  <a:lnTo>
                    <a:pt x="70" y="1952"/>
                  </a:lnTo>
                  <a:lnTo>
                    <a:pt x="105" y="1901"/>
                  </a:lnTo>
                  <a:lnTo>
                    <a:pt x="142" y="1851"/>
                  </a:lnTo>
                  <a:lnTo>
                    <a:pt x="178" y="1802"/>
                  </a:lnTo>
                  <a:lnTo>
                    <a:pt x="216" y="1753"/>
                  </a:lnTo>
                  <a:lnTo>
                    <a:pt x="254" y="1705"/>
                  </a:lnTo>
                  <a:lnTo>
                    <a:pt x="294" y="1656"/>
                  </a:lnTo>
                  <a:lnTo>
                    <a:pt x="333" y="1609"/>
                  </a:lnTo>
                  <a:lnTo>
                    <a:pt x="374" y="1562"/>
                  </a:lnTo>
                  <a:lnTo>
                    <a:pt x="414" y="1515"/>
                  </a:lnTo>
                  <a:lnTo>
                    <a:pt x="455" y="1469"/>
                  </a:lnTo>
                  <a:lnTo>
                    <a:pt x="498" y="1423"/>
                  </a:lnTo>
                  <a:lnTo>
                    <a:pt x="540" y="1378"/>
                  </a:lnTo>
                  <a:lnTo>
                    <a:pt x="583" y="1334"/>
                  </a:lnTo>
                  <a:lnTo>
                    <a:pt x="627" y="1290"/>
                  </a:lnTo>
                  <a:lnTo>
                    <a:pt x="627" y="1290"/>
                  </a:lnTo>
                  <a:lnTo>
                    <a:pt x="683" y="1235"/>
                  </a:lnTo>
                  <a:lnTo>
                    <a:pt x="741" y="1180"/>
                  </a:lnTo>
                  <a:lnTo>
                    <a:pt x="800" y="1128"/>
                  </a:lnTo>
                  <a:lnTo>
                    <a:pt x="859" y="1075"/>
                  </a:lnTo>
                  <a:lnTo>
                    <a:pt x="919" y="1023"/>
                  </a:lnTo>
                  <a:lnTo>
                    <a:pt x="981" y="973"/>
                  </a:lnTo>
                  <a:lnTo>
                    <a:pt x="1042" y="923"/>
                  </a:lnTo>
                  <a:lnTo>
                    <a:pt x="1105" y="875"/>
                  </a:lnTo>
                  <a:lnTo>
                    <a:pt x="1169" y="828"/>
                  </a:lnTo>
                  <a:lnTo>
                    <a:pt x="1234" y="782"/>
                  </a:lnTo>
                  <a:lnTo>
                    <a:pt x="1299" y="736"/>
                  </a:lnTo>
                  <a:lnTo>
                    <a:pt x="1365" y="693"/>
                  </a:lnTo>
                  <a:lnTo>
                    <a:pt x="1432" y="649"/>
                  </a:lnTo>
                  <a:lnTo>
                    <a:pt x="1500" y="606"/>
                  </a:lnTo>
                  <a:lnTo>
                    <a:pt x="1568" y="565"/>
                  </a:lnTo>
                  <a:lnTo>
                    <a:pt x="1636" y="526"/>
                  </a:lnTo>
                  <a:lnTo>
                    <a:pt x="1636" y="526"/>
                  </a:lnTo>
                  <a:lnTo>
                    <a:pt x="1706" y="487"/>
                  </a:lnTo>
                  <a:lnTo>
                    <a:pt x="1775" y="450"/>
                  </a:lnTo>
                  <a:lnTo>
                    <a:pt x="1846" y="413"/>
                  </a:lnTo>
                  <a:lnTo>
                    <a:pt x="1917" y="378"/>
                  </a:lnTo>
                  <a:lnTo>
                    <a:pt x="1989" y="344"/>
                  </a:lnTo>
                  <a:lnTo>
                    <a:pt x="2059" y="311"/>
                  </a:lnTo>
                  <a:lnTo>
                    <a:pt x="2132" y="280"/>
                  </a:lnTo>
                  <a:lnTo>
                    <a:pt x="2205" y="250"/>
                  </a:lnTo>
                  <a:lnTo>
                    <a:pt x="2278" y="221"/>
                  </a:lnTo>
                  <a:lnTo>
                    <a:pt x="2352" y="193"/>
                  </a:lnTo>
                  <a:lnTo>
                    <a:pt x="2425" y="166"/>
                  </a:lnTo>
                  <a:lnTo>
                    <a:pt x="2500" y="141"/>
                  </a:lnTo>
                  <a:lnTo>
                    <a:pt x="2575" y="117"/>
                  </a:lnTo>
                  <a:lnTo>
                    <a:pt x="2649" y="94"/>
                  </a:lnTo>
                  <a:lnTo>
                    <a:pt x="2725" y="71"/>
                  </a:lnTo>
                  <a:lnTo>
                    <a:pt x="2801" y="52"/>
                  </a:lnTo>
                  <a:lnTo>
                    <a:pt x="2801" y="52"/>
                  </a:lnTo>
                  <a:lnTo>
                    <a:pt x="2909" y="24"/>
                  </a:lnTo>
                  <a:lnTo>
                    <a:pt x="3018" y="0"/>
                  </a:lnTo>
                  <a:lnTo>
                    <a:pt x="3018" y="0"/>
                  </a:lnTo>
                  <a:lnTo>
                    <a:pt x="3014" y="35"/>
                  </a:lnTo>
                  <a:lnTo>
                    <a:pt x="3011" y="69"/>
                  </a:lnTo>
                  <a:lnTo>
                    <a:pt x="3010" y="103"/>
                  </a:lnTo>
                  <a:lnTo>
                    <a:pt x="3009" y="137"/>
                  </a:lnTo>
                  <a:lnTo>
                    <a:pt x="3009" y="137"/>
                  </a:lnTo>
                  <a:close/>
                </a:path>
              </a:pathLst>
            </a:custGeom>
            <a:solidFill>
              <a:srgbClr val="F28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1152" tIns="15576" rIns="31152" bIns="15576" numCol="1" anchor="t" anchorCtr="0" compatLnSpc="1">
              <a:prstTxWarp prst="textNoShape">
                <a:avLst/>
              </a:prstTxWarp>
            </a:bodyPr>
            <a:lstStyle/>
            <a:p>
              <a:endParaRPr lang="ru-RU" sz="614"/>
            </a:p>
          </p:txBody>
        </p:sp>
        <p:sp>
          <p:nvSpPr>
            <p:cNvPr id="897" name="Freeform 17"/>
            <p:cNvSpPr>
              <a:spLocks/>
            </p:cNvSpPr>
            <p:nvPr/>
          </p:nvSpPr>
          <p:spPr bwMode="auto">
            <a:xfrm>
              <a:off x="6759" y="1986"/>
              <a:ext cx="1551" cy="1172"/>
            </a:xfrm>
            <a:custGeom>
              <a:avLst/>
              <a:gdLst>
                <a:gd name="T0" fmla="*/ 2693 w 3103"/>
                <a:gd name="T1" fmla="*/ 2344 h 2344"/>
                <a:gd name="T2" fmla="*/ 2630 w 3103"/>
                <a:gd name="T3" fmla="*/ 2249 h 2344"/>
                <a:gd name="T4" fmla="*/ 2496 w 3103"/>
                <a:gd name="T5" fmla="*/ 2067 h 2344"/>
                <a:gd name="T6" fmla="*/ 2353 w 3103"/>
                <a:gd name="T7" fmla="*/ 1890 h 2344"/>
                <a:gd name="T8" fmla="*/ 2201 w 3103"/>
                <a:gd name="T9" fmla="*/ 1721 h 2344"/>
                <a:gd name="T10" fmla="*/ 2121 w 3103"/>
                <a:gd name="T11" fmla="*/ 1638 h 2344"/>
                <a:gd name="T12" fmla="*/ 1968 w 3103"/>
                <a:gd name="T13" fmla="*/ 1493 h 2344"/>
                <a:gd name="T14" fmla="*/ 1810 w 3103"/>
                <a:gd name="T15" fmla="*/ 1357 h 2344"/>
                <a:gd name="T16" fmla="*/ 1645 w 3103"/>
                <a:gd name="T17" fmla="*/ 1227 h 2344"/>
                <a:gd name="T18" fmla="*/ 1476 w 3103"/>
                <a:gd name="T19" fmla="*/ 1106 h 2344"/>
                <a:gd name="T20" fmla="*/ 1300 w 3103"/>
                <a:gd name="T21" fmla="*/ 995 h 2344"/>
                <a:gd name="T22" fmla="*/ 1120 w 3103"/>
                <a:gd name="T23" fmla="*/ 891 h 2344"/>
                <a:gd name="T24" fmla="*/ 933 w 3103"/>
                <a:gd name="T25" fmla="*/ 796 h 2344"/>
                <a:gd name="T26" fmla="*/ 742 w 3103"/>
                <a:gd name="T27" fmla="*/ 709 h 2344"/>
                <a:gd name="T28" fmla="*/ 652 w 3103"/>
                <a:gd name="T29" fmla="*/ 672 h 2344"/>
                <a:gd name="T30" fmla="*/ 468 w 3103"/>
                <a:gd name="T31" fmla="*/ 604 h 2344"/>
                <a:gd name="T32" fmla="*/ 282 w 3103"/>
                <a:gd name="T33" fmla="*/ 545 h 2344"/>
                <a:gd name="T34" fmla="*/ 94 w 3103"/>
                <a:gd name="T35" fmla="*/ 494 h 2344"/>
                <a:gd name="T36" fmla="*/ 0 w 3103"/>
                <a:gd name="T37" fmla="*/ 472 h 2344"/>
                <a:gd name="T38" fmla="*/ 24 w 3103"/>
                <a:gd name="T39" fmla="*/ 392 h 2344"/>
                <a:gd name="T40" fmla="*/ 42 w 3103"/>
                <a:gd name="T41" fmla="*/ 310 h 2344"/>
                <a:gd name="T42" fmla="*/ 53 w 3103"/>
                <a:gd name="T43" fmla="*/ 225 h 2344"/>
                <a:gd name="T44" fmla="*/ 56 w 3103"/>
                <a:gd name="T45" fmla="*/ 139 h 2344"/>
                <a:gd name="T46" fmla="*/ 55 w 3103"/>
                <a:gd name="T47" fmla="*/ 103 h 2344"/>
                <a:gd name="T48" fmla="*/ 51 w 3103"/>
                <a:gd name="T49" fmla="*/ 34 h 2344"/>
                <a:gd name="T50" fmla="*/ 47 w 3103"/>
                <a:gd name="T51" fmla="*/ 0 h 2344"/>
                <a:gd name="T52" fmla="*/ 228 w 3103"/>
                <a:gd name="T53" fmla="*/ 42 h 2344"/>
                <a:gd name="T54" fmla="*/ 409 w 3103"/>
                <a:gd name="T55" fmla="*/ 92 h 2344"/>
                <a:gd name="T56" fmla="*/ 587 w 3103"/>
                <a:gd name="T57" fmla="*/ 148 h 2344"/>
                <a:gd name="T58" fmla="*/ 763 w 3103"/>
                <a:gd name="T59" fmla="*/ 212 h 2344"/>
                <a:gd name="T60" fmla="*/ 937 w 3103"/>
                <a:gd name="T61" fmla="*/ 282 h 2344"/>
                <a:gd name="T62" fmla="*/ 1108 w 3103"/>
                <a:gd name="T63" fmla="*/ 359 h 2344"/>
                <a:gd name="T64" fmla="*/ 1277 w 3103"/>
                <a:gd name="T65" fmla="*/ 443 h 2344"/>
                <a:gd name="T66" fmla="*/ 1442 w 3103"/>
                <a:gd name="T67" fmla="*/ 532 h 2344"/>
                <a:gd name="T68" fmla="*/ 1505 w 3103"/>
                <a:gd name="T69" fmla="*/ 569 h 2344"/>
                <a:gd name="T70" fmla="*/ 1629 w 3103"/>
                <a:gd name="T71" fmla="*/ 645 h 2344"/>
                <a:gd name="T72" fmla="*/ 1750 w 3103"/>
                <a:gd name="T73" fmla="*/ 725 h 2344"/>
                <a:gd name="T74" fmla="*/ 1869 w 3103"/>
                <a:gd name="T75" fmla="*/ 807 h 2344"/>
                <a:gd name="T76" fmla="*/ 1986 w 3103"/>
                <a:gd name="T77" fmla="*/ 894 h 2344"/>
                <a:gd name="T78" fmla="*/ 2099 w 3103"/>
                <a:gd name="T79" fmla="*/ 984 h 2344"/>
                <a:gd name="T80" fmla="*/ 2209 w 3103"/>
                <a:gd name="T81" fmla="*/ 1077 h 2344"/>
                <a:gd name="T82" fmla="*/ 2316 w 3103"/>
                <a:gd name="T83" fmla="*/ 1173 h 2344"/>
                <a:gd name="T84" fmla="*/ 2421 w 3103"/>
                <a:gd name="T85" fmla="*/ 1273 h 2344"/>
                <a:gd name="T86" fmla="*/ 2522 w 3103"/>
                <a:gd name="T87" fmla="*/ 1375 h 2344"/>
                <a:gd name="T88" fmla="*/ 2620 w 3103"/>
                <a:gd name="T89" fmla="*/ 1481 h 2344"/>
                <a:gd name="T90" fmla="*/ 2716 w 3103"/>
                <a:gd name="T91" fmla="*/ 1589 h 2344"/>
                <a:gd name="T92" fmla="*/ 2808 w 3103"/>
                <a:gd name="T93" fmla="*/ 1700 h 2344"/>
                <a:gd name="T94" fmla="*/ 2896 w 3103"/>
                <a:gd name="T95" fmla="*/ 1814 h 2344"/>
                <a:gd name="T96" fmla="*/ 2981 w 3103"/>
                <a:gd name="T97" fmla="*/ 1931 h 2344"/>
                <a:gd name="T98" fmla="*/ 3062 w 3103"/>
                <a:gd name="T99" fmla="*/ 2050 h 2344"/>
                <a:gd name="T100" fmla="*/ 3103 w 3103"/>
                <a:gd name="T101" fmla="*/ 2112 h 2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03" h="2344">
                  <a:moveTo>
                    <a:pt x="3103" y="2112"/>
                  </a:moveTo>
                  <a:lnTo>
                    <a:pt x="2693" y="2344"/>
                  </a:lnTo>
                  <a:lnTo>
                    <a:pt x="2693" y="2344"/>
                  </a:lnTo>
                  <a:lnTo>
                    <a:pt x="2630" y="2249"/>
                  </a:lnTo>
                  <a:lnTo>
                    <a:pt x="2564" y="2158"/>
                  </a:lnTo>
                  <a:lnTo>
                    <a:pt x="2496" y="2067"/>
                  </a:lnTo>
                  <a:lnTo>
                    <a:pt x="2426" y="1978"/>
                  </a:lnTo>
                  <a:lnTo>
                    <a:pt x="2353" y="1890"/>
                  </a:lnTo>
                  <a:lnTo>
                    <a:pt x="2278" y="1805"/>
                  </a:lnTo>
                  <a:lnTo>
                    <a:pt x="2201" y="1721"/>
                  </a:lnTo>
                  <a:lnTo>
                    <a:pt x="2121" y="1638"/>
                  </a:lnTo>
                  <a:lnTo>
                    <a:pt x="2121" y="1638"/>
                  </a:lnTo>
                  <a:lnTo>
                    <a:pt x="2045" y="1565"/>
                  </a:lnTo>
                  <a:lnTo>
                    <a:pt x="1968" y="1493"/>
                  </a:lnTo>
                  <a:lnTo>
                    <a:pt x="1889" y="1423"/>
                  </a:lnTo>
                  <a:lnTo>
                    <a:pt x="1810" y="1357"/>
                  </a:lnTo>
                  <a:lnTo>
                    <a:pt x="1728" y="1291"/>
                  </a:lnTo>
                  <a:lnTo>
                    <a:pt x="1645" y="1227"/>
                  </a:lnTo>
                  <a:lnTo>
                    <a:pt x="1561" y="1166"/>
                  </a:lnTo>
                  <a:lnTo>
                    <a:pt x="1476" y="1106"/>
                  </a:lnTo>
                  <a:lnTo>
                    <a:pt x="1388" y="1050"/>
                  </a:lnTo>
                  <a:lnTo>
                    <a:pt x="1300" y="995"/>
                  </a:lnTo>
                  <a:lnTo>
                    <a:pt x="1210" y="941"/>
                  </a:lnTo>
                  <a:lnTo>
                    <a:pt x="1120" y="891"/>
                  </a:lnTo>
                  <a:lnTo>
                    <a:pt x="1028" y="843"/>
                  </a:lnTo>
                  <a:lnTo>
                    <a:pt x="933" y="796"/>
                  </a:lnTo>
                  <a:lnTo>
                    <a:pt x="839" y="751"/>
                  </a:lnTo>
                  <a:lnTo>
                    <a:pt x="742" y="709"/>
                  </a:lnTo>
                  <a:lnTo>
                    <a:pt x="742" y="709"/>
                  </a:lnTo>
                  <a:lnTo>
                    <a:pt x="652" y="672"/>
                  </a:lnTo>
                  <a:lnTo>
                    <a:pt x="560" y="637"/>
                  </a:lnTo>
                  <a:lnTo>
                    <a:pt x="468" y="604"/>
                  </a:lnTo>
                  <a:lnTo>
                    <a:pt x="375" y="574"/>
                  </a:lnTo>
                  <a:lnTo>
                    <a:pt x="282" y="545"/>
                  </a:lnTo>
                  <a:lnTo>
                    <a:pt x="189" y="519"/>
                  </a:lnTo>
                  <a:lnTo>
                    <a:pt x="94" y="494"/>
                  </a:lnTo>
                  <a:lnTo>
                    <a:pt x="0" y="472"/>
                  </a:lnTo>
                  <a:lnTo>
                    <a:pt x="0" y="472"/>
                  </a:lnTo>
                  <a:lnTo>
                    <a:pt x="13" y="432"/>
                  </a:lnTo>
                  <a:lnTo>
                    <a:pt x="24" y="392"/>
                  </a:lnTo>
                  <a:lnTo>
                    <a:pt x="34" y="351"/>
                  </a:lnTo>
                  <a:lnTo>
                    <a:pt x="42" y="310"/>
                  </a:lnTo>
                  <a:lnTo>
                    <a:pt x="49" y="269"/>
                  </a:lnTo>
                  <a:lnTo>
                    <a:pt x="53" y="225"/>
                  </a:lnTo>
                  <a:lnTo>
                    <a:pt x="55" y="182"/>
                  </a:lnTo>
                  <a:lnTo>
                    <a:pt x="56" y="139"/>
                  </a:lnTo>
                  <a:lnTo>
                    <a:pt x="56" y="139"/>
                  </a:lnTo>
                  <a:lnTo>
                    <a:pt x="55" y="103"/>
                  </a:lnTo>
                  <a:lnTo>
                    <a:pt x="54" y="69"/>
                  </a:lnTo>
                  <a:lnTo>
                    <a:pt x="51" y="34"/>
                  </a:lnTo>
                  <a:lnTo>
                    <a:pt x="47" y="0"/>
                  </a:lnTo>
                  <a:lnTo>
                    <a:pt x="47" y="0"/>
                  </a:lnTo>
                  <a:lnTo>
                    <a:pt x="138" y="21"/>
                  </a:lnTo>
                  <a:lnTo>
                    <a:pt x="228" y="42"/>
                  </a:lnTo>
                  <a:lnTo>
                    <a:pt x="319" y="67"/>
                  </a:lnTo>
                  <a:lnTo>
                    <a:pt x="409" y="92"/>
                  </a:lnTo>
                  <a:lnTo>
                    <a:pt x="498" y="119"/>
                  </a:lnTo>
                  <a:lnTo>
                    <a:pt x="587" y="148"/>
                  </a:lnTo>
                  <a:lnTo>
                    <a:pt x="675" y="179"/>
                  </a:lnTo>
                  <a:lnTo>
                    <a:pt x="763" y="212"/>
                  </a:lnTo>
                  <a:lnTo>
                    <a:pt x="851" y="246"/>
                  </a:lnTo>
                  <a:lnTo>
                    <a:pt x="937" y="282"/>
                  </a:lnTo>
                  <a:lnTo>
                    <a:pt x="1023" y="320"/>
                  </a:lnTo>
                  <a:lnTo>
                    <a:pt x="1108" y="359"/>
                  </a:lnTo>
                  <a:lnTo>
                    <a:pt x="1193" y="400"/>
                  </a:lnTo>
                  <a:lnTo>
                    <a:pt x="1277" y="443"/>
                  </a:lnTo>
                  <a:lnTo>
                    <a:pt x="1359" y="486"/>
                  </a:lnTo>
                  <a:lnTo>
                    <a:pt x="1442" y="532"/>
                  </a:lnTo>
                  <a:lnTo>
                    <a:pt x="1442" y="532"/>
                  </a:lnTo>
                  <a:lnTo>
                    <a:pt x="1505" y="569"/>
                  </a:lnTo>
                  <a:lnTo>
                    <a:pt x="1568" y="607"/>
                  </a:lnTo>
                  <a:lnTo>
                    <a:pt x="1629" y="645"/>
                  </a:lnTo>
                  <a:lnTo>
                    <a:pt x="1690" y="684"/>
                  </a:lnTo>
                  <a:lnTo>
                    <a:pt x="1750" y="725"/>
                  </a:lnTo>
                  <a:lnTo>
                    <a:pt x="1810" y="765"/>
                  </a:lnTo>
                  <a:lnTo>
                    <a:pt x="1869" y="807"/>
                  </a:lnTo>
                  <a:lnTo>
                    <a:pt x="1927" y="851"/>
                  </a:lnTo>
                  <a:lnTo>
                    <a:pt x="1986" y="894"/>
                  </a:lnTo>
                  <a:lnTo>
                    <a:pt x="2042" y="938"/>
                  </a:lnTo>
                  <a:lnTo>
                    <a:pt x="2099" y="984"/>
                  </a:lnTo>
                  <a:lnTo>
                    <a:pt x="2154" y="1030"/>
                  </a:lnTo>
                  <a:lnTo>
                    <a:pt x="2209" y="1077"/>
                  </a:lnTo>
                  <a:lnTo>
                    <a:pt x="2264" y="1125"/>
                  </a:lnTo>
                  <a:lnTo>
                    <a:pt x="2316" y="1173"/>
                  </a:lnTo>
                  <a:lnTo>
                    <a:pt x="2369" y="1223"/>
                  </a:lnTo>
                  <a:lnTo>
                    <a:pt x="2421" y="1273"/>
                  </a:lnTo>
                  <a:lnTo>
                    <a:pt x="2472" y="1324"/>
                  </a:lnTo>
                  <a:lnTo>
                    <a:pt x="2522" y="1375"/>
                  </a:lnTo>
                  <a:lnTo>
                    <a:pt x="2572" y="1427"/>
                  </a:lnTo>
                  <a:lnTo>
                    <a:pt x="2620" y="1481"/>
                  </a:lnTo>
                  <a:lnTo>
                    <a:pt x="2669" y="1535"/>
                  </a:lnTo>
                  <a:lnTo>
                    <a:pt x="2716" y="1589"/>
                  </a:lnTo>
                  <a:lnTo>
                    <a:pt x="2762" y="1645"/>
                  </a:lnTo>
                  <a:lnTo>
                    <a:pt x="2808" y="1700"/>
                  </a:lnTo>
                  <a:lnTo>
                    <a:pt x="2853" y="1758"/>
                  </a:lnTo>
                  <a:lnTo>
                    <a:pt x="2896" y="1814"/>
                  </a:lnTo>
                  <a:lnTo>
                    <a:pt x="2939" y="1873"/>
                  </a:lnTo>
                  <a:lnTo>
                    <a:pt x="2981" y="1931"/>
                  </a:lnTo>
                  <a:lnTo>
                    <a:pt x="3023" y="1991"/>
                  </a:lnTo>
                  <a:lnTo>
                    <a:pt x="3062" y="2050"/>
                  </a:lnTo>
                  <a:lnTo>
                    <a:pt x="3103" y="2112"/>
                  </a:lnTo>
                  <a:lnTo>
                    <a:pt x="3103" y="2112"/>
                  </a:lnTo>
                  <a:close/>
                </a:path>
              </a:pathLst>
            </a:custGeom>
            <a:solidFill>
              <a:srgbClr val="F28B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1152" tIns="15576" rIns="31152" bIns="15576" numCol="1" anchor="t" anchorCtr="0" compatLnSpc="1">
              <a:prstTxWarp prst="textNoShape">
                <a:avLst/>
              </a:prstTxWarp>
            </a:bodyPr>
            <a:lstStyle/>
            <a:p>
              <a:endParaRPr lang="ru-RU" sz="614"/>
            </a:p>
          </p:txBody>
        </p:sp>
        <p:sp>
          <p:nvSpPr>
            <p:cNvPr id="898" name="Freeform 18"/>
            <p:cNvSpPr>
              <a:spLocks/>
            </p:cNvSpPr>
            <p:nvPr/>
          </p:nvSpPr>
          <p:spPr bwMode="auto">
            <a:xfrm>
              <a:off x="6372" y="3379"/>
              <a:ext cx="2040" cy="3084"/>
            </a:xfrm>
            <a:custGeom>
              <a:avLst/>
              <a:gdLst>
                <a:gd name="T0" fmla="*/ 3899 w 4080"/>
                <a:gd name="T1" fmla="*/ 688 h 6169"/>
                <a:gd name="T2" fmla="*/ 3778 w 4080"/>
                <a:gd name="T3" fmla="*/ 344 h 6169"/>
                <a:gd name="T4" fmla="*/ 3628 w 4080"/>
                <a:gd name="T5" fmla="*/ 11 h 6169"/>
                <a:gd name="T6" fmla="*/ 1432 w 4080"/>
                <a:gd name="T7" fmla="*/ 1350 h 6169"/>
                <a:gd name="T8" fmla="*/ 1498 w 4080"/>
                <a:gd name="T9" fmla="*/ 1589 h 6169"/>
                <a:gd name="T10" fmla="*/ 1528 w 4080"/>
                <a:gd name="T11" fmla="*/ 1837 h 6169"/>
                <a:gd name="T12" fmla="*/ 1526 w 4080"/>
                <a:gd name="T13" fmla="*/ 2041 h 6169"/>
                <a:gd name="T14" fmla="*/ 1493 w 4080"/>
                <a:gd name="T15" fmla="*/ 2276 h 6169"/>
                <a:gd name="T16" fmla="*/ 1430 w 4080"/>
                <a:gd name="T17" fmla="*/ 2499 h 6169"/>
                <a:gd name="T18" fmla="*/ 1337 w 4080"/>
                <a:gd name="T19" fmla="*/ 2710 h 6169"/>
                <a:gd name="T20" fmla="*/ 1217 w 4080"/>
                <a:gd name="T21" fmla="*/ 2904 h 6169"/>
                <a:gd name="T22" fmla="*/ 1075 w 4080"/>
                <a:gd name="T23" fmla="*/ 3081 h 6169"/>
                <a:gd name="T24" fmla="*/ 908 w 4080"/>
                <a:gd name="T25" fmla="*/ 3237 h 6169"/>
                <a:gd name="T26" fmla="*/ 723 w 4080"/>
                <a:gd name="T27" fmla="*/ 3369 h 6169"/>
                <a:gd name="T28" fmla="*/ 519 w 4080"/>
                <a:gd name="T29" fmla="*/ 3477 h 6169"/>
                <a:gd name="T30" fmla="*/ 300 w 4080"/>
                <a:gd name="T31" fmla="*/ 3557 h 6169"/>
                <a:gd name="T32" fmla="*/ 67 w 4080"/>
                <a:gd name="T33" fmla="*/ 3606 h 6169"/>
                <a:gd name="T34" fmla="*/ 13 w 4080"/>
                <a:gd name="T35" fmla="*/ 6169 h 6169"/>
                <a:gd name="T36" fmla="*/ 626 w 4080"/>
                <a:gd name="T37" fmla="*/ 6098 h 6169"/>
                <a:gd name="T38" fmla="*/ 1220 w 4080"/>
                <a:gd name="T39" fmla="*/ 5940 h 6169"/>
                <a:gd name="T40" fmla="*/ 1692 w 4080"/>
                <a:gd name="T41" fmla="*/ 5742 h 6169"/>
                <a:gd name="T42" fmla="*/ 2208 w 4080"/>
                <a:gd name="T43" fmla="*/ 5443 h 6169"/>
                <a:gd name="T44" fmla="*/ 2678 w 4080"/>
                <a:gd name="T45" fmla="*/ 5075 h 6169"/>
                <a:gd name="T46" fmla="*/ 2967 w 4080"/>
                <a:gd name="T47" fmla="*/ 4785 h 6169"/>
                <a:gd name="T48" fmla="*/ 2670 w 4080"/>
                <a:gd name="T49" fmla="*/ 5057 h 6169"/>
                <a:gd name="T50" fmla="*/ 2189 w 4080"/>
                <a:gd name="T51" fmla="*/ 5434 h 6169"/>
                <a:gd name="T52" fmla="*/ 1655 w 4080"/>
                <a:gd name="T53" fmla="*/ 5738 h 6169"/>
                <a:gd name="T54" fmla="*/ 1075 w 4080"/>
                <a:gd name="T55" fmla="*/ 5963 h 6169"/>
                <a:gd name="T56" fmla="*/ 455 w 4080"/>
                <a:gd name="T57" fmla="*/ 6104 h 6169"/>
                <a:gd name="T58" fmla="*/ 39 w 4080"/>
                <a:gd name="T59" fmla="*/ 3633 h 6169"/>
                <a:gd name="T60" fmla="*/ 276 w 4080"/>
                <a:gd name="T61" fmla="*/ 3587 h 6169"/>
                <a:gd name="T62" fmla="*/ 500 w 4080"/>
                <a:gd name="T63" fmla="*/ 3511 h 6169"/>
                <a:gd name="T64" fmla="*/ 708 w 4080"/>
                <a:gd name="T65" fmla="*/ 3406 h 6169"/>
                <a:gd name="T66" fmla="*/ 899 w 4080"/>
                <a:gd name="T67" fmla="*/ 3275 h 6169"/>
                <a:gd name="T68" fmla="*/ 1069 w 4080"/>
                <a:gd name="T69" fmla="*/ 3120 h 6169"/>
                <a:gd name="T70" fmla="*/ 1217 w 4080"/>
                <a:gd name="T71" fmla="*/ 2946 h 6169"/>
                <a:gd name="T72" fmla="*/ 1341 w 4080"/>
                <a:gd name="T73" fmla="*/ 2752 h 6169"/>
                <a:gd name="T74" fmla="*/ 1439 w 4080"/>
                <a:gd name="T75" fmla="*/ 2541 h 6169"/>
                <a:gd name="T76" fmla="*/ 1509 w 4080"/>
                <a:gd name="T77" fmla="*/ 2318 h 6169"/>
                <a:gd name="T78" fmla="*/ 1547 w 4080"/>
                <a:gd name="T79" fmla="*/ 2082 h 6169"/>
                <a:gd name="T80" fmla="*/ 1553 w 4080"/>
                <a:gd name="T81" fmla="*/ 1879 h 6169"/>
                <a:gd name="T82" fmla="*/ 1529 w 4080"/>
                <a:gd name="T83" fmla="*/ 1631 h 6169"/>
                <a:gd name="T84" fmla="*/ 1470 w 4080"/>
                <a:gd name="T85" fmla="*/ 1390 h 6169"/>
                <a:gd name="T86" fmla="*/ 3640 w 4080"/>
                <a:gd name="T87" fmla="*/ 88 h 6169"/>
                <a:gd name="T88" fmla="*/ 3785 w 4080"/>
                <a:gd name="T89" fmla="*/ 426 h 6169"/>
                <a:gd name="T90" fmla="*/ 3899 w 4080"/>
                <a:gd name="T91" fmla="*/ 772 h 6169"/>
                <a:gd name="T92" fmla="*/ 3983 w 4080"/>
                <a:gd name="T93" fmla="*/ 1127 h 6169"/>
                <a:gd name="T94" fmla="*/ 4036 w 4080"/>
                <a:gd name="T95" fmla="*/ 1489 h 6169"/>
                <a:gd name="T96" fmla="*/ 4057 w 4080"/>
                <a:gd name="T97" fmla="*/ 1858 h 6169"/>
                <a:gd name="T98" fmla="*/ 4045 w 4080"/>
                <a:gd name="T99" fmla="*/ 2251 h 6169"/>
                <a:gd name="T100" fmla="*/ 3979 w 4080"/>
                <a:gd name="T101" fmla="*/ 2732 h 6169"/>
                <a:gd name="T102" fmla="*/ 3863 w 4080"/>
                <a:gd name="T103" fmla="*/ 3196 h 6169"/>
                <a:gd name="T104" fmla="*/ 3951 w 4080"/>
                <a:gd name="T105" fmla="*/ 2965 h 6169"/>
                <a:gd name="T106" fmla="*/ 4042 w 4080"/>
                <a:gd name="T107" fmla="*/ 2489 h 6169"/>
                <a:gd name="T108" fmla="*/ 4080 w 4080"/>
                <a:gd name="T109" fmla="*/ 2002 h 6169"/>
                <a:gd name="T110" fmla="*/ 4074 w 4080"/>
                <a:gd name="T111" fmla="*/ 1668 h 6169"/>
                <a:gd name="T112" fmla="*/ 4034 w 4080"/>
                <a:gd name="T113" fmla="*/ 1293 h 6169"/>
                <a:gd name="T114" fmla="*/ 3962 w 4080"/>
                <a:gd name="T115" fmla="*/ 923 h 6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80" h="6169">
                  <a:moveTo>
                    <a:pt x="3962" y="923"/>
                  </a:moveTo>
                  <a:lnTo>
                    <a:pt x="3962" y="923"/>
                  </a:lnTo>
                  <a:lnTo>
                    <a:pt x="3948" y="864"/>
                  </a:lnTo>
                  <a:lnTo>
                    <a:pt x="3932" y="805"/>
                  </a:lnTo>
                  <a:lnTo>
                    <a:pt x="3917" y="747"/>
                  </a:lnTo>
                  <a:lnTo>
                    <a:pt x="3899" y="688"/>
                  </a:lnTo>
                  <a:lnTo>
                    <a:pt x="3881" y="631"/>
                  </a:lnTo>
                  <a:lnTo>
                    <a:pt x="3861" y="573"/>
                  </a:lnTo>
                  <a:lnTo>
                    <a:pt x="3842" y="515"/>
                  </a:lnTo>
                  <a:lnTo>
                    <a:pt x="3822" y="458"/>
                  </a:lnTo>
                  <a:lnTo>
                    <a:pt x="3800" y="401"/>
                  </a:lnTo>
                  <a:lnTo>
                    <a:pt x="3778" y="344"/>
                  </a:lnTo>
                  <a:lnTo>
                    <a:pt x="3755" y="287"/>
                  </a:lnTo>
                  <a:lnTo>
                    <a:pt x="3730" y="231"/>
                  </a:lnTo>
                  <a:lnTo>
                    <a:pt x="3707" y="176"/>
                  </a:lnTo>
                  <a:lnTo>
                    <a:pt x="3681" y="121"/>
                  </a:lnTo>
                  <a:lnTo>
                    <a:pt x="3654" y="66"/>
                  </a:lnTo>
                  <a:lnTo>
                    <a:pt x="3628" y="11"/>
                  </a:lnTo>
                  <a:lnTo>
                    <a:pt x="3622" y="0"/>
                  </a:lnTo>
                  <a:lnTo>
                    <a:pt x="1398" y="1262"/>
                  </a:lnTo>
                  <a:lnTo>
                    <a:pt x="1402" y="1273"/>
                  </a:lnTo>
                  <a:lnTo>
                    <a:pt x="1402" y="1273"/>
                  </a:lnTo>
                  <a:lnTo>
                    <a:pt x="1418" y="1311"/>
                  </a:lnTo>
                  <a:lnTo>
                    <a:pt x="1432" y="1350"/>
                  </a:lnTo>
                  <a:lnTo>
                    <a:pt x="1446" y="1390"/>
                  </a:lnTo>
                  <a:lnTo>
                    <a:pt x="1459" y="1429"/>
                  </a:lnTo>
                  <a:lnTo>
                    <a:pt x="1469" y="1468"/>
                  </a:lnTo>
                  <a:lnTo>
                    <a:pt x="1480" y="1509"/>
                  </a:lnTo>
                  <a:lnTo>
                    <a:pt x="1490" y="1548"/>
                  </a:lnTo>
                  <a:lnTo>
                    <a:pt x="1498" y="1589"/>
                  </a:lnTo>
                  <a:lnTo>
                    <a:pt x="1506" y="1630"/>
                  </a:lnTo>
                  <a:lnTo>
                    <a:pt x="1512" y="1671"/>
                  </a:lnTo>
                  <a:lnTo>
                    <a:pt x="1518" y="1712"/>
                  </a:lnTo>
                  <a:lnTo>
                    <a:pt x="1522" y="1753"/>
                  </a:lnTo>
                  <a:lnTo>
                    <a:pt x="1526" y="1795"/>
                  </a:lnTo>
                  <a:lnTo>
                    <a:pt x="1528" y="1837"/>
                  </a:lnTo>
                  <a:lnTo>
                    <a:pt x="1529" y="1879"/>
                  </a:lnTo>
                  <a:lnTo>
                    <a:pt x="1531" y="1921"/>
                  </a:lnTo>
                  <a:lnTo>
                    <a:pt x="1531" y="1921"/>
                  </a:lnTo>
                  <a:lnTo>
                    <a:pt x="1529" y="1960"/>
                  </a:lnTo>
                  <a:lnTo>
                    <a:pt x="1528" y="2001"/>
                  </a:lnTo>
                  <a:lnTo>
                    <a:pt x="1526" y="2041"/>
                  </a:lnTo>
                  <a:lnTo>
                    <a:pt x="1523" y="2080"/>
                  </a:lnTo>
                  <a:lnTo>
                    <a:pt x="1519" y="2120"/>
                  </a:lnTo>
                  <a:lnTo>
                    <a:pt x="1514" y="2159"/>
                  </a:lnTo>
                  <a:lnTo>
                    <a:pt x="1507" y="2198"/>
                  </a:lnTo>
                  <a:lnTo>
                    <a:pt x="1501" y="2236"/>
                  </a:lnTo>
                  <a:lnTo>
                    <a:pt x="1493" y="2276"/>
                  </a:lnTo>
                  <a:lnTo>
                    <a:pt x="1485" y="2314"/>
                  </a:lnTo>
                  <a:lnTo>
                    <a:pt x="1476" y="2351"/>
                  </a:lnTo>
                  <a:lnTo>
                    <a:pt x="1465" y="2389"/>
                  </a:lnTo>
                  <a:lnTo>
                    <a:pt x="1453" y="2425"/>
                  </a:lnTo>
                  <a:lnTo>
                    <a:pt x="1442" y="2462"/>
                  </a:lnTo>
                  <a:lnTo>
                    <a:pt x="1430" y="2499"/>
                  </a:lnTo>
                  <a:lnTo>
                    <a:pt x="1415" y="2535"/>
                  </a:lnTo>
                  <a:lnTo>
                    <a:pt x="1401" y="2571"/>
                  </a:lnTo>
                  <a:lnTo>
                    <a:pt x="1387" y="2606"/>
                  </a:lnTo>
                  <a:lnTo>
                    <a:pt x="1371" y="2640"/>
                  </a:lnTo>
                  <a:lnTo>
                    <a:pt x="1354" y="2676"/>
                  </a:lnTo>
                  <a:lnTo>
                    <a:pt x="1337" y="2710"/>
                  </a:lnTo>
                  <a:lnTo>
                    <a:pt x="1318" y="2742"/>
                  </a:lnTo>
                  <a:lnTo>
                    <a:pt x="1300" y="2777"/>
                  </a:lnTo>
                  <a:lnTo>
                    <a:pt x="1280" y="2808"/>
                  </a:lnTo>
                  <a:lnTo>
                    <a:pt x="1261" y="2841"/>
                  </a:lnTo>
                  <a:lnTo>
                    <a:pt x="1240" y="2872"/>
                  </a:lnTo>
                  <a:lnTo>
                    <a:pt x="1217" y="2904"/>
                  </a:lnTo>
                  <a:lnTo>
                    <a:pt x="1195" y="2935"/>
                  </a:lnTo>
                  <a:lnTo>
                    <a:pt x="1173" y="2965"/>
                  </a:lnTo>
                  <a:lnTo>
                    <a:pt x="1149" y="2994"/>
                  </a:lnTo>
                  <a:lnTo>
                    <a:pt x="1124" y="3024"/>
                  </a:lnTo>
                  <a:lnTo>
                    <a:pt x="1100" y="3052"/>
                  </a:lnTo>
                  <a:lnTo>
                    <a:pt x="1075" y="3081"/>
                  </a:lnTo>
                  <a:lnTo>
                    <a:pt x="1048" y="3108"/>
                  </a:lnTo>
                  <a:lnTo>
                    <a:pt x="1021" y="3134"/>
                  </a:lnTo>
                  <a:lnTo>
                    <a:pt x="995" y="3161"/>
                  </a:lnTo>
                  <a:lnTo>
                    <a:pt x="966" y="3187"/>
                  </a:lnTo>
                  <a:lnTo>
                    <a:pt x="938" y="3212"/>
                  </a:lnTo>
                  <a:lnTo>
                    <a:pt x="908" y="3237"/>
                  </a:lnTo>
                  <a:lnTo>
                    <a:pt x="879" y="3260"/>
                  </a:lnTo>
                  <a:lnTo>
                    <a:pt x="849" y="3284"/>
                  </a:lnTo>
                  <a:lnTo>
                    <a:pt x="818" y="3306"/>
                  </a:lnTo>
                  <a:lnTo>
                    <a:pt x="788" y="3327"/>
                  </a:lnTo>
                  <a:lnTo>
                    <a:pt x="755" y="3348"/>
                  </a:lnTo>
                  <a:lnTo>
                    <a:pt x="723" y="3369"/>
                  </a:lnTo>
                  <a:lnTo>
                    <a:pt x="691" y="3389"/>
                  </a:lnTo>
                  <a:lnTo>
                    <a:pt x="656" y="3408"/>
                  </a:lnTo>
                  <a:lnTo>
                    <a:pt x="624" y="3427"/>
                  </a:lnTo>
                  <a:lnTo>
                    <a:pt x="590" y="3444"/>
                  </a:lnTo>
                  <a:lnTo>
                    <a:pt x="554" y="3461"/>
                  </a:lnTo>
                  <a:lnTo>
                    <a:pt x="519" y="3477"/>
                  </a:lnTo>
                  <a:lnTo>
                    <a:pt x="483" y="3492"/>
                  </a:lnTo>
                  <a:lnTo>
                    <a:pt x="448" y="3507"/>
                  </a:lnTo>
                  <a:lnTo>
                    <a:pt x="411" y="3520"/>
                  </a:lnTo>
                  <a:lnTo>
                    <a:pt x="375" y="3533"/>
                  </a:lnTo>
                  <a:lnTo>
                    <a:pt x="338" y="3545"/>
                  </a:lnTo>
                  <a:lnTo>
                    <a:pt x="300" y="3557"/>
                  </a:lnTo>
                  <a:lnTo>
                    <a:pt x="262" y="3567"/>
                  </a:lnTo>
                  <a:lnTo>
                    <a:pt x="224" y="3576"/>
                  </a:lnTo>
                  <a:lnTo>
                    <a:pt x="185" y="3585"/>
                  </a:lnTo>
                  <a:lnTo>
                    <a:pt x="145" y="3593"/>
                  </a:lnTo>
                  <a:lnTo>
                    <a:pt x="106" y="3600"/>
                  </a:lnTo>
                  <a:lnTo>
                    <a:pt x="67" y="3606"/>
                  </a:lnTo>
                  <a:lnTo>
                    <a:pt x="27" y="3610"/>
                  </a:lnTo>
                  <a:lnTo>
                    <a:pt x="17" y="3612"/>
                  </a:lnTo>
                  <a:lnTo>
                    <a:pt x="0" y="6157"/>
                  </a:lnTo>
                  <a:lnTo>
                    <a:pt x="0" y="6169"/>
                  </a:lnTo>
                  <a:lnTo>
                    <a:pt x="13" y="6169"/>
                  </a:lnTo>
                  <a:lnTo>
                    <a:pt x="13" y="6169"/>
                  </a:lnTo>
                  <a:lnTo>
                    <a:pt x="116" y="6164"/>
                  </a:lnTo>
                  <a:lnTo>
                    <a:pt x="219" y="6155"/>
                  </a:lnTo>
                  <a:lnTo>
                    <a:pt x="322" y="6144"/>
                  </a:lnTo>
                  <a:lnTo>
                    <a:pt x="423" y="6131"/>
                  </a:lnTo>
                  <a:lnTo>
                    <a:pt x="525" y="6115"/>
                  </a:lnTo>
                  <a:lnTo>
                    <a:pt x="626" y="6098"/>
                  </a:lnTo>
                  <a:lnTo>
                    <a:pt x="727" y="6077"/>
                  </a:lnTo>
                  <a:lnTo>
                    <a:pt x="827" y="6055"/>
                  </a:lnTo>
                  <a:lnTo>
                    <a:pt x="925" y="6029"/>
                  </a:lnTo>
                  <a:lnTo>
                    <a:pt x="1025" y="6001"/>
                  </a:lnTo>
                  <a:lnTo>
                    <a:pt x="1122" y="5971"/>
                  </a:lnTo>
                  <a:lnTo>
                    <a:pt x="1220" y="5940"/>
                  </a:lnTo>
                  <a:lnTo>
                    <a:pt x="1316" y="5904"/>
                  </a:lnTo>
                  <a:lnTo>
                    <a:pt x="1411" y="5868"/>
                  </a:lnTo>
                  <a:lnTo>
                    <a:pt x="1507" y="5827"/>
                  </a:lnTo>
                  <a:lnTo>
                    <a:pt x="1602" y="5785"/>
                  </a:lnTo>
                  <a:lnTo>
                    <a:pt x="1602" y="5785"/>
                  </a:lnTo>
                  <a:lnTo>
                    <a:pt x="1692" y="5742"/>
                  </a:lnTo>
                  <a:lnTo>
                    <a:pt x="1781" y="5697"/>
                  </a:lnTo>
                  <a:lnTo>
                    <a:pt x="1869" y="5650"/>
                  </a:lnTo>
                  <a:lnTo>
                    <a:pt x="1955" y="5602"/>
                  </a:lnTo>
                  <a:lnTo>
                    <a:pt x="2042" y="5550"/>
                  </a:lnTo>
                  <a:lnTo>
                    <a:pt x="2126" y="5498"/>
                  </a:lnTo>
                  <a:lnTo>
                    <a:pt x="2208" y="5443"/>
                  </a:lnTo>
                  <a:lnTo>
                    <a:pt x="2290" y="5387"/>
                  </a:lnTo>
                  <a:lnTo>
                    <a:pt x="2371" y="5328"/>
                  </a:lnTo>
                  <a:lnTo>
                    <a:pt x="2450" y="5267"/>
                  </a:lnTo>
                  <a:lnTo>
                    <a:pt x="2527" y="5204"/>
                  </a:lnTo>
                  <a:lnTo>
                    <a:pt x="2603" y="5140"/>
                  </a:lnTo>
                  <a:lnTo>
                    <a:pt x="2678" y="5075"/>
                  </a:lnTo>
                  <a:lnTo>
                    <a:pt x="2751" y="5006"/>
                  </a:lnTo>
                  <a:lnTo>
                    <a:pt x="2823" y="4936"/>
                  </a:lnTo>
                  <a:lnTo>
                    <a:pt x="2894" y="4865"/>
                  </a:lnTo>
                  <a:lnTo>
                    <a:pt x="2894" y="4865"/>
                  </a:lnTo>
                  <a:lnTo>
                    <a:pt x="2967" y="4785"/>
                  </a:lnTo>
                  <a:lnTo>
                    <a:pt x="2967" y="4785"/>
                  </a:lnTo>
                  <a:lnTo>
                    <a:pt x="2957" y="4770"/>
                  </a:lnTo>
                  <a:lnTo>
                    <a:pt x="2957" y="4770"/>
                  </a:lnTo>
                  <a:lnTo>
                    <a:pt x="2888" y="4845"/>
                  </a:lnTo>
                  <a:lnTo>
                    <a:pt x="2817" y="4917"/>
                  </a:lnTo>
                  <a:lnTo>
                    <a:pt x="2745" y="4988"/>
                  </a:lnTo>
                  <a:lnTo>
                    <a:pt x="2670" y="5057"/>
                  </a:lnTo>
                  <a:lnTo>
                    <a:pt x="2594" y="5124"/>
                  </a:lnTo>
                  <a:lnTo>
                    <a:pt x="2515" y="5190"/>
                  </a:lnTo>
                  <a:lnTo>
                    <a:pt x="2437" y="5254"/>
                  </a:lnTo>
                  <a:lnTo>
                    <a:pt x="2355" y="5316"/>
                  </a:lnTo>
                  <a:lnTo>
                    <a:pt x="2273" y="5376"/>
                  </a:lnTo>
                  <a:lnTo>
                    <a:pt x="2189" y="5434"/>
                  </a:lnTo>
                  <a:lnTo>
                    <a:pt x="2104" y="5490"/>
                  </a:lnTo>
                  <a:lnTo>
                    <a:pt x="2016" y="5544"/>
                  </a:lnTo>
                  <a:lnTo>
                    <a:pt x="1928" y="5595"/>
                  </a:lnTo>
                  <a:lnTo>
                    <a:pt x="1839" y="5645"/>
                  </a:lnTo>
                  <a:lnTo>
                    <a:pt x="1747" y="5693"/>
                  </a:lnTo>
                  <a:lnTo>
                    <a:pt x="1655" y="5738"/>
                  </a:lnTo>
                  <a:lnTo>
                    <a:pt x="1561" y="5781"/>
                  </a:lnTo>
                  <a:lnTo>
                    <a:pt x="1467" y="5823"/>
                  </a:lnTo>
                  <a:lnTo>
                    <a:pt x="1370" y="5861"/>
                  </a:lnTo>
                  <a:lnTo>
                    <a:pt x="1273" y="5898"/>
                  </a:lnTo>
                  <a:lnTo>
                    <a:pt x="1174" y="5932"/>
                  </a:lnTo>
                  <a:lnTo>
                    <a:pt x="1075" y="5963"/>
                  </a:lnTo>
                  <a:lnTo>
                    <a:pt x="974" y="5993"/>
                  </a:lnTo>
                  <a:lnTo>
                    <a:pt x="873" y="6020"/>
                  </a:lnTo>
                  <a:lnTo>
                    <a:pt x="769" y="6045"/>
                  </a:lnTo>
                  <a:lnTo>
                    <a:pt x="666" y="6067"/>
                  </a:lnTo>
                  <a:lnTo>
                    <a:pt x="561" y="6087"/>
                  </a:lnTo>
                  <a:lnTo>
                    <a:pt x="455" y="6104"/>
                  </a:lnTo>
                  <a:lnTo>
                    <a:pt x="348" y="6118"/>
                  </a:lnTo>
                  <a:lnTo>
                    <a:pt x="241" y="6130"/>
                  </a:lnTo>
                  <a:lnTo>
                    <a:pt x="133" y="6139"/>
                  </a:lnTo>
                  <a:lnTo>
                    <a:pt x="23" y="6144"/>
                  </a:lnTo>
                  <a:lnTo>
                    <a:pt x="39" y="3633"/>
                  </a:lnTo>
                  <a:lnTo>
                    <a:pt x="39" y="3633"/>
                  </a:lnTo>
                  <a:lnTo>
                    <a:pt x="80" y="3627"/>
                  </a:lnTo>
                  <a:lnTo>
                    <a:pt x="120" y="3621"/>
                  </a:lnTo>
                  <a:lnTo>
                    <a:pt x="160" y="3614"/>
                  </a:lnTo>
                  <a:lnTo>
                    <a:pt x="199" y="3606"/>
                  </a:lnTo>
                  <a:lnTo>
                    <a:pt x="238" y="3597"/>
                  </a:lnTo>
                  <a:lnTo>
                    <a:pt x="276" y="3587"/>
                  </a:lnTo>
                  <a:lnTo>
                    <a:pt x="314" y="3576"/>
                  </a:lnTo>
                  <a:lnTo>
                    <a:pt x="352" y="3564"/>
                  </a:lnTo>
                  <a:lnTo>
                    <a:pt x="390" y="3553"/>
                  </a:lnTo>
                  <a:lnTo>
                    <a:pt x="427" y="3539"/>
                  </a:lnTo>
                  <a:lnTo>
                    <a:pt x="464" y="3525"/>
                  </a:lnTo>
                  <a:lnTo>
                    <a:pt x="500" y="3511"/>
                  </a:lnTo>
                  <a:lnTo>
                    <a:pt x="536" y="3495"/>
                  </a:lnTo>
                  <a:lnTo>
                    <a:pt x="571" y="3479"/>
                  </a:lnTo>
                  <a:lnTo>
                    <a:pt x="607" y="3461"/>
                  </a:lnTo>
                  <a:lnTo>
                    <a:pt x="641" y="3444"/>
                  </a:lnTo>
                  <a:lnTo>
                    <a:pt x="675" y="3425"/>
                  </a:lnTo>
                  <a:lnTo>
                    <a:pt x="708" y="3406"/>
                  </a:lnTo>
                  <a:lnTo>
                    <a:pt x="742" y="3386"/>
                  </a:lnTo>
                  <a:lnTo>
                    <a:pt x="773" y="3365"/>
                  </a:lnTo>
                  <a:lnTo>
                    <a:pt x="806" y="3343"/>
                  </a:lnTo>
                  <a:lnTo>
                    <a:pt x="837" y="3321"/>
                  </a:lnTo>
                  <a:lnTo>
                    <a:pt x="867" y="3298"/>
                  </a:lnTo>
                  <a:lnTo>
                    <a:pt x="899" y="3275"/>
                  </a:lnTo>
                  <a:lnTo>
                    <a:pt x="928" y="3251"/>
                  </a:lnTo>
                  <a:lnTo>
                    <a:pt x="958" y="3226"/>
                  </a:lnTo>
                  <a:lnTo>
                    <a:pt x="987" y="3200"/>
                  </a:lnTo>
                  <a:lnTo>
                    <a:pt x="1014" y="3174"/>
                  </a:lnTo>
                  <a:lnTo>
                    <a:pt x="1042" y="3148"/>
                  </a:lnTo>
                  <a:lnTo>
                    <a:pt x="1069" y="3120"/>
                  </a:lnTo>
                  <a:lnTo>
                    <a:pt x="1096" y="3092"/>
                  </a:lnTo>
                  <a:lnTo>
                    <a:pt x="1120" y="3064"/>
                  </a:lnTo>
                  <a:lnTo>
                    <a:pt x="1145" y="3035"/>
                  </a:lnTo>
                  <a:lnTo>
                    <a:pt x="1170" y="3006"/>
                  </a:lnTo>
                  <a:lnTo>
                    <a:pt x="1194" y="2976"/>
                  </a:lnTo>
                  <a:lnTo>
                    <a:pt x="1217" y="2946"/>
                  </a:lnTo>
                  <a:lnTo>
                    <a:pt x="1240" y="2914"/>
                  </a:lnTo>
                  <a:lnTo>
                    <a:pt x="1261" y="2883"/>
                  </a:lnTo>
                  <a:lnTo>
                    <a:pt x="1282" y="2850"/>
                  </a:lnTo>
                  <a:lnTo>
                    <a:pt x="1303" y="2817"/>
                  </a:lnTo>
                  <a:lnTo>
                    <a:pt x="1322" y="2784"/>
                  </a:lnTo>
                  <a:lnTo>
                    <a:pt x="1341" y="2752"/>
                  </a:lnTo>
                  <a:lnTo>
                    <a:pt x="1359" y="2718"/>
                  </a:lnTo>
                  <a:lnTo>
                    <a:pt x="1376" y="2683"/>
                  </a:lnTo>
                  <a:lnTo>
                    <a:pt x="1393" y="2648"/>
                  </a:lnTo>
                  <a:lnTo>
                    <a:pt x="1409" y="2613"/>
                  </a:lnTo>
                  <a:lnTo>
                    <a:pt x="1425" y="2577"/>
                  </a:lnTo>
                  <a:lnTo>
                    <a:pt x="1439" y="2541"/>
                  </a:lnTo>
                  <a:lnTo>
                    <a:pt x="1452" y="2505"/>
                  </a:lnTo>
                  <a:lnTo>
                    <a:pt x="1465" y="2469"/>
                  </a:lnTo>
                  <a:lnTo>
                    <a:pt x="1477" y="2430"/>
                  </a:lnTo>
                  <a:lnTo>
                    <a:pt x="1488" y="2394"/>
                  </a:lnTo>
                  <a:lnTo>
                    <a:pt x="1498" y="2356"/>
                  </a:lnTo>
                  <a:lnTo>
                    <a:pt x="1509" y="2318"/>
                  </a:lnTo>
                  <a:lnTo>
                    <a:pt x="1516" y="2278"/>
                  </a:lnTo>
                  <a:lnTo>
                    <a:pt x="1524" y="2240"/>
                  </a:lnTo>
                  <a:lnTo>
                    <a:pt x="1531" y="2201"/>
                  </a:lnTo>
                  <a:lnTo>
                    <a:pt x="1537" y="2162"/>
                  </a:lnTo>
                  <a:lnTo>
                    <a:pt x="1543" y="2122"/>
                  </a:lnTo>
                  <a:lnTo>
                    <a:pt x="1547" y="2082"/>
                  </a:lnTo>
                  <a:lnTo>
                    <a:pt x="1549" y="2042"/>
                  </a:lnTo>
                  <a:lnTo>
                    <a:pt x="1552" y="2002"/>
                  </a:lnTo>
                  <a:lnTo>
                    <a:pt x="1553" y="1961"/>
                  </a:lnTo>
                  <a:lnTo>
                    <a:pt x="1554" y="1921"/>
                  </a:lnTo>
                  <a:lnTo>
                    <a:pt x="1554" y="1921"/>
                  </a:lnTo>
                  <a:lnTo>
                    <a:pt x="1553" y="1879"/>
                  </a:lnTo>
                  <a:lnTo>
                    <a:pt x="1552" y="1837"/>
                  </a:lnTo>
                  <a:lnTo>
                    <a:pt x="1549" y="1795"/>
                  </a:lnTo>
                  <a:lnTo>
                    <a:pt x="1547" y="1754"/>
                  </a:lnTo>
                  <a:lnTo>
                    <a:pt x="1541" y="1712"/>
                  </a:lnTo>
                  <a:lnTo>
                    <a:pt x="1536" y="1671"/>
                  </a:lnTo>
                  <a:lnTo>
                    <a:pt x="1529" y="1631"/>
                  </a:lnTo>
                  <a:lnTo>
                    <a:pt x="1523" y="1590"/>
                  </a:lnTo>
                  <a:lnTo>
                    <a:pt x="1514" y="1550"/>
                  </a:lnTo>
                  <a:lnTo>
                    <a:pt x="1505" y="1509"/>
                  </a:lnTo>
                  <a:lnTo>
                    <a:pt x="1494" y="1470"/>
                  </a:lnTo>
                  <a:lnTo>
                    <a:pt x="1484" y="1429"/>
                  </a:lnTo>
                  <a:lnTo>
                    <a:pt x="1470" y="1390"/>
                  </a:lnTo>
                  <a:lnTo>
                    <a:pt x="1457" y="1350"/>
                  </a:lnTo>
                  <a:lnTo>
                    <a:pt x="1443" y="1312"/>
                  </a:lnTo>
                  <a:lnTo>
                    <a:pt x="1429" y="1273"/>
                  </a:lnTo>
                  <a:lnTo>
                    <a:pt x="3612" y="33"/>
                  </a:lnTo>
                  <a:lnTo>
                    <a:pt x="3612" y="33"/>
                  </a:lnTo>
                  <a:lnTo>
                    <a:pt x="3640" y="88"/>
                  </a:lnTo>
                  <a:lnTo>
                    <a:pt x="3666" y="143"/>
                  </a:lnTo>
                  <a:lnTo>
                    <a:pt x="3691" y="199"/>
                  </a:lnTo>
                  <a:lnTo>
                    <a:pt x="3716" y="256"/>
                  </a:lnTo>
                  <a:lnTo>
                    <a:pt x="3740" y="312"/>
                  </a:lnTo>
                  <a:lnTo>
                    <a:pt x="3763" y="368"/>
                  </a:lnTo>
                  <a:lnTo>
                    <a:pt x="3785" y="426"/>
                  </a:lnTo>
                  <a:lnTo>
                    <a:pt x="3806" y="483"/>
                  </a:lnTo>
                  <a:lnTo>
                    <a:pt x="3826" y="540"/>
                  </a:lnTo>
                  <a:lnTo>
                    <a:pt x="3846" y="598"/>
                  </a:lnTo>
                  <a:lnTo>
                    <a:pt x="3865" y="656"/>
                  </a:lnTo>
                  <a:lnTo>
                    <a:pt x="3882" y="715"/>
                  </a:lnTo>
                  <a:lnTo>
                    <a:pt x="3899" y="772"/>
                  </a:lnTo>
                  <a:lnTo>
                    <a:pt x="3915" y="831"/>
                  </a:lnTo>
                  <a:lnTo>
                    <a:pt x="3931" y="890"/>
                  </a:lnTo>
                  <a:lnTo>
                    <a:pt x="3945" y="949"/>
                  </a:lnTo>
                  <a:lnTo>
                    <a:pt x="3958" y="1008"/>
                  </a:lnTo>
                  <a:lnTo>
                    <a:pt x="3972" y="1067"/>
                  </a:lnTo>
                  <a:lnTo>
                    <a:pt x="3983" y="1127"/>
                  </a:lnTo>
                  <a:lnTo>
                    <a:pt x="3994" y="1186"/>
                  </a:lnTo>
                  <a:lnTo>
                    <a:pt x="4004" y="1247"/>
                  </a:lnTo>
                  <a:lnTo>
                    <a:pt x="4014" y="1307"/>
                  </a:lnTo>
                  <a:lnTo>
                    <a:pt x="4021" y="1367"/>
                  </a:lnTo>
                  <a:lnTo>
                    <a:pt x="4029" y="1428"/>
                  </a:lnTo>
                  <a:lnTo>
                    <a:pt x="4036" y="1489"/>
                  </a:lnTo>
                  <a:lnTo>
                    <a:pt x="4041" y="1550"/>
                  </a:lnTo>
                  <a:lnTo>
                    <a:pt x="4046" y="1611"/>
                  </a:lnTo>
                  <a:lnTo>
                    <a:pt x="4050" y="1673"/>
                  </a:lnTo>
                  <a:lnTo>
                    <a:pt x="4053" y="1734"/>
                  </a:lnTo>
                  <a:lnTo>
                    <a:pt x="4055" y="1796"/>
                  </a:lnTo>
                  <a:lnTo>
                    <a:pt x="4057" y="1858"/>
                  </a:lnTo>
                  <a:lnTo>
                    <a:pt x="4057" y="1921"/>
                  </a:lnTo>
                  <a:lnTo>
                    <a:pt x="4057" y="1921"/>
                  </a:lnTo>
                  <a:lnTo>
                    <a:pt x="4057" y="2003"/>
                  </a:lnTo>
                  <a:lnTo>
                    <a:pt x="4054" y="2086"/>
                  </a:lnTo>
                  <a:lnTo>
                    <a:pt x="4050" y="2168"/>
                  </a:lnTo>
                  <a:lnTo>
                    <a:pt x="4045" y="2251"/>
                  </a:lnTo>
                  <a:lnTo>
                    <a:pt x="4037" y="2332"/>
                  </a:lnTo>
                  <a:lnTo>
                    <a:pt x="4029" y="2413"/>
                  </a:lnTo>
                  <a:lnTo>
                    <a:pt x="4019" y="2493"/>
                  </a:lnTo>
                  <a:lnTo>
                    <a:pt x="4007" y="2573"/>
                  </a:lnTo>
                  <a:lnTo>
                    <a:pt x="3994" y="2653"/>
                  </a:lnTo>
                  <a:lnTo>
                    <a:pt x="3979" y="2732"/>
                  </a:lnTo>
                  <a:lnTo>
                    <a:pt x="3964" y="2811"/>
                  </a:lnTo>
                  <a:lnTo>
                    <a:pt x="3947" y="2889"/>
                  </a:lnTo>
                  <a:lnTo>
                    <a:pt x="3927" y="2967"/>
                  </a:lnTo>
                  <a:lnTo>
                    <a:pt x="3907" y="3044"/>
                  </a:lnTo>
                  <a:lnTo>
                    <a:pt x="3885" y="3120"/>
                  </a:lnTo>
                  <a:lnTo>
                    <a:pt x="3863" y="3196"/>
                  </a:lnTo>
                  <a:lnTo>
                    <a:pt x="3863" y="3196"/>
                  </a:lnTo>
                  <a:lnTo>
                    <a:pt x="3885" y="3199"/>
                  </a:lnTo>
                  <a:lnTo>
                    <a:pt x="3885" y="3199"/>
                  </a:lnTo>
                  <a:lnTo>
                    <a:pt x="3909" y="3121"/>
                  </a:lnTo>
                  <a:lnTo>
                    <a:pt x="3931" y="3044"/>
                  </a:lnTo>
                  <a:lnTo>
                    <a:pt x="3951" y="2965"/>
                  </a:lnTo>
                  <a:lnTo>
                    <a:pt x="3970" y="2888"/>
                  </a:lnTo>
                  <a:lnTo>
                    <a:pt x="3987" y="2809"/>
                  </a:lnTo>
                  <a:lnTo>
                    <a:pt x="4003" y="2729"/>
                  </a:lnTo>
                  <a:lnTo>
                    <a:pt x="4017" y="2651"/>
                  </a:lnTo>
                  <a:lnTo>
                    <a:pt x="4031" y="2571"/>
                  </a:lnTo>
                  <a:lnTo>
                    <a:pt x="4042" y="2489"/>
                  </a:lnTo>
                  <a:lnTo>
                    <a:pt x="4053" y="2410"/>
                  </a:lnTo>
                  <a:lnTo>
                    <a:pt x="4061" y="2328"/>
                  </a:lnTo>
                  <a:lnTo>
                    <a:pt x="4069" y="2247"/>
                  </a:lnTo>
                  <a:lnTo>
                    <a:pt x="4074" y="2166"/>
                  </a:lnTo>
                  <a:lnTo>
                    <a:pt x="4078" y="2084"/>
                  </a:lnTo>
                  <a:lnTo>
                    <a:pt x="4080" y="2002"/>
                  </a:lnTo>
                  <a:lnTo>
                    <a:pt x="4080" y="1921"/>
                  </a:lnTo>
                  <a:lnTo>
                    <a:pt x="4080" y="1921"/>
                  </a:lnTo>
                  <a:lnTo>
                    <a:pt x="4080" y="1856"/>
                  </a:lnTo>
                  <a:lnTo>
                    <a:pt x="4079" y="1793"/>
                  </a:lnTo>
                  <a:lnTo>
                    <a:pt x="4076" y="1730"/>
                  </a:lnTo>
                  <a:lnTo>
                    <a:pt x="4074" y="1668"/>
                  </a:lnTo>
                  <a:lnTo>
                    <a:pt x="4069" y="1605"/>
                  </a:lnTo>
                  <a:lnTo>
                    <a:pt x="4065" y="1543"/>
                  </a:lnTo>
                  <a:lnTo>
                    <a:pt x="4058" y="1480"/>
                  </a:lnTo>
                  <a:lnTo>
                    <a:pt x="4052" y="1417"/>
                  </a:lnTo>
                  <a:lnTo>
                    <a:pt x="4044" y="1354"/>
                  </a:lnTo>
                  <a:lnTo>
                    <a:pt x="4034" y="1293"/>
                  </a:lnTo>
                  <a:lnTo>
                    <a:pt x="4025" y="1231"/>
                  </a:lnTo>
                  <a:lnTo>
                    <a:pt x="4015" y="1169"/>
                  </a:lnTo>
                  <a:lnTo>
                    <a:pt x="4003" y="1107"/>
                  </a:lnTo>
                  <a:lnTo>
                    <a:pt x="3990" y="1046"/>
                  </a:lnTo>
                  <a:lnTo>
                    <a:pt x="3977" y="985"/>
                  </a:lnTo>
                  <a:lnTo>
                    <a:pt x="3962" y="923"/>
                  </a:lnTo>
                  <a:lnTo>
                    <a:pt x="3962" y="923"/>
                  </a:lnTo>
                  <a:close/>
                </a:path>
              </a:pathLst>
            </a:custGeom>
            <a:solidFill>
              <a:srgbClr val="598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1152" tIns="15576" rIns="31152" bIns="15576" numCol="1" anchor="t" anchorCtr="0" compatLnSpc="1">
              <a:prstTxWarp prst="textNoShape">
                <a:avLst/>
              </a:prstTxWarp>
            </a:bodyPr>
            <a:lstStyle/>
            <a:p>
              <a:endParaRPr lang="ru-RU" sz="614"/>
            </a:p>
          </p:txBody>
        </p:sp>
        <p:sp>
          <p:nvSpPr>
            <p:cNvPr id="899" name="Freeform 19"/>
            <p:cNvSpPr>
              <a:spLocks/>
            </p:cNvSpPr>
            <p:nvPr/>
          </p:nvSpPr>
          <p:spPr bwMode="auto">
            <a:xfrm>
              <a:off x="6376" y="5804"/>
              <a:ext cx="1700" cy="935"/>
            </a:xfrm>
            <a:custGeom>
              <a:avLst/>
              <a:gdLst>
                <a:gd name="T0" fmla="*/ 3267 w 3399"/>
                <a:gd name="T1" fmla="*/ 209 h 1869"/>
                <a:gd name="T2" fmla="*/ 3332 w 3399"/>
                <a:gd name="T3" fmla="*/ 244 h 1869"/>
                <a:gd name="T4" fmla="*/ 3399 w 3399"/>
                <a:gd name="T5" fmla="*/ 274 h 1869"/>
                <a:gd name="T6" fmla="*/ 3354 w 3399"/>
                <a:gd name="T7" fmla="*/ 322 h 1869"/>
                <a:gd name="T8" fmla="*/ 3263 w 3399"/>
                <a:gd name="T9" fmla="*/ 419 h 1869"/>
                <a:gd name="T10" fmla="*/ 3217 w 3399"/>
                <a:gd name="T11" fmla="*/ 466 h 1869"/>
                <a:gd name="T12" fmla="*/ 3101 w 3399"/>
                <a:gd name="T13" fmla="*/ 578 h 1869"/>
                <a:gd name="T14" fmla="*/ 2981 w 3399"/>
                <a:gd name="T15" fmla="*/ 685 h 1869"/>
                <a:gd name="T16" fmla="*/ 2859 w 3399"/>
                <a:gd name="T17" fmla="*/ 789 h 1869"/>
                <a:gd name="T18" fmla="*/ 2732 w 3399"/>
                <a:gd name="T19" fmla="*/ 888 h 1869"/>
                <a:gd name="T20" fmla="*/ 2602 w 3399"/>
                <a:gd name="T21" fmla="*/ 984 h 1869"/>
                <a:gd name="T22" fmla="*/ 2468 w 3399"/>
                <a:gd name="T23" fmla="*/ 1076 h 1869"/>
                <a:gd name="T24" fmla="*/ 2332 w 3399"/>
                <a:gd name="T25" fmla="*/ 1162 h 1869"/>
                <a:gd name="T26" fmla="*/ 2193 w 3399"/>
                <a:gd name="T27" fmla="*/ 1245 h 1869"/>
                <a:gd name="T28" fmla="*/ 2123 w 3399"/>
                <a:gd name="T29" fmla="*/ 1283 h 1869"/>
                <a:gd name="T30" fmla="*/ 1983 w 3399"/>
                <a:gd name="T31" fmla="*/ 1356 h 1869"/>
                <a:gd name="T32" fmla="*/ 1842 w 3399"/>
                <a:gd name="T33" fmla="*/ 1426 h 1869"/>
                <a:gd name="T34" fmla="*/ 1697 w 3399"/>
                <a:gd name="T35" fmla="*/ 1490 h 1869"/>
                <a:gd name="T36" fmla="*/ 1551 w 3399"/>
                <a:gd name="T37" fmla="*/ 1549 h 1869"/>
                <a:gd name="T38" fmla="*/ 1404 w 3399"/>
                <a:gd name="T39" fmla="*/ 1604 h 1869"/>
                <a:gd name="T40" fmla="*/ 1254 w 3399"/>
                <a:gd name="T41" fmla="*/ 1654 h 1869"/>
                <a:gd name="T42" fmla="*/ 1104 w 3399"/>
                <a:gd name="T43" fmla="*/ 1699 h 1869"/>
                <a:gd name="T44" fmla="*/ 1028 w 3399"/>
                <a:gd name="T45" fmla="*/ 1718 h 1869"/>
                <a:gd name="T46" fmla="*/ 902 w 3399"/>
                <a:gd name="T47" fmla="*/ 1750 h 1869"/>
                <a:gd name="T48" fmla="*/ 775 w 3399"/>
                <a:gd name="T49" fmla="*/ 1777 h 1869"/>
                <a:gd name="T50" fmla="*/ 646 w 3399"/>
                <a:gd name="T51" fmla="*/ 1801 h 1869"/>
                <a:gd name="T52" fmla="*/ 518 w 3399"/>
                <a:gd name="T53" fmla="*/ 1822 h 1869"/>
                <a:gd name="T54" fmla="*/ 389 w 3399"/>
                <a:gd name="T55" fmla="*/ 1839 h 1869"/>
                <a:gd name="T56" fmla="*/ 259 w 3399"/>
                <a:gd name="T57" fmla="*/ 1852 h 1869"/>
                <a:gd name="T58" fmla="*/ 130 w 3399"/>
                <a:gd name="T59" fmla="*/ 1862 h 1869"/>
                <a:gd name="T60" fmla="*/ 0 w 3399"/>
                <a:gd name="T61" fmla="*/ 1869 h 1869"/>
                <a:gd name="T62" fmla="*/ 3 w 3399"/>
                <a:gd name="T63" fmla="*/ 1400 h 1869"/>
                <a:gd name="T64" fmla="*/ 197 w 3399"/>
                <a:gd name="T65" fmla="*/ 1387 h 1869"/>
                <a:gd name="T66" fmla="*/ 389 w 3399"/>
                <a:gd name="T67" fmla="*/ 1367 h 1869"/>
                <a:gd name="T68" fmla="*/ 581 w 3399"/>
                <a:gd name="T69" fmla="*/ 1337 h 1869"/>
                <a:gd name="T70" fmla="*/ 771 w 3399"/>
                <a:gd name="T71" fmla="*/ 1299 h 1869"/>
                <a:gd name="T72" fmla="*/ 958 w 3399"/>
                <a:gd name="T73" fmla="*/ 1253 h 1869"/>
                <a:gd name="T74" fmla="*/ 1143 w 3399"/>
                <a:gd name="T75" fmla="*/ 1198 h 1869"/>
                <a:gd name="T76" fmla="*/ 1326 w 3399"/>
                <a:gd name="T77" fmla="*/ 1135 h 1869"/>
                <a:gd name="T78" fmla="*/ 1506 w 3399"/>
                <a:gd name="T79" fmla="*/ 1063 h 1869"/>
                <a:gd name="T80" fmla="*/ 1603 w 3399"/>
                <a:gd name="T81" fmla="*/ 1021 h 1869"/>
                <a:gd name="T82" fmla="*/ 1792 w 3399"/>
                <a:gd name="T83" fmla="*/ 930 h 1869"/>
                <a:gd name="T84" fmla="*/ 1974 w 3399"/>
                <a:gd name="T85" fmla="*/ 831 h 1869"/>
                <a:gd name="T86" fmla="*/ 2152 w 3399"/>
                <a:gd name="T87" fmla="*/ 723 h 1869"/>
                <a:gd name="T88" fmla="*/ 2325 w 3399"/>
                <a:gd name="T89" fmla="*/ 607 h 1869"/>
                <a:gd name="T90" fmla="*/ 2492 w 3399"/>
                <a:gd name="T91" fmla="*/ 482 h 1869"/>
                <a:gd name="T92" fmla="*/ 2653 w 3399"/>
                <a:gd name="T93" fmla="*/ 348 h 1869"/>
                <a:gd name="T94" fmla="*/ 2809 w 3399"/>
                <a:gd name="T95" fmla="*/ 207 h 1869"/>
                <a:gd name="T96" fmla="*/ 2885 w 3399"/>
                <a:gd name="T97" fmla="*/ 133 h 1869"/>
                <a:gd name="T98" fmla="*/ 3012 w 3399"/>
                <a:gd name="T99" fmla="*/ 0 h 1869"/>
                <a:gd name="T100" fmla="*/ 3040 w 3399"/>
                <a:gd name="T101" fmla="*/ 30 h 1869"/>
                <a:gd name="T102" fmla="*/ 3097 w 3399"/>
                <a:gd name="T103" fmla="*/ 86 h 1869"/>
                <a:gd name="T104" fmla="*/ 3162 w 3399"/>
                <a:gd name="T105" fmla="*/ 139 h 1869"/>
                <a:gd name="T106" fmla="*/ 3230 w 3399"/>
                <a:gd name="T107" fmla="*/ 187 h 1869"/>
                <a:gd name="T108" fmla="*/ 3267 w 3399"/>
                <a:gd name="T109" fmla="*/ 209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99" h="1869">
                  <a:moveTo>
                    <a:pt x="3267" y="209"/>
                  </a:moveTo>
                  <a:lnTo>
                    <a:pt x="3267" y="209"/>
                  </a:lnTo>
                  <a:lnTo>
                    <a:pt x="3299" y="226"/>
                  </a:lnTo>
                  <a:lnTo>
                    <a:pt x="3332" y="244"/>
                  </a:lnTo>
                  <a:lnTo>
                    <a:pt x="3366" y="259"/>
                  </a:lnTo>
                  <a:lnTo>
                    <a:pt x="3399" y="274"/>
                  </a:lnTo>
                  <a:lnTo>
                    <a:pt x="3399" y="274"/>
                  </a:lnTo>
                  <a:lnTo>
                    <a:pt x="3354" y="322"/>
                  </a:lnTo>
                  <a:lnTo>
                    <a:pt x="3310" y="371"/>
                  </a:lnTo>
                  <a:lnTo>
                    <a:pt x="3263" y="419"/>
                  </a:lnTo>
                  <a:lnTo>
                    <a:pt x="3217" y="466"/>
                  </a:lnTo>
                  <a:lnTo>
                    <a:pt x="3217" y="466"/>
                  </a:lnTo>
                  <a:lnTo>
                    <a:pt x="3159" y="523"/>
                  </a:lnTo>
                  <a:lnTo>
                    <a:pt x="3101" y="578"/>
                  </a:lnTo>
                  <a:lnTo>
                    <a:pt x="3041" y="632"/>
                  </a:lnTo>
                  <a:lnTo>
                    <a:pt x="2981" y="685"/>
                  </a:lnTo>
                  <a:lnTo>
                    <a:pt x="2920" y="738"/>
                  </a:lnTo>
                  <a:lnTo>
                    <a:pt x="2859" y="789"/>
                  </a:lnTo>
                  <a:lnTo>
                    <a:pt x="2796" y="840"/>
                  </a:lnTo>
                  <a:lnTo>
                    <a:pt x="2732" y="888"/>
                  </a:lnTo>
                  <a:lnTo>
                    <a:pt x="2667" y="937"/>
                  </a:lnTo>
                  <a:lnTo>
                    <a:pt x="2602" y="984"/>
                  </a:lnTo>
                  <a:lnTo>
                    <a:pt x="2535" y="1030"/>
                  </a:lnTo>
                  <a:lnTo>
                    <a:pt x="2468" y="1076"/>
                  </a:lnTo>
                  <a:lnTo>
                    <a:pt x="2400" y="1119"/>
                  </a:lnTo>
                  <a:lnTo>
                    <a:pt x="2332" y="1162"/>
                  </a:lnTo>
                  <a:lnTo>
                    <a:pt x="2262" y="1204"/>
                  </a:lnTo>
                  <a:lnTo>
                    <a:pt x="2193" y="1245"/>
                  </a:lnTo>
                  <a:lnTo>
                    <a:pt x="2193" y="1245"/>
                  </a:lnTo>
                  <a:lnTo>
                    <a:pt x="2123" y="1283"/>
                  </a:lnTo>
                  <a:lnTo>
                    <a:pt x="2054" y="1321"/>
                  </a:lnTo>
                  <a:lnTo>
                    <a:pt x="1983" y="1356"/>
                  </a:lnTo>
                  <a:lnTo>
                    <a:pt x="1912" y="1392"/>
                  </a:lnTo>
                  <a:lnTo>
                    <a:pt x="1842" y="1426"/>
                  </a:lnTo>
                  <a:lnTo>
                    <a:pt x="1770" y="1459"/>
                  </a:lnTo>
                  <a:lnTo>
                    <a:pt x="1697" y="1490"/>
                  </a:lnTo>
                  <a:lnTo>
                    <a:pt x="1624" y="1520"/>
                  </a:lnTo>
                  <a:lnTo>
                    <a:pt x="1551" y="1549"/>
                  </a:lnTo>
                  <a:lnTo>
                    <a:pt x="1477" y="1577"/>
                  </a:lnTo>
                  <a:lnTo>
                    <a:pt x="1404" y="1604"/>
                  </a:lnTo>
                  <a:lnTo>
                    <a:pt x="1329" y="1629"/>
                  </a:lnTo>
                  <a:lnTo>
                    <a:pt x="1254" y="1654"/>
                  </a:lnTo>
                  <a:lnTo>
                    <a:pt x="1180" y="1676"/>
                  </a:lnTo>
                  <a:lnTo>
                    <a:pt x="1104" y="1699"/>
                  </a:lnTo>
                  <a:lnTo>
                    <a:pt x="1028" y="1718"/>
                  </a:lnTo>
                  <a:lnTo>
                    <a:pt x="1028" y="1718"/>
                  </a:lnTo>
                  <a:lnTo>
                    <a:pt x="965" y="1734"/>
                  </a:lnTo>
                  <a:lnTo>
                    <a:pt x="902" y="1750"/>
                  </a:lnTo>
                  <a:lnTo>
                    <a:pt x="838" y="1764"/>
                  </a:lnTo>
                  <a:lnTo>
                    <a:pt x="775" y="1777"/>
                  </a:lnTo>
                  <a:lnTo>
                    <a:pt x="710" y="1789"/>
                  </a:lnTo>
                  <a:lnTo>
                    <a:pt x="646" y="1801"/>
                  </a:lnTo>
                  <a:lnTo>
                    <a:pt x="582" y="1811"/>
                  </a:lnTo>
                  <a:lnTo>
                    <a:pt x="518" y="1822"/>
                  </a:lnTo>
                  <a:lnTo>
                    <a:pt x="453" y="1831"/>
                  </a:lnTo>
                  <a:lnTo>
                    <a:pt x="389" y="1839"/>
                  </a:lnTo>
                  <a:lnTo>
                    <a:pt x="325" y="1847"/>
                  </a:lnTo>
                  <a:lnTo>
                    <a:pt x="259" y="1852"/>
                  </a:lnTo>
                  <a:lnTo>
                    <a:pt x="195" y="1859"/>
                  </a:lnTo>
                  <a:lnTo>
                    <a:pt x="130" y="1862"/>
                  </a:lnTo>
                  <a:lnTo>
                    <a:pt x="64" y="1866"/>
                  </a:lnTo>
                  <a:lnTo>
                    <a:pt x="0" y="1869"/>
                  </a:lnTo>
                  <a:lnTo>
                    <a:pt x="3" y="1400"/>
                  </a:lnTo>
                  <a:lnTo>
                    <a:pt x="3" y="1400"/>
                  </a:lnTo>
                  <a:lnTo>
                    <a:pt x="100" y="1394"/>
                  </a:lnTo>
                  <a:lnTo>
                    <a:pt x="197" y="1387"/>
                  </a:lnTo>
                  <a:lnTo>
                    <a:pt x="294" y="1377"/>
                  </a:lnTo>
                  <a:lnTo>
                    <a:pt x="389" y="1367"/>
                  </a:lnTo>
                  <a:lnTo>
                    <a:pt x="485" y="1353"/>
                  </a:lnTo>
                  <a:lnTo>
                    <a:pt x="581" y="1337"/>
                  </a:lnTo>
                  <a:lnTo>
                    <a:pt x="676" y="1318"/>
                  </a:lnTo>
                  <a:lnTo>
                    <a:pt x="771" y="1299"/>
                  </a:lnTo>
                  <a:lnTo>
                    <a:pt x="864" y="1276"/>
                  </a:lnTo>
                  <a:lnTo>
                    <a:pt x="958" y="1253"/>
                  </a:lnTo>
                  <a:lnTo>
                    <a:pt x="1050" y="1227"/>
                  </a:lnTo>
                  <a:lnTo>
                    <a:pt x="1143" y="1198"/>
                  </a:lnTo>
                  <a:lnTo>
                    <a:pt x="1235" y="1168"/>
                  </a:lnTo>
                  <a:lnTo>
                    <a:pt x="1326" y="1135"/>
                  </a:lnTo>
                  <a:lnTo>
                    <a:pt x="1417" y="1100"/>
                  </a:lnTo>
                  <a:lnTo>
                    <a:pt x="1506" y="1063"/>
                  </a:lnTo>
                  <a:lnTo>
                    <a:pt x="1506" y="1063"/>
                  </a:lnTo>
                  <a:lnTo>
                    <a:pt x="1603" y="1021"/>
                  </a:lnTo>
                  <a:lnTo>
                    <a:pt x="1697" y="976"/>
                  </a:lnTo>
                  <a:lnTo>
                    <a:pt x="1792" y="930"/>
                  </a:lnTo>
                  <a:lnTo>
                    <a:pt x="1884" y="882"/>
                  </a:lnTo>
                  <a:lnTo>
                    <a:pt x="1974" y="831"/>
                  </a:lnTo>
                  <a:lnTo>
                    <a:pt x="2064" y="778"/>
                  </a:lnTo>
                  <a:lnTo>
                    <a:pt x="2152" y="723"/>
                  </a:lnTo>
                  <a:lnTo>
                    <a:pt x="2240" y="666"/>
                  </a:lnTo>
                  <a:lnTo>
                    <a:pt x="2325" y="607"/>
                  </a:lnTo>
                  <a:lnTo>
                    <a:pt x="2409" y="545"/>
                  </a:lnTo>
                  <a:lnTo>
                    <a:pt x="2492" y="482"/>
                  </a:lnTo>
                  <a:lnTo>
                    <a:pt x="2574" y="417"/>
                  </a:lnTo>
                  <a:lnTo>
                    <a:pt x="2653" y="348"/>
                  </a:lnTo>
                  <a:lnTo>
                    <a:pt x="2732" y="279"/>
                  </a:lnTo>
                  <a:lnTo>
                    <a:pt x="2809" y="207"/>
                  </a:lnTo>
                  <a:lnTo>
                    <a:pt x="2885" y="133"/>
                  </a:lnTo>
                  <a:lnTo>
                    <a:pt x="2885" y="133"/>
                  </a:lnTo>
                  <a:lnTo>
                    <a:pt x="2949" y="68"/>
                  </a:lnTo>
                  <a:lnTo>
                    <a:pt x="3012" y="0"/>
                  </a:lnTo>
                  <a:lnTo>
                    <a:pt x="3012" y="0"/>
                  </a:lnTo>
                  <a:lnTo>
                    <a:pt x="3040" y="30"/>
                  </a:lnTo>
                  <a:lnTo>
                    <a:pt x="3069" y="59"/>
                  </a:lnTo>
                  <a:lnTo>
                    <a:pt x="3097" y="86"/>
                  </a:lnTo>
                  <a:lnTo>
                    <a:pt x="3129" y="114"/>
                  </a:lnTo>
                  <a:lnTo>
                    <a:pt x="3162" y="139"/>
                  </a:lnTo>
                  <a:lnTo>
                    <a:pt x="3196" y="164"/>
                  </a:lnTo>
                  <a:lnTo>
                    <a:pt x="3230" y="187"/>
                  </a:lnTo>
                  <a:lnTo>
                    <a:pt x="3267" y="209"/>
                  </a:lnTo>
                  <a:lnTo>
                    <a:pt x="3267" y="209"/>
                  </a:lnTo>
                  <a:close/>
                </a:path>
              </a:pathLst>
            </a:custGeom>
            <a:solidFill>
              <a:srgbClr val="598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1152" tIns="15576" rIns="31152" bIns="15576" numCol="1" anchor="t" anchorCtr="0" compatLnSpc="1">
              <a:prstTxWarp prst="textNoShape">
                <a:avLst/>
              </a:prstTxWarp>
            </a:bodyPr>
            <a:lstStyle/>
            <a:p>
              <a:endParaRPr lang="ru-RU" sz="614"/>
            </a:p>
          </p:txBody>
        </p:sp>
        <p:sp>
          <p:nvSpPr>
            <p:cNvPr id="900" name="Freeform 20"/>
            <p:cNvSpPr>
              <a:spLocks/>
            </p:cNvSpPr>
            <p:nvPr/>
          </p:nvSpPr>
          <p:spPr bwMode="auto">
            <a:xfrm>
              <a:off x="8222" y="3247"/>
              <a:ext cx="467" cy="1835"/>
            </a:xfrm>
            <a:custGeom>
              <a:avLst/>
              <a:gdLst>
                <a:gd name="T0" fmla="*/ 932 w 934"/>
                <a:gd name="T1" fmla="*/ 2241 h 3670"/>
                <a:gd name="T2" fmla="*/ 927 w 934"/>
                <a:gd name="T3" fmla="*/ 2423 h 3670"/>
                <a:gd name="T4" fmla="*/ 914 w 934"/>
                <a:gd name="T5" fmla="*/ 2604 h 3670"/>
                <a:gd name="T6" fmla="*/ 894 w 934"/>
                <a:gd name="T7" fmla="*/ 2785 h 3670"/>
                <a:gd name="T8" fmla="*/ 868 w 934"/>
                <a:gd name="T9" fmla="*/ 2966 h 3670"/>
                <a:gd name="T10" fmla="*/ 835 w 934"/>
                <a:gd name="T11" fmla="*/ 3144 h 3670"/>
                <a:gd name="T12" fmla="*/ 795 w 934"/>
                <a:gd name="T13" fmla="*/ 3321 h 3670"/>
                <a:gd name="T14" fmla="*/ 749 w 934"/>
                <a:gd name="T15" fmla="*/ 3497 h 3670"/>
                <a:gd name="T16" fmla="*/ 696 w 934"/>
                <a:gd name="T17" fmla="*/ 3670 h 3670"/>
                <a:gd name="T18" fmla="*/ 667 w 934"/>
                <a:gd name="T19" fmla="*/ 3649 h 3670"/>
                <a:gd name="T20" fmla="*/ 608 w 934"/>
                <a:gd name="T21" fmla="*/ 3608 h 3670"/>
                <a:gd name="T22" fmla="*/ 577 w 934"/>
                <a:gd name="T23" fmla="*/ 3590 h 3670"/>
                <a:gd name="T24" fmla="*/ 502 w 934"/>
                <a:gd name="T25" fmla="*/ 3551 h 3670"/>
                <a:gd name="T26" fmla="*/ 425 w 934"/>
                <a:gd name="T27" fmla="*/ 3518 h 3670"/>
                <a:gd name="T28" fmla="*/ 348 w 934"/>
                <a:gd name="T29" fmla="*/ 3493 h 3670"/>
                <a:gd name="T30" fmla="*/ 268 w 934"/>
                <a:gd name="T31" fmla="*/ 3473 h 3670"/>
                <a:gd name="T32" fmla="*/ 291 w 934"/>
                <a:gd name="T33" fmla="*/ 3396 h 3670"/>
                <a:gd name="T34" fmla="*/ 334 w 934"/>
                <a:gd name="T35" fmla="*/ 3238 h 3670"/>
                <a:gd name="T36" fmla="*/ 371 w 934"/>
                <a:gd name="T37" fmla="*/ 3079 h 3670"/>
                <a:gd name="T38" fmla="*/ 401 w 934"/>
                <a:gd name="T39" fmla="*/ 2919 h 3670"/>
                <a:gd name="T40" fmla="*/ 426 w 934"/>
                <a:gd name="T41" fmla="*/ 2758 h 3670"/>
                <a:gd name="T42" fmla="*/ 445 w 934"/>
                <a:gd name="T43" fmla="*/ 2595 h 3670"/>
                <a:gd name="T44" fmla="*/ 456 w 934"/>
                <a:gd name="T45" fmla="*/ 2431 h 3670"/>
                <a:gd name="T46" fmla="*/ 463 w 934"/>
                <a:gd name="T47" fmla="*/ 2266 h 3670"/>
                <a:gd name="T48" fmla="*/ 463 w 934"/>
                <a:gd name="T49" fmla="*/ 2184 h 3670"/>
                <a:gd name="T50" fmla="*/ 458 w 934"/>
                <a:gd name="T51" fmla="*/ 1965 h 3670"/>
                <a:gd name="T52" fmla="*/ 442 w 934"/>
                <a:gd name="T53" fmla="*/ 1747 h 3670"/>
                <a:gd name="T54" fmla="*/ 414 w 934"/>
                <a:gd name="T55" fmla="*/ 1533 h 3670"/>
                <a:gd name="T56" fmla="*/ 378 w 934"/>
                <a:gd name="T57" fmla="*/ 1320 h 3670"/>
                <a:gd name="T58" fmla="*/ 329 w 934"/>
                <a:gd name="T59" fmla="*/ 1110 h 3670"/>
                <a:gd name="T60" fmla="*/ 272 w 934"/>
                <a:gd name="T61" fmla="*/ 903 h 3670"/>
                <a:gd name="T62" fmla="*/ 202 w 934"/>
                <a:gd name="T63" fmla="*/ 697 h 3670"/>
                <a:gd name="T64" fmla="*/ 122 w 934"/>
                <a:gd name="T65" fmla="*/ 495 h 3670"/>
                <a:gd name="T66" fmla="*/ 93 w 934"/>
                <a:gd name="T67" fmla="*/ 428 h 3670"/>
                <a:gd name="T68" fmla="*/ 33 w 934"/>
                <a:gd name="T69" fmla="*/ 297 h 3670"/>
                <a:gd name="T70" fmla="*/ 409 w 934"/>
                <a:gd name="T71" fmla="*/ 0 h 3670"/>
                <a:gd name="T72" fmla="*/ 439 w 934"/>
                <a:gd name="T73" fmla="*/ 60 h 3670"/>
                <a:gd name="T74" fmla="*/ 497 w 934"/>
                <a:gd name="T75" fmla="*/ 181 h 3670"/>
                <a:gd name="T76" fmla="*/ 552 w 934"/>
                <a:gd name="T77" fmla="*/ 304 h 3670"/>
                <a:gd name="T78" fmla="*/ 602 w 934"/>
                <a:gd name="T79" fmla="*/ 428 h 3670"/>
                <a:gd name="T80" fmla="*/ 649 w 934"/>
                <a:gd name="T81" fmla="*/ 553 h 3670"/>
                <a:gd name="T82" fmla="*/ 694 w 934"/>
                <a:gd name="T83" fmla="*/ 680 h 3670"/>
                <a:gd name="T84" fmla="*/ 733 w 934"/>
                <a:gd name="T85" fmla="*/ 807 h 3670"/>
                <a:gd name="T86" fmla="*/ 770 w 934"/>
                <a:gd name="T87" fmla="*/ 937 h 3670"/>
                <a:gd name="T88" fmla="*/ 787 w 934"/>
                <a:gd name="T89" fmla="*/ 1001 h 3670"/>
                <a:gd name="T90" fmla="*/ 822 w 934"/>
                <a:gd name="T91" fmla="*/ 1153 h 3670"/>
                <a:gd name="T92" fmla="*/ 854 w 934"/>
                <a:gd name="T93" fmla="*/ 1307 h 3670"/>
                <a:gd name="T94" fmla="*/ 880 w 934"/>
                <a:gd name="T95" fmla="*/ 1461 h 3670"/>
                <a:gd name="T96" fmla="*/ 901 w 934"/>
                <a:gd name="T97" fmla="*/ 1616 h 3670"/>
                <a:gd name="T98" fmla="*/ 917 w 934"/>
                <a:gd name="T99" fmla="*/ 1772 h 3670"/>
                <a:gd name="T100" fmla="*/ 927 w 934"/>
                <a:gd name="T101" fmla="*/ 1928 h 3670"/>
                <a:gd name="T102" fmla="*/ 932 w 934"/>
                <a:gd name="T103" fmla="*/ 2084 h 3670"/>
                <a:gd name="T104" fmla="*/ 932 w 934"/>
                <a:gd name="T105" fmla="*/ 2241 h 3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4" h="3670">
                  <a:moveTo>
                    <a:pt x="932" y="2241"/>
                  </a:moveTo>
                  <a:lnTo>
                    <a:pt x="932" y="2241"/>
                  </a:lnTo>
                  <a:lnTo>
                    <a:pt x="931" y="2332"/>
                  </a:lnTo>
                  <a:lnTo>
                    <a:pt x="927" y="2423"/>
                  </a:lnTo>
                  <a:lnTo>
                    <a:pt x="922" y="2514"/>
                  </a:lnTo>
                  <a:lnTo>
                    <a:pt x="914" y="2604"/>
                  </a:lnTo>
                  <a:lnTo>
                    <a:pt x="905" y="2696"/>
                  </a:lnTo>
                  <a:lnTo>
                    <a:pt x="894" y="2785"/>
                  </a:lnTo>
                  <a:lnTo>
                    <a:pt x="882" y="2876"/>
                  </a:lnTo>
                  <a:lnTo>
                    <a:pt x="868" y="2966"/>
                  </a:lnTo>
                  <a:lnTo>
                    <a:pt x="852" y="3055"/>
                  </a:lnTo>
                  <a:lnTo>
                    <a:pt x="835" y="3144"/>
                  </a:lnTo>
                  <a:lnTo>
                    <a:pt x="816" y="3232"/>
                  </a:lnTo>
                  <a:lnTo>
                    <a:pt x="795" y="3321"/>
                  </a:lnTo>
                  <a:lnTo>
                    <a:pt x="772" y="3409"/>
                  </a:lnTo>
                  <a:lnTo>
                    <a:pt x="749" y="3497"/>
                  </a:lnTo>
                  <a:lnTo>
                    <a:pt x="724" y="3584"/>
                  </a:lnTo>
                  <a:lnTo>
                    <a:pt x="696" y="3670"/>
                  </a:lnTo>
                  <a:lnTo>
                    <a:pt x="696" y="3670"/>
                  </a:lnTo>
                  <a:lnTo>
                    <a:pt x="667" y="3649"/>
                  </a:lnTo>
                  <a:lnTo>
                    <a:pt x="639" y="3628"/>
                  </a:lnTo>
                  <a:lnTo>
                    <a:pt x="608" y="3608"/>
                  </a:lnTo>
                  <a:lnTo>
                    <a:pt x="577" y="3590"/>
                  </a:lnTo>
                  <a:lnTo>
                    <a:pt x="577" y="3590"/>
                  </a:lnTo>
                  <a:lnTo>
                    <a:pt x="539" y="3569"/>
                  </a:lnTo>
                  <a:lnTo>
                    <a:pt x="502" y="3551"/>
                  </a:lnTo>
                  <a:lnTo>
                    <a:pt x="464" y="3534"/>
                  </a:lnTo>
                  <a:lnTo>
                    <a:pt x="425" y="3518"/>
                  </a:lnTo>
                  <a:lnTo>
                    <a:pt x="386" y="3505"/>
                  </a:lnTo>
                  <a:lnTo>
                    <a:pt x="348" y="3493"/>
                  </a:lnTo>
                  <a:lnTo>
                    <a:pt x="307" y="3483"/>
                  </a:lnTo>
                  <a:lnTo>
                    <a:pt x="268" y="3473"/>
                  </a:lnTo>
                  <a:lnTo>
                    <a:pt x="268" y="3473"/>
                  </a:lnTo>
                  <a:lnTo>
                    <a:pt x="291" y="3396"/>
                  </a:lnTo>
                  <a:lnTo>
                    <a:pt x="314" y="3317"/>
                  </a:lnTo>
                  <a:lnTo>
                    <a:pt x="334" y="3238"/>
                  </a:lnTo>
                  <a:lnTo>
                    <a:pt x="353" y="3159"/>
                  </a:lnTo>
                  <a:lnTo>
                    <a:pt x="371" y="3079"/>
                  </a:lnTo>
                  <a:lnTo>
                    <a:pt x="387" y="2999"/>
                  </a:lnTo>
                  <a:lnTo>
                    <a:pt x="401" y="2919"/>
                  </a:lnTo>
                  <a:lnTo>
                    <a:pt x="414" y="2839"/>
                  </a:lnTo>
                  <a:lnTo>
                    <a:pt x="426" y="2758"/>
                  </a:lnTo>
                  <a:lnTo>
                    <a:pt x="435" y="2676"/>
                  </a:lnTo>
                  <a:lnTo>
                    <a:pt x="445" y="2595"/>
                  </a:lnTo>
                  <a:lnTo>
                    <a:pt x="451" y="2513"/>
                  </a:lnTo>
                  <a:lnTo>
                    <a:pt x="456" y="2431"/>
                  </a:lnTo>
                  <a:lnTo>
                    <a:pt x="460" y="2349"/>
                  </a:lnTo>
                  <a:lnTo>
                    <a:pt x="463" y="2266"/>
                  </a:lnTo>
                  <a:lnTo>
                    <a:pt x="463" y="2184"/>
                  </a:lnTo>
                  <a:lnTo>
                    <a:pt x="463" y="2184"/>
                  </a:lnTo>
                  <a:lnTo>
                    <a:pt x="462" y="2073"/>
                  </a:lnTo>
                  <a:lnTo>
                    <a:pt x="458" y="1965"/>
                  </a:lnTo>
                  <a:lnTo>
                    <a:pt x="451" y="1856"/>
                  </a:lnTo>
                  <a:lnTo>
                    <a:pt x="442" y="1747"/>
                  </a:lnTo>
                  <a:lnTo>
                    <a:pt x="430" y="1640"/>
                  </a:lnTo>
                  <a:lnTo>
                    <a:pt x="414" y="1533"/>
                  </a:lnTo>
                  <a:lnTo>
                    <a:pt x="397" y="1426"/>
                  </a:lnTo>
                  <a:lnTo>
                    <a:pt x="378" y="1320"/>
                  </a:lnTo>
                  <a:lnTo>
                    <a:pt x="355" y="1215"/>
                  </a:lnTo>
                  <a:lnTo>
                    <a:pt x="329" y="1110"/>
                  </a:lnTo>
                  <a:lnTo>
                    <a:pt x="302" y="1006"/>
                  </a:lnTo>
                  <a:lnTo>
                    <a:pt x="272" y="903"/>
                  </a:lnTo>
                  <a:lnTo>
                    <a:pt x="237" y="799"/>
                  </a:lnTo>
                  <a:lnTo>
                    <a:pt x="202" y="697"/>
                  </a:lnTo>
                  <a:lnTo>
                    <a:pt x="164" y="596"/>
                  </a:lnTo>
                  <a:lnTo>
                    <a:pt x="122" y="495"/>
                  </a:lnTo>
                  <a:lnTo>
                    <a:pt x="122" y="495"/>
                  </a:lnTo>
                  <a:lnTo>
                    <a:pt x="93" y="428"/>
                  </a:lnTo>
                  <a:lnTo>
                    <a:pt x="63" y="363"/>
                  </a:lnTo>
                  <a:lnTo>
                    <a:pt x="33" y="297"/>
                  </a:lnTo>
                  <a:lnTo>
                    <a:pt x="0" y="232"/>
                  </a:lnTo>
                  <a:lnTo>
                    <a:pt x="409" y="0"/>
                  </a:lnTo>
                  <a:lnTo>
                    <a:pt x="409" y="0"/>
                  </a:lnTo>
                  <a:lnTo>
                    <a:pt x="439" y="60"/>
                  </a:lnTo>
                  <a:lnTo>
                    <a:pt x="468" y="120"/>
                  </a:lnTo>
                  <a:lnTo>
                    <a:pt x="497" y="181"/>
                  </a:lnTo>
                  <a:lnTo>
                    <a:pt x="525" y="242"/>
                  </a:lnTo>
                  <a:lnTo>
                    <a:pt x="552" y="304"/>
                  </a:lnTo>
                  <a:lnTo>
                    <a:pt x="577" y="365"/>
                  </a:lnTo>
                  <a:lnTo>
                    <a:pt x="602" y="428"/>
                  </a:lnTo>
                  <a:lnTo>
                    <a:pt x="627" y="490"/>
                  </a:lnTo>
                  <a:lnTo>
                    <a:pt x="649" y="553"/>
                  </a:lnTo>
                  <a:lnTo>
                    <a:pt x="671" y="617"/>
                  </a:lnTo>
                  <a:lnTo>
                    <a:pt x="694" y="680"/>
                  </a:lnTo>
                  <a:lnTo>
                    <a:pt x="713" y="744"/>
                  </a:lnTo>
                  <a:lnTo>
                    <a:pt x="733" y="807"/>
                  </a:lnTo>
                  <a:lnTo>
                    <a:pt x="753" y="873"/>
                  </a:lnTo>
                  <a:lnTo>
                    <a:pt x="770" y="937"/>
                  </a:lnTo>
                  <a:lnTo>
                    <a:pt x="787" y="1001"/>
                  </a:lnTo>
                  <a:lnTo>
                    <a:pt x="787" y="1001"/>
                  </a:lnTo>
                  <a:lnTo>
                    <a:pt x="805" y="1077"/>
                  </a:lnTo>
                  <a:lnTo>
                    <a:pt x="822" y="1153"/>
                  </a:lnTo>
                  <a:lnTo>
                    <a:pt x="839" y="1231"/>
                  </a:lnTo>
                  <a:lnTo>
                    <a:pt x="854" y="1307"/>
                  </a:lnTo>
                  <a:lnTo>
                    <a:pt x="867" y="1384"/>
                  </a:lnTo>
                  <a:lnTo>
                    <a:pt x="880" y="1461"/>
                  </a:lnTo>
                  <a:lnTo>
                    <a:pt x="890" y="1539"/>
                  </a:lnTo>
                  <a:lnTo>
                    <a:pt x="901" y="1616"/>
                  </a:lnTo>
                  <a:lnTo>
                    <a:pt x="909" y="1693"/>
                  </a:lnTo>
                  <a:lnTo>
                    <a:pt x="917" y="1772"/>
                  </a:lnTo>
                  <a:lnTo>
                    <a:pt x="922" y="1849"/>
                  </a:lnTo>
                  <a:lnTo>
                    <a:pt x="927" y="1928"/>
                  </a:lnTo>
                  <a:lnTo>
                    <a:pt x="930" y="2007"/>
                  </a:lnTo>
                  <a:lnTo>
                    <a:pt x="932" y="2084"/>
                  </a:lnTo>
                  <a:lnTo>
                    <a:pt x="934" y="2163"/>
                  </a:lnTo>
                  <a:lnTo>
                    <a:pt x="932" y="2241"/>
                  </a:lnTo>
                  <a:lnTo>
                    <a:pt x="932" y="2241"/>
                  </a:lnTo>
                  <a:close/>
                </a:path>
              </a:pathLst>
            </a:custGeom>
            <a:solidFill>
              <a:srgbClr val="598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1152" tIns="15576" rIns="31152" bIns="15576" numCol="1" anchor="t" anchorCtr="0" compatLnSpc="1">
              <a:prstTxWarp prst="textNoShape">
                <a:avLst/>
              </a:prstTxWarp>
            </a:bodyPr>
            <a:lstStyle/>
            <a:p>
              <a:endParaRPr lang="ru-RU" sz="614"/>
            </a:p>
          </p:txBody>
        </p:sp>
        <p:sp>
          <p:nvSpPr>
            <p:cNvPr id="901" name="Freeform 22"/>
            <p:cNvSpPr>
              <a:spLocks/>
            </p:cNvSpPr>
            <p:nvPr/>
          </p:nvSpPr>
          <p:spPr bwMode="auto">
            <a:xfrm>
              <a:off x="3882" y="3215"/>
              <a:ext cx="482" cy="1868"/>
            </a:xfrm>
            <a:custGeom>
              <a:avLst/>
              <a:gdLst>
                <a:gd name="T0" fmla="*/ 965 w 965"/>
                <a:gd name="T1" fmla="*/ 240 h 3738"/>
                <a:gd name="T2" fmla="*/ 924 w 965"/>
                <a:gd name="T3" fmla="*/ 319 h 3738"/>
                <a:gd name="T4" fmla="*/ 849 w 965"/>
                <a:gd name="T5" fmla="*/ 479 h 3738"/>
                <a:gd name="T6" fmla="*/ 814 w 965"/>
                <a:gd name="T7" fmla="*/ 560 h 3738"/>
                <a:gd name="T8" fmla="*/ 734 w 965"/>
                <a:gd name="T9" fmla="*/ 762 h 3738"/>
                <a:gd name="T10" fmla="*/ 664 w 965"/>
                <a:gd name="T11" fmla="*/ 968 h 3738"/>
                <a:gd name="T12" fmla="*/ 607 w 965"/>
                <a:gd name="T13" fmla="*/ 1175 h 3738"/>
                <a:gd name="T14" fmla="*/ 558 w 965"/>
                <a:gd name="T15" fmla="*/ 1385 h 3738"/>
                <a:gd name="T16" fmla="*/ 522 w 965"/>
                <a:gd name="T17" fmla="*/ 1598 h 3738"/>
                <a:gd name="T18" fmla="*/ 494 w 965"/>
                <a:gd name="T19" fmla="*/ 1812 h 3738"/>
                <a:gd name="T20" fmla="*/ 478 w 965"/>
                <a:gd name="T21" fmla="*/ 2030 h 3738"/>
                <a:gd name="T22" fmla="*/ 473 w 965"/>
                <a:gd name="T23" fmla="*/ 2249 h 3738"/>
                <a:gd name="T24" fmla="*/ 473 w 965"/>
                <a:gd name="T25" fmla="*/ 2331 h 3738"/>
                <a:gd name="T26" fmla="*/ 480 w 965"/>
                <a:gd name="T27" fmla="*/ 2496 h 3738"/>
                <a:gd name="T28" fmla="*/ 491 w 965"/>
                <a:gd name="T29" fmla="*/ 2660 h 3738"/>
                <a:gd name="T30" fmla="*/ 510 w 965"/>
                <a:gd name="T31" fmla="*/ 2823 h 3738"/>
                <a:gd name="T32" fmla="*/ 535 w 965"/>
                <a:gd name="T33" fmla="*/ 2984 h 3738"/>
                <a:gd name="T34" fmla="*/ 565 w 965"/>
                <a:gd name="T35" fmla="*/ 3144 h 3738"/>
                <a:gd name="T36" fmla="*/ 602 w 965"/>
                <a:gd name="T37" fmla="*/ 3303 h 3738"/>
                <a:gd name="T38" fmla="*/ 645 w 965"/>
                <a:gd name="T39" fmla="*/ 3461 h 3738"/>
                <a:gd name="T40" fmla="*/ 668 w 965"/>
                <a:gd name="T41" fmla="*/ 3538 h 3738"/>
                <a:gd name="T42" fmla="*/ 588 w 965"/>
                <a:gd name="T43" fmla="*/ 3558 h 3738"/>
                <a:gd name="T44" fmla="*/ 511 w 965"/>
                <a:gd name="T45" fmla="*/ 3583 h 3738"/>
                <a:gd name="T46" fmla="*/ 434 w 965"/>
                <a:gd name="T47" fmla="*/ 3616 h 3738"/>
                <a:gd name="T48" fmla="*/ 359 w 965"/>
                <a:gd name="T49" fmla="*/ 3655 h 3738"/>
                <a:gd name="T50" fmla="*/ 328 w 965"/>
                <a:gd name="T51" fmla="*/ 3673 h 3738"/>
                <a:gd name="T52" fmla="*/ 266 w 965"/>
                <a:gd name="T53" fmla="*/ 3715 h 3738"/>
                <a:gd name="T54" fmla="*/ 237 w 965"/>
                <a:gd name="T55" fmla="*/ 3738 h 3738"/>
                <a:gd name="T56" fmla="*/ 179 w 965"/>
                <a:gd name="T57" fmla="*/ 3546 h 3738"/>
                <a:gd name="T58" fmla="*/ 128 w 965"/>
                <a:gd name="T59" fmla="*/ 3352 h 3738"/>
                <a:gd name="T60" fmla="*/ 86 w 965"/>
                <a:gd name="T61" fmla="*/ 3157 h 3738"/>
                <a:gd name="T62" fmla="*/ 52 w 965"/>
                <a:gd name="T63" fmla="*/ 2960 h 3738"/>
                <a:gd name="T64" fmla="*/ 27 w 965"/>
                <a:gd name="T65" fmla="*/ 2761 h 3738"/>
                <a:gd name="T66" fmla="*/ 10 w 965"/>
                <a:gd name="T67" fmla="*/ 2562 h 3738"/>
                <a:gd name="T68" fmla="*/ 1 w 965"/>
                <a:gd name="T69" fmla="*/ 2361 h 3738"/>
                <a:gd name="T70" fmla="*/ 0 w 965"/>
                <a:gd name="T71" fmla="*/ 2159 h 3738"/>
                <a:gd name="T72" fmla="*/ 2 w 965"/>
                <a:gd name="T73" fmla="*/ 2089 h 3738"/>
                <a:gd name="T74" fmla="*/ 9 w 965"/>
                <a:gd name="T75" fmla="*/ 1948 h 3738"/>
                <a:gd name="T76" fmla="*/ 19 w 965"/>
                <a:gd name="T77" fmla="*/ 1808 h 3738"/>
                <a:gd name="T78" fmla="*/ 35 w 965"/>
                <a:gd name="T79" fmla="*/ 1668 h 3738"/>
                <a:gd name="T80" fmla="*/ 54 w 965"/>
                <a:gd name="T81" fmla="*/ 1528 h 3738"/>
                <a:gd name="T82" fmla="*/ 77 w 965"/>
                <a:gd name="T83" fmla="*/ 1389 h 3738"/>
                <a:gd name="T84" fmla="*/ 103 w 965"/>
                <a:gd name="T85" fmla="*/ 1251 h 3738"/>
                <a:gd name="T86" fmla="*/ 135 w 965"/>
                <a:gd name="T87" fmla="*/ 1115 h 3738"/>
                <a:gd name="T88" fmla="*/ 170 w 965"/>
                <a:gd name="T89" fmla="*/ 978 h 3738"/>
                <a:gd name="T90" fmla="*/ 208 w 965"/>
                <a:gd name="T91" fmla="*/ 843 h 3738"/>
                <a:gd name="T92" fmla="*/ 252 w 965"/>
                <a:gd name="T93" fmla="*/ 710 h 3738"/>
                <a:gd name="T94" fmla="*/ 297 w 965"/>
                <a:gd name="T95" fmla="*/ 577 h 3738"/>
                <a:gd name="T96" fmla="*/ 349 w 965"/>
                <a:gd name="T97" fmla="*/ 446 h 3738"/>
                <a:gd name="T98" fmla="*/ 402 w 965"/>
                <a:gd name="T99" fmla="*/ 316 h 3738"/>
                <a:gd name="T100" fmla="*/ 460 w 965"/>
                <a:gd name="T101" fmla="*/ 189 h 3738"/>
                <a:gd name="T102" fmla="*/ 523 w 965"/>
                <a:gd name="T103" fmla="*/ 62 h 3738"/>
                <a:gd name="T104" fmla="*/ 554 w 965"/>
                <a:gd name="T105" fmla="*/ 0 h 3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65" h="3738">
                  <a:moveTo>
                    <a:pt x="554" y="0"/>
                  </a:moveTo>
                  <a:lnTo>
                    <a:pt x="965" y="240"/>
                  </a:lnTo>
                  <a:lnTo>
                    <a:pt x="965" y="240"/>
                  </a:lnTo>
                  <a:lnTo>
                    <a:pt x="924" y="319"/>
                  </a:lnTo>
                  <a:lnTo>
                    <a:pt x="886" y="399"/>
                  </a:lnTo>
                  <a:lnTo>
                    <a:pt x="849" y="479"/>
                  </a:lnTo>
                  <a:lnTo>
                    <a:pt x="814" y="560"/>
                  </a:lnTo>
                  <a:lnTo>
                    <a:pt x="814" y="560"/>
                  </a:lnTo>
                  <a:lnTo>
                    <a:pt x="772" y="661"/>
                  </a:lnTo>
                  <a:lnTo>
                    <a:pt x="734" y="762"/>
                  </a:lnTo>
                  <a:lnTo>
                    <a:pt x="699" y="864"/>
                  </a:lnTo>
                  <a:lnTo>
                    <a:pt x="664" y="968"/>
                  </a:lnTo>
                  <a:lnTo>
                    <a:pt x="634" y="1071"/>
                  </a:lnTo>
                  <a:lnTo>
                    <a:pt x="607" y="1175"/>
                  </a:lnTo>
                  <a:lnTo>
                    <a:pt x="581" y="1280"/>
                  </a:lnTo>
                  <a:lnTo>
                    <a:pt x="558" y="1385"/>
                  </a:lnTo>
                  <a:lnTo>
                    <a:pt x="539" y="1491"/>
                  </a:lnTo>
                  <a:lnTo>
                    <a:pt x="522" y="1598"/>
                  </a:lnTo>
                  <a:lnTo>
                    <a:pt x="506" y="1705"/>
                  </a:lnTo>
                  <a:lnTo>
                    <a:pt x="494" y="1812"/>
                  </a:lnTo>
                  <a:lnTo>
                    <a:pt x="485" y="1921"/>
                  </a:lnTo>
                  <a:lnTo>
                    <a:pt x="478" y="2030"/>
                  </a:lnTo>
                  <a:lnTo>
                    <a:pt x="474" y="2138"/>
                  </a:lnTo>
                  <a:lnTo>
                    <a:pt x="473" y="2249"/>
                  </a:lnTo>
                  <a:lnTo>
                    <a:pt x="473" y="2249"/>
                  </a:lnTo>
                  <a:lnTo>
                    <a:pt x="473" y="2331"/>
                  </a:lnTo>
                  <a:lnTo>
                    <a:pt x="476" y="2414"/>
                  </a:lnTo>
                  <a:lnTo>
                    <a:pt x="480" y="2496"/>
                  </a:lnTo>
                  <a:lnTo>
                    <a:pt x="485" y="2578"/>
                  </a:lnTo>
                  <a:lnTo>
                    <a:pt x="491" y="2660"/>
                  </a:lnTo>
                  <a:lnTo>
                    <a:pt x="501" y="2741"/>
                  </a:lnTo>
                  <a:lnTo>
                    <a:pt x="510" y="2823"/>
                  </a:lnTo>
                  <a:lnTo>
                    <a:pt x="522" y="2904"/>
                  </a:lnTo>
                  <a:lnTo>
                    <a:pt x="535" y="2984"/>
                  </a:lnTo>
                  <a:lnTo>
                    <a:pt x="549" y="3064"/>
                  </a:lnTo>
                  <a:lnTo>
                    <a:pt x="565" y="3144"/>
                  </a:lnTo>
                  <a:lnTo>
                    <a:pt x="583" y="3224"/>
                  </a:lnTo>
                  <a:lnTo>
                    <a:pt x="602" y="3303"/>
                  </a:lnTo>
                  <a:lnTo>
                    <a:pt x="622" y="3382"/>
                  </a:lnTo>
                  <a:lnTo>
                    <a:pt x="645" y="3461"/>
                  </a:lnTo>
                  <a:lnTo>
                    <a:pt x="668" y="3538"/>
                  </a:lnTo>
                  <a:lnTo>
                    <a:pt x="668" y="3538"/>
                  </a:lnTo>
                  <a:lnTo>
                    <a:pt x="629" y="3548"/>
                  </a:lnTo>
                  <a:lnTo>
                    <a:pt x="588" y="3558"/>
                  </a:lnTo>
                  <a:lnTo>
                    <a:pt x="550" y="3570"/>
                  </a:lnTo>
                  <a:lnTo>
                    <a:pt x="511" y="3583"/>
                  </a:lnTo>
                  <a:lnTo>
                    <a:pt x="472" y="3599"/>
                  </a:lnTo>
                  <a:lnTo>
                    <a:pt x="434" y="3616"/>
                  </a:lnTo>
                  <a:lnTo>
                    <a:pt x="397" y="3634"/>
                  </a:lnTo>
                  <a:lnTo>
                    <a:pt x="359" y="3655"/>
                  </a:lnTo>
                  <a:lnTo>
                    <a:pt x="359" y="3655"/>
                  </a:lnTo>
                  <a:lnTo>
                    <a:pt x="328" y="3673"/>
                  </a:lnTo>
                  <a:lnTo>
                    <a:pt x="296" y="3694"/>
                  </a:lnTo>
                  <a:lnTo>
                    <a:pt x="266" y="3715"/>
                  </a:lnTo>
                  <a:lnTo>
                    <a:pt x="237" y="3738"/>
                  </a:lnTo>
                  <a:lnTo>
                    <a:pt x="237" y="3738"/>
                  </a:lnTo>
                  <a:lnTo>
                    <a:pt x="207" y="3642"/>
                  </a:lnTo>
                  <a:lnTo>
                    <a:pt x="179" y="3546"/>
                  </a:lnTo>
                  <a:lnTo>
                    <a:pt x="153" y="3449"/>
                  </a:lnTo>
                  <a:lnTo>
                    <a:pt x="128" y="3352"/>
                  </a:lnTo>
                  <a:lnTo>
                    <a:pt x="107" y="3255"/>
                  </a:lnTo>
                  <a:lnTo>
                    <a:pt x="86" y="3157"/>
                  </a:lnTo>
                  <a:lnTo>
                    <a:pt x="69" y="3059"/>
                  </a:lnTo>
                  <a:lnTo>
                    <a:pt x="52" y="2960"/>
                  </a:lnTo>
                  <a:lnTo>
                    <a:pt x="39" y="2861"/>
                  </a:lnTo>
                  <a:lnTo>
                    <a:pt x="27" y="2761"/>
                  </a:lnTo>
                  <a:lnTo>
                    <a:pt x="17" y="2661"/>
                  </a:lnTo>
                  <a:lnTo>
                    <a:pt x="10" y="2562"/>
                  </a:lnTo>
                  <a:lnTo>
                    <a:pt x="4" y="2461"/>
                  </a:lnTo>
                  <a:lnTo>
                    <a:pt x="1" y="2361"/>
                  </a:lnTo>
                  <a:lnTo>
                    <a:pt x="0" y="2260"/>
                  </a:lnTo>
                  <a:lnTo>
                    <a:pt x="0" y="2159"/>
                  </a:lnTo>
                  <a:lnTo>
                    <a:pt x="0" y="2159"/>
                  </a:lnTo>
                  <a:lnTo>
                    <a:pt x="2" y="2089"/>
                  </a:lnTo>
                  <a:lnTo>
                    <a:pt x="5" y="2019"/>
                  </a:lnTo>
                  <a:lnTo>
                    <a:pt x="9" y="1948"/>
                  </a:lnTo>
                  <a:lnTo>
                    <a:pt x="14" y="1878"/>
                  </a:lnTo>
                  <a:lnTo>
                    <a:pt x="19" y="1808"/>
                  </a:lnTo>
                  <a:lnTo>
                    <a:pt x="27" y="1737"/>
                  </a:lnTo>
                  <a:lnTo>
                    <a:pt x="35" y="1668"/>
                  </a:lnTo>
                  <a:lnTo>
                    <a:pt x="43" y="1597"/>
                  </a:lnTo>
                  <a:lnTo>
                    <a:pt x="54" y="1528"/>
                  </a:lnTo>
                  <a:lnTo>
                    <a:pt x="65" y="1458"/>
                  </a:lnTo>
                  <a:lnTo>
                    <a:pt x="77" y="1389"/>
                  </a:lnTo>
                  <a:lnTo>
                    <a:pt x="90" y="1320"/>
                  </a:lnTo>
                  <a:lnTo>
                    <a:pt x="103" y="1251"/>
                  </a:lnTo>
                  <a:lnTo>
                    <a:pt x="119" y="1183"/>
                  </a:lnTo>
                  <a:lnTo>
                    <a:pt x="135" y="1115"/>
                  </a:lnTo>
                  <a:lnTo>
                    <a:pt x="152" y="1046"/>
                  </a:lnTo>
                  <a:lnTo>
                    <a:pt x="170" y="978"/>
                  </a:lnTo>
                  <a:lnTo>
                    <a:pt x="189" y="910"/>
                  </a:lnTo>
                  <a:lnTo>
                    <a:pt x="208" y="843"/>
                  </a:lnTo>
                  <a:lnTo>
                    <a:pt x="229" y="776"/>
                  </a:lnTo>
                  <a:lnTo>
                    <a:pt x="252" y="710"/>
                  </a:lnTo>
                  <a:lnTo>
                    <a:pt x="274" y="643"/>
                  </a:lnTo>
                  <a:lnTo>
                    <a:pt x="297" y="577"/>
                  </a:lnTo>
                  <a:lnTo>
                    <a:pt x="322" y="512"/>
                  </a:lnTo>
                  <a:lnTo>
                    <a:pt x="349" y="446"/>
                  </a:lnTo>
                  <a:lnTo>
                    <a:pt x="375" y="381"/>
                  </a:lnTo>
                  <a:lnTo>
                    <a:pt x="402" y="316"/>
                  </a:lnTo>
                  <a:lnTo>
                    <a:pt x="431" y="252"/>
                  </a:lnTo>
                  <a:lnTo>
                    <a:pt x="460" y="189"/>
                  </a:lnTo>
                  <a:lnTo>
                    <a:pt x="491" y="125"/>
                  </a:lnTo>
                  <a:lnTo>
                    <a:pt x="523" y="62"/>
                  </a:lnTo>
                  <a:lnTo>
                    <a:pt x="554" y="0"/>
                  </a:lnTo>
                  <a:lnTo>
                    <a:pt x="554" y="0"/>
                  </a:lnTo>
                  <a:close/>
                </a:path>
              </a:pathLst>
            </a:custGeom>
            <a:solidFill>
              <a:srgbClr val="333D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1152" tIns="15576" rIns="31152" bIns="15576" numCol="1" anchor="t" anchorCtr="0" compatLnSpc="1">
              <a:prstTxWarp prst="textNoShape">
                <a:avLst/>
              </a:prstTxWarp>
            </a:bodyPr>
            <a:lstStyle/>
            <a:p>
              <a:endParaRPr lang="ru-RU" sz="614"/>
            </a:p>
          </p:txBody>
        </p:sp>
        <p:sp>
          <p:nvSpPr>
            <p:cNvPr id="902" name="Freeform 23"/>
            <p:cNvSpPr>
              <a:spLocks/>
            </p:cNvSpPr>
            <p:nvPr/>
          </p:nvSpPr>
          <p:spPr bwMode="auto">
            <a:xfrm>
              <a:off x="4495" y="5804"/>
              <a:ext cx="1647" cy="932"/>
            </a:xfrm>
            <a:custGeom>
              <a:avLst/>
              <a:gdLst>
                <a:gd name="T0" fmla="*/ 3290 w 3293"/>
                <a:gd name="T1" fmla="*/ 1862 h 1862"/>
                <a:gd name="T2" fmla="*/ 3219 w 3293"/>
                <a:gd name="T3" fmla="*/ 1857 h 1862"/>
                <a:gd name="T4" fmla="*/ 3080 w 3293"/>
                <a:gd name="T5" fmla="*/ 1844 h 1862"/>
                <a:gd name="T6" fmla="*/ 2943 w 3293"/>
                <a:gd name="T7" fmla="*/ 1828 h 1862"/>
                <a:gd name="T8" fmla="*/ 2804 w 3293"/>
                <a:gd name="T9" fmla="*/ 1807 h 1862"/>
                <a:gd name="T10" fmla="*/ 2667 w 3293"/>
                <a:gd name="T11" fmla="*/ 1782 h 1862"/>
                <a:gd name="T12" fmla="*/ 2531 w 3293"/>
                <a:gd name="T13" fmla="*/ 1755 h 1862"/>
                <a:gd name="T14" fmla="*/ 2395 w 3293"/>
                <a:gd name="T15" fmla="*/ 1722 h 1862"/>
                <a:gd name="T16" fmla="*/ 2261 w 3293"/>
                <a:gd name="T17" fmla="*/ 1685 h 1862"/>
                <a:gd name="T18" fmla="*/ 2127 w 3293"/>
                <a:gd name="T19" fmla="*/ 1646 h 1862"/>
                <a:gd name="T20" fmla="*/ 1995 w 3293"/>
                <a:gd name="T21" fmla="*/ 1602 h 1862"/>
                <a:gd name="T22" fmla="*/ 1864 w 3293"/>
                <a:gd name="T23" fmla="*/ 1554 h 1862"/>
                <a:gd name="T24" fmla="*/ 1735 w 3293"/>
                <a:gd name="T25" fmla="*/ 1503 h 1862"/>
                <a:gd name="T26" fmla="*/ 1607 w 3293"/>
                <a:gd name="T27" fmla="*/ 1448 h 1862"/>
                <a:gd name="T28" fmla="*/ 1481 w 3293"/>
                <a:gd name="T29" fmla="*/ 1389 h 1862"/>
                <a:gd name="T30" fmla="*/ 1355 w 3293"/>
                <a:gd name="T31" fmla="*/ 1326 h 1862"/>
                <a:gd name="T32" fmla="*/ 1233 w 3293"/>
                <a:gd name="T33" fmla="*/ 1261 h 1862"/>
                <a:gd name="T34" fmla="*/ 1172 w 3293"/>
                <a:gd name="T35" fmla="*/ 1225 h 1862"/>
                <a:gd name="T36" fmla="*/ 1038 w 3293"/>
                <a:gd name="T37" fmla="*/ 1145 h 1862"/>
                <a:gd name="T38" fmla="*/ 906 w 3293"/>
                <a:gd name="T39" fmla="*/ 1060 h 1862"/>
                <a:gd name="T40" fmla="*/ 777 w 3293"/>
                <a:gd name="T41" fmla="*/ 972 h 1862"/>
                <a:gd name="T42" fmla="*/ 653 w 3293"/>
                <a:gd name="T43" fmla="*/ 879 h 1862"/>
                <a:gd name="T44" fmla="*/ 529 w 3293"/>
                <a:gd name="T45" fmla="*/ 782 h 1862"/>
                <a:gd name="T46" fmla="*/ 410 w 3293"/>
                <a:gd name="T47" fmla="*/ 681 h 1862"/>
                <a:gd name="T48" fmla="*/ 295 w 3293"/>
                <a:gd name="T49" fmla="*/ 576 h 1862"/>
                <a:gd name="T50" fmla="*/ 182 w 3293"/>
                <a:gd name="T51" fmla="*/ 468 h 1862"/>
                <a:gd name="T52" fmla="*/ 136 w 3293"/>
                <a:gd name="T53" fmla="*/ 420 h 1862"/>
                <a:gd name="T54" fmla="*/ 44 w 3293"/>
                <a:gd name="T55" fmla="*/ 323 h 1862"/>
                <a:gd name="T56" fmla="*/ 0 w 3293"/>
                <a:gd name="T57" fmla="*/ 274 h 1862"/>
                <a:gd name="T58" fmla="*/ 67 w 3293"/>
                <a:gd name="T59" fmla="*/ 244 h 1862"/>
                <a:gd name="T60" fmla="*/ 133 w 3293"/>
                <a:gd name="T61" fmla="*/ 209 h 1862"/>
                <a:gd name="T62" fmla="*/ 170 w 3293"/>
                <a:gd name="T63" fmla="*/ 187 h 1862"/>
                <a:gd name="T64" fmla="*/ 238 w 3293"/>
                <a:gd name="T65" fmla="*/ 139 h 1862"/>
                <a:gd name="T66" fmla="*/ 303 w 3293"/>
                <a:gd name="T67" fmla="*/ 86 h 1862"/>
                <a:gd name="T68" fmla="*/ 360 w 3293"/>
                <a:gd name="T69" fmla="*/ 30 h 1862"/>
                <a:gd name="T70" fmla="*/ 388 w 3293"/>
                <a:gd name="T71" fmla="*/ 0 h 1862"/>
                <a:gd name="T72" fmla="*/ 515 w 3293"/>
                <a:gd name="T73" fmla="*/ 133 h 1862"/>
                <a:gd name="T74" fmla="*/ 591 w 3293"/>
                <a:gd name="T75" fmla="*/ 207 h 1862"/>
                <a:gd name="T76" fmla="*/ 747 w 3293"/>
                <a:gd name="T77" fmla="*/ 348 h 1862"/>
                <a:gd name="T78" fmla="*/ 908 w 3293"/>
                <a:gd name="T79" fmla="*/ 482 h 1862"/>
                <a:gd name="T80" fmla="*/ 1075 w 3293"/>
                <a:gd name="T81" fmla="*/ 607 h 1862"/>
                <a:gd name="T82" fmla="*/ 1248 w 3293"/>
                <a:gd name="T83" fmla="*/ 723 h 1862"/>
                <a:gd name="T84" fmla="*/ 1426 w 3293"/>
                <a:gd name="T85" fmla="*/ 831 h 1862"/>
                <a:gd name="T86" fmla="*/ 1608 w 3293"/>
                <a:gd name="T87" fmla="*/ 930 h 1862"/>
                <a:gd name="T88" fmla="*/ 1797 w 3293"/>
                <a:gd name="T89" fmla="*/ 1021 h 1862"/>
                <a:gd name="T90" fmla="*/ 1894 w 3293"/>
                <a:gd name="T91" fmla="*/ 1063 h 1862"/>
                <a:gd name="T92" fmla="*/ 2062 w 3293"/>
                <a:gd name="T93" fmla="*/ 1130 h 1862"/>
                <a:gd name="T94" fmla="*/ 2232 w 3293"/>
                <a:gd name="T95" fmla="*/ 1190 h 1862"/>
                <a:gd name="T96" fmla="*/ 2405 w 3293"/>
                <a:gd name="T97" fmla="*/ 1242 h 1862"/>
                <a:gd name="T98" fmla="*/ 2580 w 3293"/>
                <a:gd name="T99" fmla="*/ 1287 h 1862"/>
                <a:gd name="T100" fmla="*/ 2755 w 3293"/>
                <a:gd name="T101" fmla="*/ 1325 h 1862"/>
                <a:gd name="T102" fmla="*/ 2932 w 3293"/>
                <a:gd name="T103" fmla="*/ 1355 h 1862"/>
                <a:gd name="T104" fmla="*/ 3112 w 3293"/>
                <a:gd name="T105" fmla="*/ 1379 h 1862"/>
                <a:gd name="T106" fmla="*/ 3293 w 3293"/>
                <a:gd name="T107" fmla="*/ 1394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93" h="1862">
                  <a:moveTo>
                    <a:pt x="3293" y="1394"/>
                  </a:moveTo>
                  <a:lnTo>
                    <a:pt x="3290" y="1862"/>
                  </a:lnTo>
                  <a:lnTo>
                    <a:pt x="3290" y="1862"/>
                  </a:lnTo>
                  <a:lnTo>
                    <a:pt x="3219" y="1857"/>
                  </a:lnTo>
                  <a:lnTo>
                    <a:pt x="3150" y="1851"/>
                  </a:lnTo>
                  <a:lnTo>
                    <a:pt x="3080" y="1844"/>
                  </a:lnTo>
                  <a:lnTo>
                    <a:pt x="3011" y="1836"/>
                  </a:lnTo>
                  <a:lnTo>
                    <a:pt x="2943" y="1828"/>
                  </a:lnTo>
                  <a:lnTo>
                    <a:pt x="2873" y="1818"/>
                  </a:lnTo>
                  <a:lnTo>
                    <a:pt x="2804" y="1807"/>
                  </a:lnTo>
                  <a:lnTo>
                    <a:pt x="2736" y="1796"/>
                  </a:lnTo>
                  <a:lnTo>
                    <a:pt x="2667" y="1782"/>
                  </a:lnTo>
                  <a:lnTo>
                    <a:pt x="2599" y="1769"/>
                  </a:lnTo>
                  <a:lnTo>
                    <a:pt x="2531" y="1755"/>
                  </a:lnTo>
                  <a:lnTo>
                    <a:pt x="2463" y="1739"/>
                  </a:lnTo>
                  <a:lnTo>
                    <a:pt x="2395" y="1722"/>
                  </a:lnTo>
                  <a:lnTo>
                    <a:pt x="2328" y="1705"/>
                  </a:lnTo>
                  <a:lnTo>
                    <a:pt x="2261" y="1685"/>
                  </a:lnTo>
                  <a:lnTo>
                    <a:pt x="2194" y="1666"/>
                  </a:lnTo>
                  <a:lnTo>
                    <a:pt x="2127" y="1646"/>
                  </a:lnTo>
                  <a:lnTo>
                    <a:pt x="2062" y="1624"/>
                  </a:lnTo>
                  <a:lnTo>
                    <a:pt x="1995" y="1602"/>
                  </a:lnTo>
                  <a:lnTo>
                    <a:pt x="1929" y="1579"/>
                  </a:lnTo>
                  <a:lnTo>
                    <a:pt x="1864" y="1554"/>
                  </a:lnTo>
                  <a:lnTo>
                    <a:pt x="1800" y="1529"/>
                  </a:lnTo>
                  <a:lnTo>
                    <a:pt x="1735" y="1503"/>
                  </a:lnTo>
                  <a:lnTo>
                    <a:pt x="1671" y="1476"/>
                  </a:lnTo>
                  <a:lnTo>
                    <a:pt x="1607" y="1448"/>
                  </a:lnTo>
                  <a:lnTo>
                    <a:pt x="1544" y="1419"/>
                  </a:lnTo>
                  <a:lnTo>
                    <a:pt x="1481" y="1389"/>
                  </a:lnTo>
                  <a:lnTo>
                    <a:pt x="1418" y="1358"/>
                  </a:lnTo>
                  <a:lnTo>
                    <a:pt x="1355" y="1326"/>
                  </a:lnTo>
                  <a:lnTo>
                    <a:pt x="1294" y="1294"/>
                  </a:lnTo>
                  <a:lnTo>
                    <a:pt x="1233" y="1261"/>
                  </a:lnTo>
                  <a:lnTo>
                    <a:pt x="1172" y="1225"/>
                  </a:lnTo>
                  <a:lnTo>
                    <a:pt x="1172" y="1225"/>
                  </a:lnTo>
                  <a:lnTo>
                    <a:pt x="1105" y="1186"/>
                  </a:lnTo>
                  <a:lnTo>
                    <a:pt x="1038" y="1145"/>
                  </a:lnTo>
                  <a:lnTo>
                    <a:pt x="971" y="1103"/>
                  </a:lnTo>
                  <a:lnTo>
                    <a:pt x="906" y="1060"/>
                  </a:lnTo>
                  <a:lnTo>
                    <a:pt x="841" y="1017"/>
                  </a:lnTo>
                  <a:lnTo>
                    <a:pt x="777" y="972"/>
                  </a:lnTo>
                  <a:lnTo>
                    <a:pt x="714" y="926"/>
                  </a:lnTo>
                  <a:lnTo>
                    <a:pt x="653" y="879"/>
                  </a:lnTo>
                  <a:lnTo>
                    <a:pt x="591" y="831"/>
                  </a:lnTo>
                  <a:lnTo>
                    <a:pt x="529" y="782"/>
                  </a:lnTo>
                  <a:lnTo>
                    <a:pt x="469" y="732"/>
                  </a:lnTo>
                  <a:lnTo>
                    <a:pt x="410" y="681"/>
                  </a:lnTo>
                  <a:lnTo>
                    <a:pt x="352" y="629"/>
                  </a:lnTo>
                  <a:lnTo>
                    <a:pt x="295" y="576"/>
                  </a:lnTo>
                  <a:lnTo>
                    <a:pt x="238" y="523"/>
                  </a:lnTo>
                  <a:lnTo>
                    <a:pt x="182" y="468"/>
                  </a:lnTo>
                  <a:lnTo>
                    <a:pt x="182" y="468"/>
                  </a:lnTo>
                  <a:lnTo>
                    <a:pt x="136" y="420"/>
                  </a:lnTo>
                  <a:lnTo>
                    <a:pt x="89" y="372"/>
                  </a:lnTo>
                  <a:lnTo>
                    <a:pt x="44" y="323"/>
                  </a:lnTo>
                  <a:lnTo>
                    <a:pt x="0" y="274"/>
                  </a:lnTo>
                  <a:lnTo>
                    <a:pt x="0" y="274"/>
                  </a:lnTo>
                  <a:lnTo>
                    <a:pt x="34" y="259"/>
                  </a:lnTo>
                  <a:lnTo>
                    <a:pt x="67" y="244"/>
                  </a:lnTo>
                  <a:lnTo>
                    <a:pt x="101" y="228"/>
                  </a:lnTo>
                  <a:lnTo>
                    <a:pt x="133" y="209"/>
                  </a:lnTo>
                  <a:lnTo>
                    <a:pt x="133" y="209"/>
                  </a:lnTo>
                  <a:lnTo>
                    <a:pt x="170" y="187"/>
                  </a:lnTo>
                  <a:lnTo>
                    <a:pt x="204" y="164"/>
                  </a:lnTo>
                  <a:lnTo>
                    <a:pt x="238" y="139"/>
                  </a:lnTo>
                  <a:lnTo>
                    <a:pt x="271" y="114"/>
                  </a:lnTo>
                  <a:lnTo>
                    <a:pt x="303" y="86"/>
                  </a:lnTo>
                  <a:lnTo>
                    <a:pt x="331" y="59"/>
                  </a:lnTo>
                  <a:lnTo>
                    <a:pt x="360" y="30"/>
                  </a:lnTo>
                  <a:lnTo>
                    <a:pt x="388" y="0"/>
                  </a:lnTo>
                  <a:lnTo>
                    <a:pt x="388" y="0"/>
                  </a:lnTo>
                  <a:lnTo>
                    <a:pt x="451" y="68"/>
                  </a:lnTo>
                  <a:lnTo>
                    <a:pt x="515" y="133"/>
                  </a:lnTo>
                  <a:lnTo>
                    <a:pt x="515" y="133"/>
                  </a:lnTo>
                  <a:lnTo>
                    <a:pt x="591" y="207"/>
                  </a:lnTo>
                  <a:lnTo>
                    <a:pt x="668" y="279"/>
                  </a:lnTo>
                  <a:lnTo>
                    <a:pt x="747" y="348"/>
                  </a:lnTo>
                  <a:lnTo>
                    <a:pt x="826" y="417"/>
                  </a:lnTo>
                  <a:lnTo>
                    <a:pt x="908" y="482"/>
                  </a:lnTo>
                  <a:lnTo>
                    <a:pt x="991" y="545"/>
                  </a:lnTo>
                  <a:lnTo>
                    <a:pt x="1075" y="607"/>
                  </a:lnTo>
                  <a:lnTo>
                    <a:pt x="1160" y="666"/>
                  </a:lnTo>
                  <a:lnTo>
                    <a:pt x="1248" y="723"/>
                  </a:lnTo>
                  <a:lnTo>
                    <a:pt x="1336" y="778"/>
                  </a:lnTo>
                  <a:lnTo>
                    <a:pt x="1426" y="831"/>
                  </a:lnTo>
                  <a:lnTo>
                    <a:pt x="1516" y="882"/>
                  </a:lnTo>
                  <a:lnTo>
                    <a:pt x="1608" y="930"/>
                  </a:lnTo>
                  <a:lnTo>
                    <a:pt x="1703" y="976"/>
                  </a:lnTo>
                  <a:lnTo>
                    <a:pt x="1797" y="1021"/>
                  </a:lnTo>
                  <a:lnTo>
                    <a:pt x="1894" y="1063"/>
                  </a:lnTo>
                  <a:lnTo>
                    <a:pt x="1894" y="1063"/>
                  </a:lnTo>
                  <a:lnTo>
                    <a:pt x="1978" y="1097"/>
                  </a:lnTo>
                  <a:lnTo>
                    <a:pt x="2062" y="1130"/>
                  </a:lnTo>
                  <a:lnTo>
                    <a:pt x="2147" y="1161"/>
                  </a:lnTo>
                  <a:lnTo>
                    <a:pt x="2232" y="1190"/>
                  </a:lnTo>
                  <a:lnTo>
                    <a:pt x="2319" y="1216"/>
                  </a:lnTo>
                  <a:lnTo>
                    <a:pt x="2405" y="1242"/>
                  </a:lnTo>
                  <a:lnTo>
                    <a:pt x="2492" y="1266"/>
                  </a:lnTo>
                  <a:lnTo>
                    <a:pt x="2580" y="1287"/>
                  </a:lnTo>
                  <a:lnTo>
                    <a:pt x="2667" y="1307"/>
                  </a:lnTo>
                  <a:lnTo>
                    <a:pt x="2755" y="1325"/>
                  </a:lnTo>
                  <a:lnTo>
                    <a:pt x="2844" y="1341"/>
                  </a:lnTo>
                  <a:lnTo>
                    <a:pt x="2932" y="1355"/>
                  </a:lnTo>
                  <a:lnTo>
                    <a:pt x="3023" y="1368"/>
                  </a:lnTo>
                  <a:lnTo>
                    <a:pt x="3112" y="1379"/>
                  </a:lnTo>
                  <a:lnTo>
                    <a:pt x="3202" y="1387"/>
                  </a:lnTo>
                  <a:lnTo>
                    <a:pt x="3293" y="1394"/>
                  </a:lnTo>
                  <a:lnTo>
                    <a:pt x="3293" y="1394"/>
                  </a:lnTo>
                  <a:close/>
                </a:path>
              </a:pathLst>
            </a:custGeom>
            <a:solidFill>
              <a:srgbClr val="333D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1152" tIns="15576" rIns="31152" bIns="15576" numCol="1" anchor="t" anchorCtr="0" compatLnSpc="1">
              <a:prstTxWarp prst="textNoShape">
                <a:avLst/>
              </a:prstTxWarp>
            </a:bodyPr>
            <a:lstStyle/>
            <a:p>
              <a:endParaRPr lang="ru-RU" sz="614"/>
            </a:p>
          </p:txBody>
        </p:sp>
        <p:sp>
          <p:nvSpPr>
            <p:cNvPr id="903" name="Freeform 24"/>
            <p:cNvSpPr>
              <a:spLocks/>
            </p:cNvSpPr>
            <p:nvPr/>
          </p:nvSpPr>
          <p:spPr bwMode="auto">
            <a:xfrm>
              <a:off x="4160" y="3351"/>
              <a:ext cx="1996" cy="3109"/>
            </a:xfrm>
            <a:custGeom>
              <a:avLst/>
              <a:gdLst>
                <a:gd name="T0" fmla="*/ 3830 w 3992"/>
                <a:gd name="T1" fmla="*/ 3625 h 6219"/>
                <a:gd name="T2" fmla="*/ 3611 w 3992"/>
                <a:gd name="T3" fmla="*/ 3554 h 6219"/>
                <a:gd name="T4" fmla="*/ 3409 w 3992"/>
                <a:gd name="T5" fmla="*/ 3457 h 6219"/>
                <a:gd name="T6" fmla="*/ 3223 w 3992"/>
                <a:gd name="T7" fmla="*/ 3334 h 6219"/>
                <a:gd name="T8" fmla="*/ 3055 w 3992"/>
                <a:gd name="T9" fmla="*/ 3189 h 6219"/>
                <a:gd name="T10" fmla="*/ 2908 w 3992"/>
                <a:gd name="T11" fmla="*/ 3026 h 6219"/>
                <a:gd name="T12" fmla="*/ 2784 w 3992"/>
                <a:gd name="T13" fmla="*/ 2842 h 6219"/>
                <a:gd name="T14" fmla="*/ 2684 w 3992"/>
                <a:gd name="T15" fmla="*/ 2644 h 6219"/>
                <a:gd name="T16" fmla="*/ 2611 w 3992"/>
                <a:gd name="T17" fmla="*/ 2432 h 6219"/>
                <a:gd name="T18" fmla="*/ 2565 w 3992"/>
                <a:gd name="T19" fmla="*/ 2208 h 6219"/>
                <a:gd name="T20" fmla="*/ 2549 w 3992"/>
                <a:gd name="T21" fmla="*/ 1976 h 6219"/>
                <a:gd name="T22" fmla="*/ 2564 w 3992"/>
                <a:gd name="T23" fmla="*/ 1758 h 6219"/>
                <a:gd name="T24" fmla="*/ 2615 w 3992"/>
                <a:gd name="T25" fmla="*/ 1506 h 6219"/>
                <a:gd name="T26" fmla="*/ 2692 w 3992"/>
                <a:gd name="T27" fmla="*/ 1294 h 6219"/>
                <a:gd name="T28" fmla="*/ 397 w 3992"/>
                <a:gd name="T29" fmla="*/ 180 h 6219"/>
                <a:gd name="T30" fmla="*/ 253 w 3992"/>
                <a:gd name="T31" fmla="*/ 527 h 6219"/>
                <a:gd name="T32" fmla="*/ 140 w 3992"/>
                <a:gd name="T33" fmla="*/ 888 h 6219"/>
                <a:gd name="T34" fmla="*/ 70 w 3992"/>
                <a:gd name="T35" fmla="*/ 1201 h 6219"/>
                <a:gd name="T36" fmla="*/ 17 w 3992"/>
                <a:gd name="T37" fmla="*/ 1585 h 6219"/>
                <a:gd name="T38" fmla="*/ 0 w 3992"/>
                <a:gd name="T39" fmla="*/ 1976 h 6219"/>
                <a:gd name="T40" fmla="*/ 19 w 3992"/>
                <a:gd name="T41" fmla="*/ 2383 h 6219"/>
                <a:gd name="T42" fmla="*/ 93 w 3992"/>
                <a:gd name="T43" fmla="*/ 2863 h 6219"/>
                <a:gd name="T44" fmla="*/ 195 w 3992"/>
                <a:gd name="T45" fmla="*/ 3254 h 6219"/>
                <a:gd name="T46" fmla="*/ 136 w 3992"/>
                <a:gd name="T47" fmla="*/ 2943 h 6219"/>
                <a:gd name="T48" fmla="*/ 52 w 3992"/>
                <a:gd name="T49" fmla="*/ 2467 h 6219"/>
                <a:gd name="T50" fmla="*/ 23 w 3992"/>
                <a:gd name="T51" fmla="*/ 1976 h 6219"/>
                <a:gd name="T52" fmla="*/ 35 w 3992"/>
                <a:gd name="T53" fmla="*/ 1660 h 6219"/>
                <a:gd name="T54" fmla="*/ 80 w 3992"/>
                <a:gd name="T55" fmla="*/ 1283 h 6219"/>
                <a:gd name="T56" fmla="*/ 158 w 3992"/>
                <a:gd name="T57" fmla="*/ 912 h 6219"/>
                <a:gd name="T58" fmla="*/ 270 w 3992"/>
                <a:gd name="T59" fmla="*/ 552 h 6219"/>
                <a:gd name="T60" fmla="*/ 413 w 3992"/>
                <a:gd name="T61" fmla="*/ 202 h 6219"/>
                <a:gd name="T62" fmla="*/ 2645 w 3992"/>
                <a:gd name="T63" fmla="*/ 1344 h 6219"/>
                <a:gd name="T64" fmla="*/ 2569 w 3992"/>
                <a:gd name="T65" fmla="*/ 1590 h 6219"/>
                <a:gd name="T66" fmla="*/ 2531 w 3992"/>
                <a:gd name="T67" fmla="*/ 1844 h 6219"/>
                <a:gd name="T68" fmla="*/ 2528 w 3992"/>
                <a:gd name="T69" fmla="*/ 2053 h 6219"/>
                <a:gd name="T70" fmla="*/ 2553 w 3992"/>
                <a:gd name="T71" fmla="*/ 2281 h 6219"/>
                <a:gd name="T72" fmla="*/ 2610 w 3992"/>
                <a:gd name="T73" fmla="*/ 2504 h 6219"/>
                <a:gd name="T74" fmla="*/ 2693 w 3992"/>
                <a:gd name="T75" fmla="*/ 2716 h 6219"/>
                <a:gd name="T76" fmla="*/ 2805 w 3992"/>
                <a:gd name="T77" fmla="*/ 2917 h 6219"/>
                <a:gd name="T78" fmla="*/ 2944 w 3992"/>
                <a:gd name="T79" fmla="*/ 3100 h 6219"/>
                <a:gd name="T80" fmla="*/ 3075 w 3992"/>
                <a:gd name="T81" fmla="*/ 3237 h 6219"/>
                <a:gd name="T82" fmla="*/ 3249 w 3992"/>
                <a:gd name="T83" fmla="*/ 3380 h 6219"/>
                <a:gd name="T84" fmla="*/ 3439 w 3992"/>
                <a:gd name="T85" fmla="*/ 3497 h 6219"/>
                <a:gd name="T86" fmla="*/ 3644 w 3992"/>
                <a:gd name="T87" fmla="*/ 3591 h 6219"/>
                <a:gd name="T88" fmla="*/ 3859 w 3992"/>
                <a:gd name="T89" fmla="*/ 3656 h 6219"/>
                <a:gd name="T90" fmla="*/ 3848 w 3992"/>
                <a:gd name="T91" fmla="*/ 6185 h 6219"/>
                <a:gd name="T92" fmla="*/ 3237 w 3992"/>
                <a:gd name="T93" fmla="*/ 6081 h 6219"/>
                <a:gd name="T94" fmla="*/ 2659 w 3992"/>
                <a:gd name="T95" fmla="*/ 5892 h 6219"/>
                <a:gd name="T96" fmla="*/ 2122 w 3992"/>
                <a:gd name="T97" fmla="*/ 5628 h 6219"/>
                <a:gd name="T98" fmla="*/ 1632 w 3992"/>
                <a:gd name="T99" fmla="*/ 5291 h 6219"/>
                <a:gd name="T100" fmla="*/ 1194 w 3992"/>
                <a:gd name="T101" fmla="*/ 4891 h 6219"/>
                <a:gd name="T102" fmla="*/ 1152 w 3992"/>
                <a:gd name="T103" fmla="*/ 4884 h 6219"/>
                <a:gd name="T104" fmla="*/ 1595 w 3992"/>
                <a:gd name="T105" fmla="*/ 5293 h 6219"/>
                <a:gd name="T106" fmla="*/ 2084 w 3992"/>
                <a:gd name="T107" fmla="*/ 5633 h 6219"/>
                <a:gd name="T108" fmla="*/ 2613 w 3992"/>
                <a:gd name="T109" fmla="*/ 5900 h 6219"/>
                <a:gd name="T110" fmla="*/ 3176 w 3992"/>
                <a:gd name="T111" fmla="*/ 6090 h 6219"/>
                <a:gd name="T112" fmla="*/ 3763 w 3992"/>
                <a:gd name="T113" fmla="*/ 6201 h 6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92" h="6219">
                  <a:moveTo>
                    <a:pt x="3983" y="3656"/>
                  </a:moveTo>
                  <a:lnTo>
                    <a:pt x="3983" y="3656"/>
                  </a:lnTo>
                  <a:lnTo>
                    <a:pt x="3944" y="3650"/>
                  </a:lnTo>
                  <a:lnTo>
                    <a:pt x="3906" y="3642"/>
                  </a:lnTo>
                  <a:lnTo>
                    <a:pt x="3868" y="3634"/>
                  </a:lnTo>
                  <a:lnTo>
                    <a:pt x="3830" y="3625"/>
                  </a:lnTo>
                  <a:lnTo>
                    <a:pt x="3792" y="3615"/>
                  </a:lnTo>
                  <a:lnTo>
                    <a:pt x="3755" y="3604"/>
                  </a:lnTo>
                  <a:lnTo>
                    <a:pt x="3718" y="3593"/>
                  </a:lnTo>
                  <a:lnTo>
                    <a:pt x="3683" y="3580"/>
                  </a:lnTo>
                  <a:lnTo>
                    <a:pt x="3646" y="3567"/>
                  </a:lnTo>
                  <a:lnTo>
                    <a:pt x="3611" y="3554"/>
                  </a:lnTo>
                  <a:lnTo>
                    <a:pt x="3577" y="3539"/>
                  </a:lnTo>
                  <a:lnTo>
                    <a:pt x="3542" y="3524"/>
                  </a:lnTo>
                  <a:lnTo>
                    <a:pt x="3507" y="3508"/>
                  </a:lnTo>
                  <a:lnTo>
                    <a:pt x="3475" y="3492"/>
                  </a:lnTo>
                  <a:lnTo>
                    <a:pt x="3442" y="3474"/>
                  </a:lnTo>
                  <a:lnTo>
                    <a:pt x="3409" y="3457"/>
                  </a:lnTo>
                  <a:lnTo>
                    <a:pt x="3376" y="3437"/>
                  </a:lnTo>
                  <a:lnTo>
                    <a:pt x="3345" y="3418"/>
                  </a:lnTo>
                  <a:lnTo>
                    <a:pt x="3313" y="3398"/>
                  </a:lnTo>
                  <a:lnTo>
                    <a:pt x="3282" y="3377"/>
                  </a:lnTo>
                  <a:lnTo>
                    <a:pt x="3252" y="3356"/>
                  </a:lnTo>
                  <a:lnTo>
                    <a:pt x="3223" y="3334"/>
                  </a:lnTo>
                  <a:lnTo>
                    <a:pt x="3193" y="3311"/>
                  </a:lnTo>
                  <a:lnTo>
                    <a:pt x="3164" y="3288"/>
                  </a:lnTo>
                  <a:lnTo>
                    <a:pt x="3136" y="3264"/>
                  </a:lnTo>
                  <a:lnTo>
                    <a:pt x="3109" y="3241"/>
                  </a:lnTo>
                  <a:lnTo>
                    <a:pt x="3081" y="3216"/>
                  </a:lnTo>
                  <a:lnTo>
                    <a:pt x="3055" y="3189"/>
                  </a:lnTo>
                  <a:lnTo>
                    <a:pt x="3029" y="3163"/>
                  </a:lnTo>
                  <a:lnTo>
                    <a:pt x="3004" y="3137"/>
                  </a:lnTo>
                  <a:lnTo>
                    <a:pt x="2979" y="3109"/>
                  </a:lnTo>
                  <a:lnTo>
                    <a:pt x="2954" y="3082"/>
                  </a:lnTo>
                  <a:lnTo>
                    <a:pt x="2931" y="3053"/>
                  </a:lnTo>
                  <a:lnTo>
                    <a:pt x="2908" y="3026"/>
                  </a:lnTo>
                  <a:lnTo>
                    <a:pt x="2886" y="2995"/>
                  </a:lnTo>
                  <a:lnTo>
                    <a:pt x="2864" y="2967"/>
                  </a:lnTo>
                  <a:lnTo>
                    <a:pt x="2843" y="2935"/>
                  </a:lnTo>
                  <a:lnTo>
                    <a:pt x="2823" y="2905"/>
                  </a:lnTo>
                  <a:lnTo>
                    <a:pt x="2804" y="2874"/>
                  </a:lnTo>
                  <a:lnTo>
                    <a:pt x="2784" y="2842"/>
                  </a:lnTo>
                  <a:lnTo>
                    <a:pt x="2766" y="2811"/>
                  </a:lnTo>
                  <a:lnTo>
                    <a:pt x="2748" y="2778"/>
                  </a:lnTo>
                  <a:lnTo>
                    <a:pt x="2731" y="2745"/>
                  </a:lnTo>
                  <a:lnTo>
                    <a:pt x="2714" y="2711"/>
                  </a:lnTo>
                  <a:lnTo>
                    <a:pt x="2699" y="2678"/>
                  </a:lnTo>
                  <a:lnTo>
                    <a:pt x="2684" y="2644"/>
                  </a:lnTo>
                  <a:lnTo>
                    <a:pt x="2670" y="2609"/>
                  </a:lnTo>
                  <a:lnTo>
                    <a:pt x="2657" y="2575"/>
                  </a:lnTo>
                  <a:lnTo>
                    <a:pt x="2644" y="2539"/>
                  </a:lnTo>
                  <a:lnTo>
                    <a:pt x="2632" y="2504"/>
                  </a:lnTo>
                  <a:lnTo>
                    <a:pt x="2621" y="2468"/>
                  </a:lnTo>
                  <a:lnTo>
                    <a:pt x="2611" y="2432"/>
                  </a:lnTo>
                  <a:lnTo>
                    <a:pt x="2602" y="2395"/>
                  </a:lnTo>
                  <a:lnTo>
                    <a:pt x="2592" y="2358"/>
                  </a:lnTo>
                  <a:lnTo>
                    <a:pt x="2585" y="2322"/>
                  </a:lnTo>
                  <a:lnTo>
                    <a:pt x="2577" y="2284"/>
                  </a:lnTo>
                  <a:lnTo>
                    <a:pt x="2571" y="2246"/>
                  </a:lnTo>
                  <a:lnTo>
                    <a:pt x="2565" y="2208"/>
                  </a:lnTo>
                  <a:lnTo>
                    <a:pt x="2561" y="2170"/>
                  </a:lnTo>
                  <a:lnTo>
                    <a:pt x="2557" y="2132"/>
                  </a:lnTo>
                  <a:lnTo>
                    <a:pt x="2553" y="2092"/>
                  </a:lnTo>
                  <a:lnTo>
                    <a:pt x="2552" y="2054"/>
                  </a:lnTo>
                  <a:lnTo>
                    <a:pt x="2551" y="2015"/>
                  </a:lnTo>
                  <a:lnTo>
                    <a:pt x="2549" y="1976"/>
                  </a:lnTo>
                  <a:lnTo>
                    <a:pt x="2549" y="1976"/>
                  </a:lnTo>
                  <a:lnTo>
                    <a:pt x="2551" y="1931"/>
                  </a:lnTo>
                  <a:lnTo>
                    <a:pt x="2552" y="1888"/>
                  </a:lnTo>
                  <a:lnTo>
                    <a:pt x="2554" y="1844"/>
                  </a:lnTo>
                  <a:lnTo>
                    <a:pt x="2558" y="1801"/>
                  </a:lnTo>
                  <a:lnTo>
                    <a:pt x="2564" y="1758"/>
                  </a:lnTo>
                  <a:lnTo>
                    <a:pt x="2569" y="1716"/>
                  </a:lnTo>
                  <a:lnTo>
                    <a:pt x="2577" y="1674"/>
                  </a:lnTo>
                  <a:lnTo>
                    <a:pt x="2585" y="1631"/>
                  </a:lnTo>
                  <a:lnTo>
                    <a:pt x="2594" y="1589"/>
                  </a:lnTo>
                  <a:lnTo>
                    <a:pt x="2604" y="1547"/>
                  </a:lnTo>
                  <a:lnTo>
                    <a:pt x="2615" y="1506"/>
                  </a:lnTo>
                  <a:lnTo>
                    <a:pt x="2628" y="1464"/>
                  </a:lnTo>
                  <a:lnTo>
                    <a:pt x="2641" y="1424"/>
                  </a:lnTo>
                  <a:lnTo>
                    <a:pt x="2655" y="1383"/>
                  </a:lnTo>
                  <a:lnTo>
                    <a:pt x="2671" y="1344"/>
                  </a:lnTo>
                  <a:lnTo>
                    <a:pt x="2688" y="1303"/>
                  </a:lnTo>
                  <a:lnTo>
                    <a:pt x="2692" y="1294"/>
                  </a:lnTo>
                  <a:lnTo>
                    <a:pt x="487" y="0"/>
                  </a:lnTo>
                  <a:lnTo>
                    <a:pt x="481" y="11"/>
                  </a:lnTo>
                  <a:lnTo>
                    <a:pt x="481" y="11"/>
                  </a:lnTo>
                  <a:lnTo>
                    <a:pt x="452" y="67"/>
                  </a:lnTo>
                  <a:lnTo>
                    <a:pt x="424" y="123"/>
                  </a:lnTo>
                  <a:lnTo>
                    <a:pt x="397" y="180"/>
                  </a:lnTo>
                  <a:lnTo>
                    <a:pt x="371" y="236"/>
                  </a:lnTo>
                  <a:lnTo>
                    <a:pt x="346" y="294"/>
                  </a:lnTo>
                  <a:lnTo>
                    <a:pt x="321" y="351"/>
                  </a:lnTo>
                  <a:lnTo>
                    <a:pt x="297" y="410"/>
                  </a:lnTo>
                  <a:lnTo>
                    <a:pt x="275" y="469"/>
                  </a:lnTo>
                  <a:lnTo>
                    <a:pt x="253" y="527"/>
                  </a:lnTo>
                  <a:lnTo>
                    <a:pt x="232" y="587"/>
                  </a:lnTo>
                  <a:lnTo>
                    <a:pt x="212" y="646"/>
                  </a:lnTo>
                  <a:lnTo>
                    <a:pt x="192" y="707"/>
                  </a:lnTo>
                  <a:lnTo>
                    <a:pt x="174" y="766"/>
                  </a:lnTo>
                  <a:lnTo>
                    <a:pt x="157" y="826"/>
                  </a:lnTo>
                  <a:lnTo>
                    <a:pt x="140" y="888"/>
                  </a:lnTo>
                  <a:lnTo>
                    <a:pt x="124" y="948"/>
                  </a:lnTo>
                  <a:lnTo>
                    <a:pt x="124" y="948"/>
                  </a:lnTo>
                  <a:lnTo>
                    <a:pt x="110" y="1011"/>
                  </a:lnTo>
                  <a:lnTo>
                    <a:pt x="95" y="1074"/>
                  </a:lnTo>
                  <a:lnTo>
                    <a:pt x="82" y="1137"/>
                  </a:lnTo>
                  <a:lnTo>
                    <a:pt x="70" y="1201"/>
                  </a:lnTo>
                  <a:lnTo>
                    <a:pt x="59" y="1264"/>
                  </a:lnTo>
                  <a:lnTo>
                    <a:pt x="48" y="1328"/>
                  </a:lnTo>
                  <a:lnTo>
                    <a:pt x="39" y="1392"/>
                  </a:lnTo>
                  <a:lnTo>
                    <a:pt x="31" y="1456"/>
                  </a:lnTo>
                  <a:lnTo>
                    <a:pt x="23" y="1521"/>
                  </a:lnTo>
                  <a:lnTo>
                    <a:pt x="17" y="1585"/>
                  </a:lnTo>
                  <a:lnTo>
                    <a:pt x="11" y="1650"/>
                  </a:lnTo>
                  <a:lnTo>
                    <a:pt x="7" y="1715"/>
                  </a:lnTo>
                  <a:lnTo>
                    <a:pt x="4" y="1780"/>
                  </a:lnTo>
                  <a:lnTo>
                    <a:pt x="1" y="1844"/>
                  </a:lnTo>
                  <a:lnTo>
                    <a:pt x="0" y="1910"/>
                  </a:lnTo>
                  <a:lnTo>
                    <a:pt x="0" y="1976"/>
                  </a:lnTo>
                  <a:lnTo>
                    <a:pt x="0" y="1976"/>
                  </a:lnTo>
                  <a:lnTo>
                    <a:pt x="0" y="2057"/>
                  </a:lnTo>
                  <a:lnTo>
                    <a:pt x="2" y="2139"/>
                  </a:lnTo>
                  <a:lnTo>
                    <a:pt x="6" y="2221"/>
                  </a:lnTo>
                  <a:lnTo>
                    <a:pt x="11" y="2302"/>
                  </a:lnTo>
                  <a:lnTo>
                    <a:pt x="19" y="2383"/>
                  </a:lnTo>
                  <a:lnTo>
                    <a:pt x="27" y="2465"/>
                  </a:lnTo>
                  <a:lnTo>
                    <a:pt x="38" y="2544"/>
                  </a:lnTo>
                  <a:lnTo>
                    <a:pt x="49" y="2624"/>
                  </a:lnTo>
                  <a:lnTo>
                    <a:pt x="63" y="2704"/>
                  </a:lnTo>
                  <a:lnTo>
                    <a:pt x="77" y="2784"/>
                  </a:lnTo>
                  <a:lnTo>
                    <a:pt x="93" y="2863"/>
                  </a:lnTo>
                  <a:lnTo>
                    <a:pt x="110" y="2943"/>
                  </a:lnTo>
                  <a:lnTo>
                    <a:pt x="129" y="3020"/>
                  </a:lnTo>
                  <a:lnTo>
                    <a:pt x="150" y="3099"/>
                  </a:lnTo>
                  <a:lnTo>
                    <a:pt x="171" y="3176"/>
                  </a:lnTo>
                  <a:lnTo>
                    <a:pt x="195" y="3254"/>
                  </a:lnTo>
                  <a:lnTo>
                    <a:pt x="195" y="3254"/>
                  </a:lnTo>
                  <a:lnTo>
                    <a:pt x="221" y="3251"/>
                  </a:lnTo>
                  <a:lnTo>
                    <a:pt x="221" y="3251"/>
                  </a:lnTo>
                  <a:lnTo>
                    <a:pt x="198" y="3175"/>
                  </a:lnTo>
                  <a:lnTo>
                    <a:pt x="175" y="3098"/>
                  </a:lnTo>
                  <a:lnTo>
                    <a:pt x="154" y="3022"/>
                  </a:lnTo>
                  <a:lnTo>
                    <a:pt x="136" y="2943"/>
                  </a:lnTo>
                  <a:lnTo>
                    <a:pt x="118" y="2866"/>
                  </a:lnTo>
                  <a:lnTo>
                    <a:pt x="102" y="2787"/>
                  </a:lnTo>
                  <a:lnTo>
                    <a:pt x="87" y="2707"/>
                  </a:lnTo>
                  <a:lnTo>
                    <a:pt x="73" y="2628"/>
                  </a:lnTo>
                  <a:lnTo>
                    <a:pt x="61" y="2547"/>
                  </a:lnTo>
                  <a:lnTo>
                    <a:pt x="52" y="2467"/>
                  </a:lnTo>
                  <a:lnTo>
                    <a:pt x="43" y="2386"/>
                  </a:lnTo>
                  <a:lnTo>
                    <a:pt x="36" y="2305"/>
                  </a:lnTo>
                  <a:lnTo>
                    <a:pt x="30" y="2223"/>
                  </a:lnTo>
                  <a:lnTo>
                    <a:pt x="26" y="2141"/>
                  </a:lnTo>
                  <a:lnTo>
                    <a:pt x="23" y="2058"/>
                  </a:lnTo>
                  <a:lnTo>
                    <a:pt x="23" y="1976"/>
                  </a:lnTo>
                  <a:lnTo>
                    <a:pt x="23" y="1976"/>
                  </a:lnTo>
                  <a:lnTo>
                    <a:pt x="23" y="1911"/>
                  </a:lnTo>
                  <a:lnTo>
                    <a:pt x="25" y="1848"/>
                  </a:lnTo>
                  <a:lnTo>
                    <a:pt x="27" y="1785"/>
                  </a:lnTo>
                  <a:lnTo>
                    <a:pt x="31" y="1723"/>
                  </a:lnTo>
                  <a:lnTo>
                    <a:pt x="35" y="1660"/>
                  </a:lnTo>
                  <a:lnTo>
                    <a:pt x="40" y="1597"/>
                  </a:lnTo>
                  <a:lnTo>
                    <a:pt x="47" y="1534"/>
                  </a:lnTo>
                  <a:lnTo>
                    <a:pt x="53" y="1471"/>
                  </a:lnTo>
                  <a:lnTo>
                    <a:pt x="61" y="1408"/>
                  </a:lnTo>
                  <a:lnTo>
                    <a:pt x="70" y="1345"/>
                  </a:lnTo>
                  <a:lnTo>
                    <a:pt x="80" y="1283"/>
                  </a:lnTo>
                  <a:lnTo>
                    <a:pt x="91" y="1220"/>
                  </a:lnTo>
                  <a:lnTo>
                    <a:pt x="103" y="1159"/>
                  </a:lnTo>
                  <a:lnTo>
                    <a:pt x="115" y="1097"/>
                  </a:lnTo>
                  <a:lnTo>
                    <a:pt x="129" y="1036"/>
                  </a:lnTo>
                  <a:lnTo>
                    <a:pt x="144" y="974"/>
                  </a:lnTo>
                  <a:lnTo>
                    <a:pt x="158" y="912"/>
                  </a:lnTo>
                  <a:lnTo>
                    <a:pt x="175" y="852"/>
                  </a:lnTo>
                  <a:lnTo>
                    <a:pt x="192" y="792"/>
                  </a:lnTo>
                  <a:lnTo>
                    <a:pt x="211" y="732"/>
                  </a:lnTo>
                  <a:lnTo>
                    <a:pt x="229" y="671"/>
                  </a:lnTo>
                  <a:lnTo>
                    <a:pt x="249" y="611"/>
                  </a:lnTo>
                  <a:lnTo>
                    <a:pt x="270" y="552"/>
                  </a:lnTo>
                  <a:lnTo>
                    <a:pt x="292" y="493"/>
                  </a:lnTo>
                  <a:lnTo>
                    <a:pt x="314" y="434"/>
                  </a:lnTo>
                  <a:lnTo>
                    <a:pt x="338" y="375"/>
                  </a:lnTo>
                  <a:lnTo>
                    <a:pt x="361" y="317"/>
                  </a:lnTo>
                  <a:lnTo>
                    <a:pt x="386" y="260"/>
                  </a:lnTo>
                  <a:lnTo>
                    <a:pt x="413" y="202"/>
                  </a:lnTo>
                  <a:lnTo>
                    <a:pt x="440" y="146"/>
                  </a:lnTo>
                  <a:lnTo>
                    <a:pt x="468" y="88"/>
                  </a:lnTo>
                  <a:lnTo>
                    <a:pt x="496" y="33"/>
                  </a:lnTo>
                  <a:lnTo>
                    <a:pt x="2662" y="1303"/>
                  </a:lnTo>
                  <a:lnTo>
                    <a:pt x="2662" y="1303"/>
                  </a:lnTo>
                  <a:lnTo>
                    <a:pt x="2645" y="1344"/>
                  </a:lnTo>
                  <a:lnTo>
                    <a:pt x="2630" y="1383"/>
                  </a:lnTo>
                  <a:lnTo>
                    <a:pt x="2616" y="1424"/>
                  </a:lnTo>
                  <a:lnTo>
                    <a:pt x="2603" y="1466"/>
                  </a:lnTo>
                  <a:lnTo>
                    <a:pt x="2590" y="1506"/>
                  </a:lnTo>
                  <a:lnTo>
                    <a:pt x="2579" y="1548"/>
                  </a:lnTo>
                  <a:lnTo>
                    <a:pt x="2569" y="1590"/>
                  </a:lnTo>
                  <a:lnTo>
                    <a:pt x="2560" y="1632"/>
                  </a:lnTo>
                  <a:lnTo>
                    <a:pt x="2552" y="1674"/>
                  </a:lnTo>
                  <a:lnTo>
                    <a:pt x="2545" y="1716"/>
                  </a:lnTo>
                  <a:lnTo>
                    <a:pt x="2540" y="1759"/>
                  </a:lnTo>
                  <a:lnTo>
                    <a:pt x="2535" y="1801"/>
                  </a:lnTo>
                  <a:lnTo>
                    <a:pt x="2531" y="1844"/>
                  </a:lnTo>
                  <a:lnTo>
                    <a:pt x="2528" y="1888"/>
                  </a:lnTo>
                  <a:lnTo>
                    <a:pt x="2527" y="1931"/>
                  </a:lnTo>
                  <a:lnTo>
                    <a:pt x="2526" y="1976"/>
                  </a:lnTo>
                  <a:lnTo>
                    <a:pt x="2526" y="1976"/>
                  </a:lnTo>
                  <a:lnTo>
                    <a:pt x="2527" y="2014"/>
                  </a:lnTo>
                  <a:lnTo>
                    <a:pt x="2528" y="2053"/>
                  </a:lnTo>
                  <a:lnTo>
                    <a:pt x="2530" y="2091"/>
                  </a:lnTo>
                  <a:lnTo>
                    <a:pt x="2533" y="2129"/>
                  </a:lnTo>
                  <a:lnTo>
                    <a:pt x="2537" y="2167"/>
                  </a:lnTo>
                  <a:lnTo>
                    <a:pt x="2541" y="2205"/>
                  </a:lnTo>
                  <a:lnTo>
                    <a:pt x="2547" y="2243"/>
                  </a:lnTo>
                  <a:lnTo>
                    <a:pt x="2553" y="2281"/>
                  </a:lnTo>
                  <a:lnTo>
                    <a:pt x="2561" y="2319"/>
                  </a:lnTo>
                  <a:lnTo>
                    <a:pt x="2569" y="2356"/>
                  </a:lnTo>
                  <a:lnTo>
                    <a:pt x="2578" y="2394"/>
                  </a:lnTo>
                  <a:lnTo>
                    <a:pt x="2587" y="2430"/>
                  </a:lnTo>
                  <a:lnTo>
                    <a:pt x="2598" y="2467"/>
                  </a:lnTo>
                  <a:lnTo>
                    <a:pt x="2610" y="2504"/>
                  </a:lnTo>
                  <a:lnTo>
                    <a:pt x="2621" y="2539"/>
                  </a:lnTo>
                  <a:lnTo>
                    <a:pt x="2634" y="2576"/>
                  </a:lnTo>
                  <a:lnTo>
                    <a:pt x="2648" y="2611"/>
                  </a:lnTo>
                  <a:lnTo>
                    <a:pt x="2662" y="2647"/>
                  </a:lnTo>
                  <a:lnTo>
                    <a:pt x="2678" y="2682"/>
                  </a:lnTo>
                  <a:lnTo>
                    <a:pt x="2693" y="2716"/>
                  </a:lnTo>
                  <a:lnTo>
                    <a:pt x="2710" y="2750"/>
                  </a:lnTo>
                  <a:lnTo>
                    <a:pt x="2727" y="2784"/>
                  </a:lnTo>
                  <a:lnTo>
                    <a:pt x="2746" y="2818"/>
                  </a:lnTo>
                  <a:lnTo>
                    <a:pt x="2766" y="2851"/>
                  </a:lnTo>
                  <a:lnTo>
                    <a:pt x="2785" y="2884"/>
                  </a:lnTo>
                  <a:lnTo>
                    <a:pt x="2805" y="2917"/>
                  </a:lnTo>
                  <a:lnTo>
                    <a:pt x="2827" y="2948"/>
                  </a:lnTo>
                  <a:lnTo>
                    <a:pt x="2848" y="2980"/>
                  </a:lnTo>
                  <a:lnTo>
                    <a:pt x="2872" y="3011"/>
                  </a:lnTo>
                  <a:lnTo>
                    <a:pt x="2895" y="3041"/>
                  </a:lnTo>
                  <a:lnTo>
                    <a:pt x="2919" y="3071"/>
                  </a:lnTo>
                  <a:lnTo>
                    <a:pt x="2944" y="3100"/>
                  </a:lnTo>
                  <a:lnTo>
                    <a:pt x="2944" y="3100"/>
                  </a:lnTo>
                  <a:lnTo>
                    <a:pt x="2969" y="3129"/>
                  </a:lnTo>
                  <a:lnTo>
                    <a:pt x="2995" y="3157"/>
                  </a:lnTo>
                  <a:lnTo>
                    <a:pt x="3021" y="3184"/>
                  </a:lnTo>
                  <a:lnTo>
                    <a:pt x="3047" y="3210"/>
                  </a:lnTo>
                  <a:lnTo>
                    <a:pt x="3075" y="3237"/>
                  </a:lnTo>
                  <a:lnTo>
                    <a:pt x="3102" y="3263"/>
                  </a:lnTo>
                  <a:lnTo>
                    <a:pt x="3131" y="3286"/>
                  </a:lnTo>
                  <a:lnTo>
                    <a:pt x="3160" y="3311"/>
                  </a:lnTo>
                  <a:lnTo>
                    <a:pt x="3189" y="3335"/>
                  </a:lnTo>
                  <a:lnTo>
                    <a:pt x="3219" y="3357"/>
                  </a:lnTo>
                  <a:lnTo>
                    <a:pt x="3249" y="3380"/>
                  </a:lnTo>
                  <a:lnTo>
                    <a:pt x="3279" y="3400"/>
                  </a:lnTo>
                  <a:lnTo>
                    <a:pt x="3311" y="3421"/>
                  </a:lnTo>
                  <a:lnTo>
                    <a:pt x="3342" y="3441"/>
                  </a:lnTo>
                  <a:lnTo>
                    <a:pt x="3374" y="3461"/>
                  </a:lnTo>
                  <a:lnTo>
                    <a:pt x="3407" y="3479"/>
                  </a:lnTo>
                  <a:lnTo>
                    <a:pt x="3439" y="3497"/>
                  </a:lnTo>
                  <a:lnTo>
                    <a:pt x="3472" y="3515"/>
                  </a:lnTo>
                  <a:lnTo>
                    <a:pt x="3506" y="3532"/>
                  </a:lnTo>
                  <a:lnTo>
                    <a:pt x="3540" y="3547"/>
                  </a:lnTo>
                  <a:lnTo>
                    <a:pt x="3574" y="3563"/>
                  </a:lnTo>
                  <a:lnTo>
                    <a:pt x="3608" y="3576"/>
                  </a:lnTo>
                  <a:lnTo>
                    <a:pt x="3644" y="3591"/>
                  </a:lnTo>
                  <a:lnTo>
                    <a:pt x="3678" y="3604"/>
                  </a:lnTo>
                  <a:lnTo>
                    <a:pt x="3713" y="3615"/>
                  </a:lnTo>
                  <a:lnTo>
                    <a:pt x="3750" y="3626"/>
                  </a:lnTo>
                  <a:lnTo>
                    <a:pt x="3785" y="3636"/>
                  </a:lnTo>
                  <a:lnTo>
                    <a:pt x="3822" y="3647"/>
                  </a:lnTo>
                  <a:lnTo>
                    <a:pt x="3859" y="3656"/>
                  </a:lnTo>
                  <a:lnTo>
                    <a:pt x="3895" y="3664"/>
                  </a:lnTo>
                  <a:lnTo>
                    <a:pt x="3932" y="3672"/>
                  </a:lnTo>
                  <a:lnTo>
                    <a:pt x="3969" y="3678"/>
                  </a:lnTo>
                  <a:lnTo>
                    <a:pt x="3952" y="6194"/>
                  </a:lnTo>
                  <a:lnTo>
                    <a:pt x="3952" y="6194"/>
                  </a:lnTo>
                  <a:lnTo>
                    <a:pt x="3848" y="6185"/>
                  </a:lnTo>
                  <a:lnTo>
                    <a:pt x="3743" y="6174"/>
                  </a:lnTo>
                  <a:lnTo>
                    <a:pt x="3641" y="6160"/>
                  </a:lnTo>
                  <a:lnTo>
                    <a:pt x="3539" y="6144"/>
                  </a:lnTo>
                  <a:lnTo>
                    <a:pt x="3437" y="6126"/>
                  </a:lnTo>
                  <a:lnTo>
                    <a:pt x="3337" y="6105"/>
                  </a:lnTo>
                  <a:lnTo>
                    <a:pt x="3237" y="6081"/>
                  </a:lnTo>
                  <a:lnTo>
                    <a:pt x="3138" y="6055"/>
                  </a:lnTo>
                  <a:lnTo>
                    <a:pt x="3041" y="6027"/>
                  </a:lnTo>
                  <a:lnTo>
                    <a:pt x="2944" y="5997"/>
                  </a:lnTo>
                  <a:lnTo>
                    <a:pt x="2848" y="5965"/>
                  </a:lnTo>
                  <a:lnTo>
                    <a:pt x="2754" y="5929"/>
                  </a:lnTo>
                  <a:lnTo>
                    <a:pt x="2659" y="5892"/>
                  </a:lnTo>
                  <a:lnTo>
                    <a:pt x="2568" y="5853"/>
                  </a:lnTo>
                  <a:lnTo>
                    <a:pt x="2476" y="5813"/>
                  </a:lnTo>
                  <a:lnTo>
                    <a:pt x="2385" y="5769"/>
                  </a:lnTo>
                  <a:lnTo>
                    <a:pt x="2296" y="5723"/>
                  </a:lnTo>
                  <a:lnTo>
                    <a:pt x="2208" y="5676"/>
                  </a:lnTo>
                  <a:lnTo>
                    <a:pt x="2122" y="5628"/>
                  </a:lnTo>
                  <a:lnTo>
                    <a:pt x="2037" y="5575"/>
                  </a:lnTo>
                  <a:lnTo>
                    <a:pt x="1953" y="5523"/>
                  </a:lnTo>
                  <a:lnTo>
                    <a:pt x="1872" y="5468"/>
                  </a:lnTo>
                  <a:lnTo>
                    <a:pt x="1790" y="5410"/>
                  </a:lnTo>
                  <a:lnTo>
                    <a:pt x="1710" y="5351"/>
                  </a:lnTo>
                  <a:lnTo>
                    <a:pt x="1632" y="5291"/>
                  </a:lnTo>
                  <a:lnTo>
                    <a:pt x="1556" y="5229"/>
                  </a:lnTo>
                  <a:lnTo>
                    <a:pt x="1480" y="5165"/>
                  </a:lnTo>
                  <a:lnTo>
                    <a:pt x="1406" y="5099"/>
                  </a:lnTo>
                  <a:lnTo>
                    <a:pt x="1334" y="5031"/>
                  </a:lnTo>
                  <a:lnTo>
                    <a:pt x="1263" y="4962"/>
                  </a:lnTo>
                  <a:lnTo>
                    <a:pt x="1194" y="4891"/>
                  </a:lnTo>
                  <a:lnTo>
                    <a:pt x="1127" y="4819"/>
                  </a:lnTo>
                  <a:lnTo>
                    <a:pt x="1127" y="4819"/>
                  </a:lnTo>
                  <a:lnTo>
                    <a:pt x="1113" y="4840"/>
                  </a:lnTo>
                  <a:lnTo>
                    <a:pt x="1113" y="4840"/>
                  </a:lnTo>
                  <a:lnTo>
                    <a:pt x="1152" y="4884"/>
                  </a:lnTo>
                  <a:lnTo>
                    <a:pt x="1152" y="4884"/>
                  </a:lnTo>
                  <a:lnTo>
                    <a:pt x="1223" y="4956"/>
                  </a:lnTo>
                  <a:lnTo>
                    <a:pt x="1293" y="5027"/>
                  </a:lnTo>
                  <a:lnTo>
                    <a:pt x="1367" y="5097"/>
                  </a:lnTo>
                  <a:lnTo>
                    <a:pt x="1442" y="5165"/>
                  </a:lnTo>
                  <a:lnTo>
                    <a:pt x="1518" y="5230"/>
                  </a:lnTo>
                  <a:lnTo>
                    <a:pt x="1595" y="5293"/>
                  </a:lnTo>
                  <a:lnTo>
                    <a:pt x="1674" y="5355"/>
                  </a:lnTo>
                  <a:lnTo>
                    <a:pt x="1752" y="5415"/>
                  </a:lnTo>
                  <a:lnTo>
                    <a:pt x="1833" y="5473"/>
                  </a:lnTo>
                  <a:lnTo>
                    <a:pt x="1916" y="5528"/>
                  </a:lnTo>
                  <a:lnTo>
                    <a:pt x="2000" y="5582"/>
                  </a:lnTo>
                  <a:lnTo>
                    <a:pt x="2084" y="5633"/>
                  </a:lnTo>
                  <a:lnTo>
                    <a:pt x="2170" y="5683"/>
                  </a:lnTo>
                  <a:lnTo>
                    <a:pt x="2257" y="5730"/>
                  </a:lnTo>
                  <a:lnTo>
                    <a:pt x="2345" y="5776"/>
                  </a:lnTo>
                  <a:lnTo>
                    <a:pt x="2433" y="5819"/>
                  </a:lnTo>
                  <a:lnTo>
                    <a:pt x="2523" y="5861"/>
                  </a:lnTo>
                  <a:lnTo>
                    <a:pt x="2613" y="5900"/>
                  </a:lnTo>
                  <a:lnTo>
                    <a:pt x="2705" y="5937"/>
                  </a:lnTo>
                  <a:lnTo>
                    <a:pt x="2798" y="5972"/>
                  </a:lnTo>
                  <a:lnTo>
                    <a:pt x="2891" y="6005"/>
                  </a:lnTo>
                  <a:lnTo>
                    <a:pt x="2986" y="6035"/>
                  </a:lnTo>
                  <a:lnTo>
                    <a:pt x="3080" y="6064"/>
                  </a:lnTo>
                  <a:lnTo>
                    <a:pt x="3176" y="6090"/>
                  </a:lnTo>
                  <a:lnTo>
                    <a:pt x="3271" y="6114"/>
                  </a:lnTo>
                  <a:lnTo>
                    <a:pt x="3368" y="6136"/>
                  </a:lnTo>
                  <a:lnTo>
                    <a:pt x="3467" y="6155"/>
                  </a:lnTo>
                  <a:lnTo>
                    <a:pt x="3565" y="6173"/>
                  </a:lnTo>
                  <a:lnTo>
                    <a:pt x="3663" y="6187"/>
                  </a:lnTo>
                  <a:lnTo>
                    <a:pt x="3763" y="6201"/>
                  </a:lnTo>
                  <a:lnTo>
                    <a:pt x="3863" y="6210"/>
                  </a:lnTo>
                  <a:lnTo>
                    <a:pt x="3964" y="6218"/>
                  </a:lnTo>
                  <a:lnTo>
                    <a:pt x="3975" y="6219"/>
                  </a:lnTo>
                  <a:lnTo>
                    <a:pt x="3992" y="3657"/>
                  </a:lnTo>
                  <a:lnTo>
                    <a:pt x="3983" y="3656"/>
                  </a:lnTo>
                  <a:close/>
                </a:path>
              </a:pathLst>
            </a:custGeom>
            <a:solidFill>
              <a:srgbClr val="333D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1152" tIns="15576" rIns="31152" bIns="15576" numCol="1" anchor="t" anchorCtr="0" compatLnSpc="1">
              <a:prstTxWarp prst="textNoShape">
                <a:avLst/>
              </a:prstTxWarp>
            </a:bodyPr>
            <a:lstStyle/>
            <a:p>
              <a:endParaRPr lang="ru-RU" sz="614"/>
            </a:p>
          </p:txBody>
        </p:sp>
      </p:grpSp>
      <p:sp>
        <p:nvSpPr>
          <p:cNvPr id="43" name="Прямоугольник 42">
            <a:extLst>
              <a:ext uri="{FF2B5EF4-FFF2-40B4-BE49-F238E27FC236}">
                <a16:creationId xmlns:a16="http://schemas.microsoft.com/office/drawing/2014/main" id="{A2E74555-89EA-4949-BD1E-A7E194242463}"/>
              </a:ext>
            </a:extLst>
          </p:cNvPr>
          <p:cNvSpPr/>
          <p:nvPr/>
        </p:nvSpPr>
        <p:spPr>
          <a:xfrm>
            <a:off x="2943063" y="2380214"/>
            <a:ext cx="792470" cy="778269"/>
          </a:xfrm>
          <a:prstGeom prst="rect">
            <a:avLst/>
          </a:prstGeom>
          <a:noFill/>
        </p:spPr>
        <p:txBody>
          <a:bodyPr spcFirstLastPara="1" wrap="none" lIns="31152" tIns="15576" rIns="31152" bIns="15576" numCol="1">
            <a:prstTxWarp prst="textCircle">
              <a:avLst>
                <a:gd name="adj" fmla="val 211231"/>
              </a:avLst>
            </a:prstTxWarp>
            <a:spAutoFit/>
          </a:bodyPr>
          <a:lstStyle/>
          <a:p>
            <a:pPr>
              <a:spcAft>
                <a:spcPts val="818"/>
              </a:spcAft>
            </a:pPr>
            <a:r>
              <a:rPr lang="ru-RU" sz="2454" dirty="0">
                <a:solidFill>
                  <a:srgbClr val="2999D6"/>
                </a:solidFill>
                <a:latin typeface="Verdana" panose="020B0604030504040204" pitchFamily="34" charset="0"/>
                <a:ea typeface="Verdana" panose="020B0604030504040204" pitchFamily="34" charset="0"/>
                <a:cs typeface="Tahoma" panose="020B0604030504040204" pitchFamily="34" charset="0"/>
              </a:rPr>
              <a:t>С</a:t>
            </a:r>
            <a:r>
              <a:rPr lang="ru-RU" sz="2454" dirty="0">
                <a:solidFill>
                  <a:srgbClr val="333D46"/>
                </a:solidFill>
                <a:latin typeface="Verdana" panose="020B0604030504040204" pitchFamily="34" charset="0"/>
                <a:ea typeface="Verdana" panose="020B0604030504040204" pitchFamily="34" charset="0"/>
                <a:cs typeface="Tahoma" panose="020B0604030504040204" pitchFamily="34" charset="0"/>
              </a:rPr>
              <a:t>овместное </a:t>
            </a:r>
            <a:r>
              <a:rPr lang="ru-RU" sz="2454" dirty="0">
                <a:solidFill>
                  <a:srgbClr val="2999D6"/>
                </a:solidFill>
                <a:latin typeface="Verdana" panose="020B0604030504040204" pitchFamily="34" charset="0"/>
                <a:ea typeface="Verdana" panose="020B0604030504040204" pitchFamily="34" charset="0"/>
                <a:cs typeface="Tahoma" panose="020B0604030504040204" pitchFamily="34" charset="0"/>
              </a:rPr>
              <a:t>О</a:t>
            </a:r>
            <a:r>
              <a:rPr lang="ru-RU" sz="2454" dirty="0">
                <a:solidFill>
                  <a:srgbClr val="333D46"/>
                </a:solidFill>
                <a:latin typeface="Verdana" panose="020B0604030504040204" pitchFamily="34" charset="0"/>
                <a:ea typeface="Verdana" panose="020B0604030504040204" pitchFamily="34" charset="0"/>
                <a:cs typeface="Tahoma" panose="020B0604030504040204" pitchFamily="34" charset="0"/>
              </a:rPr>
              <a:t>бразование </a:t>
            </a:r>
            <a:r>
              <a:rPr lang="ru-RU" sz="2454" dirty="0">
                <a:solidFill>
                  <a:srgbClr val="2999D6"/>
                </a:solidFill>
                <a:latin typeface="Verdana" panose="020B0604030504040204" pitchFamily="34" charset="0"/>
                <a:ea typeface="Verdana" panose="020B0604030504040204" pitchFamily="34" charset="0"/>
                <a:cs typeface="Tahoma" panose="020B0604030504040204" pitchFamily="34" charset="0"/>
              </a:rPr>
              <a:t>В</a:t>
            </a:r>
            <a:r>
              <a:rPr lang="ru-RU" sz="2454" dirty="0">
                <a:solidFill>
                  <a:srgbClr val="333D46"/>
                </a:solidFill>
                <a:latin typeface="Verdana" panose="020B0604030504040204" pitchFamily="34" charset="0"/>
                <a:ea typeface="Verdana" panose="020B0604030504040204" pitchFamily="34" charset="0"/>
                <a:cs typeface="Tahoma" panose="020B0604030504040204" pitchFamily="34" charset="0"/>
              </a:rPr>
              <a:t>оспитание </a:t>
            </a:r>
            <a:r>
              <a:rPr lang="ru-RU" sz="2454" dirty="0" err="1">
                <a:solidFill>
                  <a:srgbClr val="2999D6"/>
                </a:solidFill>
                <a:latin typeface="Verdana" panose="020B0604030504040204" pitchFamily="34" charset="0"/>
                <a:ea typeface="Verdana" panose="020B0604030504040204" pitchFamily="34" charset="0"/>
                <a:cs typeface="Tahoma" panose="020B0604030504040204" pitchFamily="34" charset="0"/>
              </a:rPr>
              <a:t>А</a:t>
            </a:r>
            <a:r>
              <a:rPr lang="ru-RU" sz="2454" dirty="0" err="1">
                <a:solidFill>
                  <a:srgbClr val="333D46"/>
                </a:solidFill>
                <a:latin typeface="Verdana" panose="020B0604030504040204" pitchFamily="34" charset="0"/>
                <a:ea typeface="Verdana" panose="020B0604030504040204" pitchFamily="34" charset="0"/>
                <a:cs typeface="Tahoma" panose="020B0604030504040204" pitchFamily="34" charset="0"/>
              </a:rPr>
              <a:t>блитация</a:t>
            </a:r>
            <a:endParaRPr lang="ru-RU" sz="2454" dirty="0">
              <a:solidFill>
                <a:srgbClr val="333D46"/>
              </a:solidFill>
              <a:latin typeface="Verdana" panose="020B0604030504040204" pitchFamily="34" charset="0"/>
              <a:ea typeface="Verdana" panose="020B0604030504040204" pitchFamily="34" charset="0"/>
              <a:cs typeface="Tahoma" panose="020B0604030504040204" pitchFamily="34" charset="0"/>
            </a:endParaRPr>
          </a:p>
        </p:txBody>
      </p:sp>
      <p:grpSp>
        <p:nvGrpSpPr>
          <p:cNvPr id="905" name="Group 27"/>
          <p:cNvGrpSpPr>
            <a:grpSpLocks noChangeAspect="1"/>
          </p:cNvGrpSpPr>
          <p:nvPr/>
        </p:nvGrpSpPr>
        <p:grpSpPr bwMode="auto">
          <a:xfrm>
            <a:off x="3123256" y="2516784"/>
            <a:ext cx="428066" cy="494927"/>
            <a:chOff x="5003" y="2028"/>
            <a:chExt cx="2657" cy="3072"/>
          </a:xfrm>
        </p:grpSpPr>
        <p:sp>
          <p:nvSpPr>
            <p:cNvPr id="909" name="Freeform 29"/>
            <p:cNvSpPr>
              <a:spLocks/>
            </p:cNvSpPr>
            <p:nvPr/>
          </p:nvSpPr>
          <p:spPr bwMode="auto">
            <a:xfrm>
              <a:off x="5836" y="3402"/>
              <a:ext cx="90" cy="176"/>
            </a:xfrm>
            <a:custGeom>
              <a:avLst/>
              <a:gdLst>
                <a:gd name="T0" fmla="*/ 91 w 181"/>
                <a:gd name="T1" fmla="*/ 0 h 352"/>
                <a:gd name="T2" fmla="*/ 119 w 181"/>
                <a:gd name="T3" fmla="*/ 4 h 352"/>
                <a:gd name="T4" fmla="*/ 143 w 181"/>
                <a:gd name="T5" fmla="*/ 17 h 352"/>
                <a:gd name="T6" fmla="*/ 164 w 181"/>
                <a:gd name="T7" fmla="*/ 35 h 352"/>
                <a:gd name="T8" fmla="*/ 175 w 181"/>
                <a:gd name="T9" fmla="*/ 61 h 352"/>
                <a:gd name="T10" fmla="*/ 181 w 181"/>
                <a:gd name="T11" fmla="*/ 89 h 352"/>
                <a:gd name="T12" fmla="*/ 181 w 181"/>
                <a:gd name="T13" fmla="*/ 263 h 352"/>
                <a:gd name="T14" fmla="*/ 175 w 181"/>
                <a:gd name="T15" fmla="*/ 290 h 352"/>
                <a:gd name="T16" fmla="*/ 164 w 181"/>
                <a:gd name="T17" fmla="*/ 315 h 352"/>
                <a:gd name="T18" fmla="*/ 143 w 181"/>
                <a:gd name="T19" fmla="*/ 335 h 352"/>
                <a:gd name="T20" fmla="*/ 119 w 181"/>
                <a:gd name="T21" fmla="*/ 348 h 352"/>
                <a:gd name="T22" fmla="*/ 91 w 181"/>
                <a:gd name="T23" fmla="*/ 352 h 352"/>
                <a:gd name="T24" fmla="*/ 61 w 181"/>
                <a:gd name="T25" fmla="*/ 348 h 352"/>
                <a:gd name="T26" fmla="*/ 37 w 181"/>
                <a:gd name="T27" fmla="*/ 335 h 352"/>
                <a:gd name="T28" fmla="*/ 18 w 181"/>
                <a:gd name="T29" fmla="*/ 315 h 352"/>
                <a:gd name="T30" fmla="*/ 5 w 181"/>
                <a:gd name="T31" fmla="*/ 290 h 352"/>
                <a:gd name="T32" fmla="*/ 0 w 181"/>
                <a:gd name="T33" fmla="*/ 263 h 352"/>
                <a:gd name="T34" fmla="*/ 0 w 181"/>
                <a:gd name="T35" fmla="*/ 89 h 352"/>
                <a:gd name="T36" fmla="*/ 5 w 181"/>
                <a:gd name="T37" fmla="*/ 61 h 352"/>
                <a:gd name="T38" fmla="*/ 18 w 181"/>
                <a:gd name="T39" fmla="*/ 35 h 352"/>
                <a:gd name="T40" fmla="*/ 37 w 181"/>
                <a:gd name="T41" fmla="*/ 17 h 352"/>
                <a:gd name="T42" fmla="*/ 61 w 181"/>
                <a:gd name="T43" fmla="*/ 4 h 352"/>
                <a:gd name="T44" fmla="*/ 91 w 181"/>
                <a:gd name="T4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352">
                  <a:moveTo>
                    <a:pt x="91" y="0"/>
                  </a:moveTo>
                  <a:lnTo>
                    <a:pt x="119" y="4"/>
                  </a:lnTo>
                  <a:lnTo>
                    <a:pt x="143" y="17"/>
                  </a:lnTo>
                  <a:lnTo>
                    <a:pt x="164" y="35"/>
                  </a:lnTo>
                  <a:lnTo>
                    <a:pt x="175" y="61"/>
                  </a:lnTo>
                  <a:lnTo>
                    <a:pt x="181" y="89"/>
                  </a:lnTo>
                  <a:lnTo>
                    <a:pt x="181" y="263"/>
                  </a:lnTo>
                  <a:lnTo>
                    <a:pt x="175" y="290"/>
                  </a:lnTo>
                  <a:lnTo>
                    <a:pt x="164" y="315"/>
                  </a:lnTo>
                  <a:lnTo>
                    <a:pt x="143" y="335"/>
                  </a:lnTo>
                  <a:lnTo>
                    <a:pt x="119" y="348"/>
                  </a:lnTo>
                  <a:lnTo>
                    <a:pt x="91" y="352"/>
                  </a:lnTo>
                  <a:lnTo>
                    <a:pt x="61" y="348"/>
                  </a:lnTo>
                  <a:lnTo>
                    <a:pt x="37" y="335"/>
                  </a:lnTo>
                  <a:lnTo>
                    <a:pt x="18" y="315"/>
                  </a:lnTo>
                  <a:lnTo>
                    <a:pt x="5" y="290"/>
                  </a:lnTo>
                  <a:lnTo>
                    <a:pt x="0" y="263"/>
                  </a:lnTo>
                  <a:lnTo>
                    <a:pt x="0" y="89"/>
                  </a:lnTo>
                  <a:lnTo>
                    <a:pt x="5" y="61"/>
                  </a:lnTo>
                  <a:lnTo>
                    <a:pt x="18" y="35"/>
                  </a:lnTo>
                  <a:lnTo>
                    <a:pt x="37" y="17"/>
                  </a:lnTo>
                  <a:lnTo>
                    <a:pt x="61" y="4"/>
                  </a:lnTo>
                  <a:lnTo>
                    <a:pt x="91" y="0"/>
                  </a:lnTo>
                  <a:close/>
                </a:path>
              </a:pathLst>
            </a:custGeom>
            <a:solidFill>
              <a:schemeClr val="accent1"/>
            </a:solidFill>
            <a:ln w="0">
              <a:noFill/>
              <a:prstDash val="solid"/>
              <a:round/>
              <a:headEnd/>
              <a:tailEnd/>
            </a:ln>
          </p:spPr>
          <p:txBody>
            <a:bodyPr vert="horz" wrap="square" lIns="31152" tIns="15576" rIns="31152" bIns="15576" numCol="1" anchor="t" anchorCtr="0" compatLnSpc="1">
              <a:prstTxWarp prst="textNoShape">
                <a:avLst/>
              </a:prstTxWarp>
            </a:bodyPr>
            <a:lstStyle/>
            <a:p>
              <a:endParaRPr lang="ru-RU" sz="614"/>
            </a:p>
          </p:txBody>
        </p:sp>
        <p:sp>
          <p:nvSpPr>
            <p:cNvPr id="910" name="Freeform 30"/>
            <p:cNvSpPr>
              <a:spLocks/>
            </p:cNvSpPr>
            <p:nvPr/>
          </p:nvSpPr>
          <p:spPr bwMode="auto">
            <a:xfrm>
              <a:off x="6737" y="3402"/>
              <a:ext cx="90" cy="176"/>
            </a:xfrm>
            <a:custGeom>
              <a:avLst/>
              <a:gdLst>
                <a:gd name="T0" fmla="*/ 89 w 180"/>
                <a:gd name="T1" fmla="*/ 0 h 352"/>
                <a:gd name="T2" fmla="*/ 119 w 180"/>
                <a:gd name="T3" fmla="*/ 4 h 352"/>
                <a:gd name="T4" fmla="*/ 143 w 180"/>
                <a:gd name="T5" fmla="*/ 17 h 352"/>
                <a:gd name="T6" fmla="*/ 162 w 180"/>
                <a:gd name="T7" fmla="*/ 35 h 352"/>
                <a:gd name="T8" fmla="*/ 175 w 180"/>
                <a:gd name="T9" fmla="*/ 61 h 352"/>
                <a:gd name="T10" fmla="*/ 180 w 180"/>
                <a:gd name="T11" fmla="*/ 89 h 352"/>
                <a:gd name="T12" fmla="*/ 180 w 180"/>
                <a:gd name="T13" fmla="*/ 263 h 352"/>
                <a:gd name="T14" fmla="*/ 175 w 180"/>
                <a:gd name="T15" fmla="*/ 290 h 352"/>
                <a:gd name="T16" fmla="*/ 162 w 180"/>
                <a:gd name="T17" fmla="*/ 315 h 352"/>
                <a:gd name="T18" fmla="*/ 143 w 180"/>
                <a:gd name="T19" fmla="*/ 335 h 352"/>
                <a:gd name="T20" fmla="*/ 119 w 180"/>
                <a:gd name="T21" fmla="*/ 348 h 352"/>
                <a:gd name="T22" fmla="*/ 89 w 180"/>
                <a:gd name="T23" fmla="*/ 352 h 352"/>
                <a:gd name="T24" fmla="*/ 61 w 180"/>
                <a:gd name="T25" fmla="*/ 348 h 352"/>
                <a:gd name="T26" fmla="*/ 37 w 180"/>
                <a:gd name="T27" fmla="*/ 335 h 352"/>
                <a:gd name="T28" fmla="*/ 16 w 180"/>
                <a:gd name="T29" fmla="*/ 315 h 352"/>
                <a:gd name="T30" fmla="*/ 5 w 180"/>
                <a:gd name="T31" fmla="*/ 290 h 352"/>
                <a:gd name="T32" fmla="*/ 0 w 180"/>
                <a:gd name="T33" fmla="*/ 263 h 352"/>
                <a:gd name="T34" fmla="*/ 0 w 180"/>
                <a:gd name="T35" fmla="*/ 89 h 352"/>
                <a:gd name="T36" fmla="*/ 5 w 180"/>
                <a:gd name="T37" fmla="*/ 61 h 352"/>
                <a:gd name="T38" fmla="*/ 16 w 180"/>
                <a:gd name="T39" fmla="*/ 35 h 352"/>
                <a:gd name="T40" fmla="*/ 37 w 180"/>
                <a:gd name="T41" fmla="*/ 17 h 352"/>
                <a:gd name="T42" fmla="*/ 61 w 180"/>
                <a:gd name="T43" fmla="*/ 4 h 352"/>
                <a:gd name="T44" fmla="*/ 89 w 180"/>
                <a:gd name="T45"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0" h="352">
                  <a:moveTo>
                    <a:pt x="89" y="0"/>
                  </a:moveTo>
                  <a:lnTo>
                    <a:pt x="119" y="4"/>
                  </a:lnTo>
                  <a:lnTo>
                    <a:pt x="143" y="17"/>
                  </a:lnTo>
                  <a:lnTo>
                    <a:pt x="162" y="35"/>
                  </a:lnTo>
                  <a:lnTo>
                    <a:pt x="175" y="61"/>
                  </a:lnTo>
                  <a:lnTo>
                    <a:pt x="180" y="89"/>
                  </a:lnTo>
                  <a:lnTo>
                    <a:pt x="180" y="263"/>
                  </a:lnTo>
                  <a:lnTo>
                    <a:pt x="175" y="290"/>
                  </a:lnTo>
                  <a:lnTo>
                    <a:pt x="162" y="315"/>
                  </a:lnTo>
                  <a:lnTo>
                    <a:pt x="143" y="335"/>
                  </a:lnTo>
                  <a:lnTo>
                    <a:pt x="119" y="348"/>
                  </a:lnTo>
                  <a:lnTo>
                    <a:pt x="89" y="352"/>
                  </a:lnTo>
                  <a:lnTo>
                    <a:pt x="61" y="348"/>
                  </a:lnTo>
                  <a:lnTo>
                    <a:pt x="37" y="335"/>
                  </a:lnTo>
                  <a:lnTo>
                    <a:pt x="16" y="315"/>
                  </a:lnTo>
                  <a:lnTo>
                    <a:pt x="5" y="290"/>
                  </a:lnTo>
                  <a:lnTo>
                    <a:pt x="0" y="263"/>
                  </a:lnTo>
                  <a:lnTo>
                    <a:pt x="0" y="89"/>
                  </a:lnTo>
                  <a:lnTo>
                    <a:pt x="5" y="61"/>
                  </a:lnTo>
                  <a:lnTo>
                    <a:pt x="16" y="35"/>
                  </a:lnTo>
                  <a:lnTo>
                    <a:pt x="37" y="17"/>
                  </a:lnTo>
                  <a:lnTo>
                    <a:pt x="61" y="4"/>
                  </a:lnTo>
                  <a:lnTo>
                    <a:pt x="89" y="0"/>
                  </a:lnTo>
                  <a:close/>
                </a:path>
              </a:pathLst>
            </a:custGeom>
            <a:solidFill>
              <a:schemeClr val="accent1"/>
            </a:solidFill>
            <a:ln w="0">
              <a:noFill/>
              <a:prstDash val="solid"/>
              <a:round/>
              <a:headEnd/>
              <a:tailEnd/>
            </a:ln>
          </p:spPr>
          <p:txBody>
            <a:bodyPr vert="horz" wrap="square" lIns="31152" tIns="15576" rIns="31152" bIns="15576" numCol="1" anchor="t" anchorCtr="0" compatLnSpc="1">
              <a:prstTxWarp prst="textNoShape">
                <a:avLst/>
              </a:prstTxWarp>
            </a:bodyPr>
            <a:lstStyle/>
            <a:p>
              <a:endParaRPr lang="ru-RU" sz="614"/>
            </a:p>
          </p:txBody>
        </p:sp>
        <p:sp>
          <p:nvSpPr>
            <p:cNvPr id="911" name="Freeform 31"/>
            <p:cNvSpPr>
              <a:spLocks/>
            </p:cNvSpPr>
            <p:nvPr/>
          </p:nvSpPr>
          <p:spPr bwMode="auto">
            <a:xfrm>
              <a:off x="6168" y="3486"/>
              <a:ext cx="328" cy="143"/>
            </a:xfrm>
            <a:custGeom>
              <a:avLst/>
              <a:gdLst>
                <a:gd name="T0" fmla="*/ 82 w 656"/>
                <a:gd name="T1" fmla="*/ 0 h 286"/>
                <a:gd name="T2" fmla="*/ 110 w 656"/>
                <a:gd name="T3" fmla="*/ 1 h 286"/>
                <a:gd name="T4" fmla="*/ 136 w 656"/>
                <a:gd name="T5" fmla="*/ 11 h 286"/>
                <a:gd name="T6" fmla="*/ 159 w 656"/>
                <a:gd name="T7" fmla="*/ 29 h 286"/>
                <a:gd name="T8" fmla="*/ 186 w 656"/>
                <a:gd name="T9" fmla="*/ 57 h 286"/>
                <a:gd name="T10" fmla="*/ 218 w 656"/>
                <a:gd name="T11" fmla="*/ 78 h 286"/>
                <a:gd name="T12" fmla="*/ 254 w 656"/>
                <a:gd name="T13" fmla="*/ 95 h 286"/>
                <a:gd name="T14" fmla="*/ 289 w 656"/>
                <a:gd name="T15" fmla="*/ 104 h 286"/>
                <a:gd name="T16" fmla="*/ 328 w 656"/>
                <a:gd name="T17" fmla="*/ 108 h 286"/>
                <a:gd name="T18" fmla="*/ 367 w 656"/>
                <a:gd name="T19" fmla="*/ 104 h 286"/>
                <a:gd name="T20" fmla="*/ 403 w 656"/>
                <a:gd name="T21" fmla="*/ 95 h 286"/>
                <a:gd name="T22" fmla="*/ 438 w 656"/>
                <a:gd name="T23" fmla="*/ 78 h 286"/>
                <a:gd name="T24" fmla="*/ 470 w 656"/>
                <a:gd name="T25" fmla="*/ 57 h 286"/>
                <a:gd name="T26" fmla="*/ 498 w 656"/>
                <a:gd name="T27" fmla="*/ 29 h 286"/>
                <a:gd name="T28" fmla="*/ 520 w 656"/>
                <a:gd name="T29" fmla="*/ 11 h 286"/>
                <a:gd name="T30" fmla="*/ 546 w 656"/>
                <a:gd name="T31" fmla="*/ 1 h 286"/>
                <a:gd name="T32" fmla="*/ 574 w 656"/>
                <a:gd name="T33" fmla="*/ 0 h 286"/>
                <a:gd name="T34" fmla="*/ 600 w 656"/>
                <a:gd name="T35" fmla="*/ 5 h 286"/>
                <a:gd name="T36" fmla="*/ 624 w 656"/>
                <a:gd name="T37" fmla="*/ 22 h 286"/>
                <a:gd name="T38" fmla="*/ 643 w 656"/>
                <a:gd name="T39" fmla="*/ 42 h 286"/>
                <a:gd name="T40" fmla="*/ 654 w 656"/>
                <a:gd name="T41" fmla="*/ 68 h 286"/>
                <a:gd name="T42" fmla="*/ 656 w 656"/>
                <a:gd name="T43" fmla="*/ 96 h 286"/>
                <a:gd name="T44" fmla="*/ 649 w 656"/>
                <a:gd name="T45" fmla="*/ 124 h 286"/>
                <a:gd name="T46" fmla="*/ 634 w 656"/>
                <a:gd name="T47" fmla="*/ 149 h 286"/>
                <a:gd name="T48" fmla="*/ 593 w 656"/>
                <a:gd name="T49" fmla="*/ 190 h 286"/>
                <a:gd name="T50" fmla="*/ 546 w 656"/>
                <a:gd name="T51" fmla="*/ 223 h 286"/>
                <a:gd name="T52" fmla="*/ 496 w 656"/>
                <a:gd name="T53" fmla="*/ 251 h 286"/>
                <a:gd name="T54" fmla="*/ 442 w 656"/>
                <a:gd name="T55" fmla="*/ 271 h 286"/>
                <a:gd name="T56" fmla="*/ 386 w 656"/>
                <a:gd name="T57" fmla="*/ 283 h 286"/>
                <a:gd name="T58" fmla="*/ 328 w 656"/>
                <a:gd name="T59" fmla="*/ 286 h 286"/>
                <a:gd name="T60" fmla="*/ 270 w 656"/>
                <a:gd name="T61" fmla="*/ 283 h 286"/>
                <a:gd name="T62" fmla="*/ 214 w 656"/>
                <a:gd name="T63" fmla="*/ 271 h 286"/>
                <a:gd name="T64" fmla="*/ 160 w 656"/>
                <a:gd name="T65" fmla="*/ 251 h 286"/>
                <a:gd name="T66" fmla="*/ 110 w 656"/>
                <a:gd name="T67" fmla="*/ 223 h 286"/>
                <a:gd name="T68" fmla="*/ 63 w 656"/>
                <a:gd name="T69" fmla="*/ 190 h 286"/>
                <a:gd name="T70" fmla="*/ 22 w 656"/>
                <a:gd name="T71" fmla="*/ 149 h 286"/>
                <a:gd name="T72" fmla="*/ 8 w 656"/>
                <a:gd name="T73" fmla="*/ 124 h 286"/>
                <a:gd name="T74" fmla="*/ 0 w 656"/>
                <a:gd name="T75" fmla="*/ 96 h 286"/>
                <a:gd name="T76" fmla="*/ 2 w 656"/>
                <a:gd name="T77" fmla="*/ 68 h 286"/>
                <a:gd name="T78" fmla="*/ 13 w 656"/>
                <a:gd name="T79" fmla="*/ 42 h 286"/>
                <a:gd name="T80" fmla="*/ 32 w 656"/>
                <a:gd name="T81" fmla="*/ 22 h 286"/>
                <a:gd name="T82" fmla="*/ 56 w 656"/>
                <a:gd name="T83" fmla="*/ 5 h 286"/>
                <a:gd name="T84" fmla="*/ 82 w 656"/>
                <a:gd name="T85"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6" h="286">
                  <a:moveTo>
                    <a:pt x="82" y="0"/>
                  </a:moveTo>
                  <a:lnTo>
                    <a:pt x="110" y="1"/>
                  </a:lnTo>
                  <a:lnTo>
                    <a:pt x="136" y="11"/>
                  </a:lnTo>
                  <a:lnTo>
                    <a:pt x="159" y="29"/>
                  </a:lnTo>
                  <a:lnTo>
                    <a:pt x="186" y="57"/>
                  </a:lnTo>
                  <a:lnTo>
                    <a:pt x="218" y="78"/>
                  </a:lnTo>
                  <a:lnTo>
                    <a:pt x="254" y="95"/>
                  </a:lnTo>
                  <a:lnTo>
                    <a:pt x="289" y="104"/>
                  </a:lnTo>
                  <a:lnTo>
                    <a:pt x="328" y="108"/>
                  </a:lnTo>
                  <a:lnTo>
                    <a:pt x="367" y="104"/>
                  </a:lnTo>
                  <a:lnTo>
                    <a:pt x="403" y="95"/>
                  </a:lnTo>
                  <a:lnTo>
                    <a:pt x="438" y="78"/>
                  </a:lnTo>
                  <a:lnTo>
                    <a:pt x="470" y="57"/>
                  </a:lnTo>
                  <a:lnTo>
                    <a:pt x="498" y="29"/>
                  </a:lnTo>
                  <a:lnTo>
                    <a:pt x="520" y="11"/>
                  </a:lnTo>
                  <a:lnTo>
                    <a:pt x="546" y="1"/>
                  </a:lnTo>
                  <a:lnTo>
                    <a:pt x="574" y="0"/>
                  </a:lnTo>
                  <a:lnTo>
                    <a:pt x="600" y="5"/>
                  </a:lnTo>
                  <a:lnTo>
                    <a:pt x="624" y="22"/>
                  </a:lnTo>
                  <a:lnTo>
                    <a:pt x="643" y="42"/>
                  </a:lnTo>
                  <a:lnTo>
                    <a:pt x="654" y="68"/>
                  </a:lnTo>
                  <a:lnTo>
                    <a:pt x="656" y="96"/>
                  </a:lnTo>
                  <a:lnTo>
                    <a:pt x="649" y="124"/>
                  </a:lnTo>
                  <a:lnTo>
                    <a:pt x="634" y="149"/>
                  </a:lnTo>
                  <a:lnTo>
                    <a:pt x="593" y="190"/>
                  </a:lnTo>
                  <a:lnTo>
                    <a:pt x="546" y="223"/>
                  </a:lnTo>
                  <a:lnTo>
                    <a:pt x="496" y="251"/>
                  </a:lnTo>
                  <a:lnTo>
                    <a:pt x="442" y="271"/>
                  </a:lnTo>
                  <a:lnTo>
                    <a:pt x="386" y="283"/>
                  </a:lnTo>
                  <a:lnTo>
                    <a:pt x="328" y="286"/>
                  </a:lnTo>
                  <a:lnTo>
                    <a:pt x="270" y="283"/>
                  </a:lnTo>
                  <a:lnTo>
                    <a:pt x="214" y="271"/>
                  </a:lnTo>
                  <a:lnTo>
                    <a:pt x="160" y="251"/>
                  </a:lnTo>
                  <a:lnTo>
                    <a:pt x="110" y="223"/>
                  </a:lnTo>
                  <a:lnTo>
                    <a:pt x="63" y="190"/>
                  </a:lnTo>
                  <a:lnTo>
                    <a:pt x="22" y="149"/>
                  </a:lnTo>
                  <a:lnTo>
                    <a:pt x="8" y="124"/>
                  </a:lnTo>
                  <a:lnTo>
                    <a:pt x="0" y="96"/>
                  </a:lnTo>
                  <a:lnTo>
                    <a:pt x="2" y="68"/>
                  </a:lnTo>
                  <a:lnTo>
                    <a:pt x="13" y="42"/>
                  </a:lnTo>
                  <a:lnTo>
                    <a:pt x="32" y="22"/>
                  </a:lnTo>
                  <a:lnTo>
                    <a:pt x="56" y="5"/>
                  </a:lnTo>
                  <a:lnTo>
                    <a:pt x="82" y="0"/>
                  </a:lnTo>
                  <a:close/>
                </a:path>
              </a:pathLst>
            </a:custGeom>
            <a:solidFill>
              <a:schemeClr val="accent1"/>
            </a:solidFill>
            <a:ln w="0">
              <a:noFill/>
              <a:prstDash val="solid"/>
              <a:round/>
              <a:headEnd/>
              <a:tailEnd/>
            </a:ln>
          </p:spPr>
          <p:txBody>
            <a:bodyPr vert="horz" wrap="square" lIns="31152" tIns="15576" rIns="31152" bIns="15576" numCol="1" anchor="t" anchorCtr="0" compatLnSpc="1">
              <a:prstTxWarp prst="textNoShape">
                <a:avLst/>
              </a:prstTxWarp>
            </a:bodyPr>
            <a:lstStyle/>
            <a:p>
              <a:endParaRPr lang="ru-RU" sz="614"/>
            </a:p>
          </p:txBody>
        </p:sp>
        <p:sp>
          <p:nvSpPr>
            <p:cNvPr id="912" name="Freeform 32"/>
            <p:cNvSpPr>
              <a:spLocks noEditPoints="1"/>
            </p:cNvSpPr>
            <p:nvPr/>
          </p:nvSpPr>
          <p:spPr bwMode="auto">
            <a:xfrm>
              <a:off x="5003" y="2028"/>
              <a:ext cx="2657" cy="3072"/>
            </a:xfrm>
            <a:custGeom>
              <a:avLst/>
              <a:gdLst>
                <a:gd name="T0" fmla="*/ 2771 w 5314"/>
                <a:gd name="T1" fmla="*/ 5375 h 6144"/>
                <a:gd name="T2" fmla="*/ 2379 w 5314"/>
                <a:gd name="T3" fmla="*/ 5124 h 6144"/>
                <a:gd name="T4" fmla="*/ 3887 w 5314"/>
                <a:gd name="T5" fmla="*/ 5178 h 6144"/>
                <a:gd name="T6" fmla="*/ 1291 w 5314"/>
                <a:gd name="T7" fmla="*/ 5386 h 6144"/>
                <a:gd name="T8" fmla="*/ 3537 w 5314"/>
                <a:gd name="T9" fmla="*/ 4947 h 6144"/>
                <a:gd name="T10" fmla="*/ 2869 w 5314"/>
                <a:gd name="T11" fmla="*/ 5530 h 6144"/>
                <a:gd name="T12" fmla="*/ 2130 w 5314"/>
                <a:gd name="T13" fmla="*/ 5276 h 6144"/>
                <a:gd name="T14" fmla="*/ 4733 w 5314"/>
                <a:gd name="T15" fmla="*/ 3068 h 6144"/>
                <a:gd name="T16" fmla="*/ 4928 w 5314"/>
                <a:gd name="T17" fmla="*/ 3448 h 6144"/>
                <a:gd name="T18" fmla="*/ 5061 w 5314"/>
                <a:gd name="T19" fmla="*/ 2821 h 6144"/>
                <a:gd name="T20" fmla="*/ 442 w 5314"/>
                <a:gd name="T21" fmla="*/ 2655 h 6144"/>
                <a:gd name="T22" fmla="*/ 222 w 5314"/>
                <a:gd name="T23" fmla="*/ 3258 h 6144"/>
                <a:gd name="T24" fmla="*/ 585 w 5314"/>
                <a:gd name="T25" fmla="*/ 3182 h 6144"/>
                <a:gd name="T26" fmla="*/ 2733 w 5314"/>
                <a:gd name="T27" fmla="*/ 63 h 6144"/>
                <a:gd name="T28" fmla="*/ 3578 w 5314"/>
                <a:gd name="T29" fmla="*/ 210 h 6144"/>
                <a:gd name="T30" fmla="*/ 4382 w 5314"/>
                <a:gd name="T31" fmla="*/ 667 h 6144"/>
                <a:gd name="T32" fmla="*/ 4930 w 5314"/>
                <a:gd name="T33" fmla="*/ 1383 h 6144"/>
                <a:gd name="T34" fmla="*/ 5145 w 5314"/>
                <a:gd name="T35" fmla="*/ 2238 h 6144"/>
                <a:gd name="T36" fmla="*/ 5314 w 5314"/>
                <a:gd name="T37" fmla="*/ 3068 h 6144"/>
                <a:gd name="T38" fmla="*/ 4800 w 5314"/>
                <a:gd name="T39" fmla="*/ 3692 h 6144"/>
                <a:gd name="T40" fmla="*/ 4265 w 5314"/>
                <a:gd name="T41" fmla="*/ 4236 h 6144"/>
                <a:gd name="T42" fmla="*/ 4533 w 5314"/>
                <a:gd name="T43" fmla="*/ 3340 h 6144"/>
                <a:gd name="T44" fmla="*/ 4137 w 5314"/>
                <a:gd name="T45" fmla="*/ 1884 h 6144"/>
                <a:gd name="T46" fmla="*/ 3250 w 5314"/>
                <a:gd name="T47" fmla="*/ 1517 h 6144"/>
                <a:gd name="T48" fmla="*/ 2245 w 5314"/>
                <a:gd name="T49" fmla="*/ 1573 h 6144"/>
                <a:gd name="T50" fmla="*/ 1817 w 5314"/>
                <a:gd name="T51" fmla="*/ 1506 h 6144"/>
                <a:gd name="T52" fmla="*/ 1256 w 5314"/>
                <a:gd name="T53" fmla="*/ 1659 h 6144"/>
                <a:gd name="T54" fmla="*/ 1820 w 5314"/>
                <a:gd name="T55" fmla="*/ 1326 h 6144"/>
                <a:gd name="T56" fmla="*/ 2463 w 5314"/>
                <a:gd name="T57" fmla="*/ 1454 h 6144"/>
                <a:gd name="T58" fmla="*/ 3199 w 5314"/>
                <a:gd name="T59" fmla="*/ 1344 h 6144"/>
                <a:gd name="T60" fmla="*/ 4179 w 5314"/>
                <a:gd name="T61" fmla="*/ 1657 h 6144"/>
                <a:gd name="T62" fmla="*/ 4930 w 5314"/>
                <a:gd name="T63" fmla="*/ 2484 h 6144"/>
                <a:gd name="T64" fmla="*/ 4785 w 5314"/>
                <a:gd name="T65" fmla="*/ 1992 h 6144"/>
                <a:gd name="T66" fmla="*/ 4664 w 5314"/>
                <a:gd name="T67" fmla="*/ 1311 h 6144"/>
                <a:gd name="T68" fmla="*/ 4312 w 5314"/>
                <a:gd name="T69" fmla="*/ 916 h 6144"/>
                <a:gd name="T70" fmla="*/ 3656 w 5314"/>
                <a:gd name="T71" fmla="*/ 521 h 6144"/>
                <a:gd name="T72" fmla="*/ 3179 w 5314"/>
                <a:gd name="T73" fmla="*/ 195 h 6144"/>
                <a:gd name="T74" fmla="*/ 2607 w 5314"/>
                <a:gd name="T75" fmla="*/ 283 h 6144"/>
                <a:gd name="T76" fmla="*/ 1888 w 5314"/>
                <a:gd name="T77" fmla="*/ 317 h 6144"/>
                <a:gd name="T78" fmla="*/ 1427 w 5314"/>
                <a:gd name="T79" fmla="*/ 532 h 6144"/>
                <a:gd name="T80" fmla="*/ 971 w 5314"/>
                <a:gd name="T81" fmla="*/ 1071 h 6144"/>
                <a:gd name="T82" fmla="*/ 544 w 5314"/>
                <a:gd name="T83" fmla="*/ 1463 h 6144"/>
                <a:gd name="T84" fmla="*/ 505 w 5314"/>
                <a:gd name="T85" fmla="*/ 2039 h 6144"/>
                <a:gd name="T86" fmla="*/ 531 w 5314"/>
                <a:gd name="T87" fmla="*/ 2441 h 6144"/>
                <a:gd name="T88" fmla="*/ 1109 w 5314"/>
                <a:gd name="T89" fmla="*/ 1778 h 6144"/>
                <a:gd name="T90" fmla="*/ 883 w 5314"/>
                <a:gd name="T91" fmla="*/ 2396 h 6144"/>
                <a:gd name="T92" fmla="*/ 954 w 5314"/>
                <a:gd name="T93" fmla="*/ 3899 h 6144"/>
                <a:gd name="T94" fmla="*/ 2079 w 5314"/>
                <a:gd name="T95" fmla="*/ 4871 h 6144"/>
                <a:gd name="T96" fmla="*/ 3507 w 5314"/>
                <a:gd name="T97" fmla="*/ 4761 h 6144"/>
                <a:gd name="T98" fmla="*/ 4166 w 5314"/>
                <a:gd name="T99" fmla="*/ 4401 h 6144"/>
                <a:gd name="T100" fmla="*/ 3922 w 5314"/>
                <a:gd name="T101" fmla="*/ 4941 h 6144"/>
                <a:gd name="T102" fmla="*/ 4364 w 5314"/>
                <a:gd name="T103" fmla="*/ 6083 h 6144"/>
                <a:gd name="T104" fmla="*/ 950 w 5314"/>
                <a:gd name="T105" fmla="*/ 5921 h 6144"/>
                <a:gd name="T106" fmla="*/ 1489 w 5314"/>
                <a:gd name="T107" fmla="*/ 4844 h 6144"/>
                <a:gd name="T108" fmla="*/ 682 w 5314"/>
                <a:gd name="T109" fmla="*/ 3701 h 6144"/>
                <a:gd name="T110" fmla="*/ 22 w 5314"/>
                <a:gd name="T111" fmla="*/ 3236 h 6144"/>
                <a:gd name="T112" fmla="*/ 136 w 5314"/>
                <a:gd name="T113" fmla="*/ 2402 h 6144"/>
                <a:gd name="T114" fmla="*/ 328 w 5314"/>
                <a:gd name="T115" fmla="*/ 1536 h 6144"/>
                <a:gd name="T116" fmla="*/ 848 w 5314"/>
                <a:gd name="T117" fmla="*/ 821 h 6144"/>
                <a:gd name="T118" fmla="*/ 1625 w 5314"/>
                <a:gd name="T119" fmla="*/ 337 h 6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14" h="6144">
                  <a:moveTo>
                    <a:pt x="2253" y="5101"/>
                  </a:moveTo>
                  <a:lnTo>
                    <a:pt x="2275" y="5163"/>
                  </a:lnTo>
                  <a:lnTo>
                    <a:pt x="2307" y="5219"/>
                  </a:lnTo>
                  <a:lnTo>
                    <a:pt x="2348" y="5269"/>
                  </a:lnTo>
                  <a:lnTo>
                    <a:pt x="2396" y="5312"/>
                  </a:lnTo>
                  <a:lnTo>
                    <a:pt x="2450" y="5347"/>
                  </a:lnTo>
                  <a:lnTo>
                    <a:pt x="2510" y="5373"/>
                  </a:lnTo>
                  <a:lnTo>
                    <a:pt x="2573" y="5390"/>
                  </a:lnTo>
                  <a:lnTo>
                    <a:pt x="2642" y="5396"/>
                  </a:lnTo>
                  <a:lnTo>
                    <a:pt x="2707" y="5390"/>
                  </a:lnTo>
                  <a:lnTo>
                    <a:pt x="2771" y="5375"/>
                  </a:lnTo>
                  <a:lnTo>
                    <a:pt x="2830" y="5349"/>
                  </a:lnTo>
                  <a:lnTo>
                    <a:pt x="2884" y="5315"/>
                  </a:lnTo>
                  <a:lnTo>
                    <a:pt x="2933" y="5273"/>
                  </a:lnTo>
                  <a:lnTo>
                    <a:pt x="2972" y="5224"/>
                  </a:lnTo>
                  <a:lnTo>
                    <a:pt x="3006" y="5168"/>
                  </a:lnTo>
                  <a:lnTo>
                    <a:pt x="3028" y="5109"/>
                  </a:lnTo>
                  <a:lnTo>
                    <a:pt x="2901" y="5127"/>
                  </a:lnTo>
                  <a:lnTo>
                    <a:pt x="2771" y="5139"/>
                  </a:lnTo>
                  <a:lnTo>
                    <a:pt x="2640" y="5142"/>
                  </a:lnTo>
                  <a:lnTo>
                    <a:pt x="2510" y="5137"/>
                  </a:lnTo>
                  <a:lnTo>
                    <a:pt x="2379" y="5124"/>
                  </a:lnTo>
                  <a:lnTo>
                    <a:pt x="2253" y="5101"/>
                  </a:lnTo>
                  <a:close/>
                  <a:moveTo>
                    <a:pt x="3717" y="4990"/>
                  </a:moveTo>
                  <a:lnTo>
                    <a:pt x="3717" y="5963"/>
                  </a:lnTo>
                  <a:lnTo>
                    <a:pt x="4187" y="5963"/>
                  </a:lnTo>
                  <a:lnTo>
                    <a:pt x="4174" y="5842"/>
                  </a:lnTo>
                  <a:lnTo>
                    <a:pt x="4151" y="5725"/>
                  </a:lnTo>
                  <a:lnTo>
                    <a:pt x="4118" y="5610"/>
                  </a:lnTo>
                  <a:lnTo>
                    <a:pt x="4075" y="5496"/>
                  </a:lnTo>
                  <a:lnTo>
                    <a:pt x="4023" y="5386"/>
                  </a:lnTo>
                  <a:lnTo>
                    <a:pt x="3960" y="5280"/>
                  </a:lnTo>
                  <a:lnTo>
                    <a:pt x="3887" y="5178"/>
                  </a:lnTo>
                  <a:lnTo>
                    <a:pt x="3842" y="5122"/>
                  </a:lnTo>
                  <a:lnTo>
                    <a:pt x="3799" y="5073"/>
                  </a:lnTo>
                  <a:lnTo>
                    <a:pt x="3756" y="5029"/>
                  </a:lnTo>
                  <a:lnTo>
                    <a:pt x="3717" y="4990"/>
                  </a:lnTo>
                  <a:close/>
                  <a:moveTo>
                    <a:pt x="1597" y="4990"/>
                  </a:moveTo>
                  <a:lnTo>
                    <a:pt x="1558" y="5029"/>
                  </a:lnTo>
                  <a:lnTo>
                    <a:pt x="1515" y="5073"/>
                  </a:lnTo>
                  <a:lnTo>
                    <a:pt x="1472" y="5122"/>
                  </a:lnTo>
                  <a:lnTo>
                    <a:pt x="1427" y="5178"/>
                  </a:lnTo>
                  <a:lnTo>
                    <a:pt x="1355" y="5280"/>
                  </a:lnTo>
                  <a:lnTo>
                    <a:pt x="1291" y="5386"/>
                  </a:lnTo>
                  <a:lnTo>
                    <a:pt x="1239" y="5496"/>
                  </a:lnTo>
                  <a:lnTo>
                    <a:pt x="1196" y="5610"/>
                  </a:lnTo>
                  <a:lnTo>
                    <a:pt x="1163" y="5725"/>
                  </a:lnTo>
                  <a:lnTo>
                    <a:pt x="1140" y="5842"/>
                  </a:lnTo>
                  <a:lnTo>
                    <a:pt x="1127" y="5963"/>
                  </a:lnTo>
                  <a:lnTo>
                    <a:pt x="1597" y="5963"/>
                  </a:lnTo>
                  <a:lnTo>
                    <a:pt x="1597" y="4990"/>
                  </a:lnTo>
                  <a:close/>
                  <a:moveTo>
                    <a:pt x="1778" y="4945"/>
                  </a:moveTo>
                  <a:lnTo>
                    <a:pt x="1778" y="5963"/>
                  </a:lnTo>
                  <a:lnTo>
                    <a:pt x="3537" y="5963"/>
                  </a:lnTo>
                  <a:lnTo>
                    <a:pt x="3537" y="4947"/>
                  </a:lnTo>
                  <a:lnTo>
                    <a:pt x="3434" y="4992"/>
                  </a:lnTo>
                  <a:lnTo>
                    <a:pt x="3330" y="5031"/>
                  </a:lnTo>
                  <a:lnTo>
                    <a:pt x="3222" y="5064"/>
                  </a:lnTo>
                  <a:lnTo>
                    <a:pt x="3207" y="5142"/>
                  </a:lnTo>
                  <a:lnTo>
                    <a:pt x="3183" y="5215"/>
                  </a:lnTo>
                  <a:lnTo>
                    <a:pt x="3149" y="5282"/>
                  </a:lnTo>
                  <a:lnTo>
                    <a:pt x="3106" y="5345"/>
                  </a:lnTo>
                  <a:lnTo>
                    <a:pt x="3056" y="5403"/>
                  </a:lnTo>
                  <a:lnTo>
                    <a:pt x="3000" y="5453"/>
                  </a:lnTo>
                  <a:lnTo>
                    <a:pt x="2938" y="5494"/>
                  </a:lnTo>
                  <a:lnTo>
                    <a:pt x="2869" y="5530"/>
                  </a:lnTo>
                  <a:lnTo>
                    <a:pt x="2797" y="5556"/>
                  </a:lnTo>
                  <a:lnTo>
                    <a:pt x="2720" y="5571"/>
                  </a:lnTo>
                  <a:lnTo>
                    <a:pt x="2642" y="5576"/>
                  </a:lnTo>
                  <a:lnTo>
                    <a:pt x="2560" y="5571"/>
                  </a:lnTo>
                  <a:lnTo>
                    <a:pt x="2484" y="5554"/>
                  </a:lnTo>
                  <a:lnTo>
                    <a:pt x="2409" y="5528"/>
                  </a:lnTo>
                  <a:lnTo>
                    <a:pt x="2342" y="5492"/>
                  </a:lnTo>
                  <a:lnTo>
                    <a:pt x="2279" y="5450"/>
                  </a:lnTo>
                  <a:lnTo>
                    <a:pt x="2221" y="5397"/>
                  </a:lnTo>
                  <a:lnTo>
                    <a:pt x="2173" y="5340"/>
                  </a:lnTo>
                  <a:lnTo>
                    <a:pt x="2130" y="5276"/>
                  </a:lnTo>
                  <a:lnTo>
                    <a:pt x="2098" y="5206"/>
                  </a:lnTo>
                  <a:lnTo>
                    <a:pt x="2074" y="5131"/>
                  </a:lnTo>
                  <a:lnTo>
                    <a:pt x="2059" y="5053"/>
                  </a:lnTo>
                  <a:lnTo>
                    <a:pt x="1964" y="5021"/>
                  </a:lnTo>
                  <a:lnTo>
                    <a:pt x="1869" y="4986"/>
                  </a:lnTo>
                  <a:lnTo>
                    <a:pt x="1778" y="4945"/>
                  </a:lnTo>
                  <a:close/>
                  <a:moveTo>
                    <a:pt x="4682" y="2612"/>
                  </a:moveTo>
                  <a:lnTo>
                    <a:pt x="4703" y="2720"/>
                  </a:lnTo>
                  <a:lnTo>
                    <a:pt x="4720" y="2834"/>
                  </a:lnTo>
                  <a:lnTo>
                    <a:pt x="4729" y="2949"/>
                  </a:lnTo>
                  <a:lnTo>
                    <a:pt x="4733" y="3068"/>
                  </a:lnTo>
                  <a:lnTo>
                    <a:pt x="4731" y="3146"/>
                  </a:lnTo>
                  <a:lnTo>
                    <a:pt x="4727" y="3215"/>
                  </a:lnTo>
                  <a:lnTo>
                    <a:pt x="4722" y="3281"/>
                  </a:lnTo>
                  <a:lnTo>
                    <a:pt x="4714" y="3340"/>
                  </a:lnTo>
                  <a:lnTo>
                    <a:pt x="4705" y="3398"/>
                  </a:lnTo>
                  <a:lnTo>
                    <a:pt x="4696" y="3459"/>
                  </a:lnTo>
                  <a:lnTo>
                    <a:pt x="4682" y="3523"/>
                  </a:lnTo>
                  <a:lnTo>
                    <a:pt x="4750" y="3517"/>
                  </a:lnTo>
                  <a:lnTo>
                    <a:pt x="4813" y="3504"/>
                  </a:lnTo>
                  <a:lnTo>
                    <a:pt x="4873" y="3480"/>
                  </a:lnTo>
                  <a:lnTo>
                    <a:pt x="4928" y="3448"/>
                  </a:lnTo>
                  <a:lnTo>
                    <a:pt x="4979" y="3411"/>
                  </a:lnTo>
                  <a:lnTo>
                    <a:pt x="5023" y="3364"/>
                  </a:lnTo>
                  <a:lnTo>
                    <a:pt x="5063" y="3314"/>
                  </a:lnTo>
                  <a:lnTo>
                    <a:pt x="5092" y="3258"/>
                  </a:lnTo>
                  <a:lnTo>
                    <a:pt x="5115" y="3199"/>
                  </a:lnTo>
                  <a:lnTo>
                    <a:pt x="5130" y="3135"/>
                  </a:lnTo>
                  <a:lnTo>
                    <a:pt x="5135" y="3068"/>
                  </a:lnTo>
                  <a:lnTo>
                    <a:pt x="5130" y="3001"/>
                  </a:lnTo>
                  <a:lnTo>
                    <a:pt x="5115" y="2936"/>
                  </a:lnTo>
                  <a:lnTo>
                    <a:pt x="5092" y="2877"/>
                  </a:lnTo>
                  <a:lnTo>
                    <a:pt x="5061" y="2821"/>
                  </a:lnTo>
                  <a:lnTo>
                    <a:pt x="5023" y="2770"/>
                  </a:lnTo>
                  <a:lnTo>
                    <a:pt x="4979" y="2724"/>
                  </a:lnTo>
                  <a:lnTo>
                    <a:pt x="4928" y="2687"/>
                  </a:lnTo>
                  <a:lnTo>
                    <a:pt x="4873" y="2655"/>
                  </a:lnTo>
                  <a:lnTo>
                    <a:pt x="4813" y="2633"/>
                  </a:lnTo>
                  <a:lnTo>
                    <a:pt x="4750" y="2618"/>
                  </a:lnTo>
                  <a:lnTo>
                    <a:pt x="4682" y="2612"/>
                  </a:lnTo>
                  <a:close/>
                  <a:moveTo>
                    <a:pt x="632" y="2612"/>
                  </a:moveTo>
                  <a:lnTo>
                    <a:pt x="565" y="2618"/>
                  </a:lnTo>
                  <a:lnTo>
                    <a:pt x="501" y="2633"/>
                  </a:lnTo>
                  <a:lnTo>
                    <a:pt x="442" y="2655"/>
                  </a:lnTo>
                  <a:lnTo>
                    <a:pt x="386" y="2687"/>
                  </a:lnTo>
                  <a:lnTo>
                    <a:pt x="335" y="2726"/>
                  </a:lnTo>
                  <a:lnTo>
                    <a:pt x="291" y="2770"/>
                  </a:lnTo>
                  <a:lnTo>
                    <a:pt x="253" y="2821"/>
                  </a:lnTo>
                  <a:lnTo>
                    <a:pt x="222" y="2877"/>
                  </a:lnTo>
                  <a:lnTo>
                    <a:pt x="199" y="2936"/>
                  </a:lnTo>
                  <a:lnTo>
                    <a:pt x="184" y="3001"/>
                  </a:lnTo>
                  <a:lnTo>
                    <a:pt x="179" y="3068"/>
                  </a:lnTo>
                  <a:lnTo>
                    <a:pt x="184" y="3135"/>
                  </a:lnTo>
                  <a:lnTo>
                    <a:pt x="199" y="3199"/>
                  </a:lnTo>
                  <a:lnTo>
                    <a:pt x="222" y="3258"/>
                  </a:lnTo>
                  <a:lnTo>
                    <a:pt x="252" y="3314"/>
                  </a:lnTo>
                  <a:lnTo>
                    <a:pt x="291" y="3366"/>
                  </a:lnTo>
                  <a:lnTo>
                    <a:pt x="335" y="3411"/>
                  </a:lnTo>
                  <a:lnTo>
                    <a:pt x="386" y="3448"/>
                  </a:lnTo>
                  <a:lnTo>
                    <a:pt x="442" y="3480"/>
                  </a:lnTo>
                  <a:lnTo>
                    <a:pt x="501" y="3504"/>
                  </a:lnTo>
                  <a:lnTo>
                    <a:pt x="565" y="3517"/>
                  </a:lnTo>
                  <a:lnTo>
                    <a:pt x="632" y="3523"/>
                  </a:lnTo>
                  <a:lnTo>
                    <a:pt x="611" y="3411"/>
                  </a:lnTo>
                  <a:lnTo>
                    <a:pt x="594" y="3297"/>
                  </a:lnTo>
                  <a:lnTo>
                    <a:pt x="585" y="3182"/>
                  </a:lnTo>
                  <a:lnTo>
                    <a:pt x="581" y="3065"/>
                  </a:lnTo>
                  <a:lnTo>
                    <a:pt x="587" y="2914"/>
                  </a:lnTo>
                  <a:lnTo>
                    <a:pt x="604" y="2761"/>
                  </a:lnTo>
                  <a:lnTo>
                    <a:pt x="632" y="2612"/>
                  </a:lnTo>
                  <a:close/>
                  <a:moveTo>
                    <a:pt x="2256" y="0"/>
                  </a:moveTo>
                  <a:lnTo>
                    <a:pt x="2338" y="4"/>
                  </a:lnTo>
                  <a:lnTo>
                    <a:pt x="2420" y="15"/>
                  </a:lnTo>
                  <a:lnTo>
                    <a:pt x="2501" y="35"/>
                  </a:lnTo>
                  <a:lnTo>
                    <a:pt x="2581" y="65"/>
                  </a:lnTo>
                  <a:lnTo>
                    <a:pt x="2657" y="102"/>
                  </a:lnTo>
                  <a:lnTo>
                    <a:pt x="2733" y="63"/>
                  </a:lnTo>
                  <a:lnTo>
                    <a:pt x="2814" y="35"/>
                  </a:lnTo>
                  <a:lnTo>
                    <a:pt x="2896" y="15"/>
                  </a:lnTo>
                  <a:lnTo>
                    <a:pt x="2978" y="4"/>
                  </a:lnTo>
                  <a:lnTo>
                    <a:pt x="3060" y="0"/>
                  </a:lnTo>
                  <a:lnTo>
                    <a:pt x="3140" y="6"/>
                  </a:lnTo>
                  <a:lnTo>
                    <a:pt x="3220" y="20"/>
                  </a:lnTo>
                  <a:lnTo>
                    <a:pt x="3298" y="43"/>
                  </a:lnTo>
                  <a:lnTo>
                    <a:pt x="3374" y="73"/>
                  </a:lnTo>
                  <a:lnTo>
                    <a:pt x="3447" y="112"/>
                  </a:lnTo>
                  <a:lnTo>
                    <a:pt x="3514" y="156"/>
                  </a:lnTo>
                  <a:lnTo>
                    <a:pt x="3578" y="210"/>
                  </a:lnTo>
                  <a:lnTo>
                    <a:pt x="3637" y="270"/>
                  </a:lnTo>
                  <a:lnTo>
                    <a:pt x="3689" y="337"/>
                  </a:lnTo>
                  <a:lnTo>
                    <a:pt x="3781" y="337"/>
                  </a:lnTo>
                  <a:lnTo>
                    <a:pt x="3872" y="346"/>
                  </a:lnTo>
                  <a:lnTo>
                    <a:pt x="3960" y="367"/>
                  </a:lnTo>
                  <a:lnTo>
                    <a:pt x="4043" y="395"/>
                  </a:lnTo>
                  <a:lnTo>
                    <a:pt x="4122" y="434"/>
                  </a:lnTo>
                  <a:lnTo>
                    <a:pt x="4196" y="480"/>
                  </a:lnTo>
                  <a:lnTo>
                    <a:pt x="4265" y="534"/>
                  </a:lnTo>
                  <a:lnTo>
                    <a:pt x="4327" y="598"/>
                  </a:lnTo>
                  <a:lnTo>
                    <a:pt x="4382" y="667"/>
                  </a:lnTo>
                  <a:lnTo>
                    <a:pt x="4429" y="741"/>
                  </a:lnTo>
                  <a:lnTo>
                    <a:pt x="4466" y="821"/>
                  </a:lnTo>
                  <a:lnTo>
                    <a:pt x="4496" y="907"/>
                  </a:lnTo>
                  <a:lnTo>
                    <a:pt x="4517" y="998"/>
                  </a:lnTo>
                  <a:lnTo>
                    <a:pt x="4593" y="1033"/>
                  </a:lnTo>
                  <a:lnTo>
                    <a:pt x="4666" y="1076"/>
                  </a:lnTo>
                  <a:lnTo>
                    <a:pt x="4733" y="1126"/>
                  </a:lnTo>
                  <a:lnTo>
                    <a:pt x="4792" y="1184"/>
                  </a:lnTo>
                  <a:lnTo>
                    <a:pt x="4846" y="1246"/>
                  </a:lnTo>
                  <a:lnTo>
                    <a:pt x="4891" y="1313"/>
                  </a:lnTo>
                  <a:lnTo>
                    <a:pt x="4930" y="1383"/>
                  </a:lnTo>
                  <a:lnTo>
                    <a:pt x="4962" y="1460"/>
                  </a:lnTo>
                  <a:lnTo>
                    <a:pt x="4986" y="1538"/>
                  </a:lnTo>
                  <a:lnTo>
                    <a:pt x="5001" y="1618"/>
                  </a:lnTo>
                  <a:lnTo>
                    <a:pt x="5009" y="1700"/>
                  </a:lnTo>
                  <a:lnTo>
                    <a:pt x="5007" y="1782"/>
                  </a:lnTo>
                  <a:lnTo>
                    <a:pt x="4996" y="1866"/>
                  </a:lnTo>
                  <a:lnTo>
                    <a:pt x="4975" y="1949"/>
                  </a:lnTo>
                  <a:lnTo>
                    <a:pt x="5029" y="2014"/>
                  </a:lnTo>
                  <a:lnTo>
                    <a:pt x="5076" y="2085"/>
                  </a:lnTo>
                  <a:lnTo>
                    <a:pt x="5115" y="2160"/>
                  </a:lnTo>
                  <a:lnTo>
                    <a:pt x="5145" y="2238"/>
                  </a:lnTo>
                  <a:lnTo>
                    <a:pt x="5165" y="2320"/>
                  </a:lnTo>
                  <a:lnTo>
                    <a:pt x="5178" y="2402"/>
                  </a:lnTo>
                  <a:lnTo>
                    <a:pt x="5182" y="2486"/>
                  </a:lnTo>
                  <a:lnTo>
                    <a:pt x="5176" y="2569"/>
                  </a:lnTo>
                  <a:lnTo>
                    <a:pt x="5161" y="2655"/>
                  </a:lnTo>
                  <a:lnTo>
                    <a:pt x="5206" y="2713"/>
                  </a:lnTo>
                  <a:lnTo>
                    <a:pt x="5243" y="2776"/>
                  </a:lnTo>
                  <a:lnTo>
                    <a:pt x="5273" y="2843"/>
                  </a:lnTo>
                  <a:lnTo>
                    <a:pt x="5296" y="2916"/>
                  </a:lnTo>
                  <a:lnTo>
                    <a:pt x="5310" y="2990"/>
                  </a:lnTo>
                  <a:lnTo>
                    <a:pt x="5314" y="3068"/>
                  </a:lnTo>
                  <a:lnTo>
                    <a:pt x="5309" y="3150"/>
                  </a:lnTo>
                  <a:lnTo>
                    <a:pt x="5294" y="3230"/>
                  </a:lnTo>
                  <a:lnTo>
                    <a:pt x="5268" y="3307"/>
                  </a:lnTo>
                  <a:lnTo>
                    <a:pt x="5234" y="3377"/>
                  </a:lnTo>
                  <a:lnTo>
                    <a:pt x="5191" y="3443"/>
                  </a:lnTo>
                  <a:lnTo>
                    <a:pt x="5141" y="3504"/>
                  </a:lnTo>
                  <a:lnTo>
                    <a:pt x="5085" y="3556"/>
                  </a:lnTo>
                  <a:lnTo>
                    <a:pt x="5022" y="3603"/>
                  </a:lnTo>
                  <a:lnTo>
                    <a:pt x="4953" y="3642"/>
                  </a:lnTo>
                  <a:lnTo>
                    <a:pt x="4878" y="3672"/>
                  </a:lnTo>
                  <a:lnTo>
                    <a:pt x="4800" y="3692"/>
                  </a:lnTo>
                  <a:lnTo>
                    <a:pt x="4718" y="3701"/>
                  </a:lnTo>
                  <a:lnTo>
                    <a:pt x="4634" y="3701"/>
                  </a:lnTo>
                  <a:lnTo>
                    <a:pt x="4586" y="3833"/>
                  </a:lnTo>
                  <a:lnTo>
                    <a:pt x="4530" y="3964"/>
                  </a:lnTo>
                  <a:lnTo>
                    <a:pt x="4464" y="4089"/>
                  </a:lnTo>
                  <a:lnTo>
                    <a:pt x="4390" y="4210"/>
                  </a:lnTo>
                  <a:lnTo>
                    <a:pt x="4369" y="4232"/>
                  </a:lnTo>
                  <a:lnTo>
                    <a:pt x="4345" y="4245"/>
                  </a:lnTo>
                  <a:lnTo>
                    <a:pt x="4319" y="4251"/>
                  </a:lnTo>
                  <a:lnTo>
                    <a:pt x="4291" y="4249"/>
                  </a:lnTo>
                  <a:lnTo>
                    <a:pt x="4265" y="4236"/>
                  </a:lnTo>
                  <a:lnTo>
                    <a:pt x="4243" y="4217"/>
                  </a:lnTo>
                  <a:lnTo>
                    <a:pt x="4230" y="4193"/>
                  </a:lnTo>
                  <a:lnTo>
                    <a:pt x="4224" y="4165"/>
                  </a:lnTo>
                  <a:lnTo>
                    <a:pt x="4228" y="4137"/>
                  </a:lnTo>
                  <a:lnTo>
                    <a:pt x="4239" y="4111"/>
                  </a:lnTo>
                  <a:lnTo>
                    <a:pt x="4312" y="3990"/>
                  </a:lnTo>
                  <a:lnTo>
                    <a:pt x="4377" y="3865"/>
                  </a:lnTo>
                  <a:lnTo>
                    <a:pt x="4431" y="3739"/>
                  </a:lnTo>
                  <a:lnTo>
                    <a:pt x="4474" y="3608"/>
                  </a:lnTo>
                  <a:lnTo>
                    <a:pt x="4509" y="3474"/>
                  </a:lnTo>
                  <a:lnTo>
                    <a:pt x="4533" y="3340"/>
                  </a:lnTo>
                  <a:lnTo>
                    <a:pt x="4548" y="3204"/>
                  </a:lnTo>
                  <a:lnTo>
                    <a:pt x="4552" y="3068"/>
                  </a:lnTo>
                  <a:lnTo>
                    <a:pt x="4546" y="2919"/>
                  </a:lnTo>
                  <a:lnTo>
                    <a:pt x="4530" y="2776"/>
                  </a:lnTo>
                  <a:lnTo>
                    <a:pt x="4502" y="2634"/>
                  </a:lnTo>
                  <a:lnTo>
                    <a:pt x="4464" y="2497"/>
                  </a:lnTo>
                  <a:lnTo>
                    <a:pt x="4418" y="2363"/>
                  </a:lnTo>
                  <a:lnTo>
                    <a:pt x="4360" y="2236"/>
                  </a:lnTo>
                  <a:lnTo>
                    <a:pt x="4295" y="2113"/>
                  </a:lnTo>
                  <a:lnTo>
                    <a:pt x="4220" y="1996"/>
                  </a:lnTo>
                  <a:lnTo>
                    <a:pt x="4137" y="1884"/>
                  </a:lnTo>
                  <a:lnTo>
                    <a:pt x="4047" y="1780"/>
                  </a:lnTo>
                  <a:lnTo>
                    <a:pt x="3982" y="1717"/>
                  </a:lnTo>
                  <a:lnTo>
                    <a:pt x="3913" y="1663"/>
                  </a:lnTo>
                  <a:lnTo>
                    <a:pt x="3838" y="1616"/>
                  </a:lnTo>
                  <a:lnTo>
                    <a:pt x="3760" y="1577"/>
                  </a:lnTo>
                  <a:lnTo>
                    <a:pt x="3680" y="1545"/>
                  </a:lnTo>
                  <a:lnTo>
                    <a:pt x="3596" y="1523"/>
                  </a:lnTo>
                  <a:lnTo>
                    <a:pt x="3510" y="1508"/>
                  </a:lnTo>
                  <a:lnTo>
                    <a:pt x="3423" y="1502"/>
                  </a:lnTo>
                  <a:lnTo>
                    <a:pt x="3337" y="1506"/>
                  </a:lnTo>
                  <a:lnTo>
                    <a:pt x="3250" y="1517"/>
                  </a:lnTo>
                  <a:lnTo>
                    <a:pt x="3164" y="1538"/>
                  </a:lnTo>
                  <a:lnTo>
                    <a:pt x="3080" y="1568"/>
                  </a:lnTo>
                  <a:lnTo>
                    <a:pt x="3069" y="1573"/>
                  </a:lnTo>
                  <a:lnTo>
                    <a:pt x="2968" y="1609"/>
                  </a:lnTo>
                  <a:lnTo>
                    <a:pt x="2866" y="1635"/>
                  </a:lnTo>
                  <a:lnTo>
                    <a:pt x="2761" y="1651"/>
                  </a:lnTo>
                  <a:lnTo>
                    <a:pt x="2657" y="1657"/>
                  </a:lnTo>
                  <a:lnTo>
                    <a:pt x="2553" y="1651"/>
                  </a:lnTo>
                  <a:lnTo>
                    <a:pt x="2448" y="1635"/>
                  </a:lnTo>
                  <a:lnTo>
                    <a:pt x="2346" y="1609"/>
                  </a:lnTo>
                  <a:lnTo>
                    <a:pt x="2245" y="1573"/>
                  </a:lnTo>
                  <a:lnTo>
                    <a:pt x="2242" y="1571"/>
                  </a:lnTo>
                  <a:lnTo>
                    <a:pt x="2229" y="1566"/>
                  </a:lnTo>
                  <a:lnTo>
                    <a:pt x="2206" y="1556"/>
                  </a:lnTo>
                  <a:lnTo>
                    <a:pt x="2178" y="1547"/>
                  </a:lnTo>
                  <a:lnTo>
                    <a:pt x="2143" y="1536"/>
                  </a:lnTo>
                  <a:lnTo>
                    <a:pt x="2100" y="1525"/>
                  </a:lnTo>
                  <a:lnTo>
                    <a:pt x="2053" y="1516"/>
                  </a:lnTo>
                  <a:lnTo>
                    <a:pt x="2001" y="1508"/>
                  </a:lnTo>
                  <a:lnTo>
                    <a:pt x="1943" y="1504"/>
                  </a:lnTo>
                  <a:lnTo>
                    <a:pt x="1882" y="1502"/>
                  </a:lnTo>
                  <a:lnTo>
                    <a:pt x="1817" y="1506"/>
                  </a:lnTo>
                  <a:lnTo>
                    <a:pt x="1748" y="1516"/>
                  </a:lnTo>
                  <a:lnTo>
                    <a:pt x="1677" y="1530"/>
                  </a:lnTo>
                  <a:lnTo>
                    <a:pt x="1604" y="1555"/>
                  </a:lnTo>
                  <a:lnTo>
                    <a:pt x="1532" y="1584"/>
                  </a:lnTo>
                  <a:lnTo>
                    <a:pt x="1457" y="1625"/>
                  </a:lnTo>
                  <a:lnTo>
                    <a:pt x="1383" y="1676"/>
                  </a:lnTo>
                  <a:lnTo>
                    <a:pt x="1356" y="1691"/>
                  </a:lnTo>
                  <a:lnTo>
                    <a:pt x="1329" y="1694"/>
                  </a:lnTo>
                  <a:lnTo>
                    <a:pt x="1302" y="1691"/>
                  </a:lnTo>
                  <a:lnTo>
                    <a:pt x="1276" y="1677"/>
                  </a:lnTo>
                  <a:lnTo>
                    <a:pt x="1256" y="1659"/>
                  </a:lnTo>
                  <a:lnTo>
                    <a:pt x="1243" y="1633"/>
                  </a:lnTo>
                  <a:lnTo>
                    <a:pt x="1239" y="1605"/>
                  </a:lnTo>
                  <a:lnTo>
                    <a:pt x="1243" y="1579"/>
                  </a:lnTo>
                  <a:lnTo>
                    <a:pt x="1254" y="1553"/>
                  </a:lnTo>
                  <a:lnTo>
                    <a:pt x="1274" y="1532"/>
                  </a:lnTo>
                  <a:lnTo>
                    <a:pt x="1356" y="1476"/>
                  </a:lnTo>
                  <a:lnTo>
                    <a:pt x="1444" y="1428"/>
                  </a:lnTo>
                  <a:lnTo>
                    <a:pt x="1535" y="1389"/>
                  </a:lnTo>
                  <a:lnTo>
                    <a:pt x="1629" y="1359"/>
                  </a:lnTo>
                  <a:lnTo>
                    <a:pt x="1724" y="1339"/>
                  </a:lnTo>
                  <a:lnTo>
                    <a:pt x="1820" y="1326"/>
                  </a:lnTo>
                  <a:lnTo>
                    <a:pt x="1919" y="1322"/>
                  </a:lnTo>
                  <a:lnTo>
                    <a:pt x="2016" y="1329"/>
                  </a:lnTo>
                  <a:lnTo>
                    <a:pt x="2115" y="1344"/>
                  </a:lnTo>
                  <a:lnTo>
                    <a:pt x="2210" y="1368"/>
                  </a:lnTo>
                  <a:lnTo>
                    <a:pt x="2303" y="1402"/>
                  </a:lnTo>
                  <a:lnTo>
                    <a:pt x="2310" y="1404"/>
                  </a:lnTo>
                  <a:lnTo>
                    <a:pt x="2325" y="1411"/>
                  </a:lnTo>
                  <a:lnTo>
                    <a:pt x="2348" y="1421"/>
                  </a:lnTo>
                  <a:lnTo>
                    <a:pt x="2379" y="1430"/>
                  </a:lnTo>
                  <a:lnTo>
                    <a:pt x="2419" y="1443"/>
                  </a:lnTo>
                  <a:lnTo>
                    <a:pt x="2463" y="1454"/>
                  </a:lnTo>
                  <a:lnTo>
                    <a:pt x="2515" y="1463"/>
                  </a:lnTo>
                  <a:lnTo>
                    <a:pt x="2573" y="1471"/>
                  </a:lnTo>
                  <a:lnTo>
                    <a:pt x="2635" y="1475"/>
                  </a:lnTo>
                  <a:lnTo>
                    <a:pt x="2702" y="1475"/>
                  </a:lnTo>
                  <a:lnTo>
                    <a:pt x="2771" y="1469"/>
                  </a:lnTo>
                  <a:lnTo>
                    <a:pt x="2843" y="1456"/>
                  </a:lnTo>
                  <a:lnTo>
                    <a:pt x="2920" y="1435"/>
                  </a:lnTo>
                  <a:lnTo>
                    <a:pt x="2998" y="1408"/>
                  </a:lnTo>
                  <a:lnTo>
                    <a:pt x="3011" y="1402"/>
                  </a:lnTo>
                  <a:lnTo>
                    <a:pt x="3104" y="1368"/>
                  </a:lnTo>
                  <a:lnTo>
                    <a:pt x="3199" y="1344"/>
                  </a:lnTo>
                  <a:lnTo>
                    <a:pt x="3296" y="1329"/>
                  </a:lnTo>
                  <a:lnTo>
                    <a:pt x="3393" y="1322"/>
                  </a:lnTo>
                  <a:lnTo>
                    <a:pt x="3490" y="1326"/>
                  </a:lnTo>
                  <a:lnTo>
                    <a:pt x="3587" y="1339"/>
                  </a:lnTo>
                  <a:lnTo>
                    <a:pt x="3682" y="1359"/>
                  </a:lnTo>
                  <a:lnTo>
                    <a:pt x="3773" y="1387"/>
                  </a:lnTo>
                  <a:lnTo>
                    <a:pt x="3863" y="1424"/>
                  </a:lnTo>
                  <a:lnTo>
                    <a:pt x="3948" y="1471"/>
                  </a:lnTo>
                  <a:lnTo>
                    <a:pt x="4030" y="1525"/>
                  </a:lnTo>
                  <a:lnTo>
                    <a:pt x="4107" y="1588"/>
                  </a:lnTo>
                  <a:lnTo>
                    <a:pt x="4179" y="1657"/>
                  </a:lnTo>
                  <a:lnTo>
                    <a:pt x="4263" y="1754"/>
                  </a:lnTo>
                  <a:lnTo>
                    <a:pt x="4341" y="1854"/>
                  </a:lnTo>
                  <a:lnTo>
                    <a:pt x="4412" y="1962"/>
                  </a:lnTo>
                  <a:lnTo>
                    <a:pt x="4479" y="2072"/>
                  </a:lnTo>
                  <a:lnTo>
                    <a:pt x="4537" y="2189"/>
                  </a:lnTo>
                  <a:lnTo>
                    <a:pt x="4589" y="2309"/>
                  </a:lnTo>
                  <a:lnTo>
                    <a:pt x="4634" y="2433"/>
                  </a:lnTo>
                  <a:lnTo>
                    <a:pt x="4709" y="2433"/>
                  </a:lnTo>
                  <a:lnTo>
                    <a:pt x="4785" y="2441"/>
                  </a:lnTo>
                  <a:lnTo>
                    <a:pt x="4858" y="2458"/>
                  </a:lnTo>
                  <a:lnTo>
                    <a:pt x="4930" y="2484"/>
                  </a:lnTo>
                  <a:lnTo>
                    <a:pt x="4999" y="2519"/>
                  </a:lnTo>
                  <a:lnTo>
                    <a:pt x="5001" y="2443"/>
                  </a:lnTo>
                  <a:lnTo>
                    <a:pt x="4992" y="2368"/>
                  </a:lnTo>
                  <a:lnTo>
                    <a:pt x="4973" y="2296"/>
                  </a:lnTo>
                  <a:lnTo>
                    <a:pt x="4945" y="2225"/>
                  </a:lnTo>
                  <a:lnTo>
                    <a:pt x="4910" y="2158"/>
                  </a:lnTo>
                  <a:lnTo>
                    <a:pt x="4865" y="2096"/>
                  </a:lnTo>
                  <a:lnTo>
                    <a:pt x="4811" y="2041"/>
                  </a:lnTo>
                  <a:lnTo>
                    <a:pt x="4811" y="2039"/>
                  </a:lnTo>
                  <a:lnTo>
                    <a:pt x="4794" y="2018"/>
                  </a:lnTo>
                  <a:lnTo>
                    <a:pt x="4785" y="1992"/>
                  </a:lnTo>
                  <a:lnTo>
                    <a:pt x="4781" y="1966"/>
                  </a:lnTo>
                  <a:lnTo>
                    <a:pt x="4789" y="1940"/>
                  </a:lnTo>
                  <a:lnTo>
                    <a:pt x="4811" y="1866"/>
                  </a:lnTo>
                  <a:lnTo>
                    <a:pt x="4824" y="1789"/>
                  </a:lnTo>
                  <a:lnTo>
                    <a:pt x="4828" y="1713"/>
                  </a:lnTo>
                  <a:lnTo>
                    <a:pt x="4822" y="1638"/>
                  </a:lnTo>
                  <a:lnTo>
                    <a:pt x="4807" y="1566"/>
                  </a:lnTo>
                  <a:lnTo>
                    <a:pt x="4783" y="1495"/>
                  </a:lnTo>
                  <a:lnTo>
                    <a:pt x="4751" y="1430"/>
                  </a:lnTo>
                  <a:lnTo>
                    <a:pt x="4710" y="1367"/>
                  </a:lnTo>
                  <a:lnTo>
                    <a:pt x="4664" y="1311"/>
                  </a:lnTo>
                  <a:lnTo>
                    <a:pt x="4610" y="1259"/>
                  </a:lnTo>
                  <a:lnTo>
                    <a:pt x="4548" y="1214"/>
                  </a:lnTo>
                  <a:lnTo>
                    <a:pt x="4479" y="1179"/>
                  </a:lnTo>
                  <a:lnTo>
                    <a:pt x="4407" y="1149"/>
                  </a:lnTo>
                  <a:lnTo>
                    <a:pt x="4382" y="1138"/>
                  </a:lnTo>
                  <a:lnTo>
                    <a:pt x="4362" y="1119"/>
                  </a:lnTo>
                  <a:lnTo>
                    <a:pt x="4349" y="1097"/>
                  </a:lnTo>
                  <a:lnTo>
                    <a:pt x="4343" y="1071"/>
                  </a:lnTo>
                  <a:lnTo>
                    <a:pt x="4343" y="1069"/>
                  </a:lnTo>
                  <a:lnTo>
                    <a:pt x="4332" y="990"/>
                  </a:lnTo>
                  <a:lnTo>
                    <a:pt x="4312" y="916"/>
                  </a:lnTo>
                  <a:lnTo>
                    <a:pt x="4282" y="847"/>
                  </a:lnTo>
                  <a:lnTo>
                    <a:pt x="4243" y="782"/>
                  </a:lnTo>
                  <a:lnTo>
                    <a:pt x="4198" y="724"/>
                  </a:lnTo>
                  <a:lnTo>
                    <a:pt x="4146" y="670"/>
                  </a:lnTo>
                  <a:lnTo>
                    <a:pt x="4088" y="626"/>
                  </a:lnTo>
                  <a:lnTo>
                    <a:pt x="4027" y="586"/>
                  </a:lnTo>
                  <a:lnTo>
                    <a:pt x="3958" y="555"/>
                  </a:lnTo>
                  <a:lnTo>
                    <a:pt x="3887" y="532"/>
                  </a:lnTo>
                  <a:lnTo>
                    <a:pt x="3812" y="519"/>
                  </a:lnTo>
                  <a:lnTo>
                    <a:pt x="3736" y="516"/>
                  </a:lnTo>
                  <a:lnTo>
                    <a:pt x="3656" y="521"/>
                  </a:lnTo>
                  <a:lnTo>
                    <a:pt x="3630" y="521"/>
                  </a:lnTo>
                  <a:lnTo>
                    <a:pt x="3604" y="514"/>
                  </a:lnTo>
                  <a:lnTo>
                    <a:pt x="3581" y="499"/>
                  </a:lnTo>
                  <a:lnTo>
                    <a:pt x="3564" y="478"/>
                  </a:lnTo>
                  <a:lnTo>
                    <a:pt x="3524" y="417"/>
                  </a:lnTo>
                  <a:lnTo>
                    <a:pt x="3477" y="363"/>
                  </a:lnTo>
                  <a:lnTo>
                    <a:pt x="3425" y="315"/>
                  </a:lnTo>
                  <a:lnTo>
                    <a:pt x="3369" y="274"/>
                  </a:lnTo>
                  <a:lnTo>
                    <a:pt x="3307" y="240"/>
                  </a:lnTo>
                  <a:lnTo>
                    <a:pt x="3244" y="214"/>
                  </a:lnTo>
                  <a:lnTo>
                    <a:pt x="3179" y="195"/>
                  </a:lnTo>
                  <a:lnTo>
                    <a:pt x="3110" y="184"/>
                  </a:lnTo>
                  <a:lnTo>
                    <a:pt x="3043" y="181"/>
                  </a:lnTo>
                  <a:lnTo>
                    <a:pt x="2974" y="184"/>
                  </a:lnTo>
                  <a:lnTo>
                    <a:pt x="2905" y="197"/>
                  </a:lnTo>
                  <a:lnTo>
                    <a:pt x="2838" y="218"/>
                  </a:lnTo>
                  <a:lnTo>
                    <a:pt x="2771" y="246"/>
                  </a:lnTo>
                  <a:lnTo>
                    <a:pt x="2707" y="283"/>
                  </a:lnTo>
                  <a:lnTo>
                    <a:pt x="2683" y="294"/>
                  </a:lnTo>
                  <a:lnTo>
                    <a:pt x="2657" y="298"/>
                  </a:lnTo>
                  <a:lnTo>
                    <a:pt x="2631" y="294"/>
                  </a:lnTo>
                  <a:lnTo>
                    <a:pt x="2607" y="283"/>
                  </a:lnTo>
                  <a:lnTo>
                    <a:pt x="2543" y="246"/>
                  </a:lnTo>
                  <a:lnTo>
                    <a:pt x="2476" y="216"/>
                  </a:lnTo>
                  <a:lnTo>
                    <a:pt x="2409" y="195"/>
                  </a:lnTo>
                  <a:lnTo>
                    <a:pt x="2340" y="184"/>
                  </a:lnTo>
                  <a:lnTo>
                    <a:pt x="2271" y="181"/>
                  </a:lnTo>
                  <a:lnTo>
                    <a:pt x="2202" y="184"/>
                  </a:lnTo>
                  <a:lnTo>
                    <a:pt x="2133" y="195"/>
                  </a:lnTo>
                  <a:lnTo>
                    <a:pt x="2068" y="214"/>
                  </a:lnTo>
                  <a:lnTo>
                    <a:pt x="2005" y="242"/>
                  </a:lnTo>
                  <a:lnTo>
                    <a:pt x="1945" y="276"/>
                  </a:lnTo>
                  <a:lnTo>
                    <a:pt x="1888" y="317"/>
                  </a:lnTo>
                  <a:lnTo>
                    <a:pt x="1837" y="363"/>
                  </a:lnTo>
                  <a:lnTo>
                    <a:pt x="1791" y="417"/>
                  </a:lnTo>
                  <a:lnTo>
                    <a:pt x="1750" y="478"/>
                  </a:lnTo>
                  <a:lnTo>
                    <a:pt x="1748" y="480"/>
                  </a:lnTo>
                  <a:lnTo>
                    <a:pt x="1731" y="501"/>
                  </a:lnTo>
                  <a:lnTo>
                    <a:pt x="1711" y="514"/>
                  </a:lnTo>
                  <a:lnTo>
                    <a:pt x="1684" y="521"/>
                  </a:lnTo>
                  <a:lnTo>
                    <a:pt x="1658" y="521"/>
                  </a:lnTo>
                  <a:lnTo>
                    <a:pt x="1580" y="516"/>
                  </a:lnTo>
                  <a:lnTo>
                    <a:pt x="1502" y="519"/>
                  </a:lnTo>
                  <a:lnTo>
                    <a:pt x="1427" y="532"/>
                  </a:lnTo>
                  <a:lnTo>
                    <a:pt x="1355" y="555"/>
                  </a:lnTo>
                  <a:lnTo>
                    <a:pt x="1288" y="586"/>
                  </a:lnTo>
                  <a:lnTo>
                    <a:pt x="1224" y="626"/>
                  </a:lnTo>
                  <a:lnTo>
                    <a:pt x="1166" y="672"/>
                  </a:lnTo>
                  <a:lnTo>
                    <a:pt x="1116" y="724"/>
                  </a:lnTo>
                  <a:lnTo>
                    <a:pt x="1070" y="784"/>
                  </a:lnTo>
                  <a:lnTo>
                    <a:pt x="1032" y="847"/>
                  </a:lnTo>
                  <a:lnTo>
                    <a:pt x="1002" y="918"/>
                  </a:lnTo>
                  <a:lnTo>
                    <a:pt x="982" y="992"/>
                  </a:lnTo>
                  <a:lnTo>
                    <a:pt x="971" y="1069"/>
                  </a:lnTo>
                  <a:lnTo>
                    <a:pt x="971" y="1071"/>
                  </a:lnTo>
                  <a:lnTo>
                    <a:pt x="965" y="1097"/>
                  </a:lnTo>
                  <a:lnTo>
                    <a:pt x="952" y="1119"/>
                  </a:lnTo>
                  <a:lnTo>
                    <a:pt x="932" y="1138"/>
                  </a:lnTo>
                  <a:lnTo>
                    <a:pt x="909" y="1149"/>
                  </a:lnTo>
                  <a:lnTo>
                    <a:pt x="838" y="1175"/>
                  </a:lnTo>
                  <a:lnTo>
                    <a:pt x="775" y="1210"/>
                  </a:lnTo>
                  <a:lnTo>
                    <a:pt x="717" y="1249"/>
                  </a:lnTo>
                  <a:lnTo>
                    <a:pt x="663" y="1296"/>
                  </a:lnTo>
                  <a:lnTo>
                    <a:pt x="619" y="1348"/>
                  </a:lnTo>
                  <a:lnTo>
                    <a:pt x="578" y="1404"/>
                  </a:lnTo>
                  <a:lnTo>
                    <a:pt x="544" y="1463"/>
                  </a:lnTo>
                  <a:lnTo>
                    <a:pt x="518" y="1527"/>
                  </a:lnTo>
                  <a:lnTo>
                    <a:pt x="499" y="1594"/>
                  </a:lnTo>
                  <a:lnTo>
                    <a:pt x="488" y="1661"/>
                  </a:lnTo>
                  <a:lnTo>
                    <a:pt x="486" y="1731"/>
                  </a:lnTo>
                  <a:lnTo>
                    <a:pt x="490" y="1800"/>
                  </a:lnTo>
                  <a:lnTo>
                    <a:pt x="505" y="1871"/>
                  </a:lnTo>
                  <a:lnTo>
                    <a:pt x="525" y="1940"/>
                  </a:lnTo>
                  <a:lnTo>
                    <a:pt x="533" y="1966"/>
                  </a:lnTo>
                  <a:lnTo>
                    <a:pt x="531" y="1992"/>
                  </a:lnTo>
                  <a:lnTo>
                    <a:pt x="522" y="2016"/>
                  </a:lnTo>
                  <a:lnTo>
                    <a:pt x="505" y="2039"/>
                  </a:lnTo>
                  <a:lnTo>
                    <a:pt x="503" y="2039"/>
                  </a:lnTo>
                  <a:lnTo>
                    <a:pt x="449" y="2096"/>
                  </a:lnTo>
                  <a:lnTo>
                    <a:pt x="404" y="2158"/>
                  </a:lnTo>
                  <a:lnTo>
                    <a:pt x="369" y="2225"/>
                  </a:lnTo>
                  <a:lnTo>
                    <a:pt x="341" y="2296"/>
                  </a:lnTo>
                  <a:lnTo>
                    <a:pt x="322" y="2368"/>
                  </a:lnTo>
                  <a:lnTo>
                    <a:pt x="313" y="2443"/>
                  </a:lnTo>
                  <a:lnTo>
                    <a:pt x="315" y="2519"/>
                  </a:lnTo>
                  <a:lnTo>
                    <a:pt x="384" y="2484"/>
                  </a:lnTo>
                  <a:lnTo>
                    <a:pt x="457" y="2458"/>
                  </a:lnTo>
                  <a:lnTo>
                    <a:pt x="531" y="2441"/>
                  </a:lnTo>
                  <a:lnTo>
                    <a:pt x="606" y="2433"/>
                  </a:lnTo>
                  <a:lnTo>
                    <a:pt x="680" y="2433"/>
                  </a:lnTo>
                  <a:lnTo>
                    <a:pt x="727" y="2301"/>
                  </a:lnTo>
                  <a:lnTo>
                    <a:pt x="784" y="2173"/>
                  </a:lnTo>
                  <a:lnTo>
                    <a:pt x="850" y="2048"/>
                  </a:lnTo>
                  <a:lnTo>
                    <a:pt x="924" y="1927"/>
                  </a:lnTo>
                  <a:lnTo>
                    <a:pt x="1008" y="1810"/>
                  </a:lnTo>
                  <a:lnTo>
                    <a:pt x="1029" y="1789"/>
                  </a:lnTo>
                  <a:lnTo>
                    <a:pt x="1053" y="1778"/>
                  </a:lnTo>
                  <a:lnTo>
                    <a:pt x="1081" y="1774"/>
                  </a:lnTo>
                  <a:lnTo>
                    <a:pt x="1109" y="1778"/>
                  </a:lnTo>
                  <a:lnTo>
                    <a:pt x="1133" y="1793"/>
                  </a:lnTo>
                  <a:lnTo>
                    <a:pt x="1138" y="1797"/>
                  </a:lnTo>
                  <a:lnTo>
                    <a:pt x="1155" y="1817"/>
                  </a:lnTo>
                  <a:lnTo>
                    <a:pt x="1166" y="1841"/>
                  </a:lnTo>
                  <a:lnTo>
                    <a:pt x="1168" y="1869"/>
                  </a:lnTo>
                  <a:lnTo>
                    <a:pt x="1163" y="1895"/>
                  </a:lnTo>
                  <a:lnTo>
                    <a:pt x="1150" y="1920"/>
                  </a:lnTo>
                  <a:lnTo>
                    <a:pt x="1070" y="2031"/>
                  </a:lnTo>
                  <a:lnTo>
                    <a:pt x="999" y="2149"/>
                  </a:lnTo>
                  <a:lnTo>
                    <a:pt x="937" y="2271"/>
                  </a:lnTo>
                  <a:lnTo>
                    <a:pt x="883" y="2396"/>
                  </a:lnTo>
                  <a:lnTo>
                    <a:pt x="840" y="2526"/>
                  </a:lnTo>
                  <a:lnTo>
                    <a:pt x="807" y="2657"/>
                  </a:lnTo>
                  <a:lnTo>
                    <a:pt x="781" y="2791"/>
                  </a:lnTo>
                  <a:lnTo>
                    <a:pt x="766" y="2927"/>
                  </a:lnTo>
                  <a:lnTo>
                    <a:pt x="762" y="3065"/>
                  </a:lnTo>
                  <a:lnTo>
                    <a:pt x="768" y="3213"/>
                  </a:lnTo>
                  <a:lnTo>
                    <a:pt x="784" y="3359"/>
                  </a:lnTo>
                  <a:lnTo>
                    <a:pt x="812" y="3500"/>
                  </a:lnTo>
                  <a:lnTo>
                    <a:pt x="850" y="3638"/>
                  </a:lnTo>
                  <a:lnTo>
                    <a:pt x="896" y="3772"/>
                  </a:lnTo>
                  <a:lnTo>
                    <a:pt x="954" y="3899"/>
                  </a:lnTo>
                  <a:lnTo>
                    <a:pt x="1021" y="4022"/>
                  </a:lnTo>
                  <a:lnTo>
                    <a:pt x="1096" y="4139"/>
                  </a:lnTo>
                  <a:lnTo>
                    <a:pt x="1178" y="4251"/>
                  </a:lnTo>
                  <a:lnTo>
                    <a:pt x="1269" y="4355"/>
                  </a:lnTo>
                  <a:lnTo>
                    <a:pt x="1366" y="4452"/>
                  </a:lnTo>
                  <a:lnTo>
                    <a:pt x="1470" y="4543"/>
                  </a:lnTo>
                  <a:lnTo>
                    <a:pt x="1582" y="4625"/>
                  </a:lnTo>
                  <a:lnTo>
                    <a:pt x="1697" y="4699"/>
                  </a:lnTo>
                  <a:lnTo>
                    <a:pt x="1820" y="4766"/>
                  </a:lnTo>
                  <a:lnTo>
                    <a:pt x="1947" y="4824"/>
                  </a:lnTo>
                  <a:lnTo>
                    <a:pt x="2079" y="4871"/>
                  </a:lnTo>
                  <a:lnTo>
                    <a:pt x="2215" y="4910"/>
                  </a:lnTo>
                  <a:lnTo>
                    <a:pt x="2353" y="4938"/>
                  </a:lnTo>
                  <a:lnTo>
                    <a:pt x="2497" y="4954"/>
                  </a:lnTo>
                  <a:lnTo>
                    <a:pt x="2642" y="4962"/>
                  </a:lnTo>
                  <a:lnTo>
                    <a:pt x="2771" y="4958"/>
                  </a:lnTo>
                  <a:lnTo>
                    <a:pt x="2899" y="4947"/>
                  </a:lnTo>
                  <a:lnTo>
                    <a:pt x="3026" y="4926"/>
                  </a:lnTo>
                  <a:lnTo>
                    <a:pt x="3149" y="4897"/>
                  </a:lnTo>
                  <a:lnTo>
                    <a:pt x="3272" y="4859"/>
                  </a:lnTo>
                  <a:lnTo>
                    <a:pt x="3391" y="4815"/>
                  </a:lnTo>
                  <a:lnTo>
                    <a:pt x="3507" y="4761"/>
                  </a:lnTo>
                  <a:lnTo>
                    <a:pt x="3619" y="4701"/>
                  </a:lnTo>
                  <a:lnTo>
                    <a:pt x="3727" y="4632"/>
                  </a:lnTo>
                  <a:lnTo>
                    <a:pt x="3829" y="4556"/>
                  </a:lnTo>
                  <a:lnTo>
                    <a:pt x="3930" y="4472"/>
                  </a:lnTo>
                  <a:lnTo>
                    <a:pt x="4023" y="4381"/>
                  </a:lnTo>
                  <a:lnTo>
                    <a:pt x="4045" y="4364"/>
                  </a:lnTo>
                  <a:lnTo>
                    <a:pt x="4071" y="4355"/>
                  </a:lnTo>
                  <a:lnTo>
                    <a:pt x="4099" y="4355"/>
                  </a:lnTo>
                  <a:lnTo>
                    <a:pt x="4125" y="4362"/>
                  </a:lnTo>
                  <a:lnTo>
                    <a:pt x="4150" y="4379"/>
                  </a:lnTo>
                  <a:lnTo>
                    <a:pt x="4166" y="4401"/>
                  </a:lnTo>
                  <a:lnTo>
                    <a:pt x="4176" y="4427"/>
                  </a:lnTo>
                  <a:lnTo>
                    <a:pt x="4178" y="4455"/>
                  </a:lnTo>
                  <a:lnTo>
                    <a:pt x="4168" y="4483"/>
                  </a:lnTo>
                  <a:lnTo>
                    <a:pt x="4151" y="4506"/>
                  </a:lnTo>
                  <a:lnTo>
                    <a:pt x="4066" y="4591"/>
                  </a:lnTo>
                  <a:lnTo>
                    <a:pt x="3976" y="4669"/>
                  </a:lnTo>
                  <a:lnTo>
                    <a:pt x="3883" y="4742"/>
                  </a:lnTo>
                  <a:lnTo>
                    <a:pt x="3786" y="4809"/>
                  </a:lnTo>
                  <a:lnTo>
                    <a:pt x="3827" y="4846"/>
                  </a:lnTo>
                  <a:lnTo>
                    <a:pt x="3874" y="4891"/>
                  </a:lnTo>
                  <a:lnTo>
                    <a:pt x="3922" y="4941"/>
                  </a:lnTo>
                  <a:lnTo>
                    <a:pt x="3973" y="4997"/>
                  </a:lnTo>
                  <a:lnTo>
                    <a:pt x="4025" y="5062"/>
                  </a:lnTo>
                  <a:lnTo>
                    <a:pt x="4105" y="5174"/>
                  </a:lnTo>
                  <a:lnTo>
                    <a:pt x="4174" y="5289"/>
                  </a:lnTo>
                  <a:lnTo>
                    <a:pt x="4233" y="5409"/>
                  </a:lnTo>
                  <a:lnTo>
                    <a:pt x="4282" y="5533"/>
                  </a:lnTo>
                  <a:lnTo>
                    <a:pt x="4319" y="5660"/>
                  </a:lnTo>
                  <a:lnTo>
                    <a:pt x="4347" y="5788"/>
                  </a:lnTo>
                  <a:lnTo>
                    <a:pt x="4364" y="5921"/>
                  </a:lnTo>
                  <a:lnTo>
                    <a:pt x="4369" y="6055"/>
                  </a:lnTo>
                  <a:lnTo>
                    <a:pt x="4364" y="6083"/>
                  </a:lnTo>
                  <a:lnTo>
                    <a:pt x="4353" y="6107"/>
                  </a:lnTo>
                  <a:lnTo>
                    <a:pt x="4332" y="6127"/>
                  </a:lnTo>
                  <a:lnTo>
                    <a:pt x="4308" y="6140"/>
                  </a:lnTo>
                  <a:lnTo>
                    <a:pt x="4280" y="6144"/>
                  </a:lnTo>
                  <a:lnTo>
                    <a:pt x="1034" y="6144"/>
                  </a:lnTo>
                  <a:lnTo>
                    <a:pt x="1006" y="6140"/>
                  </a:lnTo>
                  <a:lnTo>
                    <a:pt x="982" y="6127"/>
                  </a:lnTo>
                  <a:lnTo>
                    <a:pt x="961" y="6107"/>
                  </a:lnTo>
                  <a:lnTo>
                    <a:pt x="950" y="6083"/>
                  </a:lnTo>
                  <a:lnTo>
                    <a:pt x="945" y="6055"/>
                  </a:lnTo>
                  <a:lnTo>
                    <a:pt x="950" y="5921"/>
                  </a:lnTo>
                  <a:lnTo>
                    <a:pt x="967" y="5788"/>
                  </a:lnTo>
                  <a:lnTo>
                    <a:pt x="995" y="5660"/>
                  </a:lnTo>
                  <a:lnTo>
                    <a:pt x="1032" y="5533"/>
                  </a:lnTo>
                  <a:lnTo>
                    <a:pt x="1081" y="5409"/>
                  </a:lnTo>
                  <a:lnTo>
                    <a:pt x="1140" y="5289"/>
                  </a:lnTo>
                  <a:lnTo>
                    <a:pt x="1209" y="5174"/>
                  </a:lnTo>
                  <a:lnTo>
                    <a:pt x="1289" y="5062"/>
                  </a:lnTo>
                  <a:lnTo>
                    <a:pt x="1342" y="4997"/>
                  </a:lnTo>
                  <a:lnTo>
                    <a:pt x="1394" y="4939"/>
                  </a:lnTo>
                  <a:lnTo>
                    <a:pt x="1442" y="4889"/>
                  </a:lnTo>
                  <a:lnTo>
                    <a:pt x="1489" y="4844"/>
                  </a:lnTo>
                  <a:lnTo>
                    <a:pt x="1530" y="4807"/>
                  </a:lnTo>
                  <a:lnTo>
                    <a:pt x="1414" y="4727"/>
                  </a:lnTo>
                  <a:lnTo>
                    <a:pt x="1304" y="4638"/>
                  </a:lnTo>
                  <a:lnTo>
                    <a:pt x="1200" y="4541"/>
                  </a:lnTo>
                  <a:lnTo>
                    <a:pt x="1103" y="4439"/>
                  </a:lnTo>
                  <a:lnTo>
                    <a:pt x="1012" y="4329"/>
                  </a:lnTo>
                  <a:lnTo>
                    <a:pt x="930" y="4215"/>
                  </a:lnTo>
                  <a:lnTo>
                    <a:pt x="855" y="4094"/>
                  </a:lnTo>
                  <a:lnTo>
                    <a:pt x="788" y="3968"/>
                  </a:lnTo>
                  <a:lnTo>
                    <a:pt x="730" y="3837"/>
                  </a:lnTo>
                  <a:lnTo>
                    <a:pt x="682" y="3701"/>
                  </a:lnTo>
                  <a:lnTo>
                    <a:pt x="635" y="3703"/>
                  </a:lnTo>
                  <a:lnTo>
                    <a:pt x="550" y="3698"/>
                  </a:lnTo>
                  <a:lnTo>
                    <a:pt x="466" y="3681"/>
                  </a:lnTo>
                  <a:lnTo>
                    <a:pt x="388" y="3653"/>
                  </a:lnTo>
                  <a:lnTo>
                    <a:pt x="315" y="3616"/>
                  </a:lnTo>
                  <a:lnTo>
                    <a:pt x="248" y="3571"/>
                  </a:lnTo>
                  <a:lnTo>
                    <a:pt x="186" y="3517"/>
                  </a:lnTo>
                  <a:lnTo>
                    <a:pt x="132" y="3456"/>
                  </a:lnTo>
                  <a:lnTo>
                    <a:pt x="86" y="3389"/>
                  </a:lnTo>
                  <a:lnTo>
                    <a:pt x="50" y="3314"/>
                  </a:lnTo>
                  <a:lnTo>
                    <a:pt x="22" y="3236"/>
                  </a:lnTo>
                  <a:lnTo>
                    <a:pt x="6" y="3154"/>
                  </a:lnTo>
                  <a:lnTo>
                    <a:pt x="0" y="3068"/>
                  </a:lnTo>
                  <a:lnTo>
                    <a:pt x="4" y="2990"/>
                  </a:lnTo>
                  <a:lnTo>
                    <a:pt x="19" y="2916"/>
                  </a:lnTo>
                  <a:lnTo>
                    <a:pt x="41" y="2843"/>
                  </a:lnTo>
                  <a:lnTo>
                    <a:pt x="71" y="2776"/>
                  </a:lnTo>
                  <a:lnTo>
                    <a:pt x="108" y="2713"/>
                  </a:lnTo>
                  <a:lnTo>
                    <a:pt x="153" y="2655"/>
                  </a:lnTo>
                  <a:lnTo>
                    <a:pt x="138" y="2569"/>
                  </a:lnTo>
                  <a:lnTo>
                    <a:pt x="132" y="2486"/>
                  </a:lnTo>
                  <a:lnTo>
                    <a:pt x="136" y="2402"/>
                  </a:lnTo>
                  <a:lnTo>
                    <a:pt x="149" y="2320"/>
                  </a:lnTo>
                  <a:lnTo>
                    <a:pt x="170" y="2238"/>
                  </a:lnTo>
                  <a:lnTo>
                    <a:pt x="199" y="2160"/>
                  </a:lnTo>
                  <a:lnTo>
                    <a:pt x="239" y="2085"/>
                  </a:lnTo>
                  <a:lnTo>
                    <a:pt x="285" y="2014"/>
                  </a:lnTo>
                  <a:lnTo>
                    <a:pt x="339" y="1949"/>
                  </a:lnTo>
                  <a:lnTo>
                    <a:pt x="319" y="1866"/>
                  </a:lnTo>
                  <a:lnTo>
                    <a:pt x="307" y="1782"/>
                  </a:lnTo>
                  <a:lnTo>
                    <a:pt x="306" y="1700"/>
                  </a:lnTo>
                  <a:lnTo>
                    <a:pt x="313" y="1618"/>
                  </a:lnTo>
                  <a:lnTo>
                    <a:pt x="328" y="1536"/>
                  </a:lnTo>
                  <a:lnTo>
                    <a:pt x="352" y="1460"/>
                  </a:lnTo>
                  <a:lnTo>
                    <a:pt x="384" y="1383"/>
                  </a:lnTo>
                  <a:lnTo>
                    <a:pt x="423" y="1313"/>
                  </a:lnTo>
                  <a:lnTo>
                    <a:pt x="470" y="1246"/>
                  </a:lnTo>
                  <a:lnTo>
                    <a:pt x="522" y="1184"/>
                  </a:lnTo>
                  <a:lnTo>
                    <a:pt x="581" y="1126"/>
                  </a:lnTo>
                  <a:lnTo>
                    <a:pt x="648" y="1076"/>
                  </a:lnTo>
                  <a:lnTo>
                    <a:pt x="721" y="1033"/>
                  </a:lnTo>
                  <a:lnTo>
                    <a:pt x="797" y="998"/>
                  </a:lnTo>
                  <a:lnTo>
                    <a:pt x="818" y="907"/>
                  </a:lnTo>
                  <a:lnTo>
                    <a:pt x="848" y="821"/>
                  </a:lnTo>
                  <a:lnTo>
                    <a:pt x="885" y="741"/>
                  </a:lnTo>
                  <a:lnTo>
                    <a:pt x="934" y="665"/>
                  </a:lnTo>
                  <a:lnTo>
                    <a:pt x="988" y="596"/>
                  </a:lnTo>
                  <a:lnTo>
                    <a:pt x="1049" y="534"/>
                  </a:lnTo>
                  <a:lnTo>
                    <a:pt x="1118" y="480"/>
                  </a:lnTo>
                  <a:lnTo>
                    <a:pt x="1193" y="434"/>
                  </a:lnTo>
                  <a:lnTo>
                    <a:pt x="1273" y="395"/>
                  </a:lnTo>
                  <a:lnTo>
                    <a:pt x="1356" y="365"/>
                  </a:lnTo>
                  <a:lnTo>
                    <a:pt x="1442" y="346"/>
                  </a:lnTo>
                  <a:lnTo>
                    <a:pt x="1533" y="337"/>
                  </a:lnTo>
                  <a:lnTo>
                    <a:pt x="1625" y="337"/>
                  </a:lnTo>
                  <a:lnTo>
                    <a:pt x="1679" y="270"/>
                  </a:lnTo>
                  <a:lnTo>
                    <a:pt x="1737" y="209"/>
                  </a:lnTo>
                  <a:lnTo>
                    <a:pt x="1800" y="156"/>
                  </a:lnTo>
                  <a:lnTo>
                    <a:pt x="1869" y="110"/>
                  </a:lnTo>
                  <a:lnTo>
                    <a:pt x="1942" y="73"/>
                  </a:lnTo>
                  <a:lnTo>
                    <a:pt x="2018" y="41"/>
                  </a:lnTo>
                  <a:lnTo>
                    <a:pt x="2096" y="20"/>
                  </a:lnTo>
                  <a:lnTo>
                    <a:pt x="2176" y="6"/>
                  </a:lnTo>
                  <a:lnTo>
                    <a:pt x="2256" y="0"/>
                  </a:lnTo>
                  <a:close/>
                </a:path>
              </a:pathLst>
            </a:custGeom>
            <a:solidFill>
              <a:schemeClr val="accent1"/>
            </a:solidFill>
            <a:ln w="0">
              <a:noFill/>
              <a:prstDash val="solid"/>
              <a:round/>
              <a:headEnd/>
              <a:tailEnd/>
            </a:ln>
          </p:spPr>
          <p:txBody>
            <a:bodyPr vert="horz" wrap="square" lIns="31152" tIns="15576" rIns="31152" bIns="15576" numCol="1" anchor="t" anchorCtr="0" compatLnSpc="1">
              <a:prstTxWarp prst="textNoShape">
                <a:avLst/>
              </a:prstTxWarp>
            </a:bodyPr>
            <a:lstStyle/>
            <a:p>
              <a:endParaRPr lang="ru-RU" sz="614"/>
            </a:p>
          </p:txBody>
        </p:sp>
      </p:grpSp>
      <p:sp>
        <p:nvSpPr>
          <p:cNvPr id="83" name="Freeform 14"/>
          <p:cNvSpPr>
            <a:spLocks/>
          </p:cNvSpPr>
          <p:nvPr/>
        </p:nvSpPr>
        <p:spPr bwMode="auto">
          <a:xfrm rot="19800000">
            <a:off x="2319061" y="1101359"/>
            <a:ext cx="419711" cy="420305"/>
          </a:xfrm>
          <a:custGeom>
            <a:avLst/>
            <a:gdLst>
              <a:gd name="T0" fmla="*/ 670 w 1413"/>
              <a:gd name="T1" fmla="*/ 1412 h 1413"/>
              <a:gd name="T2" fmla="*/ 563 w 1413"/>
              <a:gd name="T3" fmla="*/ 1399 h 1413"/>
              <a:gd name="T4" fmla="*/ 464 w 1413"/>
              <a:gd name="T5" fmla="*/ 1370 h 1413"/>
              <a:gd name="T6" fmla="*/ 369 w 1413"/>
              <a:gd name="T7" fmla="*/ 1328 h 1413"/>
              <a:gd name="T8" fmla="*/ 284 w 1413"/>
              <a:gd name="T9" fmla="*/ 1273 h 1413"/>
              <a:gd name="T10" fmla="*/ 207 w 1413"/>
              <a:gd name="T11" fmla="*/ 1206 h 1413"/>
              <a:gd name="T12" fmla="*/ 140 w 1413"/>
              <a:gd name="T13" fmla="*/ 1129 h 1413"/>
              <a:gd name="T14" fmla="*/ 85 w 1413"/>
              <a:gd name="T15" fmla="*/ 1044 h 1413"/>
              <a:gd name="T16" fmla="*/ 43 w 1413"/>
              <a:gd name="T17" fmla="*/ 949 h 1413"/>
              <a:gd name="T18" fmla="*/ 14 w 1413"/>
              <a:gd name="T19" fmla="*/ 850 h 1413"/>
              <a:gd name="T20" fmla="*/ 1 w 1413"/>
              <a:gd name="T21" fmla="*/ 743 h 1413"/>
              <a:gd name="T22" fmla="*/ 1 w 1413"/>
              <a:gd name="T23" fmla="*/ 670 h 1413"/>
              <a:gd name="T24" fmla="*/ 14 w 1413"/>
              <a:gd name="T25" fmla="*/ 565 h 1413"/>
              <a:gd name="T26" fmla="*/ 43 w 1413"/>
              <a:gd name="T27" fmla="*/ 464 h 1413"/>
              <a:gd name="T28" fmla="*/ 85 w 1413"/>
              <a:gd name="T29" fmla="*/ 370 h 1413"/>
              <a:gd name="T30" fmla="*/ 140 w 1413"/>
              <a:gd name="T31" fmla="*/ 285 h 1413"/>
              <a:gd name="T32" fmla="*/ 207 w 1413"/>
              <a:gd name="T33" fmla="*/ 207 h 1413"/>
              <a:gd name="T34" fmla="*/ 284 w 1413"/>
              <a:gd name="T35" fmla="*/ 140 h 1413"/>
              <a:gd name="T36" fmla="*/ 369 w 1413"/>
              <a:gd name="T37" fmla="*/ 85 h 1413"/>
              <a:gd name="T38" fmla="*/ 464 w 1413"/>
              <a:gd name="T39" fmla="*/ 43 h 1413"/>
              <a:gd name="T40" fmla="*/ 563 w 1413"/>
              <a:gd name="T41" fmla="*/ 14 h 1413"/>
              <a:gd name="T42" fmla="*/ 670 w 1413"/>
              <a:gd name="T43" fmla="*/ 1 h 1413"/>
              <a:gd name="T44" fmla="*/ 743 w 1413"/>
              <a:gd name="T45" fmla="*/ 1 h 1413"/>
              <a:gd name="T46" fmla="*/ 848 w 1413"/>
              <a:gd name="T47" fmla="*/ 14 h 1413"/>
              <a:gd name="T48" fmla="*/ 949 w 1413"/>
              <a:gd name="T49" fmla="*/ 43 h 1413"/>
              <a:gd name="T50" fmla="*/ 1043 w 1413"/>
              <a:gd name="T51" fmla="*/ 85 h 1413"/>
              <a:gd name="T52" fmla="*/ 1128 w 1413"/>
              <a:gd name="T53" fmla="*/ 140 h 1413"/>
              <a:gd name="T54" fmla="*/ 1206 w 1413"/>
              <a:gd name="T55" fmla="*/ 207 h 1413"/>
              <a:gd name="T56" fmla="*/ 1273 w 1413"/>
              <a:gd name="T57" fmla="*/ 285 h 1413"/>
              <a:gd name="T58" fmla="*/ 1328 w 1413"/>
              <a:gd name="T59" fmla="*/ 370 h 1413"/>
              <a:gd name="T60" fmla="*/ 1370 w 1413"/>
              <a:gd name="T61" fmla="*/ 464 h 1413"/>
              <a:gd name="T62" fmla="*/ 1398 w 1413"/>
              <a:gd name="T63" fmla="*/ 565 h 1413"/>
              <a:gd name="T64" fmla="*/ 1411 w 1413"/>
              <a:gd name="T65" fmla="*/ 670 h 1413"/>
              <a:gd name="T66" fmla="*/ 1411 w 1413"/>
              <a:gd name="T67" fmla="*/ 743 h 1413"/>
              <a:gd name="T68" fmla="*/ 1398 w 1413"/>
              <a:gd name="T69" fmla="*/ 850 h 1413"/>
              <a:gd name="T70" fmla="*/ 1370 w 1413"/>
              <a:gd name="T71" fmla="*/ 949 h 1413"/>
              <a:gd name="T72" fmla="*/ 1328 w 1413"/>
              <a:gd name="T73" fmla="*/ 1044 h 1413"/>
              <a:gd name="T74" fmla="*/ 1273 w 1413"/>
              <a:gd name="T75" fmla="*/ 1129 h 1413"/>
              <a:gd name="T76" fmla="*/ 1206 w 1413"/>
              <a:gd name="T77" fmla="*/ 1206 h 1413"/>
              <a:gd name="T78" fmla="*/ 1128 w 1413"/>
              <a:gd name="T79" fmla="*/ 1273 h 1413"/>
              <a:gd name="T80" fmla="*/ 1043 w 1413"/>
              <a:gd name="T81" fmla="*/ 1328 h 1413"/>
              <a:gd name="T82" fmla="*/ 949 w 1413"/>
              <a:gd name="T83" fmla="*/ 1370 h 1413"/>
              <a:gd name="T84" fmla="*/ 848 w 1413"/>
              <a:gd name="T85" fmla="*/ 1399 h 1413"/>
              <a:gd name="T86" fmla="*/ 743 w 1413"/>
              <a:gd name="T87" fmla="*/ 1412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3" h="1413">
                <a:moveTo>
                  <a:pt x="706" y="1413"/>
                </a:moveTo>
                <a:lnTo>
                  <a:pt x="706" y="1413"/>
                </a:lnTo>
                <a:lnTo>
                  <a:pt x="670" y="1412"/>
                </a:lnTo>
                <a:lnTo>
                  <a:pt x="634" y="1409"/>
                </a:lnTo>
                <a:lnTo>
                  <a:pt x="599" y="1405"/>
                </a:lnTo>
                <a:lnTo>
                  <a:pt x="563" y="1399"/>
                </a:lnTo>
                <a:lnTo>
                  <a:pt x="529" y="1391"/>
                </a:lnTo>
                <a:lnTo>
                  <a:pt x="497" y="1382"/>
                </a:lnTo>
                <a:lnTo>
                  <a:pt x="464" y="1370"/>
                </a:lnTo>
                <a:lnTo>
                  <a:pt x="431" y="1358"/>
                </a:lnTo>
                <a:lnTo>
                  <a:pt x="400" y="1344"/>
                </a:lnTo>
                <a:lnTo>
                  <a:pt x="369" y="1328"/>
                </a:lnTo>
                <a:lnTo>
                  <a:pt x="341" y="1311"/>
                </a:lnTo>
                <a:lnTo>
                  <a:pt x="312" y="1293"/>
                </a:lnTo>
                <a:lnTo>
                  <a:pt x="284" y="1273"/>
                </a:lnTo>
                <a:lnTo>
                  <a:pt x="257" y="1252"/>
                </a:lnTo>
                <a:lnTo>
                  <a:pt x="232" y="1230"/>
                </a:lnTo>
                <a:lnTo>
                  <a:pt x="207" y="1206"/>
                </a:lnTo>
                <a:lnTo>
                  <a:pt x="183" y="1181"/>
                </a:lnTo>
                <a:lnTo>
                  <a:pt x="161" y="1156"/>
                </a:lnTo>
                <a:lnTo>
                  <a:pt x="140" y="1129"/>
                </a:lnTo>
                <a:lnTo>
                  <a:pt x="120" y="1101"/>
                </a:lnTo>
                <a:lnTo>
                  <a:pt x="102" y="1072"/>
                </a:lnTo>
                <a:lnTo>
                  <a:pt x="85" y="1044"/>
                </a:lnTo>
                <a:lnTo>
                  <a:pt x="69" y="1013"/>
                </a:lnTo>
                <a:lnTo>
                  <a:pt x="55" y="982"/>
                </a:lnTo>
                <a:lnTo>
                  <a:pt x="43" y="949"/>
                </a:lnTo>
                <a:lnTo>
                  <a:pt x="31" y="916"/>
                </a:lnTo>
                <a:lnTo>
                  <a:pt x="22" y="884"/>
                </a:lnTo>
                <a:lnTo>
                  <a:pt x="14" y="850"/>
                </a:lnTo>
                <a:lnTo>
                  <a:pt x="8" y="814"/>
                </a:lnTo>
                <a:lnTo>
                  <a:pt x="4" y="779"/>
                </a:lnTo>
                <a:lnTo>
                  <a:pt x="1" y="743"/>
                </a:lnTo>
                <a:lnTo>
                  <a:pt x="0" y="707"/>
                </a:lnTo>
                <a:lnTo>
                  <a:pt x="0" y="707"/>
                </a:lnTo>
                <a:lnTo>
                  <a:pt x="1" y="670"/>
                </a:lnTo>
                <a:lnTo>
                  <a:pt x="4" y="635"/>
                </a:lnTo>
                <a:lnTo>
                  <a:pt x="8" y="599"/>
                </a:lnTo>
                <a:lnTo>
                  <a:pt x="14" y="565"/>
                </a:lnTo>
                <a:lnTo>
                  <a:pt x="22" y="531"/>
                </a:lnTo>
                <a:lnTo>
                  <a:pt x="31" y="497"/>
                </a:lnTo>
                <a:lnTo>
                  <a:pt x="43" y="464"/>
                </a:lnTo>
                <a:lnTo>
                  <a:pt x="55" y="431"/>
                </a:lnTo>
                <a:lnTo>
                  <a:pt x="69" y="401"/>
                </a:lnTo>
                <a:lnTo>
                  <a:pt x="85" y="370"/>
                </a:lnTo>
                <a:lnTo>
                  <a:pt x="102" y="341"/>
                </a:lnTo>
                <a:lnTo>
                  <a:pt x="120" y="312"/>
                </a:lnTo>
                <a:lnTo>
                  <a:pt x="140" y="285"/>
                </a:lnTo>
                <a:lnTo>
                  <a:pt x="161" y="257"/>
                </a:lnTo>
                <a:lnTo>
                  <a:pt x="183" y="232"/>
                </a:lnTo>
                <a:lnTo>
                  <a:pt x="207" y="207"/>
                </a:lnTo>
                <a:lnTo>
                  <a:pt x="232" y="184"/>
                </a:lnTo>
                <a:lnTo>
                  <a:pt x="257" y="161"/>
                </a:lnTo>
                <a:lnTo>
                  <a:pt x="284" y="140"/>
                </a:lnTo>
                <a:lnTo>
                  <a:pt x="312" y="121"/>
                </a:lnTo>
                <a:lnTo>
                  <a:pt x="341" y="102"/>
                </a:lnTo>
                <a:lnTo>
                  <a:pt x="369" y="85"/>
                </a:lnTo>
                <a:lnTo>
                  <a:pt x="400" y="70"/>
                </a:lnTo>
                <a:lnTo>
                  <a:pt x="431" y="56"/>
                </a:lnTo>
                <a:lnTo>
                  <a:pt x="464" y="43"/>
                </a:lnTo>
                <a:lnTo>
                  <a:pt x="497" y="32"/>
                </a:lnTo>
                <a:lnTo>
                  <a:pt x="529" y="22"/>
                </a:lnTo>
                <a:lnTo>
                  <a:pt x="563" y="14"/>
                </a:lnTo>
                <a:lnTo>
                  <a:pt x="599" y="8"/>
                </a:lnTo>
                <a:lnTo>
                  <a:pt x="634" y="4"/>
                </a:lnTo>
                <a:lnTo>
                  <a:pt x="670" y="1"/>
                </a:lnTo>
                <a:lnTo>
                  <a:pt x="706" y="0"/>
                </a:lnTo>
                <a:lnTo>
                  <a:pt x="706" y="0"/>
                </a:lnTo>
                <a:lnTo>
                  <a:pt x="743" y="1"/>
                </a:lnTo>
                <a:lnTo>
                  <a:pt x="778" y="4"/>
                </a:lnTo>
                <a:lnTo>
                  <a:pt x="814" y="8"/>
                </a:lnTo>
                <a:lnTo>
                  <a:pt x="848" y="14"/>
                </a:lnTo>
                <a:lnTo>
                  <a:pt x="882" y="22"/>
                </a:lnTo>
                <a:lnTo>
                  <a:pt x="916" y="32"/>
                </a:lnTo>
                <a:lnTo>
                  <a:pt x="949" y="43"/>
                </a:lnTo>
                <a:lnTo>
                  <a:pt x="982" y="56"/>
                </a:lnTo>
                <a:lnTo>
                  <a:pt x="1012" y="70"/>
                </a:lnTo>
                <a:lnTo>
                  <a:pt x="1043" y="85"/>
                </a:lnTo>
                <a:lnTo>
                  <a:pt x="1072" y="102"/>
                </a:lnTo>
                <a:lnTo>
                  <a:pt x="1101" y="121"/>
                </a:lnTo>
                <a:lnTo>
                  <a:pt x="1128" y="140"/>
                </a:lnTo>
                <a:lnTo>
                  <a:pt x="1156" y="161"/>
                </a:lnTo>
                <a:lnTo>
                  <a:pt x="1181" y="184"/>
                </a:lnTo>
                <a:lnTo>
                  <a:pt x="1206" y="207"/>
                </a:lnTo>
                <a:lnTo>
                  <a:pt x="1229" y="232"/>
                </a:lnTo>
                <a:lnTo>
                  <a:pt x="1252" y="257"/>
                </a:lnTo>
                <a:lnTo>
                  <a:pt x="1273" y="285"/>
                </a:lnTo>
                <a:lnTo>
                  <a:pt x="1292" y="312"/>
                </a:lnTo>
                <a:lnTo>
                  <a:pt x="1311" y="341"/>
                </a:lnTo>
                <a:lnTo>
                  <a:pt x="1328" y="370"/>
                </a:lnTo>
                <a:lnTo>
                  <a:pt x="1343" y="401"/>
                </a:lnTo>
                <a:lnTo>
                  <a:pt x="1356" y="431"/>
                </a:lnTo>
                <a:lnTo>
                  <a:pt x="1370" y="464"/>
                </a:lnTo>
                <a:lnTo>
                  <a:pt x="1381" y="497"/>
                </a:lnTo>
                <a:lnTo>
                  <a:pt x="1391" y="531"/>
                </a:lnTo>
                <a:lnTo>
                  <a:pt x="1398" y="565"/>
                </a:lnTo>
                <a:lnTo>
                  <a:pt x="1405" y="599"/>
                </a:lnTo>
                <a:lnTo>
                  <a:pt x="1409" y="635"/>
                </a:lnTo>
                <a:lnTo>
                  <a:pt x="1411" y="670"/>
                </a:lnTo>
                <a:lnTo>
                  <a:pt x="1413" y="707"/>
                </a:lnTo>
                <a:lnTo>
                  <a:pt x="1413" y="707"/>
                </a:lnTo>
                <a:lnTo>
                  <a:pt x="1411" y="743"/>
                </a:lnTo>
                <a:lnTo>
                  <a:pt x="1409" y="779"/>
                </a:lnTo>
                <a:lnTo>
                  <a:pt x="1405" y="814"/>
                </a:lnTo>
                <a:lnTo>
                  <a:pt x="1398" y="850"/>
                </a:lnTo>
                <a:lnTo>
                  <a:pt x="1391" y="884"/>
                </a:lnTo>
                <a:lnTo>
                  <a:pt x="1381" y="916"/>
                </a:lnTo>
                <a:lnTo>
                  <a:pt x="1370" y="949"/>
                </a:lnTo>
                <a:lnTo>
                  <a:pt x="1356" y="982"/>
                </a:lnTo>
                <a:lnTo>
                  <a:pt x="1343" y="1013"/>
                </a:lnTo>
                <a:lnTo>
                  <a:pt x="1328" y="1044"/>
                </a:lnTo>
                <a:lnTo>
                  <a:pt x="1311" y="1072"/>
                </a:lnTo>
                <a:lnTo>
                  <a:pt x="1292" y="1101"/>
                </a:lnTo>
                <a:lnTo>
                  <a:pt x="1273" y="1129"/>
                </a:lnTo>
                <a:lnTo>
                  <a:pt x="1252" y="1156"/>
                </a:lnTo>
                <a:lnTo>
                  <a:pt x="1229" y="1181"/>
                </a:lnTo>
                <a:lnTo>
                  <a:pt x="1206" y="1206"/>
                </a:lnTo>
                <a:lnTo>
                  <a:pt x="1181" y="1230"/>
                </a:lnTo>
                <a:lnTo>
                  <a:pt x="1156" y="1252"/>
                </a:lnTo>
                <a:lnTo>
                  <a:pt x="1128" y="1273"/>
                </a:lnTo>
                <a:lnTo>
                  <a:pt x="1101" y="1293"/>
                </a:lnTo>
                <a:lnTo>
                  <a:pt x="1072" y="1311"/>
                </a:lnTo>
                <a:lnTo>
                  <a:pt x="1043" y="1328"/>
                </a:lnTo>
                <a:lnTo>
                  <a:pt x="1012" y="1344"/>
                </a:lnTo>
                <a:lnTo>
                  <a:pt x="982" y="1358"/>
                </a:lnTo>
                <a:lnTo>
                  <a:pt x="949" y="1370"/>
                </a:lnTo>
                <a:lnTo>
                  <a:pt x="916" y="1382"/>
                </a:lnTo>
                <a:lnTo>
                  <a:pt x="882" y="1391"/>
                </a:lnTo>
                <a:lnTo>
                  <a:pt x="848" y="1399"/>
                </a:lnTo>
                <a:lnTo>
                  <a:pt x="814" y="1405"/>
                </a:lnTo>
                <a:lnTo>
                  <a:pt x="778" y="1409"/>
                </a:lnTo>
                <a:lnTo>
                  <a:pt x="743" y="1412"/>
                </a:lnTo>
                <a:lnTo>
                  <a:pt x="706" y="1413"/>
                </a:lnTo>
                <a:lnTo>
                  <a:pt x="706" y="14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1152" tIns="15576" rIns="31152" bIns="15576" numCol="1" anchor="t" anchorCtr="0" compatLnSpc="1">
            <a:prstTxWarp prst="textNoShape">
              <a:avLst/>
            </a:prstTxWarp>
          </a:bodyPr>
          <a:lstStyle/>
          <a:p>
            <a:endParaRPr lang="ru-RU" sz="614"/>
          </a:p>
        </p:txBody>
      </p:sp>
      <p:sp>
        <p:nvSpPr>
          <p:cNvPr id="78" name="Shape 2617"/>
          <p:cNvSpPr/>
          <p:nvPr/>
        </p:nvSpPr>
        <p:spPr>
          <a:xfrm>
            <a:off x="2399504" y="1178716"/>
            <a:ext cx="271734" cy="222328"/>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accent1"/>
          </a:solidFill>
          <a:ln w="12700">
            <a:miter lim="400000"/>
          </a:ln>
        </p:spPr>
        <p:txBody>
          <a:bodyPr lIns="4867" tIns="4867" rIns="4867" bIns="4867" anchor="ctr"/>
          <a:lstStyle/>
          <a:p>
            <a:pPr defTabSz="5839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83">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81" name="Shape 2550"/>
          <p:cNvSpPr/>
          <p:nvPr/>
        </p:nvSpPr>
        <p:spPr>
          <a:xfrm>
            <a:off x="2418715" y="4039586"/>
            <a:ext cx="220089" cy="220089"/>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accent1"/>
          </a:solidFill>
          <a:ln w="12700">
            <a:miter lim="400000"/>
          </a:ln>
        </p:spPr>
        <p:txBody>
          <a:bodyPr lIns="4867" tIns="4867" rIns="4867" bIns="4867" anchor="ctr"/>
          <a:lstStyle/>
          <a:p>
            <a:pPr defTabSz="5839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83">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913" name="Прямоугольник 912"/>
          <p:cNvSpPr/>
          <p:nvPr/>
        </p:nvSpPr>
        <p:spPr>
          <a:xfrm rot="16200000">
            <a:off x="3303607" y="2470639"/>
            <a:ext cx="2039538" cy="677787"/>
          </a:xfrm>
          <a:prstGeom prst="rect">
            <a:avLst/>
          </a:prstGeom>
          <a:noFill/>
        </p:spPr>
        <p:txBody>
          <a:bodyPr wrap="square" lIns="31152" tIns="15576" rIns="31152" bIns="15576">
            <a:spAutoFit/>
          </a:bodyPr>
          <a:lstStyle/>
          <a:p>
            <a:pPr algn="ctr"/>
            <a:r>
              <a:rPr lang="ru-RU" sz="1400" b="1" dirty="0">
                <a:ln w="0"/>
                <a:solidFill>
                  <a:srgbClr val="333D46"/>
                </a:solidFill>
                <a:latin typeface="Georgia" panose="02040502050405020303" pitchFamily="18" charset="0"/>
                <a:ea typeface="Verdana" panose="020B0604030504040204" pitchFamily="34" charset="0"/>
              </a:rPr>
              <a:t>представления</a:t>
            </a:r>
          </a:p>
          <a:p>
            <a:pPr algn="ctr"/>
            <a:r>
              <a:rPr lang="ru-RU" sz="1400" b="1" dirty="0">
                <a:ln w="0"/>
                <a:solidFill>
                  <a:srgbClr val="333D46"/>
                </a:solidFill>
                <a:latin typeface="Georgia" panose="02040502050405020303" pitchFamily="18" charset="0"/>
                <a:ea typeface="Verdana" panose="020B0604030504040204" pitchFamily="34" charset="0"/>
              </a:rPr>
              <a:t> информации, восприятия</a:t>
            </a:r>
          </a:p>
        </p:txBody>
      </p:sp>
      <p:sp>
        <p:nvSpPr>
          <p:cNvPr id="85" name="Прямоугольник 84"/>
          <p:cNvSpPr/>
          <p:nvPr/>
        </p:nvSpPr>
        <p:spPr>
          <a:xfrm rot="2114533">
            <a:off x="1848081" y="3287832"/>
            <a:ext cx="2144087" cy="626747"/>
          </a:xfrm>
          <a:prstGeom prst="rect">
            <a:avLst/>
          </a:prstGeom>
          <a:noFill/>
        </p:spPr>
        <p:txBody>
          <a:bodyPr wrap="square" lIns="31152" tIns="15576" rIns="31152" bIns="15576">
            <a:spAutoFit/>
          </a:bodyPr>
          <a:lstStyle/>
          <a:p>
            <a:pPr algn="ctr"/>
            <a:r>
              <a:rPr lang="ru-RU" sz="967" b="1" dirty="0">
                <a:solidFill>
                  <a:srgbClr val="FF0000"/>
                </a:solidFill>
                <a:ea typeface="Verdana" panose="020B0604030504040204" pitchFamily="34" charset="0"/>
                <a:cs typeface="Verdana" panose="020B0604030504040204" pitchFamily="34" charset="0"/>
              </a:rPr>
              <a:t>гибкость и </a:t>
            </a:r>
            <a:r>
              <a:rPr lang="en-US" sz="967" b="1" dirty="0">
                <a:solidFill>
                  <a:srgbClr val="FF0000"/>
                </a:solidFill>
                <a:ea typeface="Verdana" panose="020B0604030504040204" pitchFamily="34" charset="0"/>
                <a:cs typeface="Verdana" panose="020B0604030504040204" pitchFamily="34" charset="0"/>
              </a:rPr>
              <a:t>               </a:t>
            </a:r>
            <a:r>
              <a:rPr lang="ru-RU" sz="967" b="1" dirty="0">
                <a:solidFill>
                  <a:srgbClr val="FF0000"/>
                </a:solidFill>
                <a:ea typeface="Verdana" panose="020B0604030504040204" pitchFamily="34" charset="0"/>
                <a:cs typeface="Verdana" panose="020B0604030504040204" pitchFamily="34" charset="0"/>
              </a:rPr>
              <a:t>множественность способов </a:t>
            </a:r>
          </a:p>
          <a:p>
            <a:pPr algn="ctr"/>
            <a:r>
              <a:rPr lang="ru-RU" sz="967" b="1" dirty="0">
                <a:solidFill>
                  <a:srgbClr val="FF0000"/>
                </a:solidFill>
              </a:rPr>
              <a:t>вовлечения, </a:t>
            </a:r>
          </a:p>
          <a:p>
            <a:pPr algn="ctr"/>
            <a:r>
              <a:rPr lang="ru-RU" sz="967" b="1" dirty="0">
                <a:solidFill>
                  <a:srgbClr val="FF0000"/>
                </a:solidFill>
              </a:rPr>
              <a:t>привлечения внимания</a:t>
            </a:r>
            <a:endParaRPr lang="ru-RU" sz="967" b="1" dirty="0">
              <a:ln w="0"/>
              <a:solidFill>
                <a:srgbClr val="FF0000"/>
              </a:solidFill>
              <a:ea typeface="Verdana" panose="020B0604030504040204" pitchFamily="34" charset="0"/>
            </a:endParaRPr>
          </a:p>
        </p:txBody>
      </p:sp>
      <p:sp>
        <p:nvSpPr>
          <p:cNvPr id="86" name="Прямоугольник 85"/>
          <p:cNvSpPr/>
          <p:nvPr/>
        </p:nvSpPr>
        <p:spPr>
          <a:xfrm rot="19549357">
            <a:off x="1772025" y="1676881"/>
            <a:ext cx="2326981" cy="503317"/>
          </a:xfrm>
          <a:prstGeom prst="rect">
            <a:avLst/>
          </a:prstGeom>
          <a:noFill/>
        </p:spPr>
        <p:txBody>
          <a:bodyPr wrap="square" lIns="31152" tIns="15576" rIns="31152" bIns="15576">
            <a:spAutoFit/>
          </a:bodyPr>
          <a:lstStyle/>
          <a:p>
            <a:pPr algn="ctr"/>
            <a:r>
              <a:rPr lang="ru-RU" sz="1022" b="1" dirty="0" err="1">
                <a:ln w="0"/>
                <a:solidFill>
                  <a:srgbClr val="FF0000"/>
                </a:solidFill>
                <a:latin typeface="Georgia" panose="02040502050405020303" pitchFamily="18" charset="0"/>
                <a:ea typeface="Verdana" panose="020B0604030504040204" pitchFamily="34" charset="0"/>
              </a:rPr>
              <a:t>предОставления</a:t>
            </a:r>
            <a:endParaRPr lang="ru-RU" sz="1022" b="1" dirty="0">
              <a:ln w="0"/>
              <a:solidFill>
                <a:srgbClr val="FF0000"/>
              </a:solidFill>
              <a:latin typeface="Georgia" panose="02040502050405020303" pitchFamily="18" charset="0"/>
              <a:ea typeface="Verdana" panose="020B0604030504040204" pitchFamily="34" charset="0"/>
            </a:endParaRPr>
          </a:p>
          <a:p>
            <a:pPr algn="ctr"/>
            <a:r>
              <a:rPr lang="ru-RU" sz="1022" b="1" dirty="0">
                <a:ln w="0"/>
                <a:solidFill>
                  <a:srgbClr val="FF0000"/>
                </a:solidFill>
                <a:latin typeface="Georgia" panose="02040502050405020303" pitchFamily="18" charset="0"/>
                <a:ea typeface="Verdana" panose="020B0604030504040204" pitchFamily="34" charset="0"/>
              </a:rPr>
              <a:t>возможности демонстрации,</a:t>
            </a:r>
          </a:p>
          <a:p>
            <a:pPr algn="ctr"/>
            <a:r>
              <a:rPr lang="ru-RU" sz="1022" b="1" dirty="0">
                <a:ln w="0"/>
                <a:solidFill>
                  <a:srgbClr val="FF0000"/>
                </a:solidFill>
                <a:latin typeface="Georgia" panose="02040502050405020303" pitchFamily="18" charset="0"/>
                <a:ea typeface="Verdana" panose="020B0604030504040204" pitchFamily="34" charset="0"/>
              </a:rPr>
              <a:t>выражения ответа</a:t>
            </a:r>
          </a:p>
        </p:txBody>
      </p:sp>
      <p:sp>
        <p:nvSpPr>
          <p:cNvPr id="926" name="TextBox 925"/>
          <p:cNvSpPr txBox="1"/>
          <p:nvPr/>
        </p:nvSpPr>
        <p:spPr>
          <a:xfrm>
            <a:off x="5395532" y="1584256"/>
            <a:ext cx="2504090" cy="239168"/>
          </a:xfrm>
          <a:prstGeom prst="rect">
            <a:avLst/>
          </a:prstGeom>
          <a:noFill/>
        </p:spPr>
        <p:txBody>
          <a:bodyPr wrap="square" rtlCol="0">
            <a:spAutoFit/>
          </a:bodyPr>
          <a:lstStyle/>
          <a:p>
            <a:pPr marL="155761" indent="-155761">
              <a:buClr>
                <a:srgbClr val="598547"/>
              </a:buClr>
              <a:buSzPct val="150000"/>
              <a:buFont typeface="Arial" panose="020B0604020202020204" pitchFamily="34" charset="0"/>
              <a:buChar char="•"/>
            </a:pPr>
            <a:endParaRPr lang="ru-RU" sz="954" dirty="0">
              <a:solidFill>
                <a:srgbClr val="333D46"/>
              </a:solidFill>
              <a:latin typeface="Verdana" panose="020B0604030504040204" pitchFamily="34" charset="0"/>
              <a:ea typeface="Verdana" panose="020B0604030504040204" pitchFamily="34" charset="0"/>
            </a:endParaRPr>
          </a:p>
        </p:txBody>
      </p:sp>
      <p:sp>
        <p:nvSpPr>
          <p:cNvPr id="65" name="Куб 64">
            <a:extLst>
              <a:ext uri="{FF2B5EF4-FFF2-40B4-BE49-F238E27FC236}">
                <a16:creationId xmlns:a16="http://schemas.microsoft.com/office/drawing/2014/main" id="{D60E7CE5-A33F-48BA-87C2-1FC8426ABA9D}"/>
              </a:ext>
            </a:extLst>
          </p:cNvPr>
          <p:cNvSpPr/>
          <p:nvPr/>
        </p:nvSpPr>
        <p:spPr>
          <a:xfrm>
            <a:off x="4838314" y="2724375"/>
            <a:ext cx="217524" cy="180313"/>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614"/>
          </a:p>
        </p:txBody>
      </p:sp>
      <p:sp>
        <p:nvSpPr>
          <p:cNvPr id="66" name="Куб 65">
            <a:extLst>
              <a:ext uri="{FF2B5EF4-FFF2-40B4-BE49-F238E27FC236}">
                <a16:creationId xmlns:a16="http://schemas.microsoft.com/office/drawing/2014/main" id="{15A587E5-D542-428C-BB0F-83308B8EEC88}"/>
              </a:ext>
            </a:extLst>
          </p:cNvPr>
          <p:cNvSpPr/>
          <p:nvPr/>
        </p:nvSpPr>
        <p:spPr>
          <a:xfrm>
            <a:off x="4909917" y="2603577"/>
            <a:ext cx="217524" cy="120796"/>
          </a:xfrm>
          <a:prstGeom prst="cub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614"/>
          </a:p>
        </p:txBody>
      </p:sp>
      <p:grpSp>
        <p:nvGrpSpPr>
          <p:cNvPr id="2" name="Группа 1">
            <a:extLst>
              <a:ext uri="{FF2B5EF4-FFF2-40B4-BE49-F238E27FC236}">
                <a16:creationId xmlns:a16="http://schemas.microsoft.com/office/drawing/2014/main" id="{5771E4D9-CE7B-D156-99FF-A69F9E9330C6}"/>
              </a:ext>
            </a:extLst>
          </p:cNvPr>
          <p:cNvGrpSpPr/>
          <p:nvPr/>
        </p:nvGrpSpPr>
        <p:grpSpPr>
          <a:xfrm>
            <a:off x="5993776" y="1123964"/>
            <a:ext cx="2622063" cy="3013107"/>
            <a:chOff x="8883075" y="2064387"/>
            <a:chExt cx="3820387" cy="4116693"/>
          </a:xfrm>
          <a:solidFill>
            <a:schemeClr val="accent1">
              <a:lumMod val="50000"/>
            </a:schemeClr>
          </a:solidFill>
        </p:grpSpPr>
        <p:sp>
          <p:nvSpPr>
            <p:cNvPr id="3" name="Параллелограмм 2">
              <a:extLst>
                <a:ext uri="{FF2B5EF4-FFF2-40B4-BE49-F238E27FC236}">
                  <a16:creationId xmlns:a16="http://schemas.microsoft.com/office/drawing/2014/main" id="{4C1EFE3E-DB2E-2979-4D58-BF3D95BDF264}"/>
                </a:ext>
              </a:extLst>
            </p:cNvPr>
            <p:cNvSpPr/>
            <p:nvPr/>
          </p:nvSpPr>
          <p:spPr>
            <a:xfrm>
              <a:off x="8883075" y="2064387"/>
              <a:ext cx="3723262" cy="1588230"/>
            </a:xfrm>
            <a:prstGeom prst="parallelogram">
              <a:avLst>
                <a:gd name="adj" fmla="val 433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0"/>
            </a:p>
          </p:txBody>
        </p:sp>
        <p:sp>
          <p:nvSpPr>
            <p:cNvPr id="4" name="Параллелограмм 3">
              <a:extLst>
                <a:ext uri="{FF2B5EF4-FFF2-40B4-BE49-F238E27FC236}">
                  <a16:creationId xmlns:a16="http://schemas.microsoft.com/office/drawing/2014/main" id="{CD2768B8-330D-BEDC-AF75-0059B01A6285}"/>
                </a:ext>
              </a:extLst>
            </p:cNvPr>
            <p:cNvSpPr/>
            <p:nvPr/>
          </p:nvSpPr>
          <p:spPr>
            <a:xfrm>
              <a:off x="9020566" y="2440877"/>
              <a:ext cx="3585771" cy="1836252"/>
            </a:xfrm>
            <a:prstGeom prst="parallelogram">
              <a:avLst>
                <a:gd name="adj" fmla="val 433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0"/>
            </a:p>
          </p:txBody>
        </p:sp>
        <p:sp>
          <p:nvSpPr>
            <p:cNvPr id="6" name="Параллелограмм 5">
              <a:extLst>
                <a:ext uri="{FF2B5EF4-FFF2-40B4-BE49-F238E27FC236}">
                  <a16:creationId xmlns:a16="http://schemas.microsoft.com/office/drawing/2014/main" id="{DCAB9A6A-64F5-378D-FF43-3CE648091C90}"/>
                </a:ext>
              </a:extLst>
            </p:cNvPr>
            <p:cNvSpPr/>
            <p:nvPr/>
          </p:nvSpPr>
          <p:spPr>
            <a:xfrm>
              <a:off x="9256145" y="4531237"/>
              <a:ext cx="3447317" cy="1649843"/>
            </a:xfrm>
            <a:prstGeom prst="parallelogram">
              <a:avLst>
                <a:gd name="adj" fmla="val 433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0">
                <a:solidFill>
                  <a:srgbClr val="86A4FA"/>
                </a:solidFill>
              </a:endParaRPr>
            </a:p>
          </p:txBody>
        </p:sp>
      </p:grpSp>
      <p:sp>
        <p:nvSpPr>
          <p:cNvPr id="10" name="TextBox 9">
            <a:extLst>
              <a:ext uri="{FF2B5EF4-FFF2-40B4-BE49-F238E27FC236}">
                <a16:creationId xmlns:a16="http://schemas.microsoft.com/office/drawing/2014/main" id="{301CCCEE-2142-2DDD-87CE-F7DFBC2C0D46}"/>
              </a:ext>
            </a:extLst>
          </p:cNvPr>
          <p:cNvSpPr txBox="1"/>
          <p:nvPr/>
        </p:nvSpPr>
        <p:spPr>
          <a:xfrm>
            <a:off x="6692626" y="1649451"/>
            <a:ext cx="1539806" cy="846194"/>
          </a:xfrm>
          <a:prstGeom prst="rect">
            <a:avLst/>
          </a:prstGeom>
          <a:noFill/>
        </p:spPr>
        <p:txBody>
          <a:bodyPr wrap="square">
            <a:spAutoFit/>
          </a:bodyPr>
          <a:lstStyle/>
          <a:p>
            <a:pPr algn="just">
              <a:defRPr sz="3200">
                <a:solidFill>
                  <a:srgbClr val="FFFFFF"/>
                </a:solidFill>
                <a:latin typeface="Lato Regular"/>
                <a:ea typeface="Lato Regular"/>
                <a:cs typeface="Lato Regular"/>
                <a:sym typeface="Lato Regular"/>
              </a:defRPr>
            </a:pPr>
            <a:r>
              <a:rPr lang="ru-RU" sz="1633" b="1" dirty="0">
                <a:solidFill>
                  <a:schemeClr val="bg1"/>
                </a:solidFill>
                <a:latin typeface="Arial" panose="020B0604020202020204" pitchFamily="34" charset="0"/>
                <a:cs typeface="Arial" panose="020B0604020202020204" pitchFamily="34" charset="0"/>
                <a:sym typeface="Lato Regular"/>
              </a:rPr>
              <a:t>предметов, </a:t>
            </a:r>
          </a:p>
          <a:p>
            <a:pPr algn="just">
              <a:defRPr sz="3200">
                <a:solidFill>
                  <a:srgbClr val="FFFFFF"/>
                </a:solidFill>
                <a:latin typeface="Lato Regular"/>
                <a:ea typeface="Lato Regular"/>
                <a:cs typeface="Lato Regular"/>
                <a:sym typeface="Lato Regular"/>
              </a:defRPr>
            </a:pPr>
            <a:r>
              <a:rPr lang="ru-RU" sz="1633" b="1" dirty="0">
                <a:solidFill>
                  <a:schemeClr val="bg1"/>
                </a:solidFill>
                <a:latin typeface="Arial" panose="020B0604020202020204" pitchFamily="34" charset="0"/>
                <a:cs typeface="Arial" panose="020B0604020202020204" pitchFamily="34" charset="0"/>
                <a:sym typeface="Lato Regular"/>
              </a:rPr>
              <a:t>среды, </a:t>
            </a:r>
          </a:p>
          <a:p>
            <a:pPr algn="just">
              <a:defRPr sz="3200">
                <a:solidFill>
                  <a:srgbClr val="FFFFFF"/>
                </a:solidFill>
                <a:latin typeface="Lato Regular"/>
                <a:ea typeface="Lato Regular"/>
                <a:cs typeface="Lato Regular"/>
                <a:sym typeface="Lato Regular"/>
              </a:defRPr>
            </a:pPr>
            <a:r>
              <a:rPr lang="ru-RU" sz="1633" b="1" dirty="0">
                <a:solidFill>
                  <a:schemeClr val="bg1"/>
                </a:solidFill>
                <a:latin typeface="Arial" panose="020B0604020202020204" pitchFamily="34" charset="0"/>
                <a:cs typeface="Arial" panose="020B0604020202020204" pitchFamily="34" charset="0"/>
                <a:sym typeface="Lato Regular"/>
              </a:rPr>
              <a:t>программ, </a:t>
            </a:r>
          </a:p>
        </p:txBody>
      </p:sp>
      <p:sp>
        <p:nvSpPr>
          <p:cNvPr id="18" name="TextBox 17">
            <a:extLst>
              <a:ext uri="{FF2B5EF4-FFF2-40B4-BE49-F238E27FC236}">
                <a16:creationId xmlns:a16="http://schemas.microsoft.com/office/drawing/2014/main" id="{7F7BEC6F-AF14-A145-108B-D997A864BFD0}"/>
              </a:ext>
            </a:extLst>
          </p:cNvPr>
          <p:cNvSpPr txBox="1"/>
          <p:nvPr/>
        </p:nvSpPr>
        <p:spPr>
          <a:xfrm>
            <a:off x="6918115" y="2919950"/>
            <a:ext cx="1314317" cy="1412118"/>
          </a:xfrm>
          <a:prstGeom prst="rect">
            <a:avLst/>
          </a:prstGeom>
          <a:noFill/>
        </p:spPr>
        <p:txBody>
          <a:bodyPr wrap="square">
            <a:spAutoFit/>
          </a:bodyPr>
          <a:lstStyle/>
          <a:p>
            <a:r>
              <a:rPr lang="ru-RU" sz="953" b="1" dirty="0">
                <a:solidFill>
                  <a:schemeClr val="bg1"/>
                </a:solidFill>
                <a:latin typeface="Arial" panose="020B0604020202020204" pitchFamily="34" charset="0"/>
                <a:cs typeface="Arial" panose="020B0604020202020204" pitchFamily="34" charset="0"/>
                <a:sym typeface="Lato Regular"/>
              </a:rPr>
              <a:t>призванный сделать их в максимально возможной степени пригодными к пользованию для ВСЕХ обучающихся</a:t>
            </a:r>
            <a:endParaRPr lang="ru-RU" sz="953" dirty="0">
              <a:solidFill>
                <a:schemeClr val="bg1"/>
              </a:solidFill>
            </a:endParaRPr>
          </a:p>
        </p:txBody>
      </p:sp>
      <p:sp>
        <p:nvSpPr>
          <p:cNvPr id="7" name="Заголовок 6"/>
          <p:cNvSpPr>
            <a:spLocks noGrp="1"/>
          </p:cNvSpPr>
          <p:nvPr>
            <p:ph type="title"/>
          </p:nvPr>
        </p:nvSpPr>
        <p:spPr/>
        <p:txBody>
          <a:bodyPr>
            <a:normAutofit/>
          </a:bodyPr>
          <a:lstStyle/>
          <a:p>
            <a:r>
              <a:rPr lang="ru-RU" dirty="0"/>
              <a:t>Универсальный образовательный </a:t>
            </a:r>
            <a:r>
              <a:rPr lang="ru-RU" dirty="0" smtClean="0"/>
              <a:t>дизайн</a:t>
            </a:r>
            <a:endParaRPr lang="en-US" dirty="0"/>
          </a:p>
        </p:txBody>
      </p:sp>
    </p:spTree>
    <p:extLst>
      <p:ext uri="{BB962C8B-B14F-4D97-AF65-F5344CB8AC3E}">
        <p14:creationId xmlns:p14="http://schemas.microsoft.com/office/powerpoint/2010/main" val="233853653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CF7BD3-DCB0-4CE7-AB3D-DD4691082602}"/>
              </a:ext>
            </a:extLst>
          </p:cNvPr>
          <p:cNvSpPr>
            <a:spLocks noGrp="1"/>
          </p:cNvSpPr>
          <p:nvPr>
            <p:ph type="title"/>
          </p:nvPr>
        </p:nvSpPr>
        <p:spPr/>
        <p:txBody>
          <a:bodyPr>
            <a:noAutofit/>
          </a:bodyPr>
          <a:lstStyle/>
          <a:p>
            <a:r>
              <a:rPr lang="ru-RU" sz="2000" b="1" dirty="0"/>
              <a:t>Технологии театрализованных игр – объединение детей разных </a:t>
            </a:r>
            <a:r>
              <a:rPr lang="ru-RU" sz="2000" b="1" dirty="0" smtClean="0"/>
              <a:t>уровней</a:t>
            </a:r>
            <a:r>
              <a:rPr lang="ru-RU" sz="2000" dirty="0"/>
              <a:t> </a:t>
            </a:r>
            <a:r>
              <a:rPr lang="ru-RU" sz="2000" b="1" dirty="0" smtClean="0"/>
              <a:t>переодевание </a:t>
            </a:r>
            <a:r>
              <a:rPr lang="ru-RU" sz="2000" b="1" dirty="0"/>
              <a:t>в фартуки и дидактические костюмы</a:t>
            </a:r>
            <a:endParaRPr lang="ru-RU" sz="2000" dirty="0"/>
          </a:p>
        </p:txBody>
      </p:sp>
      <p:pic>
        <p:nvPicPr>
          <p:cNvPr id="5" name="Picture 2">
            <a:extLst>
              <a:ext uri="{FF2B5EF4-FFF2-40B4-BE49-F238E27FC236}">
                <a16:creationId xmlns:a16="http://schemas.microsoft.com/office/drawing/2014/main" id="{503A9A05-AC8F-4F49-8B62-208C8C4ED4C0}"/>
              </a:ext>
            </a:extLst>
          </p:cNvPr>
          <p:cNvPicPr>
            <a:picLocks noGrp="1" noChangeAspect="1" noChangeArrowheads="1"/>
          </p:cNvPicPr>
          <p:nvPr>
            <p:ph sz="half" idx="4294967295"/>
          </p:nvPr>
        </p:nvPicPr>
        <p:blipFill>
          <a:blip r:embed="rId2" cstate="email">
            <a:extLst>
              <a:ext uri="{28A0092B-C50C-407E-A947-70E740481C1C}">
                <a14:useLocalDpi xmlns:a14="http://schemas.microsoft.com/office/drawing/2010/main"/>
              </a:ext>
            </a:extLst>
          </a:blip>
          <a:stretch>
            <a:fillRect/>
          </a:stretch>
        </p:blipFill>
        <p:spPr bwMode="auto">
          <a:xfrm>
            <a:off x="0" y="2890838"/>
            <a:ext cx="114300" cy="114300"/>
          </a:xfrm>
          <a:prstGeom prst="rect">
            <a:avLst/>
          </a:prstGeom>
          <a:noFill/>
          <a:ln w="9525">
            <a:noFill/>
            <a:miter lim="800000"/>
            <a:headEnd/>
            <a:tailEnd/>
          </a:ln>
        </p:spPr>
      </p:pic>
      <p:sp>
        <p:nvSpPr>
          <p:cNvPr id="4" name="Прямоугольник 3">
            <a:extLst>
              <a:ext uri="{FF2B5EF4-FFF2-40B4-BE49-F238E27FC236}">
                <a16:creationId xmlns:a16="http://schemas.microsoft.com/office/drawing/2014/main" id="{6842FD42-CAD3-46C6-A412-F408BF06E848}"/>
              </a:ext>
            </a:extLst>
          </p:cNvPr>
          <p:cNvSpPr/>
          <p:nvPr/>
        </p:nvSpPr>
        <p:spPr>
          <a:xfrm flipV="1">
            <a:off x="69210" y="1493436"/>
            <a:ext cx="5388428" cy="34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6" name="Picture 3">
            <a:extLst>
              <a:ext uri="{FF2B5EF4-FFF2-40B4-BE49-F238E27FC236}">
                <a16:creationId xmlns:a16="http://schemas.microsoft.com/office/drawing/2014/main" id="{5E803FF2-9433-4165-9DC5-E04A923B1B1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19353" y="2565032"/>
            <a:ext cx="114300" cy="114300"/>
          </a:xfrm>
          <a:prstGeom prst="rect">
            <a:avLst/>
          </a:prstGeom>
          <a:noFill/>
          <a:ln w="9525">
            <a:noFill/>
            <a:miter lim="800000"/>
            <a:headEnd/>
            <a:tailEnd/>
          </a:ln>
        </p:spPr>
      </p:pic>
      <p:pic>
        <p:nvPicPr>
          <p:cNvPr id="7" name="Picture 4" descr="D:\Диск D\DCIM 14.03.14\Camer28.03a\IMG_20140312_102756 умка и солнце Егор.jpg">
            <a:extLst>
              <a:ext uri="{FF2B5EF4-FFF2-40B4-BE49-F238E27FC236}">
                <a16:creationId xmlns:a16="http://schemas.microsoft.com/office/drawing/2014/main" id="{69980637-1349-4AA8-81EA-30B77F94B0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87422" y="1007864"/>
            <a:ext cx="3096344" cy="2322258"/>
          </a:xfrm>
          <a:prstGeom prst="rect">
            <a:avLst/>
          </a:prstGeom>
          <a:noFill/>
        </p:spPr>
      </p:pic>
      <p:pic>
        <p:nvPicPr>
          <p:cNvPr id="8" name="Picture 5" descr="D:\Диск D\DCIM 14.03.14\Camer28.03a\IMG_20140312_103426.jpg">
            <a:extLst>
              <a:ext uri="{FF2B5EF4-FFF2-40B4-BE49-F238E27FC236}">
                <a16:creationId xmlns:a16="http://schemas.microsoft.com/office/drawing/2014/main" id="{20883FBF-44DA-40E5-A7A4-E79F9263A96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61116" y="1938160"/>
            <a:ext cx="3028950" cy="2271713"/>
          </a:xfrm>
          <a:prstGeom prst="rect">
            <a:avLst/>
          </a:prstGeom>
          <a:noFill/>
        </p:spPr>
      </p:pic>
      <p:sp>
        <p:nvSpPr>
          <p:cNvPr id="9" name="Прямоугольник 8">
            <a:extLst>
              <a:ext uri="{FF2B5EF4-FFF2-40B4-BE49-F238E27FC236}">
                <a16:creationId xmlns:a16="http://schemas.microsoft.com/office/drawing/2014/main" id="{97F5F16C-5F79-41AB-9537-22F6C074793C}"/>
              </a:ext>
            </a:extLst>
          </p:cNvPr>
          <p:cNvSpPr/>
          <p:nvPr/>
        </p:nvSpPr>
        <p:spPr>
          <a:xfrm flipV="1">
            <a:off x="3755572" y="4429185"/>
            <a:ext cx="5388428" cy="34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3" name="Рисунок 2">
            <a:extLst>
              <a:ext uri="{FF2B5EF4-FFF2-40B4-BE49-F238E27FC236}">
                <a16:creationId xmlns:a16="http://schemas.microsoft.com/office/drawing/2014/main" id="{C2E4FBAC-0EEA-DB37-5153-02E28DEB5F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001" y="1060699"/>
            <a:ext cx="1230497" cy="1829969"/>
          </a:xfrm>
          <a:prstGeom prst="rect">
            <a:avLst/>
          </a:prstGeom>
        </p:spPr>
      </p:pic>
      <p:pic>
        <p:nvPicPr>
          <p:cNvPr id="10" name="Picture 2" descr="C:\Users\RaizoR\Desktop\Teatraliz_igri.jpg">
            <a:extLst>
              <a:ext uri="{FF2B5EF4-FFF2-40B4-BE49-F238E27FC236}">
                <a16:creationId xmlns:a16="http://schemas.microsoft.com/office/drawing/2014/main" id="{ADC03540-ADBF-9633-8C0C-A7732AA916C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l="18591" t="3333" r="18503" b="3162"/>
          <a:stretch>
            <a:fillRect/>
          </a:stretch>
        </p:blipFill>
        <p:spPr bwMode="auto">
          <a:xfrm>
            <a:off x="96071" y="3044680"/>
            <a:ext cx="1266593" cy="178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C:\Users\RaizoR\Desktop\16.jpeg">
            <a:extLst>
              <a:ext uri="{FF2B5EF4-FFF2-40B4-BE49-F238E27FC236}">
                <a16:creationId xmlns:a16="http://schemas.microsoft.com/office/drawing/2014/main" id="{4C9A84A7-287C-2152-F239-BD674FEB6E4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77796" y="2622182"/>
            <a:ext cx="1569932" cy="255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835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2B7CFB-0450-4DAF-8AB7-BA9388D77F62}"/>
              </a:ext>
            </a:extLst>
          </p:cNvPr>
          <p:cNvSpPr>
            <a:spLocks noGrp="1"/>
          </p:cNvSpPr>
          <p:nvPr>
            <p:ph type="title"/>
          </p:nvPr>
        </p:nvSpPr>
        <p:spPr/>
        <p:txBody>
          <a:bodyPr/>
          <a:lstStyle/>
          <a:p>
            <a:r>
              <a:rPr lang="ru-RU" dirty="0"/>
              <a:t>Театрализованные игры</a:t>
            </a:r>
          </a:p>
        </p:txBody>
      </p:sp>
      <p:graphicFrame>
        <p:nvGraphicFramePr>
          <p:cNvPr id="4" name="Объект 3">
            <a:extLst>
              <a:ext uri="{FF2B5EF4-FFF2-40B4-BE49-F238E27FC236}">
                <a16:creationId xmlns:a16="http://schemas.microsoft.com/office/drawing/2014/main" id="{F208D0D4-A9E7-4A52-87EA-B1E92FEC0A0F}"/>
              </a:ext>
            </a:extLst>
          </p:cNvPr>
          <p:cNvGraphicFramePr>
            <a:graphicFrameLocks noGrp="1"/>
          </p:cNvGraphicFramePr>
          <p:nvPr>
            <p:ph idx="4294967295"/>
            <p:extLst>
              <p:ext uri="{D42A27DB-BD31-4B8C-83A1-F6EECF244321}">
                <p14:modId xmlns:p14="http://schemas.microsoft.com/office/powerpoint/2010/main" val="1594102402"/>
              </p:ext>
            </p:extLst>
          </p:nvPr>
        </p:nvGraphicFramePr>
        <p:xfrm>
          <a:off x="410705" y="1384299"/>
          <a:ext cx="8733295" cy="3164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292801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5FEB4629-0BBA-42C6-B777-F71A0617A9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6148" y="279256"/>
            <a:ext cx="7911704" cy="4450332"/>
          </a:xfrm>
          <a:prstGeom prst="rect">
            <a:avLst/>
          </a:prstGeom>
        </p:spPr>
      </p:pic>
      <p:sp>
        <p:nvSpPr>
          <p:cNvPr id="2" name="Заголовок 1">
            <a:extLst>
              <a:ext uri="{FF2B5EF4-FFF2-40B4-BE49-F238E27FC236}">
                <a16:creationId xmlns:a16="http://schemas.microsoft.com/office/drawing/2014/main" id="{E9686E6E-1D65-4F14-ADD0-DC4D80615776}"/>
              </a:ext>
            </a:extLst>
          </p:cNvPr>
          <p:cNvSpPr>
            <a:spLocks noGrp="1"/>
          </p:cNvSpPr>
          <p:nvPr>
            <p:ph type="title"/>
          </p:nvPr>
        </p:nvSpPr>
        <p:spPr>
          <a:xfrm>
            <a:off x="1614487" y="619720"/>
            <a:ext cx="5915025" cy="710160"/>
          </a:xfrm>
        </p:spPr>
        <p:txBody>
          <a:bodyPr>
            <a:normAutofit/>
          </a:bodyPr>
          <a:lstStyle/>
          <a:p>
            <a:pPr algn="ctr"/>
            <a:r>
              <a:rPr lang="ru-RU" sz="2800" b="1" dirty="0">
                <a:solidFill>
                  <a:schemeClr val="tx2">
                    <a:lumMod val="50000"/>
                  </a:schemeClr>
                </a:solidFill>
                <a:latin typeface="+mn-lt"/>
                <a:ea typeface="Verdana" panose="020B0604030504040204" pitchFamily="34" charset="0"/>
                <a:cs typeface="Times New Roman" panose="02020603050405020304" pitchFamily="18" charset="0"/>
              </a:rPr>
              <a:t>Типы образовательных событий</a:t>
            </a:r>
          </a:p>
        </p:txBody>
      </p:sp>
      <p:sp>
        <p:nvSpPr>
          <p:cNvPr id="11" name="TextBox 10">
            <a:extLst>
              <a:ext uri="{FF2B5EF4-FFF2-40B4-BE49-F238E27FC236}">
                <a16:creationId xmlns:a16="http://schemas.microsoft.com/office/drawing/2014/main" id="{88230754-6EF0-4E77-BD9A-3E0F03FFBBC1}"/>
              </a:ext>
            </a:extLst>
          </p:cNvPr>
          <p:cNvSpPr txBox="1"/>
          <p:nvPr/>
        </p:nvSpPr>
        <p:spPr>
          <a:xfrm>
            <a:off x="1351429" y="1657105"/>
            <a:ext cx="2696128" cy="584775"/>
          </a:xfrm>
          <a:prstGeom prst="rect">
            <a:avLst/>
          </a:prstGeom>
          <a:noFill/>
        </p:spPr>
        <p:txBody>
          <a:bodyPr wrap="square" rtlCol="0">
            <a:spAutoFit/>
          </a:bodyPr>
          <a:lstStyle/>
          <a:p>
            <a:r>
              <a:rPr lang="ru-RU" sz="1600" b="1" dirty="0">
                <a:solidFill>
                  <a:schemeClr val="tx2">
                    <a:lumMod val="50000"/>
                  </a:schemeClr>
                </a:solidFill>
                <a:ea typeface="Verdana" panose="020B0604030504040204" pitchFamily="34" charset="0"/>
                <a:cs typeface="Times New Roman" panose="02020603050405020304" pitchFamily="18" charset="0"/>
              </a:rPr>
              <a:t>Календарные образовательные события</a:t>
            </a:r>
          </a:p>
        </p:txBody>
      </p:sp>
      <p:cxnSp>
        <p:nvCxnSpPr>
          <p:cNvPr id="13" name="Прямая со стрелкой 12">
            <a:extLst>
              <a:ext uri="{FF2B5EF4-FFF2-40B4-BE49-F238E27FC236}">
                <a16:creationId xmlns:a16="http://schemas.microsoft.com/office/drawing/2014/main" id="{FF8B390B-1CC2-485D-A32F-4FB119F508D7}"/>
              </a:ext>
            </a:extLst>
          </p:cNvPr>
          <p:cNvCxnSpPr>
            <a:cxnSpLocks/>
            <a:endCxn id="11" idx="0"/>
          </p:cNvCxnSpPr>
          <p:nvPr/>
        </p:nvCxnSpPr>
        <p:spPr>
          <a:xfrm flipH="1">
            <a:off x="2699493" y="1333064"/>
            <a:ext cx="430132" cy="324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2610B3-6296-40A8-8DB0-D4C097FB81CF}"/>
              </a:ext>
            </a:extLst>
          </p:cNvPr>
          <p:cNvSpPr txBox="1"/>
          <p:nvPr/>
        </p:nvSpPr>
        <p:spPr>
          <a:xfrm>
            <a:off x="3339885" y="2237209"/>
            <a:ext cx="3104953" cy="584775"/>
          </a:xfrm>
          <a:prstGeom prst="rect">
            <a:avLst/>
          </a:prstGeom>
          <a:noFill/>
        </p:spPr>
        <p:txBody>
          <a:bodyPr wrap="none" rtlCol="0">
            <a:spAutoFit/>
          </a:bodyPr>
          <a:lstStyle/>
          <a:p>
            <a:pPr algn="ctr"/>
            <a:r>
              <a:rPr lang="ru-RU" sz="1600" b="1" dirty="0">
                <a:solidFill>
                  <a:schemeClr val="tx2">
                    <a:lumMod val="50000"/>
                  </a:schemeClr>
                </a:solidFill>
                <a:ea typeface="Verdana" panose="020B0604030504040204" pitchFamily="34" charset="0"/>
                <a:cs typeface="Times New Roman" panose="02020603050405020304" pitchFamily="18" charset="0"/>
              </a:rPr>
              <a:t>Образовательное событие,</a:t>
            </a:r>
          </a:p>
          <a:p>
            <a:pPr algn="ctr"/>
            <a:r>
              <a:rPr lang="ru-RU" sz="1600" b="1" dirty="0">
                <a:solidFill>
                  <a:schemeClr val="tx2">
                    <a:lumMod val="50000"/>
                  </a:schemeClr>
                </a:solidFill>
                <a:ea typeface="Verdana" panose="020B0604030504040204" pitchFamily="34" charset="0"/>
                <a:cs typeface="Times New Roman" panose="02020603050405020304" pitchFamily="18" charset="0"/>
              </a:rPr>
              <a:t> запланированное воспитателем</a:t>
            </a:r>
          </a:p>
        </p:txBody>
      </p:sp>
      <p:cxnSp>
        <p:nvCxnSpPr>
          <p:cNvPr id="16" name="Прямая со стрелкой 15">
            <a:extLst>
              <a:ext uri="{FF2B5EF4-FFF2-40B4-BE49-F238E27FC236}">
                <a16:creationId xmlns:a16="http://schemas.microsoft.com/office/drawing/2014/main" id="{CB54B1D9-CF27-431D-8B64-33071289111D}"/>
              </a:ext>
            </a:extLst>
          </p:cNvPr>
          <p:cNvCxnSpPr/>
          <p:nvPr/>
        </p:nvCxnSpPr>
        <p:spPr>
          <a:xfrm>
            <a:off x="4532566" y="1419606"/>
            <a:ext cx="39434" cy="889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6AF7E3C-8AF9-48D5-A259-408AD73138C1}"/>
              </a:ext>
            </a:extLst>
          </p:cNvPr>
          <p:cNvSpPr txBox="1"/>
          <p:nvPr/>
        </p:nvSpPr>
        <p:spPr>
          <a:xfrm>
            <a:off x="5430244" y="1696844"/>
            <a:ext cx="3203249" cy="523220"/>
          </a:xfrm>
          <a:prstGeom prst="rect">
            <a:avLst/>
          </a:prstGeom>
          <a:noFill/>
        </p:spPr>
        <p:txBody>
          <a:bodyPr wrap="none" rtlCol="0">
            <a:spAutoFit/>
          </a:bodyPr>
          <a:lstStyle/>
          <a:p>
            <a:pPr algn="ctr"/>
            <a:r>
              <a:rPr lang="ru-RU" sz="1400" b="1" dirty="0">
                <a:solidFill>
                  <a:schemeClr val="tx2">
                    <a:lumMod val="50000"/>
                  </a:schemeClr>
                </a:solidFill>
                <a:ea typeface="Verdana" panose="020B0604030504040204" pitchFamily="34" charset="0"/>
                <a:cs typeface="Times New Roman" panose="02020603050405020304" pitchFamily="18" charset="0"/>
              </a:rPr>
              <a:t>Образовательное событие, возникшее</a:t>
            </a:r>
          </a:p>
          <a:p>
            <a:pPr algn="ctr"/>
            <a:r>
              <a:rPr lang="ru-RU" sz="1400" b="1" dirty="0">
                <a:solidFill>
                  <a:schemeClr val="tx2">
                    <a:lumMod val="50000"/>
                  </a:schemeClr>
                </a:solidFill>
                <a:ea typeface="Verdana" panose="020B0604030504040204" pitchFamily="34" charset="0"/>
                <a:cs typeface="Times New Roman" panose="02020603050405020304" pitchFamily="18" charset="0"/>
              </a:rPr>
              <a:t>по инициативе детей</a:t>
            </a:r>
          </a:p>
        </p:txBody>
      </p:sp>
      <p:cxnSp>
        <p:nvCxnSpPr>
          <p:cNvPr id="19" name="Прямая со стрелкой 18">
            <a:extLst>
              <a:ext uri="{FF2B5EF4-FFF2-40B4-BE49-F238E27FC236}">
                <a16:creationId xmlns:a16="http://schemas.microsoft.com/office/drawing/2014/main" id="{D9E92811-1864-486C-B4D8-1D39AC90FBA5}"/>
              </a:ext>
            </a:extLst>
          </p:cNvPr>
          <p:cNvCxnSpPr/>
          <p:nvPr/>
        </p:nvCxnSpPr>
        <p:spPr>
          <a:xfrm>
            <a:off x="6065330" y="1383601"/>
            <a:ext cx="545211" cy="324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Рисунок 19">
            <a:extLst>
              <a:ext uri="{FF2B5EF4-FFF2-40B4-BE49-F238E27FC236}">
                <a16:creationId xmlns:a16="http://schemas.microsoft.com/office/drawing/2014/main" id="{60AEEA5E-C9AE-4E80-ACF2-4F7C5B721B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5447" y="2237209"/>
            <a:ext cx="1939886" cy="2586515"/>
          </a:xfrm>
          <a:prstGeom prst="rect">
            <a:avLst/>
          </a:prstGeom>
        </p:spPr>
      </p:pic>
      <p:pic>
        <p:nvPicPr>
          <p:cNvPr id="21" name="Рисунок 20">
            <a:extLst>
              <a:ext uri="{FF2B5EF4-FFF2-40B4-BE49-F238E27FC236}">
                <a16:creationId xmlns:a16="http://schemas.microsoft.com/office/drawing/2014/main" id="{F6A700AA-B7C1-42DA-840F-ABF88141F5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6519" y="2278127"/>
            <a:ext cx="1879455" cy="2451463"/>
          </a:xfrm>
          <a:prstGeom prst="rect">
            <a:avLst/>
          </a:prstGeom>
        </p:spPr>
      </p:pic>
      <p:pic>
        <p:nvPicPr>
          <p:cNvPr id="22" name="Рисунок 21">
            <a:extLst>
              <a:ext uri="{FF2B5EF4-FFF2-40B4-BE49-F238E27FC236}">
                <a16:creationId xmlns:a16="http://schemas.microsoft.com/office/drawing/2014/main" id="{898AE8EE-29E2-4E8B-9190-0765C2FA04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32422" y="2838999"/>
            <a:ext cx="2606512" cy="1890590"/>
          </a:xfrm>
          <a:prstGeom prst="rect">
            <a:avLst/>
          </a:prstGeom>
        </p:spPr>
      </p:pic>
    </p:spTree>
    <p:extLst>
      <p:ext uri="{BB962C8B-B14F-4D97-AF65-F5344CB8AC3E}">
        <p14:creationId xmlns:p14="http://schemas.microsoft.com/office/powerpoint/2010/main" val="406229325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7D83E0-0F49-4E2D-A62E-F5BDD360DC15}"/>
              </a:ext>
            </a:extLst>
          </p:cNvPr>
          <p:cNvSpPr>
            <a:spLocks noGrp="1"/>
          </p:cNvSpPr>
          <p:nvPr>
            <p:ph type="title"/>
          </p:nvPr>
        </p:nvSpPr>
        <p:spPr>
          <a:xfrm>
            <a:off x="108488" y="1113848"/>
            <a:ext cx="7973291" cy="540327"/>
          </a:xfrm>
        </p:spPr>
        <p:txBody>
          <a:bodyPr>
            <a:normAutofit fontScale="90000"/>
          </a:bodyPr>
          <a:lstStyle/>
          <a:p>
            <a:r>
              <a:rPr lang="ru-RU" sz="2400" dirty="0">
                <a:solidFill>
                  <a:schemeClr val="tx2"/>
                </a:solidFill>
              </a:rPr>
              <a:t>«Как рубаха в поле выросла»</a:t>
            </a:r>
            <a:br>
              <a:rPr lang="ru-RU" sz="2400" dirty="0">
                <a:solidFill>
                  <a:schemeClr val="tx2"/>
                </a:solidFill>
              </a:rPr>
            </a:br>
            <a:r>
              <a:rPr lang="ru-RU" sz="2400" dirty="0">
                <a:solidFill>
                  <a:schemeClr val="tx2"/>
                </a:solidFill>
              </a:rPr>
              <a:t>Образовательное событие </a:t>
            </a:r>
            <a:br>
              <a:rPr lang="ru-RU" sz="2400" dirty="0">
                <a:solidFill>
                  <a:schemeClr val="tx2"/>
                </a:solidFill>
              </a:rPr>
            </a:br>
            <a:r>
              <a:rPr lang="ru-RU" sz="2400" dirty="0">
                <a:solidFill>
                  <a:schemeClr val="tx2"/>
                </a:solidFill>
              </a:rPr>
              <a:t>«От истоков до </a:t>
            </a:r>
            <a:r>
              <a:rPr lang="ru-RU" sz="2400" dirty="0" err="1">
                <a:solidFill>
                  <a:schemeClr val="tx2"/>
                </a:solidFill>
              </a:rPr>
              <a:t>свитшотов</a:t>
            </a:r>
            <a:r>
              <a:rPr lang="ru-RU" sz="2400" dirty="0">
                <a:solidFill>
                  <a:schemeClr val="tx2"/>
                </a:solidFill>
              </a:rPr>
              <a:t>»- украшение одежды</a:t>
            </a:r>
          </a:p>
        </p:txBody>
      </p:sp>
      <p:pic>
        <p:nvPicPr>
          <p:cNvPr id="11" name="Объект 10">
            <a:extLst>
              <a:ext uri="{FF2B5EF4-FFF2-40B4-BE49-F238E27FC236}">
                <a16:creationId xmlns:a16="http://schemas.microsoft.com/office/drawing/2014/main" id="{83C25185-C46A-4544-8E20-276701FD2709}"/>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6597650" y="1616075"/>
            <a:ext cx="2546350" cy="3395663"/>
          </a:xfrm>
        </p:spPr>
      </p:pic>
      <p:pic>
        <p:nvPicPr>
          <p:cNvPr id="13" name="Объект 12">
            <a:extLst>
              <a:ext uri="{FF2B5EF4-FFF2-40B4-BE49-F238E27FC236}">
                <a16:creationId xmlns:a16="http://schemas.microsoft.com/office/drawing/2014/main" id="{012ECE6C-950C-4D88-98BC-2B61D6391AD7}"/>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3629724" y="2060428"/>
            <a:ext cx="2213137" cy="2951310"/>
          </a:xfrm>
        </p:spPr>
      </p:pic>
      <p:pic>
        <p:nvPicPr>
          <p:cNvPr id="15" name="Объект 5">
            <a:extLst>
              <a:ext uri="{FF2B5EF4-FFF2-40B4-BE49-F238E27FC236}">
                <a16:creationId xmlns:a16="http://schemas.microsoft.com/office/drawing/2014/main" id="{19CDDF6C-F8C1-47E0-B67B-30B16BCDC5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6455"/>
          <a:stretch/>
        </p:blipFill>
        <p:spPr>
          <a:xfrm>
            <a:off x="379708" y="1966541"/>
            <a:ext cx="2896296" cy="2969670"/>
          </a:xfrm>
          <a:prstGeom prst="rect">
            <a:avLst/>
          </a:prstGeom>
        </p:spPr>
      </p:pic>
      <p:sp>
        <p:nvSpPr>
          <p:cNvPr id="3" name="Прямоугольник 2"/>
          <p:cNvSpPr/>
          <p:nvPr/>
        </p:nvSpPr>
        <p:spPr>
          <a:xfrm>
            <a:off x="-154983" y="278262"/>
            <a:ext cx="1656223" cy="523220"/>
          </a:xfrm>
          <a:prstGeom prst="rect">
            <a:avLst/>
          </a:prstGeom>
        </p:spPr>
        <p:txBody>
          <a:bodyPr wrap="none">
            <a:spAutoFit/>
          </a:bodyPr>
          <a:lstStyle/>
          <a:p>
            <a:pPr marL="216000"/>
            <a:r>
              <a:rPr lang="ru-RU" sz="2800" b="1" dirty="0">
                <a:solidFill>
                  <a:srgbClr val="ECEADC"/>
                </a:solidFill>
                <a:latin typeface="Arial" panose="020B0604020202020204" pitchFamily="34" charset="0"/>
                <a:cs typeface="Arial" panose="020B0604020202020204" pitchFamily="34" charset="0"/>
              </a:rPr>
              <a:t>Проект</a:t>
            </a:r>
            <a:endParaRPr lang="ru-RU" sz="2800" dirty="0">
              <a:solidFill>
                <a:srgbClr val="ECEA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680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3A71D63-DDBC-4DF9-B3D9-6309A9A89D92}"/>
              </a:ext>
            </a:extLst>
          </p:cNvPr>
          <p:cNvSpPr txBox="1"/>
          <p:nvPr/>
        </p:nvSpPr>
        <p:spPr>
          <a:xfrm>
            <a:off x="2749062" y="1252126"/>
            <a:ext cx="6342570" cy="1384995"/>
          </a:xfrm>
          <a:prstGeom prst="rect">
            <a:avLst/>
          </a:prstGeom>
          <a:noFill/>
        </p:spPr>
        <p:txBody>
          <a:bodyPr wrap="none" rtlCol="0">
            <a:spAutoFit/>
          </a:bodyPr>
          <a:lstStyle/>
          <a:p>
            <a:pPr marL="289309" indent="-289309">
              <a:buAutoNum type="arabicPeriod"/>
            </a:pPr>
            <a:r>
              <a:rPr lang="ru-RU" sz="2100" b="1" dirty="0">
                <a:solidFill>
                  <a:schemeClr val="tx2">
                    <a:lumMod val="50000"/>
                  </a:schemeClr>
                </a:solidFill>
                <a:latin typeface="Arial" panose="020B0604020202020204" pitchFamily="34" charset="0"/>
                <a:ea typeface="Verdana" panose="020B0604030504040204" pitchFamily="34" charset="0"/>
                <a:cs typeface="Arial" panose="020B0604020202020204" pitchFamily="34" charset="0"/>
              </a:rPr>
              <a:t>Эмоциональный взрыв</a:t>
            </a:r>
          </a:p>
          <a:p>
            <a:pPr marL="289309" indent="-289309">
              <a:buAutoNum type="arabicPeriod"/>
            </a:pPr>
            <a:r>
              <a:rPr lang="ru-RU" sz="2100" b="1" dirty="0">
                <a:solidFill>
                  <a:schemeClr val="tx2">
                    <a:lumMod val="50000"/>
                  </a:schemeClr>
                </a:solidFill>
                <a:latin typeface="Arial" panose="020B0604020202020204" pitchFamily="34" charset="0"/>
                <a:ea typeface="Verdana" panose="020B0604030504040204" pitchFamily="34" charset="0"/>
                <a:cs typeface="Arial" panose="020B0604020202020204" pitchFamily="34" charset="0"/>
              </a:rPr>
              <a:t>Ожидание самого события, сбор атрибутов</a:t>
            </a:r>
          </a:p>
          <a:p>
            <a:pPr marL="289309" indent="-289309">
              <a:buAutoNum type="arabicPeriod"/>
            </a:pPr>
            <a:r>
              <a:rPr lang="ru-RU" sz="2100" b="1" dirty="0">
                <a:solidFill>
                  <a:schemeClr val="tx2">
                    <a:lumMod val="50000"/>
                  </a:schemeClr>
                </a:solidFill>
                <a:latin typeface="Arial" panose="020B0604020202020204" pitchFamily="34" charset="0"/>
                <a:ea typeface="Verdana" panose="020B0604030504040204" pitchFamily="34" charset="0"/>
                <a:cs typeface="Arial" panose="020B0604020202020204" pitchFamily="34" charset="0"/>
              </a:rPr>
              <a:t>Наступление ожидаемого события</a:t>
            </a:r>
          </a:p>
          <a:p>
            <a:pPr marL="289309" indent="-289309">
              <a:buAutoNum type="arabicPeriod"/>
            </a:pPr>
            <a:r>
              <a:rPr lang="ru-RU" sz="2100" b="1" dirty="0">
                <a:solidFill>
                  <a:schemeClr val="tx2">
                    <a:lumMod val="50000"/>
                  </a:schemeClr>
                </a:solidFill>
                <a:latin typeface="Arial" panose="020B0604020202020204" pitchFamily="34" charset="0"/>
                <a:ea typeface="Verdana" panose="020B0604030504040204" pitchFamily="34" charset="0"/>
                <a:cs typeface="Arial" panose="020B0604020202020204" pitchFamily="34" charset="0"/>
              </a:rPr>
              <a:t>Жизнь после события</a:t>
            </a:r>
          </a:p>
        </p:txBody>
      </p:sp>
      <p:pic>
        <p:nvPicPr>
          <p:cNvPr id="18" name="Рисунок 17">
            <a:extLst>
              <a:ext uri="{FF2B5EF4-FFF2-40B4-BE49-F238E27FC236}">
                <a16:creationId xmlns:a16="http://schemas.microsoft.com/office/drawing/2014/main" id="{35E4B44C-A63F-4F96-B14C-97D180AAE1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3637" y="2563342"/>
            <a:ext cx="1764617" cy="2352823"/>
          </a:xfrm>
          <a:prstGeom prst="rect">
            <a:avLst/>
          </a:prstGeom>
        </p:spPr>
      </p:pic>
      <p:pic>
        <p:nvPicPr>
          <p:cNvPr id="19" name="Рисунок 18">
            <a:extLst>
              <a:ext uri="{FF2B5EF4-FFF2-40B4-BE49-F238E27FC236}">
                <a16:creationId xmlns:a16="http://schemas.microsoft.com/office/drawing/2014/main" id="{B1E34A88-84F0-47C8-B45D-55AA9AA239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5494" y="1379786"/>
            <a:ext cx="1654478" cy="2251756"/>
          </a:xfrm>
          <a:prstGeom prst="rect">
            <a:avLst/>
          </a:prstGeom>
        </p:spPr>
      </p:pic>
      <p:pic>
        <p:nvPicPr>
          <p:cNvPr id="20" name="Рисунок 19">
            <a:extLst>
              <a:ext uri="{FF2B5EF4-FFF2-40B4-BE49-F238E27FC236}">
                <a16:creationId xmlns:a16="http://schemas.microsoft.com/office/drawing/2014/main" id="{8BDEAC87-A5B4-4512-B02F-802FF4C313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31803" y="2571751"/>
            <a:ext cx="1854710" cy="2472948"/>
          </a:xfrm>
          <a:prstGeom prst="rect">
            <a:avLst/>
          </a:prstGeom>
        </p:spPr>
      </p:pic>
      <p:pic>
        <p:nvPicPr>
          <p:cNvPr id="22" name="Рисунок 21">
            <a:extLst>
              <a:ext uri="{FF2B5EF4-FFF2-40B4-BE49-F238E27FC236}">
                <a16:creationId xmlns:a16="http://schemas.microsoft.com/office/drawing/2014/main" id="{326D6DC8-0A83-49F8-A89E-8E0037A518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70062" y="2448073"/>
            <a:ext cx="1985337" cy="2596626"/>
          </a:xfrm>
          <a:prstGeom prst="rect">
            <a:avLst/>
          </a:prstGeom>
        </p:spPr>
      </p:pic>
      <p:sp>
        <p:nvSpPr>
          <p:cNvPr id="9" name="Заголовок 6">
            <a:extLst>
              <a:ext uri="{FF2B5EF4-FFF2-40B4-BE49-F238E27FC236}">
                <a16:creationId xmlns:a16="http://schemas.microsoft.com/office/drawing/2014/main" id="{A56F44AB-AF0F-D870-8307-421C8AABDA00}"/>
              </a:ext>
            </a:extLst>
          </p:cNvPr>
          <p:cNvSpPr txBox="1">
            <a:spLocks/>
          </p:cNvSpPr>
          <p:nvPr/>
        </p:nvSpPr>
        <p:spPr>
          <a:xfrm>
            <a:off x="5148" y="2981"/>
            <a:ext cx="6271665" cy="849426"/>
          </a:xfrm>
          <a:prstGeom prst="roundRect">
            <a:avLst/>
          </a:prstGeom>
          <a:solidFill>
            <a:schemeClr val="accent1">
              <a:lumMod val="50000"/>
            </a:schemeClr>
          </a:solidFill>
          <a:ln>
            <a:solidFill>
              <a:srgbClr val="1F4F5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6000"/>
            <a:r>
              <a:rPr lang="ru-RU" sz="2400" b="1" dirty="0">
                <a:solidFill>
                  <a:srgbClr val="ECEADC"/>
                </a:solidFill>
                <a:latin typeface="Arial" panose="020B0604020202020204" pitchFamily="34" charset="0"/>
                <a:cs typeface="Arial" panose="020B0604020202020204" pitchFamily="34" charset="0"/>
              </a:rPr>
              <a:t>Структура образовательного события</a:t>
            </a:r>
            <a:endParaRPr lang="ru-RU" sz="2400" dirty="0">
              <a:solidFill>
                <a:srgbClr val="ECEADC"/>
              </a:solidFill>
              <a:latin typeface="Arial" panose="020B0604020202020204" pitchFamily="34" charset="0"/>
              <a:cs typeface="Arial" panose="020B0604020202020204" pitchFamily="34" charset="0"/>
            </a:endParaRPr>
          </a:p>
          <a:p>
            <a:pPr marL="216000"/>
            <a:endParaRPr lang="ru-RU" sz="2250" dirty="0">
              <a:solidFill>
                <a:srgbClr val="ECEADC"/>
              </a:solidFill>
              <a:latin typeface="+mn-lt"/>
            </a:endParaRPr>
          </a:p>
        </p:txBody>
      </p:sp>
    </p:spTree>
    <p:extLst>
      <p:ext uri="{BB962C8B-B14F-4D97-AF65-F5344CB8AC3E}">
        <p14:creationId xmlns:p14="http://schemas.microsoft.com/office/powerpoint/2010/main" val="276705139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999A856-8A5A-4998-AE89-7B3B052057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606" y="645762"/>
            <a:ext cx="7725725" cy="4345427"/>
          </a:xfrm>
          <a:prstGeom prst="rect">
            <a:avLst/>
          </a:prstGeom>
        </p:spPr>
      </p:pic>
      <p:pic>
        <p:nvPicPr>
          <p:cNvPr id="6" name="Рисунок 5">
            <a:extLst>
              <a:ext uri="{FF2B5EF4-FFF2-40B4-BE49-F238E27FC236}">
                <a16:creationId xmlns:a16="http://schemas.microsoft.com/office/drawing/2014/main" id="{52D31FB3-F823-48BF-A169-FFCBBD8D5E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8149" y="919748"/>
            <a:ext cx="2068115" cy="1454716"/>
          </a:xfrm>
          <a:prstGeom prst="rect">
            <a:avLst/>
          </a:prstGeom>
        </p:spPr>
      </p:pic>
      <p:pic>
        <p:nvPicPr>
          <p:cNvPr id="8" name="Рисунок 7">
            <a:extLst>
              <a:ext uri="{FF2B5EF4-FFF2-40B4-BE49-F238E27FC236}">
                <a16:creationId xmlns:a16="http://schemas.microsoft.com/office/drawing/2014/main" id="{BE9CB7AF-4333-4962-90AF-681E88272A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3574" y="4229787"/>
            <a:ext cx="2452689" cy="650343"/>
          </a:xfrm>
          <a:prstGeom prst="rect">
            <a:avLst/>
          </a:prstGeom>
        </p:spPr>
      </p:pic>
      <p:pic>
        <p:nvPicPr>
          <p:cNvPr id="10" name="Рисунок 9">
            <a:extLst>
              <a:ext uri="{FF2B5EF4-FFF2-40B4-BE49-F238E27FC236}">
                <a16:creationId xmlns:a16="http://schemas.microsoft.com/office/drawing/2014/main" id="{0C33E395-3B0A-4545-A702-6F5FED7CC1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4649" y="3502453"/>
            <a:ext cx="1002587" cy="1335242"/>
          </a:xfrm>
          <a:prstGeom prst="rect">
            <a:avLst/>
          </a:prstGeom>
        </p:spPr>
      </p:pic>
      <p:pic>
        <p:nvPicPr>
          <p:cNvPr id="12" name="Рисунок 11">
            <a:extLst>
              <a:ext uri="{FF2B5EF4-FFF2-40B4-BE49-F238E27FC236}">
                <a16:creationId xmlns:a16="http://schemas.microsoft.com/office/drawing/2014/main" id="{9743D48B-052C-493A-AC1D-4BCB8A9E6C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48065" y="2450220"/>
            <a:ext cx="1076096" cy="1433142"/>
          </a:xfrm>
          <a:prstGeom prst="rect">
            <a:avLst/>
          </a:prstGeom>
        </p:spPr>
      </p:pic>
      <p:pic>
        <p:nvPicPr>
          <p:cNvPr id="14" name="Рисунок 13">
            <a:extLst>
              <a:ext uri="{FF2B5EF4-FFF2-40B4-BE49-F238E27FC236}">
                <a16:creationId xmlns:a16="http://schemas.microsoft.com/office/drawing/2014/main" id="{1582D2DF-2B33-443B-AB46-4B7FEF9C0C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80747" y="3008900"/>
            <a:ext cx="1669946" cy="1253903"/>
          </a:xfrm>
          <a:prstGeom prst="rect">
            <a:avLst/>
          </a:prstGeom>
        </p:spPr>
      </p:pic>
      <p:pic>
        <p:nvPicPr>
          <p:cNvPr id="16" name="Рисунок 15">
            <a:extLst>
              <a:ext uri="{FF2B5EF4-FFF2-40B4-BE49-F238E27FC236}">
                <a16:creationId xmlns:a16="http://schemas.microsoft.com/office/drawing/2014/main" id="{86C625D2-B667-44AC-AC36-308F8B35EDE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69811" y="1478643"/>
            <a:ext cx="2602727" cy="977149"/>
          </a:xfrm>
          <a:prstGeom prst="rect">
            <a:avLst/>
          </a:prstGeom>
        </p:spPr>
      </p:pic>
      <p:pic>
        <p:nvPicPr>
          <p:cNvPr id="7" name="Рисунок 6">
            <a:extLst>
              <a:ext uri="{FF2B5EF4-FFF2-40B4-BE49-F238E27FC236}">
                <a16:creationId xmlns:a16="http://schemas.microsoft.com/office/drawing/2014/main" id="{088C23E9-E818-4585-8BA5-F57C97A61ED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42609" y="1418030"/>
            <a:ext cx="1076096" cy="1433142"/>
          </a:xfrm>
          <a:prstGeom prst="rect">
            <a:avLst/>
          </a:prstGeom>
        </p:spPr>
      </p:pic>
      <p:pic>
        <p:nvPicPr>
          <p:cNvPr id="13" name="Рисунок 8">
            <a:extLst>
              <a:ext uri="{FF2B5EF4-FFF2-40B4-BE49-F238E27FC236}">
                <a16:creationId xmlns:a16="http://schemas.microsoft.com/office/drawing/2014/main" id="{22E86414-F914-44BF-AE49-9BEE66B0A7E2}"/>
              </a:ext>
            </a:extLst>
          </p:cNvPr>
          <p:cNvPicPr>
            <a:picLocks noChangeAspect="1"/>
          </p:cNvPicPr>
          <p:nvPr/>
        </p:nvPicPr>
        <p:blipFill>
          <a:blip r:embed="rId10" cstate="email">
            <a:extLst>
              <a:ext uri="{28A0092B-C50C-407E-A947-70E740481C1C}">
                <a14:useLocalDpi xmlns:a14="http://schemas.microsoft.com/office/drawing/2010/main"/>
              </a:ext>
            </a:extLst>
          </a:blip>
          <a:srcRect l="3610" r="3610"/>
          <a:stretch>
            <a:fillRect/>
          </a:stretch>
        </p:blipFill>
        <p:spPr>
          <a:xfrm>
            <a:off x="6555895" y="2779720"/>
            <a:ext cx="1356396" cy="1887540"/>
          </a:xfrm>
          <a:prstGeom prst="rect">
            <a:avLst/>
          </a:prstGeom>
        </p:spPr>
      </p:pic>
      <p:pic>
        <p:nvPicPr>
          <p:cNvPr id="15" name="Объект 7">
            <a:extLst>
              <a:ext uri="{FF2B5EF4-FFF2-40B4-BE49-F238E27FC236}">
                <a16:creationId xmlns:a16="http://schemas.microsoft.com/office/drawing/2014/main" id="{226D647B-ACC3-4FF4-93BD-E85FC9B4A7B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6025" y="2053134"/>
            <a:ext cx="1670917" cy="1132649"/>
          </a:xfrm>
          <a:prstGeom prst="rect">
            <a:avLst/>
          </a:prstGeom>
          <a:effectLst>
            <a:softEdge rad="127000"/>
          </a:effectLst>
        </p:spPr>
      </p:pic>
      <p:sp>
        <p:nvSpPr>
          <p:cNvPr id="18" name="Заголовок 6">
            <a:extLst>
              <a:ext uri="{FF2B5EF4-FFF2-40B4-BE49-F238E27FC236}">
                <a16:creationId xmlns:a16="http://schemas.microsoft.com/office/drawing/2014/main" id="{A56F44AB-AF0F-D870-8307-421C8AABDA00}"/>
              </a:ext>
            </a:extLst>
          </p:cNvPr>
          <p:cNvSpPr txBox="1">
            <a:spLocks/>
          </p:cNvSpPr>
          <p:nvPr/>
        </p:nvSpPr>
        <p:spPr>
          <a:xfrm>
            <a:off x="0" y="8800"/>
            <a:ext cx="8471709" cy="919748"/>
          </a:xfrm>
          <a:prstGeom prst="roundRect">
            <a:avLst/>
          </a:prstGeom>
          <a:solidFill>
            <a:schemeClr val="accent1">
              <a:lumMod val="50000"/>
            </a:schemeClr>
          </a:solidFill>
          <a:ln>
            <a:solidFill>
              <a:srgbClr val="1F4F5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6000"/>
            <a:r>
              <a:rPr lang="ru-RU" sz="2400" dirty="0">
                <a:solidFill>
                  <a:srgbClr val="ECEADC"/>
                </a:solidFill>
                <a:latin typeface="Arial" panose="020B0604020202020204" pitchFamily="34" charset="0"/>
                <a:cs typeface="Arial" panose="020B0604020202020204" pitchFamily="34" charset="0"/>
              </a:rPr>
              <a:t>Современные технологии- </a:t>
            </a:r>
            <a:r>
              <a:rPr lang="ru-RU" sz="2400" dirty="0" smtClean="0">
                <a:solidFill>
                  <a:srgbClr val="ECEADC"/>
                </a:solidFill>
                <a:latin typeface="Arial" panose="020B0604020202020204" pitchFamily="34" charset="0"/>
                <a:cs typeface="Arial" panose="020B0604020202020204" pitchFamily="34" charset="0"/>
              </a:rPr>
              <a:t>народные </a:t>
            </a:r>
            <a:r>
              <a:rPr lang="ru-RU" sz="2400" dirty="0">
                <a:solidFill>
                  <a:srgbClr val="ECEADC"/>
                </a:solidFill>
                <a:latin typeface="Arial" panose="020B0604020202020204" pitchFamily="34" charset="0"/>
                <a:cs typeface="Arial" panose="020B0604020202020204" pitchFamily="34" charset="0"/>
              </a:rPr>
              <a:t>культурные </a:t>
            </a:r>
            <a:r>
              <a:rPr lang="ru-RU" sz="2400" dirty="0" smtClean="0">
                <a:solidFill>
                  <a:srgbClr val="ECEADC"/>
                </a:solidFill>
                <a:latin typeface="Arial" panose="020B0604020202020204" pitchFamily="34" charset="0"/>
                <a:cs typeface="Arial" panose="020B0604020202020204" pitchFamily="34" charset="0"/>
              </a:rPr>
              <a:t>практики</a:t>
            </a:r>
            <a:endParaRPr lang="ru-RU" sz="2400" dirty="0">
              <a:solidFill>
                <a:srgbClr val="ECEA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6004819"/>
      </p:ext>
    </p:extLst>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0551138-A20F-4278-985D-07AE2B6E7B53}"/>
              </a:ext>
            </a:extLst>
          </p:cNvPr>
          <p:cNvSpPr>
            <a:spLocks noGrp="1"/>
          </p:cNvSpPr>
          <p:nvPr>
            <p:ph type="title"/>
          </p:nvPr>
        </p:nvSpPr>
        <p:spPr>
          <a:xfrm>
            <a:off x="508788" y="805231"/>
            <a:ext cx="4977611" cy="538539"/>
          </a:xfrm>
          <a:prstGeom prst="roundRect">
            <a:avLst>
              <a:gd name="adj" fmla="val 50000"/>
            </a:avLst>
          </a:prstGeom>
          <a:noFill/>
          <a:ln>
            <a:solidFill>
              <a:schemeClr val="accent1">
                <a:lumMod val="50000"/>
              </a:schemeClr>
            </a:solidFill>
          </a:ln>
        </p:spPr>
        <p:txBody>
          <a:bodyPr>
            <a:noAutofit/>
          </a:bodyPr>
          <a:lstStyle/>
          <a:p>
            <a:r>
              <a:rPr lang="ru-RU" sz="2000" b="1" dirty="0" smtClean="0">
                <a:solidFill>
                  <a:schemeClr val="accent1">
                    <a:lumMod val="50000"/>
                  </a:schemeClr>
                </a:solidFill>
                <a:latin typeface="+mn-lt"/>
                <a:cs typeface="Arial" panose="020B0604020202020204" pitchFamily="34" charset="0"/>
              </a:rPr>
              <a:t>«</a:t>
            </a:r>
            <a:r>
              <a:rPr lang="ru-RU" sz="2000" b="1" dirty="0">
                <a:solidFill>
                  <a:schemeClr val="accent1">
                    <a:lumMod val="50000"/>
                  </a:schemeClr>
                </a:solidFill>
                <a:latin typeface="+mn-lt"/>
                <a:cs typeface="Arial" panose="020B0604020202020204" pitchFamily="34" charset="0"/>
              </a:rPr>
              <a:t>Путешествуйте по железной дороге»</a:t>
            </a:r>
          </a:p>
        </p:txBody>
      </p:sp>
      <p:sp>
        <p:nvSpPr>
          <p:cNvPr id="5" name="Объект 4">
            <a:extLst>
              <a:ext uri="{FF2B5EF4-FFF2-40B4-BE49-F238E27FC236}">
                <a16:creationId xmlns:a16="http://schemas.microsoft.com/office/drawing/2014/main" id="{98A3A9DE-9CFD-4C7B-A04B-515EC741831E}"/>
              </a:ext>
            </a:extLst>
          </p:cNvPr>
          <p:cNvSpPr>
            <a:spLocks noGrp="1"/>
          </p:cNvSpPr>
          <p:nvPr>
            <p:ph sz="half" idx="1"/>
          </p:nvPr>
        </p:nvSpPr>
        <p:spPr>
          <a:xfrm>
            <a:off x="289016" y="2006503"/>
            <a:ext cx="4038600" cy="2545556"/>
          </a:xfrm>
        </p:spPr>
        <p:txBody>
          <a:bodyPr>
            <a:noAutofit/>
          </a:bodyPr>
          <a:lstStyle/>
          <a:p>
            <a:pPr marL="0" indent="0">
              <a:buNone/>
            </a:pPr>
            <a:r>
              <a:rPr lang="ru-RU" sz="1600" b="1" i="1" dirty="0">
                <a:solidFill>
                  <a:schemeClr val="accent1">
                    <a:lumMod val="50000"/>
                  </a:schemeClr>
                </a:solidFill>
                <a:latin typeface="Arial" panose="020B0604020202020204" pitchFamily="34" charset="0"/>
                <a:cs typeface="Arial" panose="020B0604020202020204" pitchFamily="34" charset="0"/>
              </a:rPr>
              <a:t>Цель проекта:</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внедрить семейно-центрированную толерантную модель совместной деятельности образовательного учреждения и родителей по совершенствованию представлений детей о безопасности (на транспорте, экологической) и укреплению психического и физического здоровья детей (</a:t>
            </a:r>
            <a:r>
              <a:rPr lang="ru-RU" sz="1600" dirty="0" err="1">
                <a:solidFill>
                  <a:schemeClr val="accent1">
                    <a:lumMod val="50000"/>
                  </a:schemeClr>
                </a:solidFill>
                <a:latin typeface="Arial" panose="020B0604020202020204" pitchFamily="34" charset="0"/>
                <a:cs typeface="Arial" panose="020B0604020202020204" pitchFamily="34" charset="0"/>
              </a:rPr>
              <a:t>нормотипичных</a:t>
            </a:r>
            <a:r>
              <a:rPr lang="ru-RU" sz="1600" dirty="0">
                <a:solidFill>
                  <a:schemeClr val="accent1">
                    <a:lumMod val="50000"/>
                  </a:schemeClr>
                </a:solidFill>
                <a:latin typeface="Arial" panose="020B0604020202020204" pitchFamily="34" charset="0"/>
                <a:cs typeface="Arial" panose="020B0604020202020204" pitchFamily="34" charset="0"/>
              </a:rPr>
              <a:t> и с ЗПР) в специально созданных нестандартных ситуациях.</a:t>
            </a:r>
          </a:p>
          <a:p>
            <a:endParaRPr lang="ru-RU" sz="1600" dirty="0">
              <a:solidFill>
                <a:schemeClr val="accent1">
                  <a:lumMod val="50000"/>
                </a:schemeClr>
              </a:solidFill>
              <a:latin typeface="Arial" panose="020B0604020202020204" pitchFamily="34" charset="0"/>
              <a:cs typeface="Arial" panose="020B0604020202020204" pitchFamily="34" charset="0"/>
            </a:endParaRPr>
          </a:p>
        </p:txBody>
      </p:sp>
      <p:pic>
        <p:nvPicPr>
          <p:cNvPr id="7" name="Объект 4">
            <a:extLst>
              <a:ext uri="{FF2B5EF4-FFF2-40B4-BE49-F238E27FC236}">
                <a16:creationId xmlns:a16="http://schemas.microsoft.com/office/drawing/2014/main" id="{2132260F-C222-441A-863E-9BBF3D6D1534}"/>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379573" y="822223"/>
            <a:ext cx="2449412" cy="3263504"/>
          </a:xfrm>
        </p:spPr>
      </p:pic>
      <p:pic>
        <p:nvPicPr>
          <p:cNvPr id="6" name="Объект 4">
            <a:extLst>
              <a:ext uri="{FF2B5EF4-FFF2-40B4-BE49-F238E27FC236}">
                <a16:creationId xmlns:a16="http://schemas.microsoft.com/office/drawing/2014/main" id="{0BA3BFA9-D801-499E-8D8F-3FCD080FCE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7714" y="3224164"/>
            <a:ext cx="2585039" cy="1723127"/>
          </a:xfrm>
          <a:prstGeom prst="rect">
            <a:avLst/>
          </a:prstGeom>
        </p:spPr>
      </p:pic>
      <p:sp>
        <p:nvSpPr>
          <p:cNvPr id="8" name="Заголовок 6">
            <a:extLst>
              <a:ext uri="{FF2B5EF4-FFF2-40B4-BE49-F238E27FC236}">
                <a16:creationId xmlns:a16="http://schemas.microsoft.com/office/drawing/2014/main" id="{A56F44AB-AF0F-D870-8307-421C8AABDA00}"/>
              </a:ext>
            </a:extLst>
          </p:cNvPr>
          <p:cNvSpPr txBox="1">
            <a:spLocks/>
          </p:cNvSpPr>
          <p:nvPr/>
        </p:nvSpPr>
        <p:spPr>
          <a:xfrm>
            <a:off x="5149" y="2981"/>
            <a:ext cx="5875910" cy="656868"/>
          </a:xfrm>
          <a:prstGeom prst="roundRect">
            <a:avLst/>
          </a:prstGeom>
          <a:solidFill>
            <a:schemeClr val="accent1">
              <a:lumMod val="50000"/>
            </a:schemeClr>
          </a:solidFill>
          <a:ln>
            <a:solidFill>
              <a:srgbClr val="1F4F5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6000"/>
            <a:r>
              <a:rPr lang="ru-RU" sz="3200" b="1" dirty="0">
                <a:solidFill>
                  <a:srgbClr val="ECEADC"/>
                </a:solidFill>
                <a:latin typeface="Arial" panose="020B0604020202020204" pitchFamily="34" charset="0"/>
                <a:cs typeface="Arial" panose="020B0604020202020204" pitchFamily="34" charset="0"/>
              </a:rPr>
              <a:t>Проект</a:t>
            </a:r>
            <a:endParaRPr lang="ru-RU" sz="2400" dirty="0">
              <a:solidFill>
                <a:srgbClr val="ECEADC"/>
              </a:solidFill>
              <a:latin typeface="Arial" panose="020B0604020202020204" pitchFamily="34" charset="0"/>
              <a:cs typeface="Arial" panose="020B0604020202020204" pitchFamily="34" charset="0"/>
            </a:endParaRPr>
          </a:p>
          <a:p>
            <a:pPr marL="216000"/>
            <a:endParaRPr lang="ru-RU" sz="2250" dirty="0">
              <a:solidFill>
                <a:schemeClr val="bg1"/>
              </a:solidFill>
              <a:latin typeface="+mn-lt"/>
            </a:endParaRPr>
          </a:p>
        </p:txBody>
      </p:sp>
    </p:spTree>
    <p:extLst>
      <p:ext uri="{BB962C8B-B14F-4D97-AF65-F5344CB8AC3E}">
        <p14:creationId xmlns:p14="http://schemas.microsoft.com/office/powerpoint/2010/main" val="2917591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0879"/>
            <a:ext cx="7914411" cy="711482"/>
          </a:xfrm>
        </p:spPr>
        <p:txBody>
          <a:bodyPr>
            <a:normAutofit/>
          </a:bodyPr>
          <a:lstStyle/>
          <a:p>
            <a:pPr algn="l"/>
            <a:r>
              <a:rPr lang="ru-RU" sz="3200" b="1" dirty="0">
                <a:solidFill>
                  <a:srgbClr val="ECEADC"/>
                </a:solidFill>
              </a:rPr>
              <a:t>Принятие </a:t>
            </a:r>
            <a:r>
              <a:rPr lang="ru-RU" sz="3200" b="1" dirty="0" smtClean="0">
                <a:solidFill>
                  <a:srgbClr val="ECEADC"/>
                </a:solidFill>
              </a:rPr>
              <a:t>роли</a:t>
            </a:r>
            <a:r>
              <a:rPr lang="en-US" sz="3200" b="1" dirty="0" smtClean="0">
                <a:solidFill>
                  <a:srgbClr val="ECEADC"/>
                </a:solidFill>
              </a:rPr>
              <a:t>: </a:t>
            </a:r>
            <a:r>
              <a:rPr lang="ru-RU" sz="2700" b="1" dirty="0">
                <a:solidFill>
                  <a:srgbClr val="ECEADC"/>
                </a:solidFill>
              </a:rPr>
              <a:t>диалог </a:t>
            </a:r>
            <a:endParaRPr lang="en-US" sz="2700" b="1" dirty="0">
              <a:solidFill>
                <a:srgbClr val="ECEADC"/>
              </a:solidFill>
            </a:endParaRPr>
          </a:p>
        </p:txBody>
      </p:sp>
      <p:sp>
        <p:nvSpPr>
          <p:cNvPr id="4" name="Скругленный прямоугольник 3"/>
          <p:cNvSpPr/>
          <p:nvPr/>
        </p:nvSpPr>
        <p:spPr>
          <a:xfrm>
            <a:off x="39367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a:solidFill>
                  <a:schemeClr val="tx2">
                    <a:lumMod val="50000"/>
                  </a:schemeClr>
                </a:solidFill>
              </a:rPr>
              <a:t>С партнером по игре</a:t>
            </a:r>
            <a:endParaRPr lang="en-US" sz="2800" b="1" dirty="0">
              <a:solidFill>
                <a:schemeClr val="tx2">
                  <a:lumMod val="50000"/>
                </a:schemeClr>
              </a:solidFill>
            </a:endParaRPr>
          </a:p>
        </p:txBody>
      </p:sp>
      <p:sp>
        <p:nvSpPr>
          <p:cNvPr id="5" name="Скругленный прямоугольник 4"/>
          <p:cNvSpPr/>
          <p:nvPr/>
        </p:nvSpPr>
        <p:spPr>
          <a:xfrm>
            <a:off x="325041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tx2">
                    <a:lumMod val="50000"/>
                  </a:schemeClr>
                </a:solidFill>
              </a:rPr>
              <a:t>С персонажем-игрушкой</a:t>
            </a:r>
            <a:endParaRPr lang="en-US" sz="2800" b="1" dirty="0">
              <a:solidFill>
                <a:schemeClr val="tx2">
                  <a:lumMod val="50000"/>
                </a:schemeClr>
              </a:solidFill>
            </a:endParaRPr>
          </a:p>
        </p:txBody>
      </p:sp>
      <p:sp>
        <p:nvSpPr>
          <p:cNvPr id="6" name="Скругленный прямоугольник 5"/>
          <p:cNvSpPr/>
          <p:nvPr/>
        </p:nvSpPr>
        <p:spPr>
          <a:xfrm>
            <a:off x="610715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2">
                    <a:lumMod val="50000"/>
                  </a:schemeClr>
                </a:solidFill>
              </a:rPr>
              <a:t>С предметами оперирования</a:t>
            </a:r>
            <a:endParaRPr lang="en-US" sz="2400" b="1" dirty="0">
              <a:solidFill>
                <a:schemeClr val="tx2">
                  <a:lumMod val="50000"/>
                </a:schemeClr>
              </a:solidFill>
            </a:endParaRP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180578322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66F781E-70A8-445F-8C3A-938CD0CCF035}"/>
              </a:ext>
            </a:extLst>
          </p:cNvPr>
          <p:cNvSpPr>
            <a:spLocks noGrp="1"/>
          </p:cNvSpPr>
          <p:nvPr>
            <p:ph idx="4294967295"/>
          </p:nvPr>
        </p:nvSpPr>
        <p:spPr>
          <a:xfrm>
            <a:off x="647700" y="770929"/>
            <a:ext cx="7594662" cy="2315171"/>
          </a:xfrm>
        </p:spPr>
        <p:txBody>
          <a:bodyPr>
            <a:normAutofit fontScale="70000" lnSpcReduction="20000"/>
          </a:bodyPr>
          <a:lstStyle/>
          <a:p>
            <a:pPr marL="0" indent="0" algn="just">
              <a:buNone/>
            </a:pPr>
            <a:r>
              <a:rPr lang="ru-RU" dirty="0"/>
              <a:t>1. Формирование у детей с ЗПР предпосылок игровой, коммуникативной и познавательной деятельности. </a:t>
            </a:r>
          </a:p>
          <a:p>
            <a:pPr marL="0" indent="0" algn="just">
              <a:buNone/>
            </a:pPr>
            <a:r>
              <a:rPr lang="ru-RU" dirty="0"/>
              <a:t>2. Повышение профессиональной компетентности педагогов: информирование о технологиях музейной педагогики, обучения детей с ЗПР и включение педагогов вместе с родителями в различные виды деятельности в полифункциональной реабилитационной  среде. </a:t>
            </a:r>
          </a:p>
          <a:p>
            <a:endParaRPr lang="ru-RU" dirty="0"/>
          </a:p>
        </p:txBody>
      </p:sp>
      <p:pic>
        <p:nvPicPr>
          <p:cNvPr id="4" name="Объект 4">
            <a:extLst>
              <a:ext uri="{FF2B5EF4-FFF2-40B4-BE49-F238E27FC236}">
                <a16:creationId xmlns:a16="http://schemas.microsoft.com/office/drawing/2014/main" id="{95F96DCC-0FB5-4DFB-B7D4-B36F467D49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3471" y="3007268"/>
            <a:ext cx="3204779" cy="2136232"/>
          </a:xfrm>
          <a:prstGeom prst="rect">
            <a:avLst/>
          </a:prstGeom>
        </p:spPr>
      </p:pic>
      <p:sp>
        <p:nvSpPr>
          <p:cNvPr id="5" name="Прямоугольник 4">
            <a:extLst>
              <a:ext uri="{FF2B5EF4-FFF2-40B4-BE49-F238E27FC236}">
                <a16:creationId xmlns:a16="http://schemas.microsoft.com/office/drawing/2014/main" id="{A194A17E-7DEF-4353-AD07-84183A73CEF2}"/>
              </a:ext>
            </a:extLst>
          </p:cNvPr>
          <p:cNvSpPr/>
          <p:nvPr/>
        </p:nvSpPr>
        <p:spPr>
          <a:xfrm>
            <a:off x="3498155" y="4592657"/>
            <a:ext cx="1432380" cy="300082"/>
          </a:xfrm>
          <a:prstGeom prst="rect">
            <a:avLst/>
          </a:prstGeom>
        </p:spPr>
        <p:txBody>
          <a:bodyPr wrap="none">
            <a:spAutoFit/>
          </a:bodyPr>
          <a:lstStyle/>
          <a:p>
            <a:r>
              <a:rPr lang="ru-RU" sz="1350" dirty="0"/>
              <a:t>Вагоны и билеты</a:t>
            </a:r>
          </a:p>
        </p:txBody>
      </p:sp>
      <p:pic>
        <p:nvPicPr>
          <p:cNvPr id="6" name="Рисунок 5">
            <a:extLst>
              <a:ext uri="{FF2B5EF4-FFF2-40B4-BE49-F238E27FC236}">
                <a16:creationId xmlns:a16="http://schemas.microsoft.com/office/drawing/2014/main" id="{3A8F62CF-566F-4270-A7C7-C56BB77DD4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8778" y="3337589"/>
            <a:ext cx="2407881" cy="1805911"/>
          </a:xfrm>
          <a:prstGeom prst="rect">
            <a:avLst/>
          </a:prstGeom>
        </p:spPr>
      </p:pic>
      <p:sp>
        <p:nvSpPr>
          <p:cNvPr id="7" name="Заголовок 6">
            <a:extLst>
              <a:ext uri="{FF2B5EF4-FFF2-40B4-BE49-F238E27FC236}">
                <a16:creationId xmlns:a16="http://schemas.microsoft.com/office/drawing/2014/main" id="{A56F44AB-AF0F-D870-8307-421C8AABDA00}"/>
              </a:ext>
            </a:extLst>
          </p:cNvPr>
          <p:cNvSpPr txBox="1">
            <a:spLocks/>
          </p:cNvSpPr>
          <p:nvPr/>
        </p:nvSpPr>
        <p:spPr>
          <a:xfrm>
            <a:off x="5149" y="2981"/>
            <a:ext cx="5875910" cy="656868"/>
          </a:xfrm>
          <a:prstGeom prst="roundRect">
            <a:avLst/>
          </a:prstGeom>
          <a:solidFill>
            <a:schemeClr val="accent1">
              <a:lumMod val="50000"/>
            </a:schemeClr>
          </a:solidFill>
          <a:ln>
            <a:solidFill>
              <a:srgbClr val="1F4F5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6000"/>
            <a:r>
              <a:rPr lang="ru-RU" sz="2800" b="1" dirty="0">
                <a:solidFill>
                  <a:srgbClr val="ECEADC"/>
                </a:solidFill>
                <a:latin typeface="Arial" panose="020B0604020202020204" pitchFamily="34" charset="0"/>
                <a:cs typeface="Arial" panose="020B0604020202020204" pitchFamily="34" charset="0"/>
              </a:rPr>
              <a:t>Результаты </a:t>
            </a:r>
            <a:r>
              <a:rPr lang="ru-RU" sz="2800" b="1" dirty="0" smtClean="0">
                <a:solidFill>
                  <a:srgbClr val="ECEADC"/>
                </a:solidFill>
                <a:latin typeface="Arial" panose="020B0604020202020204" pitchFamily="34" charset="0"/>
                <a:cs typeface="Arial" panose="020B0604020202020204" pitchFamily="34" charset="0"/>
              </a:rPr>
              <a:t>проекта</a:t>
            </a:r>
            <a:endParaRPr lang="ru-RU" sz="2800" dirty="0">
              <a:solidFill>
                <a:srgbClr val="ECEA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16770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A471C7E2-FFFD-48E8-8E33-1BD7646F5664}"/>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rot="16200000">
            <a:off x="6095121" y="1788688"/>
            <a:ext cx="2442528" cy="3263504"/>
          </a:xfrm>
        </p:spPr>
      </p:pic>
      <p:sp>
        <p:nvSpPr>
          <p:cNvPr id="7" name="Прямоугольник 6">
            <a:extLst>
              <a:ext uri="{FF2B5EF4-FFF2-40B4-BE49-F238E27FC236}">
                <a16:creationId xmlns:a16="http://schemas.microsoft.com/office/drawing/2014/main" id="{2DA63791-1B7E-4BA0-AC4D-CCB83E8D368D}"/>
              </a:ext>
            </a:extLst>
          </p:cNvPr>
          <p:cNvSpPr/>
          <p:nvPr/>
        </p:nvSpPr>
        <p:spPr>
          <a:xfrm>
            <a:off x="348449" y="1402925"/>
            <a:ext cx="3553288" cy="2862322"/>
          </a:xfrm>
          <a:prstGeom prst="rect">
            <a:avLst/>
          </a:prstGeom>
        </p:spPr>
        <p:txBody>
          <a:bodyPr wrap="square">
            <a:spAutoFit/>
          </a:bodyPr>
          <a:lstStyle/>
          <a:p>
            <a:pPr algn="just"/>
            <a:r>
              <a:rPr lang="ru-RU" dirty="0" smtClean="0">
                <a:latin typeface="Arial" panose="020B0604020202020204" pitchFamily="34" charset="0"/>
                <a:cs typeface="Arial" panose="020B0604020202020204" pitchFamily="34" charset="0"/>
              </a:rPr>
              <a:t>    Уровень </a:t>
            </a:r>
            <a:r>
              <a:rPr lang="ru-RU" dirty="0">
                <a:latin typeface="Arial" panose="020B0604020202020204" pitchFamily="34" charset="0"/>
                <a:cs typeface="Arial" panose="020B0604020202020204" pitchFamily="34" charset="0"/>
              </a:rPr>
              <a:t>помощи взрослого увеличивается с выраженностью степени ЗПР, снижением когнитивной сохранности</a:t>
            </a:r>
          </a:p>
          <a:p>
            <a:pPr algn="just"/>
            <a:endParaRPr lang="ru-RU" dirty="0">
              <a:latin typeface="Arial" panose="020B0604020202020204" pitchFamily="34" charset="0"/>
              <a:cs typeface="Arial" panose="020B0604020202020204" pitchFamily="34" charset="0"/>
            </a:endParaRPr>
          </a:p>
          <a:p>
            <a:pPr algn="just"/>
            <a:r>
              <a:rPr lang="ru-RU" dirty="0" smtClean="0">
                <a:latin typeface="Arial" panose="020B0604020202020204" pitchFamily="34" charset="0"/>
                <a:cs typeface="Arial" panose="020B0604020202020204" pitchFamily="34" charset="0"/>
              </a:rPr>
              <a:t>     При </a:t>
            </a:r>
            <a:r>
              <a:rPr lang="ru-RU" dirty="0">
                <a:latin typeface="Arial" panose="020B0604020202020204" pitchFamily="34" charset="0"/>
                <a:cs typeface="Arial" panose="020B0604020202020204" pitchFamily="34" charset="0"/>
              </a:rPr>
              <a:t>этом педагоги стимулируют самостоятельную продуктивную деятельность, инициативу у каждой группы</a:t>
            </a:r>
            <a:r>
              <a:rPr lang="ru-RU" sz="1350" dirty="0">
                <a:latin typeface="Arial" panose="020B0604020202020204" pitchFamily="34" charset="0"/>
                <a:cs typeface="Arial" panose="020B0604020202020204" pitchFamily="34" charset="0"/>
              </a:rPr>
              <a:t> </a:t>
            </a:r>
          </a:p>
        </p:txBody>
      </p:sp>
      <p:sp>
        <p:nvSpPr>
          <p:cNvPr id="8" name="Прямоугольник 7">
            <a:extLst>
              <a:ext uri="{FF2B5EF4-FFF2-40B4-BE49-F238E27FC236}">
                <a16:creationId xmlns:a16="http://schemas.microsoft.com/office/drawing/2014/main" id="{AE7DA8CF-5E8A-4120-A1EB-FD7F80DB0411}"/>
              </a:ext>
            </a:extLst>
          </p:cNvPr>
          <p:cNvSpPr/>
          <p:nvPr/>
        </p:nvSpPr>
        <p:spPr>
          <a:xfrm>
            <a:off x="4311589" y="1577857"/>
            <a:ext cx="4738733" cy="461665"/>
          </a:xfrm>
          <a:prstGeom prst="rect">
            <a:avLst/>
          </a:prstGeom>
        </p:spPr>
        <p:txBody>
          <a:bodyPr wrap="none">
            <a:spAutoFit/>
          </a:bodyPr>
          <a:lstStyle/>
          <a:p>
            <a:r>
              <a:rPr lang="ru-RU" sz="2400" b="1" dirty="0">
                <a:solidFill>
                  <a:schemeClr val="tx2">
                    <a:lumMod val="50000"/>
                  </a:schemeClr>
                </a:solidFill>
                <a:latin typeface="Arial" panose="020B0604020202020204" pitchFamily="34" charset="0"/>
                <a:cs typeface="Arial" panose="020B0604020202020204" pitchFamily="34" charset="0"/>
              </a:rPr>
              <a:t>Моделирование - аппликация</a:t>
            </a:r>
          </a:p>
        </p:txBody>
      </p:sp>
      <p:pic>
        <p:nvPicPr>
          <p:cNvPr id="6" name="Рисунок 5">
            <a:extLst>
              <a:ext uri="{FF2B5EF4-FFF2-40B4-BE49-F238E27FC236}">
                <a16:creationId xmlns:a16="http://schemas.microsoft.com/office/drawing/2014/main" id="{E03E24CB-F80F-4361-8135-84A8B0F07E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8369" y="2518484"/>
            <a:ext cx="1928813" cy="2571750"/>
          </a:xfrm>
          <a:prstGeom prst="rect">
            <a:avLst/>
          </a:prstGeom>
        </p:spPr>
      </p:pic>
      <p:sp>
        <p:nvSpPr>
          <p:cNvPr id="9" name="Заголовок 6">
            <a:extLst>
              <a:ext uri="{FF2B5EF4-FFF2-40B4-BE49-F238E27FC236}">
                <a16:creationId xmlns:a16="http://schemas.microsoft.com/office/drawing/2014/main" id="{A56F44AB-AF0F-D870-8307-421C8AABDA00}"/>
              </a:ext>
            </a:extLst>
          </p:cNvPr>
          <p:cNvSpPr txBox="1">
            <a:spLocks/>
          </p:cNvSpPr>
          <p:nvPr/>
        </p:nvSpPr>
        <p:spPr>
          <a:xfrm>
            <a:off x="5149" y="2981"/>
            <a:ext cx="5875910" cy="656868"/>
          </a:xfrm>
          <a:prstGeom prst="roundRect">
            <a:avLst/>
          </a:prstGeom>
          <a:solidFill>
            <a:schemeClr val="accent1">
              <a:lumMod val="50000"/>
            </a:schemeClr>
          </a:solidFill>
          <a:ln>
            <a:solidFill>
              <a:srgbClr val="1F4F5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6000"/>
            <a:r>
              <a:rPr lang="ru-RU" sz="2800" b="1" dirty="0">
                <a:solidFill>
                  <a:schemeClr val="bg1"/>
                </a:solidFill>
                <a:latin typeface="Arial" panose="020B0604020202020204" pitchFamily="34" charset="0"/>
                <a:cs typeface="Arial" panose="020B0604020202020204" pitchFamily="34" charset="0"/>
              </a:rPr>
              <a:t>Продукты </a:t>
            </a:r>
            <a:r>
              <a:rPr lang="ru-RU" sz="2800" b="1" dirty="0" smtClean="0">
                <a:solidFill>
                  <a:schemeClr val="bg1"/>
                </a:solidFill>
                <a:latin typeface="Arial" panose="020B0604020202020204" pitchFamily="34" charset="0"/>
                <a:cs typeface="Arial" panose="020B0604020202020204" pitchFamily="34" charset="0"/>
              </a:rPr>
              <a:t>деятельности</a:t>
            </a:r>
            <a:endParaRPr lang="ru-RU"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192046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BBD6CF2-5487-4A73-91BD-F64B5971D14D}"/>
              </a:ext>
            </a:extLst>
          </p:cNvPr>
          <p:cNvSpPr>
            <a:spLocks noGrp="1"/>
          </p:cNvSpPr>
          <p:nvPr>
            <p:ph type="title"/>
          </p:nvPr>
        </p:nvSpPr>
        <p:spPr>
          <a:xfrm>
            <a:off x="1271726" y="447416"/>
            <a:ext cx="6687843" cy="596218"/>
          </a:xfrm>
        </p:spPr>
        <p:txBody>
          <a:bodyPr>
            <a:normAutofit/>
          </a:bodyPr>
          <a:lstStyle/>
          <a:p>
            <a:r>
              <a:rPr lang="ru-RU" sz="2800" b="1" dirty="0">
                <a:solidFill>
                  <a:srgbClr val="ECEADC"/>
                </a:solidFill>
                <a:latin typeface="+mn-lt"/>
                <a:cs typeface="Arial" panose="020B0604020202020204" pitchFamily="34" charset="0"/>
              </a:rPr>
              <a:t>Группа А – дети с легкой ЗПР</a:t>
            </a:r>
          </a:p>
        </p:txBody>
      </p:sp>
      <p:sp>
        <p:nvSpPr>
          <p:cNvPr id="5" name="Текст 4">
            <a:extLst>
              <a:ext uri="{FF2B5EF4-FFF2-40B4-BE49-F238E27FC236}">
                <a16:creationId xmlns:a16="http://schemas.microsoft.com/office/drawing/2014/main" id="{E38E8E91-8899-4520-8200-DB9AB2F30C1E}"/>
              </a:ext>
            </a:extLst>
          </p:cNvPr>
          <p:cNvSpPr>
            <a:spLocks noGrp="1"/>
          </p:cNvSpPr>
          <p:nvPr>
            <p:ph type="body" idx="1"/>
          </p:nvPr>
        </p:nvSpPr>
        <p:spPr/>
        <p:txBody>
          <a:bodyPr>
            <a:normAutofit fontScale="70000" lnSpcReduction="20000"/>
          </a:bodyPr>
          <a:lstStyle/>
          <a:p>
            <a:r>
              <a:rPr lang="ru-RU" dirty="0">
                <a:solidFill>
                  <a:srgbClr val="ECEADC"/>
                </a:solidFill>
              </a:rPr>
              <a:t>Я стану машинистом или проводником</a:t>
            </a:r>
          </a:p>
        </p:txBody>
      </p:sp>
      <p:sp>
        <p:nvSpPr>
          <p:cNvPr id="7" name="Текст 6">
            <a:extLst>
              <a:ext uri="{FF2B5EF4-FFF2-40B4-BE49-F238E27FC236}">
                <a16:creationId xmlns:a16="http://schemas.microsoft.com/office/drawing/2014/main" id="{E1F05D08-842F-417A-AFBA-1C9E023FCAC6}"/>
              </a:ext>
            </a:extLst>
          </p:cNvPr>
          <p:cNvSpPr>
            <a:spLocks noGrp="1"/>
          </p:cNvSpPr>
          <p:nvPr>
            <p:ph type="body" sz="quarter" idx="3"/>
          </p:nvPr>
        </p:nvSpPr>
        <p:spPr/>
        <p:txBody>
          <a:bodyPr>
            <a:normAutofit fontScale="62500" lnSpcReduction="20000"/>
          </a:bodyPr>
          <a:lstStyle/>
          <a:p>
            <a:r>
              <a:rPr lang="ru-RU" dirty="0">
                <a:solidFill>
                  <a:srgbClr val="ECEADC"/>
                </a:solidFill>
              </a:rPr>
              <a:t>Постройка Витебского вокзала из кубиков</a:t>
            </a:r>
          </a:p>
        </p:txBody>
      </p:sp>
      <p:pic>
        <p:nvPicPr>
          <p:cNvPr id="9" name="Объект 4">
            <a:extLst>
              <a:ext uri="{FF2B5EF4-FFF2-40B4-BE49-F238E27FC236}">
                <a16:creationId xmlns:a16="http://schemas.microsoft.com/office/drawing/2014/main" id="{0B6178DE-F42C-4C0B-AB6E-8BDABE0FCD3B}"/>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729285" y="1743492"/>
            <a:ext cx="3226455" cy="2149402"/>
          </a:xfrm>
        </p:spPr>
      </p:pic>
      <p:pic>
        <p:nvPicPr>
          <p:cNvPr id="10" name="Объект 3">
            <a:extLst>
              <a:ext uri="{FF2B5EF4-FFF2-40B4-BE49-F238E27FC236}">
                <a16:creationId xmlns:a16="http://schemas.microsoft.com/office/drawing/2014/main" id="{0C3723BA-7983-4E9A-919D-39C56DBE4D54}"/>
              </a:ext>
            </a:extLst>
          </p:cNvPr>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5060197" y="1752375"/>
            <a:ext cx="3013981" cy="2131637"/>
          </a:xfrm>
          <a:prstGeom prst="rect">
            <a:avLst/>
          </a:prstGeom>
        </p:spPr>
      </p:pic>
      <p:sp>
        <p:nvSpPr>
          <p:cNvPr id="11" name="Прямоугольник 10">
            <a:extLst>
              <a:ext uri="{FF2B5EF4-FFF2-40B4-BE49-F238E27FC236}">
                <a16:creationId xmlns:a16="http://schemas.microsoft.com/office/drawing/2014/main" id="{19F9671E-5A2E-4A2F-98EF-21DB5A61AE3F}"/>
              </a:ext>
            </a:extLst>
          </p:cNvPr>
          <p:cNvSpPr/>
          <p:nvPr/>
        </p:nvSpPr>
        <p:spPr>
          <a:xfrm>
            <a:off x="2066278" y="4067235"/>
            <a:ext cx="6348862" cy="923330"/>
          </a:xfrm>
          <a:prstGeom prst="rect">
            <a:avLst/>
          </a:prstGeom>
        </p:spPr>
        <p:txBody>
          <a:bodyPr wrap="square">
            <a:spAutoFit/>
          </a:bodyPr>
          <a:lstStyle/>
          <a:p>
            <a:pPr algn="just"/>
            <a:r>
              <a:rPr lang="ru-RU" sz="1350" b="1" dirty="0">
                <a:solidFill>
                  <a:schemeClr val="tx2">
                    <a:lumMod val="50000"/>
                  </a:schemeClr>
                </a:solidFill>
                <a:latin typeface="Arial" panose="020B0604020202020204" pitchFamily="34" charset="0"/>
                <a:cs typeface="Arial" panose="020B0604020202020204" pitchFamily="34" charset="0"/>
              </a:rPr>
              <a:t>Для преодоления поверхности и избирательности познавательной активности - обучение переносу </a:t>
            </a:r>
            <a:r>
              <a:rPr lang="ru-RU" sz="1350" b="1" dirty="0" smtClean="0">
                <a:solidFill>
                  <a:schemeClr val="tx2">
                    <a:lumMod val="50000"/>
                  </a:schemeClr>
                </a:solidFill>
                <a:latin typeface="Arial" panose="020B0604020202020204" pitchFamily="34" charset="0"/>
                <a:cs typeface="Arial" panose="020B0604020202020204" pitchFamily="34" charset="0"/>
              </a:rPr>
              <a:t>конструирования </a:t>
            </a:r>
            <a:r>
              <a:rPr lang="ru-RU" sz="1350" b="1" dirty="0">
                <a:solidFill>
                  <a:schemeClr val="tx2">
                    <a:lumMod val="50000"/>
                  </a:schemeClr>
                </a:solidFill>
                <a:latin typeface="Arial" panose="020B0604020202020204" pitchFamily="34" charset="0"/>
                <a:cs typeface="Arial" panose="020B0604020202020204" pitchFamily="34" charset="0"/>
              </a:rPr>
              <a:t>игрового пространства из специальных готовых модулей к самостоятельному использованию бросового, подручного материала. </a:t>
            </a:r>
          </a:p>
        </p:txBody>
      </p:sp>
      <p:sp>
        <p:nvSpPr>
          <p:cNvPr id="2" name="Прямоугольник 1"/>
          <p:cNvSpPr/>
          <p:nvPr/>
        </p:nvSpPr>
        <p:spPr>
          <a:xfrm>
            <a:off x="2774197" y="199767"/>
            <a:ext cx="4572000" cy="646331"/>
          </a:xfrm>
          <a:prstGeom prst="rect">
            <a:avLst/>
          </a:prstGeom>
        </p:spPr>
        <p:txBody>
          <a:bodyPr>
            <a:spAutoFit/>
          </a:bodyPr>
          <a:lstStyle/>
          <a:p>
            <a:pPr marL="216000"/>
            <a:r>
              <a:rPr lang="ru-RU" b="1" dirty="0">
                <a:solidFill>
                  <a:schemeClr val="bg1"/>
                </a:solidFill>
                <a:latin typeface="Arial" panose="020B0604020202020204" pitchFamily="34" charset="0"/>
                <a:cs typeface="Arial" panose="020B0604020202020204" pitchFamily="34" charset="0"/>
              </a:rPr>
              <a:t>Продукты деятельности</a:t>
            </a:r>
            <a:endParaRPr lang="ru-RU" dirty="0">
              <a:solidFill>
                <a:schemeClr val="bg1"/>
              </a:solidFill>
              <a:latin typeface="Arial" panose="020B0604020202020204" pitchFamily="34" charset="0"/>
              <a:cs typeface="Arial" panose="020B0604020202020204" pitchFamily="34" charset="0"/>
            </a:endParaRPr>
          </a:p>
          <a:p>
            <a:pPr marL="216000"/>
            <a:endParaRPr lang="ru-RU" dirty="0">
              <a:solidFill>
                <a:schemeClr val="bg1"/>
              </a:solidFill>
            </a:endParaRPr>
          </a:p>
        </p:txBody>
      </p:sp>
    </p:spTree>
    <p:extLst>
      <p:ext uri="{BB962C8B-B14F-4D97-AF65-F5344CB8AC3E}">
        <p14:creationId xmlns:p14="http://schemas.microsoft.com/office/powerpoint/2010/main" val="295596918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E1EE42-E7E1-48CA-BD88-5F3353CF224C}"/>
              </a:ext>
            </a:extLst>
          </p:cNvPr>
          <p:cNvSpPr>
            <a:spLocks noGrp="1"/>
          </p:cNvSpPr>
          <p:nvPr>
            <p:ph type="title" idx="4294967295"/>
          </p:nvPr>
        </p:nvSpPr>
        <p:spPr>
          <a:xfrm>
            <a:off x="818983" y="683594"/>
            <a:ext cx="5592589" cy="486713"/>
          </a:xfrm>
          <a:prstGeom prst="roundRect">
            <a:avLst>
              <a:gd name="adj" fmla="val 50000"/>
            </a:avLst>
          </a:prstGeom>
          <a:noFill/>
          <a:ln>
            <a:solidFill>
              <a:schemeClr val="accent1">
                <a:lumMod val="50000"/>
              </a:schemeClr>
            </a:solidFill>
          </a:ln>
        </p:spPr>
        <p:txBody>
          <a:bodyPr>
            <a:noAutofit/>
          </a:bodyPr>
          <a:lstStyle/>
          <a:p>
            <a:r>
              <a:rPr lang="ru-RU" sz="2800" dirty="0">
                <a:solidFill>
                  <a:schemeClr val="accent1">
                    <a:lumMod val="50000"/>
                  </a:schemeClr>
                </a:solidFill>
              </a:rPr>
              <a:t> </a:t>
            </a:r>
            <a:r>
              <a:rPr lang="ru-RU" sz="2800" dirty="0">
                <a:solidFill>
                  <a:schemeClr val="accent1">
                    <a:lumMod val="50000"/>
                  </a:schemeClr>
                </a:solidFill>
                <a:latin typeface="Arial" panose="020B0604020202020204" pitchFamily="34" charset="0"/>
                <a:cs typeface="Arial" panose="020B0604020202020204" pitchFamily="34" charset="0"/>
              </a:rPr>
              <a:t>Создание </a:t>
            </a:r>
            <a:r>
              <a:rPr lang="ru-RU" sz="2800" dirty="0" smtClean="0">
                <a:solidFill>
                  <a:schemeClr val="accent1">
                    <a:lumMod val="50000"/>
                  </a:schemeClr>
                </a:solidFill>
                <a:latin typeface="Arial" panose="020B0604020202020204" pitchFamily="34" charset="0"/>
                <a:cs typeface="Arial" panose="020B0604020202020204" pitchFamily="34" charset="0"/>
              </a:rPr>
              <a:t>внешней мотивации </a:t>
            </a:r>
            <a:endParaRPr lang="ru-RU" sz="2800" dirty="0">
              <a:solidFill>
                <a:schemeClr val="accent1">
                  <a:lumMod val="50000"/>
                </a:schemeClr>
              </a:solidFill>
              <a:latin typeface="Arial" panose="020B0604020202020204" pitchFamily="34" charset="0"/>
              <a:cs typeface="Arial" panose="020B0604020202020204" pitchFamily="34" charset="0"/>
            </a:endParaRPr>
          </a:p>
        </p:txBody>
      </p:sp>
      <p:pic>
        <p:nvPicPr>
          <p:cNvPr id="4" name="Объект 3">
            <a:extLst>
              <a:ext uri="{FF2B5EF4-FFF2-40B4-BE49-F238E27FC236}">
                <a16:creationId xmlns:a16="http://schemas.microsoft.com/office/drawing/2014/main" id="{E5BE3D4B-600A-4ADD-A49E-5906AEA3BE66}"/>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6349899" y="1176357"/>
            <a:ext cx="2635961" cy="1976971"/>
          </a:xfrm>
          <a:prstGeom prst="rect">
            <a:avLst/>
          </a:prstGeom>
        </p:spPr>
      </p:pic>
      <p:pic>
        <p:nvPicPr>
          <p:cNvPr id="5" name="Рисунок 4">
            <a:extLst>
              <a:ext uri="{FF2B5EF4-FFF2-40B4-BE49-F238E27FC236}">
                <a16:creationId xmlns:a16="http://schemas.microsoft.com/office/drawing/2014/main" id="{29C500E2-C5C6-454D-9387-1A7D100B7D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43868" y="2734452"/>
            <a:ext cx="3212063" cy="2409048"/>
          </a:xfrm>
          <a:prstGeom prst="rect">
            <a:avLst/>
          </a:prstGeom>
        </p:spPr>
      </p:pic>
      <p:sp>
        <p:nvSpPr>
          <p:cNvPr id="3" name="Прямоугольник 2">
            <a:extLst>
              <a:ext uri="{FF2B5EF4-FFF2-40B4-BE49-F238E27FC236}">
                <a16:creationId xmlns:a16="http://schemas.microsoft.com/office/drawing/2014/main" id="{3A828DC3-45E0-4552-B758-01C318875BAC}"/>
              </a:ext>
            </a:extLst>
          </p:cNvPr>
          <p:cNvSpPr/>
          <p:nvPr/>
        </p:nvSpPr>
        <p:spPr>
          <a:xfrm>
            <a:off x="171867" y="1517011"/>
            <a:ext cx="4572000" cy="3000821"/>
          </a:xfrm>
          <a:prstGeom prst="rect">
            <a:avLst/>
          </a:prstGeom>
        </p:spPr>
        <p:txBody>
          <a:bodyPr>
            <a:spAutoFit/>
          </a:bodyPr>
          <a:lstStyle/>
          <a:p>
            <a:pPr algn="just"/>
            <a:r>
              <a:rPr lang="ru-RU" sz="1350" b="1" dirty="0">
                <a:latin typeface="Arial" panose="020B0604020202020204" pitchFamily="34" charset="0"/>
                <a:cs typeface="Arial" panose="020B0604020202020204" pitchFamily="34" charset="0"/>
              </a:rPr>
              <a:t>Организация сюжетов </a:t>
            </a:r>
            <a:r>
              <a:rPr lang="ru-RU" sz="1350" dirty="0">
                <a:latin typeface="Arial" panose="020B0604020202020204" pitchFamily="34" charset="0"/>
                <a:cs typeface="Arial" panose="020B0604020202020204" pitchFamily="34" charset="0"/>
              </a:rPr>
              <a:t>проектов в соответствии с программой воспитания – </a:t>
            </a:r>
          </a:p>
          <a:p>
            <a:pPr algn="just"/>
            <a:r>
              <a:rPr lang="ru-RU" sz="1350" dirty="0">
                <a:latin typeface="Arial" panose="020B0604020202020204" pitchFamily="34" charset="0"/>
                <a:cs typeface="Arial" panose="020B0604020202020204" pitchFamily="34" charset="0"/>
              </a:rPr>
              <a:t> </a:t>
            </a:r>
            <a:r>
              <a:rPr lang="ru-RU" sz="1350" b="1" dirty="0">
                <a:latin typeface="Arial" panose="020B0604020202020204" pitchFamily="34" charset="0"/>
                <a:cs typeface="Arial" panose="020B0604020202020204" pitchFamily="34" charset="0"/>
              </a:rPr>
              <a:t>календарь недели, праздников</a:t>
            </a:r>
            <a:r>
              <a:rPr lang="ru-RU" sz="1350" dirty="0">
                <a:latin typeface="Arial" panose="020B0604020202020204" pitchFamily="34" charset="0"/>
                <a:cs typeface="Arial" panose="020B0604020202020204" pitchFamily="34" charset="0"/>
              </a:rPr>
              <a:t>, чтобы сохранить устойчивость мотивационного компонента продуктивности. </a:t>
            </a:r>
            <a:endParaRPr lang="ru-RU" sz="1350" dirty="0" smtClean="0">
              <a:latin typeface="Arial" panose="020B0604020202020204" pitchFamily="34" charset="0"/>
              <a:cs typeface="Arial" panose="020B0604020202020204" pitchFamily="34" charset="0"/>
            </a:endParaRPr>
          </a:p>
          <a:p>
            <a:pPr algn="just"/>
            <a:endParaRPr lang="ru-RU" sz="1350" dirty="0">
              <a:latin typeface="Arial" panose="020B0604020202020204" pitchFamily="34" charset="0"/>
              <a:cs typeface="Arial" panose="020B0604020202020204" pitchFamily="34" charset="0"/>
            </a:endParaRPr>
          </a:p>
          <a:p>
            <a:pPr algn="just"/>
            <a:r>
              <a:rPr lang="ru-RU" sz="1350" b="1" dirty="0">
                <a:latin typeface="Arial" panose="020B0604020202020204" pitchFamily="34" charset="0"/>
                <a:cs typeface="Arial" panose="020B0604020202020204" pitchFamily="34" charset="0"/>
              </a:rPr>
              <a:t>Перенос</a:t>
            </a:r>
            <a:r>
              <a:rPr lang="ru-RU" sz="1350" dirty="0">
                <a:latin typeface="Arial" panose="020B0604020202020204" pitchFamily="34" charset="0"/>
                <a:cs typeface="Arial" panose="020B0604020202020204" pitchFamily="34" charset="0"/>
              </a:rPr>
              <a:t> знаний по аналогии: </a:t>
            </a:r>
          </a:p>
          <a:p>
            <a:pPr algn="just"/>
            <a:r>
              <a:rPr lang="ru-RU" sz="1350" b="1" dirty="0">
                <a:latin typeface="Arial" panose="020B0604020202020204" pitchFamily="34" charset="0"/>
                <a:cs typeface="Arial" panose="020B0604020202020204" pitchFamily="34" charset="0"/>
              </a:rPr>
              <a:t>музей железных дорог</a:t>
            </a:r>
            <a:r>
              <a:rPr lang="ru-RU" sz="1350" dirty="0">
                <a:latin typeface="Arial" panose="020B0604020202020204" pitchFamily="34" charset="0"/>
                <a:cs typeface="Arial" panose="020B0604020202020204" pitchFamily="34" charset="0"/>
              </a:rPr>
              <a:t> сменился </a:t>
            </a:r>
            <a:r>
              <a:rPr lang="ru-RU" sz="1350" b="1" dirty="0">
                <a:latin typeface="Arial" panose="020B0604020202020204" pitchFamily="34" charset="0"/>
                <a:cs typeface="Arial" panose="020B0604020202020204" pitchFamily="34" charset="0"/>
              </a:rPr>
              <a:t>музеем театров</a:t>
            </a:r>
            <a:r>
              <a:rPr lang="ru-RU" sz="1350" dirty="0">
                <a:latin typeface="Arial" panose="020B0604020202020204" pitchFamily="34" charset="0"/>
                <a:cs typeface="Arial" panose="020B0604020202020204" pitchFamily="34" charset="0"/>
              </a:rPr>
              <a:t>, в котором дети рассматривали афиши детских спектаклей (рисунки по книгам о железной дороге), затем </a:t>
            </a:r>
            <a:r>
              <a:rPr lang="ru-RU" sz="1350" b="1" dirty="0">
                <a:latin typeface="Arial" panose="020B0604020202020204" pitchFamily="34" charset="0"/>
                <a:cs typeface="Arial" panose="020B0604020202020204" pitchFamily="34" charset="0"/>
              </a:rPr>
              <a:t>музеем игрушек птиц </a:t>
            </a:r>
            <a:r>
              <a:rPr lang="ru-RU" sz="1350" dirty="0">
                <a:latin typeface="Arial" panose="020B0604020202020204" pitchFamily="34" charset="0"/>
                <a:cs typeface="Arial" panose="020B0604020202020204" pitchFamily="34" charset="0"/>
              </a:rPr>
              <a:t>«Птичий двор – Птичий рынок - Бизнес-инкубатор» в сравнении с моделями поездов «Сапсан», «Стриж», «Ласточка», «Буревестник», «Сокол», «Иволга»). </a:t>
            </a:r>
          </a:p>
        </p:txBody>
      </p:sp>
      <p:sp>
        <p:nvSpPr>
          <p:cNvPr id="6" name="Прямоугольник 5">
            <a:extLst>
              <a:ext uri="{FF2B5EF4-FFF2-40B4-BE49-F238E27FC236}">
                <a16:creationId xmlns:a16="http://schemas.microsoft.com/office/drawing/2014/main" id="{02F02026-97F4-4FBA-A9D2-5F9C09EA573B}"/>
              </a:ext>
            </a:extLst>
          </p:cNvPr>
          <p:cNvSpPr/>
          <p:nvPr/>
        </p:nvSpPr>
        <p:spPr>
          <a:xfrm>
            <a:off x="284603" y="4731157"/>
            <a:ext cx="4383444" cy="300082"/>
          </a:xfrm>
          <a:prstGeom prst="rect">
            <a:avLst/>
          </a:prstGeom>
        </p:spPr>
        <p:txBody>
          <a:bodyPr wrap="none">
            <a:spAutoFit/>
          </a:bodyPr>
          <a:lstStyle/>
          <a:p>
            <a:r>
              <a:rPr lang="ru-RU" sz="1350" dirty="0"/>
              <a:t>Игра на соотношение логотипа поезда и названия птицы</a:t>
            </a:r>
          </a:p>
        </p:txBody>
      </p:sp>
      <p:sp>
        <p:nvSpPr>
          <p:cNvPr id="7" name="Заголовок 6">
            <a:extLst>
              <a:ext uri="{FF2B5EF4-FFF2-40B4-BE49-F238E27FC236}">
                <a16:creationId xmlns:a16="http://schemas.microsoft.com/office/drawing/2014/main" id="{A56F44AB-AF0F-D870-8307-421C8AABDA00}"/>
              </a:ext>
            </a:extLst>
          </p:cNvPr>
          <p:cNvSpPr txBox="1">
            <a:spLocks/>
          </p:cNvSpPr>
          <p:nvPr/>
        </p:nvSpPr>
        <p:spPr>
          <a:xfrm>
            <a:off x="5149" y="2981"/>
            <a:ext cx="5875910" cy="656868"/>
          </a:xfrm>
          <a:prstGeom prst="rect">
            <a:avLst/>
          </a:prstGeom>
          <a:solidFill>
            <a:schemeClr val="accent1">
              <a:lumMod val="50000"/>
            </a:schemeClr>
          </a:solidFill>
          <a:ln>
            <a:solidFill>
              <a:srgbClr val="1F4F5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6000"/>
            <a:r>
              <a:rPr lang="ru-RU" sz="2400" b="1" dirty="0">
                <a:solidFill>
                  <a:schemeClr val="bg1"/>
                </a:solidFill>
                <a:latin typeface="Arial" panose="020B0604020202020204" pitchFamily="34" charset="0"/>
                <a:cs typeface="Arial" panose="020B0604020202020204" pitchFamily="34" charset="0"/>
              </a:rPr>
              <a:t>Продукты деятельности</a:t>
            </a:r>
            <a:endParaRPr lang="ru-RU" sz="2400" dirty="0">
              <a:solidFill>
                <a:schemeClr val="bg1"/>
              </a:solidFill>
              <a:latin typeface="Arial" panose="020B0604020202020204" pitchFamily="34" charset="0"/>
              <a:cs typeface="Arial" panose="020B0604020202020204" pitchFamily="34" charset="0"/>
            </a:endParaRPr>
          </a:p>
          <a:p>
            <a:pPr marL="216000"/>
            <a:endParaRPr lang="ru-RU" sz="2250" dirty="0">
              <a:solidFill>
                <a:schemeClr val="bg1"/>
              </a:solidFill>
              <a:latin typeface="+mn-lt"/>
            </a:endParaRPr>
          </a:p>
        </p:txBody>
      </p:sp>
    </p:spTree>
    <p:extLst>
      <p:ext uri="{BB962C8B-B14F-4D97-AF65-F5344CB8AC3E}">
        <p14:creationId xmlns:p14="http://schemas.microsoft.com/office/powerpoint/2010/main" val="112127968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F0A023B-26E2-4F48-8A4A-B7F5B4DC3B92}"/>
              </a:ext>
            </a:extLst>
          </p:cNvPr>
          <p:cNvSpPr>
            <a:spLocks noGrp="1"/>
          </p:cNvSpPr>
          <p:nvPr>
            <p:ph idx="4294967295"/>
          </p:nvPr>
        </p:nvSpPr>
        <p:spPr>
          <a:xfrm>
            <a:off x="382295" y="1268016"/>
            <a:ext cx="6575334" cy="2921552"/>
          </a:xfrm>
        </p:spPr>
        <p:txBody>
          <a:bodyPr>
            <a:normAutofit/>
          </a:bodyPr>
          <a:lstStyle/>
          <a:p>
            <a:pPr algn="just"/>
            <a:r>
              <a:rPr lang="ru-RU" sz="1800" dirty="0">
                <a:latin typeface="Arial" panose="020B0604020202020204" pitchFamily="34" charset="0"/>
                <a:cs typeface="Arial" panose="020B0604020202020204" pitchFamily="34" charset="0"/>
              </a:rPr>
              <a:t>организовать повышение познавательной активности с целью увеличения коммуникативной цепочки в игровой ситуации, педагоги ставили цель не дать быстро угаснуть интересу. </a:t>
            </a:r>
          </a:p>
          <a:p>
            <a:pPr algn="just"/>
            <a:r>
              <a:rPr lang="ru-RU" sz="1800" dirty="0">
                <a:latin typeface="Arial" panose="020B0604020202020204" pitchFamily="34" charset="0"/>
                <a:cs typeface="Arial" panose="020B0604020202020204" pitchFamily="34" charset="0"/>
              </a:rPr>
              <a:t>В работе использовались разнообразные иллюстрации, фото, коллажи, символы, знаки при совместном изготовлении алгоритмов игры, атрибутов для костюмов-фартуков (с прозрачными нагрудными окошками). </a:t>
            </a:r>
          </a:p>
          <a:p>
            <a:endParaRPr lang="ru-RU" dirty="0"/>
          </a:p>
        </p:txBody>
      </p:sp>
      <p:pic>
        <p:nvPicPr>
          <p:cNvPr id="4" name="Объект 5">
            <a:extLst>
              <a:ext uri="{FF2B5EF4-FFF2-40B4-BE49-F238E27FC236}">
                <a16:creationId xmlns:a16="http://schemas.microsoft.com/office/drawing/2014/main" id="{16755FDD-2CE8-4CBE-A1AB-C5F840FED6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9320" y="3568025"/>
            <a:ext cx="2101059" cy="1575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Объект 3">
            <a:extLst>
              <a:ext uri="{FF2B5EF4-FFF2-40B4-BE49-F238E27FC236}">
                <a16:creationId xmlns:a16="http://schemas.microsoft.com/office/drawing/2014/main" id="{45C21FC5-45DF-43EA-B9B5-402AD95974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7629" y="2303756"/>
            <a:ext cx="2050177" cy="2733569"/>
          </a:xfrm>
          <a:prstGeom prst="rect">
            <a:avLst/>
          </a:prstGeom>
        </p:spPr>
      </p:pic>
      <p:sp>
        <p:nvSpPr>
          <p:cNvPr id="6" name="Заголовок 6">
            <a:extLst>
              <a:ext uri="{FF2B5EF4-FFF2-40B4-BE49-F238E27FC236}">
                <a16:creationId xmlns:a16="http://schemas.microsoft.com/office/drawing/2014/main" id="{A8F71998-CE34-3438-1E25-AD4EAB97CF29}"/>
              </a:ext>
            </a:extLst>
          </p:cNvPr>
          <p:cNvSpPr txBox="1">
            <a:spLocks/>
          </p:cNvSpPr>
          <p:nvPr/>
        </p:nvSpPr>
        <p:spPr>
          <a:xfrm>
            <a:off x="5149" y="2981"/>
            <a:ext cx="5875910" cy="656868"/>
          </a:xfrm>
          <a:prstGeom prst="rect">
            <a:avLst/>
          </a:prstGeom>
          <a:solidFill>
            <a:schemeClr val="accent1">
              <a:lumMod val="50000"/>
            </a:schemeClr>
          </a:solidFill>
          <a:ln>
            <a:solidFill>
              <a:srgbClr val="1F4F5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6000"/>
            <a:r>
              <a:rPr lang="ru-RU" sz="2400" b="1" dirty="0">
                <a:solidFill>
                  <a:schemeClr val="bg1"/>
                </a:solidFill>
                <a:latin typeface="Arial" panose="020B0604020202020204" pitchFamily="34" charset="0"/>
                <a:cs typeface="Arial" panose="020B0604020202020204" pitchFamily="34" charset="0"/>
              </a:rPr>
              <a:t>Продукты деятельности</a:t>
            </a:r>
            <a:endParaRPr lang="ru-RU" sz="2400" dirty="0">
              <a:solidFill>
                <a:schemeClr val="bg1"/>
              </a:solidFill>
              <a:latin typeface="Arial" panose="020B0604020202020204" pitchFamily="34" charset="0"/>
              <a:cs typeface="Arial" panose="020B0604020202020204" pitchFamily="34" charset="0"/>
            </a:endParaRPr>
          </a:p>
          <a:p>
            <a:pPr marL="216000"/>
            <a:endParaRPr lang="ru-RU" sz="2250" dirty="0">
              <a:solidFill>
                <a:schemeClr val="bg1"/>
              </a:solidFill>
              <a:latin typeface="+mn-lt"/>
            </a:endParaRPr>
          </a:p>
        </p:txBody>
      </p:sp>
      <p:sp>
        <p:nvSpPr>
          <p:cNvPr id="7" name="Скругленный прямоугольник 6"/>
          <p:cNvSpPr/>
          <p:nvPr/>
        </p:nvSpPr>
        <p:spPr>
          <a:xfrm>
            <a:off x="198782" y="682114"/>
            <a:ext cx="6480551" cy="514937"/>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i="1" dirty="0">
                <a:solidFill>
                  <a:schemeClr val="accent1">
                    <a:lumMod val="50000"/>
                  </a:schemeClr>
                </a:solidFill>
                <a:latin typeface="Arial" panose="020B0604020202020204" pitchFamily="34" charset="0"/>
                <a:cs typeface="Arial" panose="020B0604020202020204" pitchFamily="34" charset="0"/>
              </a:rPr>
              <a:t>Группа С – дети с выраженной ЗПР </a:t>
            </a:r>
            <a:endParaRPr lang="en-US" sz="2000" b="1" dirty="0">
              <a:solidFill>
                <a:schemeClr val="accent1">
                  <a:lumMod val="50000"/>
                </a:schemeClr>
              </a:solidFill>
            </a:endParaRPr>
          </a:p>
        </p:txBody>
      </p:sp>
    </p:spTree>
    <p:extLst>
      <p:ext uri="{BB962C8B-B14F-4D97-AF65-F5344CB8AC3E}">
        <p14:creationId xmlns:p14="http://schemas.microsoft.com/office/powerpoint/2010/main" val="156595091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C707C818-76AB-4356-822B-67F663E17437}"/>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4194761" y="1515700"/>
            <a:ext cx="4895914" cy="3263504"/>
          </a:xfrm>
        </p:spPr>
      </p:pic>
      <p:sp>
        <p:nvSpPr>
          <p:cNvPr id="3" name="Прямоугольник 2">
            <a:extLst>
              <a:ext uri="{FF2B5EF4-FFF2-40B4-BE49-F238E27FC236}">
                <a16:creationId xmlns:a16="http://schemas.microsoft.com/office/drawing/2014/main" id="{E81AB3F0-C7AA-4F69-A971-BF8B849D812A}"/>
              </a:ext>
            </a:extLst>
          </p:cNvPr>
          <p:cNvSpPr/>
          <p:nvPr/>
        </p:nvSpPr>
        <p:spPr>
          <a:xfrm>
            <a:off x="53326" y="914717"/>
            <a:ext cx="3579921" cy="2723823"/>
          </a:xfrm>
          <a:prstGeom prst="rect">
            <a:avLst/>
          </a:prstGeom>
        </p:spPr>
        <p:txBody>
          <a:bodyPr wrap="square">
            <a:spAutoFit/>
          </a:bodyPr>
          <a:lstStyle/>
          <a:p>
            <a:pPr algn="just"/>
            <a:r>
              <a:rPr lang="ru-RU" sz="1350" dirty="0">
                <a:latin typeface="Arial" panose="020B0604020202020204" pitchFamily="34" charset="0"/>
                <a:cs typeface="Arial" panose="020B0604020202020204" pitchFamily="34" charset="0"/>
              </a:rPr>
              <a:t>Для преодоления несформированности устойчивых форм саморегуляции и произвольной активности особый акцент  на </a:t>
            </a:r>
            <a:r>
              <a:rPr lang="ru-RU" sz="1500" b="1" dirty="0">
                <a:latin typeface="Arial" panose="020B0604020202020204" pitchFamily="34" charset="0"/>
                <a:cs typeface="Arial" panose="020B0604020202020204" pitchFamily="34" charset="0"/>
              </a:rPr>
              <a:t>МУЛЬТИМОДАЛЬНЫЕ СПОСОБЫ ПРЕДОСТАВЛЕНИЯ ИНФОРМАЦИИ </a:t>
            </a:r>
            <a:r>
              <a:rPr lang="ru-RU" sz="1500" dirty="0">
                <a:latin typeface="Arial" panose="020B0604020202020204" pitchFamily="34" charset="0"/>
                <a:cs typeface="Arial" panose="020B0604020202020204" pitchFamily="34" charset="0"/>
              </a:rPr>
              <a:t>(БУКЛЕТЫ ИЗ МУЗЕЕВ, ЖУРНАЛЫ И СУВЕНИРЫ ИЗ ПОЕЗДОВ, РАСКРАСКИ, </a:t>
            </a:r>
          </a:p>
          <a:p>
            <a:pPr algn="just"/>
            <a:r>
              <a:rPr lang="ru-RU" sz="1500" dirty="0">
                <a:latin typeface="Arial" panose="020B0604020202020204" pitchFamily="34" charset="0"/>
                <a:cs typeface="Arial" panose="020B0604020202020204" pitchFamily="34" charset="0"/>
              </a:rPr>
              <a:t>НАГЛЯДНЫЙ И АУДИО МАТЕРИАЛ)</a:t>
            </a:r>
            <a:r>
              <a:rPr lang="ru-RU" sz="1350" dirty="0">
                <a:latin typeface="Arial" panose="020B0604020202020204" pitchFamily="34" charset="0"/>
                <a:cs typeface="Arial" panose="020B0604020202020204" pitchFamily="34" charset="0"/>
              </a:rPr>
              <a:t> и возможности представления информации в ОТВЕТАХ детей, особенно при исполнении роли ЭКСКУРСОВОДА. </a:t>
            </a:r>
          </a:p>
        </p:txBody>
      </p:sp>
      <p:pic>
        <p:nvPicPr>
          <p:cNvPr id="6" name="Объект 7">
            <a:extLst>
              <a:ext uri="{FF2B5EF4-FFF2-40B4-BE49-F238E27FC236}">
                <a16:creationId xmlns:a16="http://schemas.microsoft.com/office/drawing/2014/main" id="{66FABF24-3837-4354-9258-4AEC30FE93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3350" y="3549007"/>
            <a:ext cx="2249934" cy="1499956"/>
          </a:xfrm>
          <a:prstGeom prst="rect">
            <a:avLst/>
          </a:prstGeom>
        </p:spPr>
      </p:pic>
      <p:sp>
        <p:nvSpPr>
          <p:cNvPr id="7" name="Заголовок 6">
            <a:extLst>
              <a:ext uri="{FF2B5EF4-FFF2-40B4-BE49-F238E27FC236}">
                <a16:creationId xmlns:a16="http://schemas.microsoft.com/office/drawing/2014/main" id="{A56F44AB-AF0F-D870-8307-421C8AABDA00}"/>
              </a:ext>
            </a:extLst>
          </p:cNvPr>
          <p:cNvSpPr txBox="1">
            <a:spLocks/>
          </p:cNvSpPr>
          <p:nvPr/>
        </p:nvSpPr>
        <p:spPr>
          <a:xfrm>
            <a:off x="5149" y="2981"/>
            <a:ext cx="5875910" cy="656868"/>
          </a:xfrm>
          <a:prstGeom prst="rect">
            <a:avLst/>
          </a:prstGeom>
          <a:solidFill>
            <a:schemeClr val="accent1">
              <a:lumMod val="50000"/>
            </a:schemeClr>
          </a:solidFill>
          <a:ln>
            <a:solidFill>
              <a:srgbClr val="1F4F5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6000"/>
            <a:r>
              <a:rPr lang="ru-RU" sz="2400" b="1" dirty="0">
                <a:solidFill>
                  <a:schemeClr val="bg1"/>
                </a:solidFill>
                <a:latin typeface="Arial" panose="020B0604020202020204" pitchFamily="34" charset="0"/>
                <a:cs typeface="Arial" panose="020B0604020202020204" pitchFamily="34" charset="0"/>
              </a:rPr>
              <a:t>Детская комната в музее</a:t>
            </a:r>
            <a:endParaRPr lang="ru-RU" sz="2400" dirty="0">
              <a:solidFill>
                <a:schemeClr val="bg1"/>
              </a:solidFill>
              <a:latin typeface="Arial" panose="020B0604020202020204" pitchFamily="34" charset="0"/>
              <a:cs typeface="Arial" panose="020B0604020202020204" pitchFamily="34" charset="0"/>
            </a:endParaRPr>
          </a:p>
          <a:p>
            <a:pPr marL="216000"/>
            <a:endParaRPr lang="ru-RU" sz="2250" dirty="0">
              <a:solidFill>
                <a:schemeClr val="bg1"/>
              </a:solidFill>
              <a:latin typeface="+mn-lt"/>
            </a:endParaRPr>
          </a:p>
        </p:txBody>
      </p:sp>
    </p:spTree>
    <p:extLst>
      <p:ext uri="{BB962C8B-B14F-4D97-AF65-F5344CB8AC3E}">
        <p14:creationId xmlns:p14="http://schemas.microsoft.com/office/powerpoint/2010/main" val="148026745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A58D93-4D9C-4021-B4E9-2A43F38C6201}"/>
              </a:ext>
            </a:extLst>
          </p:cNvPr>
          <p:cNvSpPr>
            <a:spLocks noGrp="1"/>
          </p:cNvSpPr>
          <p:nvPr>
            <p:ph type="title" idx="4294967295"/>
          </p:nvPr>
        </p:nvSpPr>
        <p:spPr>
          <a:xfrm>
            <a:off x="622882" y="273844"/>
            <a:ext cx="7892468" cy="1216660"/>
          </a:xfrm>
        </p:spPr>
        <p:txBody>
          <a:bodyPr>
            <a:normAutofit/>
          </a:bodyPr>
          <a:lstStyle/>
          <a:p>
            <a:r>
              <a:rPr lang="ru-RU" sz="2400" dirty="0">
                <a:latin typeface="Arial" panose="020B0604020202020204" pitchFamily="34" charset="0"/>
                <a:cs typeface="Arial" panose="020B0604020202020204" pitchFamily="34" charset="0"/>
              </a:rPr>
              <a:t>«Колеса» Маршака – дары </a:t>
            </a:r>
            <a:r>
              <a:rPr lang="ru-RU" sz="2400" dirty="0" err="1">
                <a:latin typeface="Arial" panose="020B0604020202020204" pitchFamily="34" charset="0"/>
                <a:cs typeface="Arial" panose="020B0604020202020204" pitchFamily="34" charset="0"/>
              </a:rPr>
              <a:t>Фребеля</a:t>
            </a:r>
            <a:endParaRPr lang="ru-RU" sz="2400" dirty="0">
              <a:latin typeface="Arial" panose="020B0604020202020204" pitchFamily="34" charset="0"/>
              <a:cs typeface="Arial" panose="020B0604020202020204" pitchFamily="34" charset="0"/>
            </a:endParaRPr>
          </a:p>
        </p:txBody>
      </p:sp>
      <p:pic>
        <p:nvPicPr>
          <p:cNvPr id="4" name="Объект 3">
            <a:extLst>
              <a:ext uri="{FF2B5EF4-FFF2-40B4-BE49-F238E27FC236}">
                <a16:creationId xmlns:a16="http://schemas.microsoft.com/office/drawing/2014/main" id="{E316086C-58C0-4C7A-8B59-26E5E9507E89}"/>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1403649" y="1025085"/>
            <a:ext cx="3263504" cy="2447628"/>
          </a:xfrm>
          <a:prstGeom prst="rect">
            <a:avLst/>
          </a:prstGeom>
        </p:spPr>
      </p:pic>
      <p:pic>
        <p:nvPicPr>
          <p:cNvPr id="5" name="Объект 4">
            <a:extLst>
              <a:ext uri="{FF2B5EF4-FFF2-40B4-BE49-F238E27FC236}">
                <a16:creationId xmlns:a16="http://schemas.microsoft.com/office/drawing/2014/main" id="{FD486A8C-E096-4502-9971-C1E8F51CE4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0093" y="1025085"/>
            <a:ext cx="3263504" cy="2447628"/>
          </a:xfrm>
          <a:prstGeom prst="rect">
            <a:avLst/>
          </a:prstGeom>
        </p:spPr>
      </p:pic>
      <p:sp>
        <p:nvSpPr>
          <p:cNvPr id="3" name="Прямоугольник 2">
            <a:extLst>
              <a:ext uri="{FF2B5EF4-FFF2-40B4-BE49-F238E27FC236}">
                <a16:creationId xmlns:a16="http://schemas.microsoft.com/office/drawing/2014/main" id="{9CC16C0B-54E2-4B36-8C38-0B959F77D2FF}"/>
              </a:ext>
            </a:extLst>
          </p:cNvPr>
          <p:cNvSpPr/>
          <p:nvPr/>
        </p:nvSpPr>
        <p:spPr>
          <a:xfrm>
            <a:off x="1691680" y="3652997"/>
            <a:ext cx="7128793" cy="1546577"/>
          </a:xfrm>
          <a:prstGeom prst="rect">
            <a:avLst/>
          </a:prstGeom>
        </p:spPr>
        <p:txBody>
          <a:bodyPr wrap="square">
            <a:spAutoFit/>
          </a:bodyPr>
          <a:lstStyle/>
          <a:p>
            <a:pPr algn="just"/>
            <a:r>
              <a:rPr lang="ru-RU" sz="1350" dirty="0">
                <a:latin typeface="Arial" panose="020B0604020202020204" pitchFamily="34" charset="0"/>
                <a:cs typeface="Arial" panose="020B0604020202020204" pitchFamily="34" charset="0"/>
              </a:rPr>
              <a:t>Для формирования саморегуляции и преодоления «органической» </a:t>
            </a:r>
            <a:r>
              <a:rPr lang="ru-RU" sz="1350" dirty="0" err="1">
                <a:latin typeface="Arial" panose="020B0604020202020204" pitchFamily="34" charset="0"/>
                <a:cs typeface="Arial" panose="020B0604020202020204" pitchFamily="34" charset="0"/>
              </a:rPr>
              <a:t>деконцентрации</a:t>
            </a:r>
            <a:r>
              <a:rPr lang="ru-RU" sz="1350" dirty="0">
                <a:latin typeface="Arial" panose="020B0604020202020204" pitchFamily="34" charset="0"/>
                <a:cs typeface="Arial" panose="020B0604020202020204" pitchFamily="34" charset="0"/>
              </a:rPr>
              <a:t> внимания, дефицита произвольной активности – педагоги создавали условия для выстраивания линейных последовательностей на плоскости (например, моделирование с помощью палочек (лес – вертикаль, ж/д - вертикаль и горизонталь), ниток). </a:t>
            </a:r>
          </a:p>
          <a:p>
            <a:pPr algn="just"/>
            <a:r>
              <a:rPr lang="ru-RU" sz="1350" dirty="0">
                <a:latin typeface="Arial" panose="020B0604020202020204" pitchFamily="34" charset="0"/>
                <a:cs typeface="Arial" panose="020B0604020202020204" pitchFamily="34" charset="0"/>
              </a:rPr>
              <a:t>Таким детям рекомендовали выбрать роль КАССИРА, т. к. от роли СМОТРИТЕЛЯ (И МУЗЕЯ, И ОБХОДЧИКА Ж/Д ПУТЕЙ) многие из них отказывались</a:t>
            </a:r>
          </a:p>
        </p:txBody>
      </p:sp>
      <p:sp>
        <p:nvSpPr>
          <p:cNvPr id="6" name="Заголовок 6">
            <a:extLst>
              <a:ext uri="{FF2B5EF4-FFF2-40B4-BE49-F238E27FC236}">
                <a16:creationId xmlns:a16="http://schemas.microsoft.com/office/drawing/2014/main" id="{29464633-991A-B4B8-9654-49B0C557B41B}"/>
              </a:ext>
            </a:extLst>
          </p:cNvPr>
          <p:cNvSpPr txBox="1">
            <a:spLocks/>
          </p:cNvSpPr>
          <p:nvPr/>
        </p:nvSpPr>
        <p:spPr>
          <a:xfrm>
            <a:off x="5149" y="2981"/>
            <a:ext cx="5875910" cy="656868"/>
          </a:xfrm>
          <a:prstGeom prst="rect">
            <a:avLst/>
          </a:prstGeom>
          <a:solidFill>
            <a:schemeClr val="accent1">
              <a:lumMod val="50000"/>
            </a:schemeClr>
          </a:solidFill>
          <a:ln>
            <a:solidFill>
              <a:srgbClr val="1F4F5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6000"/>
            <a:r>
              <a:rPr lang="ru-RU" sz="2400" b="1" dirty="0">
                <a:solidFill>
                  <a:schemeClr val="bg1"/>
                </a:solidFill>
                <a:latin typeface="Arial" panose="020B0604020202020204" pitchFamily="34" charset="0"/>
                <a:cs typeface="Arial" panose="020B0604020202020204" pitchFamily="34" charset="0"/>
              </a:rPr>
              <a:t>Детская комната в музее</a:t>
            </a:r>
            <a:endParaRPr lang="ru-RU" sz="2400" dirty="0">
              <a:solidFill>
                <a:schemeClr val="bg1"/>
              </a:solidFill>
              <a:latin typeface="Arial" panose="020B0604020202020204" pitchFamily="34" charset="0"/>
              <a:cs typeface="Arial" panose="020B0604020202020204" pitchFamily="34" charset="0"/>
            </a:endParaRPr>
          </a:p>
          <a:p>
            <a:pPr marL="216000"/>
            <a:endParaRPr lang="ru-RU" sz="2250" dirty="0">
              <a:solidFill>
                <a:schemeClr val="bg1"/>
              </a:solidFill>
              <a:latin typeface="+mn-lt"/>
            </a:endParaRPr>
          </a:p>
        </p:txBody>
      </p:sp>
    </p:spTree>
    <p:extLst>
      <p:ext uri="{BB962C8B-B14F-4D97-AF65-F5344CB8AC3E}">
        <p14:creationId xmlns:p14="http://schemas.microsoft.com/office/powerpoint/2010/main" val="2278094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a:extLst>
              <a:ext uri="{FF2B5EF4-FFF2-40B4-BE49-F238E27FC236}">
                <a16:creationId xmlns:a16="http://schemas.microsoft.com/office/drawing/2014/main" id="{C0613E51-EA00-4307-AAE8-8BC0BF454E85}"/>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575383" y="1464520"/>
            <a:ext cx="1491260" cy="994173"/>
          </a:xfrm>
        </p:spPr>
      </p:pic>
      <p:pic>
        <p:nvPicPr>
          <p:cNvPr id="10" name="Объект 9">
            <a:extLst>
              <a:ext uri="{FF2B5EF4-FFF2-40B4-BE49-F238E27FC236}">
                <a16:creationId xmlns:a16="http://schemas.microsoft.com/office/drawing/2014/main" id="{64123F08-C853-4464-825B-70BDED1B1834}"/>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2543451" y="1268017"/>
            <a:ext cx="3015634" cy="2010422"/>
          </a:xfrm>
        </p:spPr>
      </p:pic>
      <p:pic>
        <p:nvPicPr>
          <p:cNvPr id="6" name="Объект 7">
            <a:extLst>
              <a:ext uri="{FF2B5EF4-FFF2-40B4-BE49-F238E27FC236}">
                <a16:creationId xmlns:a16="http://schemas.microsoft.com/office/drawing/2014/main" id="{6FE130CC-0528-47A0-AB72-7BB924A24D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8833" y="2790126"/>
            <a:ext cx="2430817" cy="1620545"/>
          </a:xfrm>
          <a:prstGeom prst="rect">
            <a:avLst/>
          </a:prstGeom>
        </p:spPr>
      </p:pic>
      <p:pic>
        <p:nvPicPr>
          <p:cNvPr id="7" name="Объект 5">
            <a:extLst>
              <a:ext uri="{FF2B5EF4-FFF2-40B4-BE49-F238E27FC236}">
                <a16:creationId xmlns:a16="http://schemas.microsoft.com/office/drawing/2014/main" id="{3E26906F-D92A-4422-8E4A-ED034391BD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0014" y="2790126"/>
            <a:ext cx="2586931" cy="1724621"/>
          </a:xfrm>
          <a:prstGeom prst="rect">
            <a:avLst/>
          </a:prstGeom>
        </p:spPr>
      </p:pic>
      <p:pic>
        <p:nvPicPr>
          <p:cNvPr id="9" name="Объект 5">
            <a:extLst>
              <a:ext uri="{FF2B5EF4-FFF2-40B4-BE49-F238E27FC236}">
                <a16:creationId xmlns:a16="http://schemas.microsoft.com/office/drawing/2014/main" id="{D2EAC9B3-3DC9-4762-AB05-D35EAB01C1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92138" y="3278439"/>
            <a:ext cx="2743755" cy="1829170"/>
          </a:xfrm>
          <a:prstGeom prst="rect">
            <a:avLst/>
          </a:prstGeom>
        </p:spPr>
      </p:pic>
      <p:sp>
        <p:nvSpPr>
          <p:cNvPr id="11" name="Заголовок 6">
            <a:extLst>
              <a:ext uri="{FF2B5EF4-FFF2-40B4-BE49-F238E27FC236}">
                <a16:creationId xmlns:a16="http://schemas.microsoft.com/office/drawing/2014/main" id="{A56F44AB-AF0F-D870-8307-421C8AABDA00}"/>
              </a:ext>
            </a:extLst>
          </p:cNvPr>
          <p:cNvSpPr txBox="1">
            <a:spLocks/>
          </p:cNvSpPr>
          <p:nvPr/>
        </p:nvSpPr>
        <p:spPr>
          <a:xfrm>
            <a:off x="5149" y="2981"/>
            <a:ext cx="5875910" cy="656868"/>
          </a:xfrm>
          <a:prstGeom prst="rect">
            <a:avLst/>
          </a:prstGeom>
          <a:solidFill>
            <a:schemeClr val="accent1">
              <a:lumMod val="50000"/>
            </a:schemeClr>
          </a:solidFill>
          <a:ln>
            <a:solidFill>
              <a:srgbClr val="1F4F5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6000"/>
            <a:r>
              <a:rPr lang="ru-RU" sz="2400" dirty="0">
                <a:solidFill>
                  <a:schemeClr val="bg1"/>
                </a:solidFill>
                <a:latin typeface="Arial" panose="020B0604020202020204" pitchFamily="34" charset="0"/>
                <a:cs typeface="Arial" panose="020B0604020202020204" pitchFamily="34" charset="0"/>
              </a:rPr>
              <a:t>КОНКУРС РИСУНКОВ</a:t>
            </a:r>
          </a:p>
          <a:p>
            <a:pPr marL="216000"/>
            <a:endParaRPr lang="ru-RU" sz="22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01768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330A5BFC-C134-C072-C14D-9E51A94C8E7E}"/>
              </a:ext>
            </a:extLst>
          </p:cNvPr>
          <p:cNvSpPr>
            <a:spLocks noGrp="1"/>
          </p:cNvSpPr>
          <p:nvPr>
            <p:ph type="title"/>
          </p:nvPr>
        </p:nvSpPr>
        <p:spPr>
          <a:xfrm>
            <a:off x="2322250" y="635466"/>
            <a:ext cx="8003286" cy="783511"/>
          </a:xfrm>
        </p:spPr>
        <p:txBody>
          <a:bodyPr rtlCol="0">
            <a:normAutofit fontScale="90000"/>
          </a:bodyPr>
          <a:lstStyle>
            <a:defPPr>
              <a:defRPr lang="ru-RU"/>
            </a:defPPr>
          </a:lstStyle>
          <a:p>
            <a:pPr rtl="0"/>
            <a:r>
              <a:rPr lang="ru-RU" sz="3000" dirty="0"/>
              <a:t>Тайм-менеджмент</a:t>
            </a:r>
            <a:br>
              <a:rPr lang="ru-RU" sz="3000" dirty="0"/>
            </a:br>
            <a:r>
              <a:rPr lang="ru-RU" sz="3000" dirty="0"/>
              <a:t>Планирование ВРЕМЕНИ:</a:t>
            </a:r>
            <a:br>
              <a:rPr lang="ru-RU" sz="3000" dirty="0"/>
            </a:br>
            <a:r>
              <a:rPr lang="ru-RU" sz="3000" dirty="0"/>
              <a:t> расписание дня, сначала - потом</a:t>
            </a:r>
          </a:p>
        </p:txBody>
      </p:sp>
      <p:sp>
        <p:nvSpPr>
          <p:cNvPr id="175" name="Номер слайда 174">
            <a:extLst>
              <a:ext uri="{FF2B5EF4-FFF2-40B4-BE49-F238E27FC236}">
                <a16:creationId xmlns:a16="http://schemas.microsoft.com/office/drawing/2014/main" id="{1DECFA06-D307-B47D-DA95-31161374AD30}"/>
              </a:ext>
            </a:extLst>
          </p:cNvPr>
          <p:cNvSpPr>
            <a:spLocks noGrp="1"/>
          </p:cNvSpPr>
          <p:nvPr>
            <p:ph type="sldNum" sz="quarter" idx="12"/>
          </p:nvPr>
        </p:nvSpPr>
        <p:spPr/>
        <p:txBody>
          <a:bodyPr rtlCol="0"/>
          <a:lstStyle>
            <a:defPPr>
              <a:defRPr lang="ru-RU"/>
            </a:defPPr>
          </a:lstStyle>
          <a:p>
            <a:pPr rtl="0"/>
            <a:fld id="{48F63A3B-78C7-47BE-AE5E-E10140E04643}" type="slidenum">
              <a:rPr lang="ru-RU" smtClean="0"/>
              <a:pPr rtl="0"/>
              <a:t>178</a:t>
            </a:fld>
            <a:endParaRPr lang="ru-RU" dirty="0"/>
          </a:p>
        </p:txBody>
      </p:sp>
      <p:sp>
        <p:nvSpPr>
          <p:cNvPr id="56" name="Текст 55">
            <a:extLst>
              <a:ext uri="{FF2B5EF4-FFF2-40B4-BE49-F238E27FC236}">
                <a16:creationId xmlns:a16="http://schemas.microsoft.com/office/drawing/2014/main" id="{42027341-30B3-44DB-373E-60B96EBF2043}"/>
              </a:ext>
            </a:extLst>
          </p:cNvPr>
          <p:cNvSpPr>
            <a:spLocks noGrp="1"/>
          </p:cNvSpPr>
          <p:nvPr>
            <p:ph type="body" idx="1"/>
          </p:nvPr>
        </p:nvSpPr>
        <p:spPr/>
        <p:txBody>
          <a:bodyPr rtlCol="0"/>
          <a:lstStyle>
            <a:defPPr>
              <a:defRPr lang="ru-RU"/>
            </a:defPPr>
          </a:lstStyle>
          <a:p>
            <a:pPr lvl="0" rtl="0"/>
            <a:r>
              <a:rPr lang="ru-RU" dirty="0">
                <a:solidFill>
                  <a:schemeClr val="tx1"/>
                </a:solidFill>
              </a:rPr>
              <a:t>утро</a:t>
            </a:r>
          </a:p>
        </p:txBody>
      </p:sp>
      <p:sp>
        <p:nvSpPr>
          <p:cNvPr id="57" name="Текст 56">
            <a:extLst>
              <a:ext uri="{FF2B5EF4-FFF2-40B4-BE49-F238E27FC236}">
                <a16:creationId xmlns:a16="http://schemas.microsoft.com/office/drawing/2014/main" id="{49B99446-8DB8-EAE8-ADEB-8E02F160B106}"/>
              </a:ext>
            </a:extLst>
          </p:cNvPr>
          <p:cNvSpPr>
            <a:spLocks noGrp="1"/>
          </p:cNvSpPr>
          <p:nvPr>
            <p:ph type="body" sz="quarter" idx="3"/>
          </p:nvPr>
        </p:nvSpPr>
        <p:spPr/>
        <p:txBody>
          <a:bodyPr rtlCol="0"/>
          <a:lstStyle>
            <a:defPPr>
              <a:defRPr lang="ru-RU"/>
            </a:defPPr>
          </a:lstStyle>
          <a:p>
            <a:pPr lvl="0" rtl="0"/>
            <a:r>
              <a:rPr lang="ru-RU" dirty="0">
                <a:solidFill>
                  <a:schemeClr val="tx1"/>
                </a:solidFill>
              </a:rPr>
              <a:t>день</a:t>
            </a:r>
          </a:p>
        </p:txBody>
      </p:sp>
      <p:sp>
        <p:nvSpPr>
          <p:cNvPr id="58" name="Текст 57">
            <a:extLst>
              <a:ext uri="{FF2B5EF4-FFF2-40B4-BE49-F238E27FC236}">
                <a16:creationId xmlns:a16="http://schemas.microsoft.com/office/drawing/2014/main" id="{4F1381C5-2C37-6542-2CC4-2EBF6B0C41D4}"/>
              </a:ext>
            </a:extLst>
          </p:cNvPr>
          <p:cNvSpPr>
            <a:spLocks noGrp="1"/>
          </p:cNvSpPr>
          <p:nvPr>
            <p:ph type="body" sz="quarter" idx="13"/>
          </p:nvPr>
        </p:nvSpPr>
        <p:spPr/>
        <p:txBody>
          <a:bodyPr rtlCol="0"/>
          <a:lstStyle>
            <a:defPPr>
              <a:defRPr lang="ru-RU"/>
            </a:defPPr>
          </a:lstStyle>
          <a:p>
            <a:pPr lvl="0" rtl="0"/>
            <a:r>
              <a:rPr lang="ru-RU" dirty="0">
                <a:solidFill>
                  <a:schemeClr val="tx1"/>
                </a:solidFill>
              </a:rPr>
              <a:t>вечер</a:t>
            </a:r>
          </a:p>
        </p:txBody>
      </p:sp>
      <p:sp>
        <p:nvSpPr>
          <p:cNvPr id="59" name="Текст 58">
            <a:extLst>
              <a:ext uri="{FF2B5EF4-FFF2-40B4-BE49-F238E27FC236}">
                <a16:creationId xmlns:a16="http://schemas.microsoft.com/office/drawing/2014/main" id="{9348E88D-CFB1-4BF1-41EC-723BBD602AF2}"/>
              </a:ext>
            </a:extLst>
          </p:cNvPr>
          <p:cNvSpPr>
            <a:spLocks noGrp="1"/>
          </p:cNvSpPr>
          <p:nvPr>
            <p:ph type="body" sz="quarter" idx="15"/>
          </p:nvPr>
        </p:nvSpPr>
        <p:spPr/>
        <p:txBody>
          <a:bodyPr rtlCol="0"/>
          <a:lstStyle>
            <a:defPPr>
              <a:defRPr lang="ru-RU"/>
            </a:defPPr>
          </a:lstStyle>
          <a:p>
            <a:pPr lvl="0" rtl="0"/>
            <a:r>
              <a:rPr lang="ru-RU" dirty="0">
                <a:solidFill>
                  <a:schemeClr val="tx1"/>
                </a:solidFill>
              </a:rPr>
              <a:t>ночь</a:t>
            </a:r>
          </a:p>
        </p:txBody>
      </p:sp>
      <p:sp>
        <p:nvSpPr>
          <p:cNvPr id="60" name="Текст 59">
            <a:extLst>
              <a:ext uri="{FF2B5EF4-FFF2-40B4-BE49-F238E27FC236}">
                <a16:creationId xmlns:a16="http://schemas.microsoft.com/office/drawing/2014/main" id="{E1B218F5-E615-C534-C7FC-E55781596535}"/>
              </a:ext>
            </a:extLst>
          </p:cNvPr>
          <p:cNvSpPr>
            <a:spLocks noGrp="1"/>
          </p:cNvSpPr>
          <p:nvPr>
            <p:ph type="body" sz="quarter" idx="17"/>
          </p:nvPr>
        </p:nvSpPr>
        <p:spPr/>
        <p:txBody>
          <a:bodyPr rtlCol="0"/>
          <a:lstStyle>
            <a:defPPr>
              <a:defRPr lang="ru-RU"/>
            </a:defPPr>
          </a:lstStyle>
          <a:p>
            <a:pPr lvl="0" rtl="0"/>
            <a:r>
              <a:rPr lang="ru-RU" dirty="0">
                <a:solidFill>
                  <a:schemeClr val="tx1"/>
                </a:solidFill>
              </a:rPr>
              <a:t>утро</a:t>
            </a:r>
          </a:p>
        </p:txBody>
      </p:sp>
      <p:sp>
        <p:nvSpPr>
          <p:cNvPr id="139" name="Прямоугольник 138" descr="Маркер временной шкалы">
            <a:extLst>
              <a:ext uri="{FF2B5EF4-FFF2-40B4-BE49-F238E27FC236}">
                <a16:creationId xmlns:a16="http://schemas.microsoft.com/office/drawing/2014/main" id="{632DC974-3AFC-3B05-984D-8920F2613BAB}"/>
              </a:ext>
            </a:extLst>
          </p:cNvPr>
          <p:cNvSpPr/>
          <p:nvPr/>
        </p:nvSpPr>
        <p:spPr>
          <a:xfrm rot="16200000">
            <a:off x="1252081" y="3042630"/>
            <a:ext cx="61232" cy="1959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stStyle>
          <a:p>
            <a:pPr algn="ctr" rtl="0"/>
            <a:endParaRPr lang="ru-RU" sz="1350"/>
          </a:p>
        </p:txBody>
      </p:sp>
      <p:sp>
        <p:nvSpPr>
          <p:cNvPr id="141" name="Прямоугольник 140" descr="Маркер временной шкалы">
            <a:extLst>
              <a:ext uri="{FF2B5EF4-FFF2-40B4-BE49-F238E27FC236}">
                <a16:creationId xmlns:a16="http://schemas.microsoft.com/office/drawing/2014/main" id="{F2040969-B583-70C1-87C1-D19C7BB276E9}"/>
              </a:ext>
            </a:extLst>
          </p:cNvPr>
          <p:cNvSpPr/>
          <p:nvPr/>
        </p:nvSpPr>
        <p:spPr>
          <a:xfrm rot="16200000">
            <a:off x="2910863" y="3042630"/>
            <a:ext cx="61232" cy="195943"/>
          </a:xfrm>
          <a:prstGeom prst="rect">
            <a:avLst/>
          </a:prstGeom>
          <a:solidFill>
            <a:srgbClr val="F5C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stStyle>
          <a:p>
            <a:pPr algn="ctr" rtl="0"/>
            <a:endParaRPr lang="ru-RU" sz="1350"/>
          </a:p>
        </p:txBody>
      </p:sp>
      <p:sp>
        <p:nvSpPr>
          <p:cNvPr id="143" name="Прямоугольник 142" descr="Маркер временной шкалы">
            <a:extLst>
              <a:ext uri="{FF2B5EF4-FFF2-40B4-BE49-F238E27FC236}">
                <a16:creationId xmlns:a16="http://schemas.microsoft.com/office/drawing/2014/main" id="{916357F2-DD2F-AE73-F0FE-19F36A996C0A}"/>
              </a:ext>
            </a:extLst>
          </p:cNvPr>
          <p:cNvSpPr/>
          <p:nvPr/>
        </p:nvSpPr>
        <p:spPr>
          <a:xfrm rot="16200000">
            <a:off x="4533763" y="3042630"/>
            <a:ext cx="61232" cy="1959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stStyle>
          <a:p>
            <a:pPr algn="ctr" rtl="0"/>
            <a:endParaRPr lang="ru-RU" sz="1350"/>
          </a:p>
        </p:txBody>
      </p:sp>
      <p:sp>
        <p:nvSpPr>
          <p:cNvPr id="145" name="Прямоугольник 144" descr="Маркер временной шкалы">
            <a:extLst>
              <a:ext uri="{FF2B5EF4-FFF2-40B4-BE49-F238E27FC236}">
                <a16:creationId xmlns:a16="http://schemas.microsoft.com/office/drawing/2014/main" id="{061F8191-7958-A3B6-D754-56FAB2742504}"/>
              </a:ext>
            </a:extLst>
          </p:cNvPr>
          <p:cNvSpPr/>
          <p:nvPr/>
        </p:nvSpPr>
        <p:spPr>
          <a:xfrm rot="16200000">
            <a:off x="6198474" y="3042630"/>
            <a:ext cx="61232" cy="195943"/>
          </a:xfrm>
          <a:prstGeom prst="rect">
            <a:avLst/>
          </a:prstGeom>
          <a:solidFill>
            <a:srgbClr val="F5C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stStyle>
          <a:p>
            <a:pPr algn="ctr" rtl="0"/>
            <a:endParaRPr lang="ru-RU" sz="1350"/>
          </a:p>
        </p:txBody>
      </p:sp>
      <p:sp>
        <p:nvSpPr>
          <p:cNvPr id="147" name="Прямоугольник 146" descr="Маркер временной шкалы">
            <a:extLst>
              <a:ext uri="{FF2B5EF4-FFF2-40B4-BE49-F238E27FC236}">
                <a16:creationId xmlns:a16="http://schemas.microsoft.com/office/drawing/2014/main" id="{FA6C0651-6CD9-1742-F030-13CC2F6DAC2F}"/>
              </a:ext>
            </a:extLst>
          </p:cNvPr>
          <p:cNvSpPr/>
          <p:nvPr/>
        </p:nvSpPr>
        <p:spPr>
          <a:xfrm rot="16200000">
            <a:off x="7856629" y="3042630"/>
            <a:ext cx="61232" cy="1959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stStyle>
          <a:p>
            <a:pPr algn="ctr" rtl="0"/>
            <a:endParaRPr lang="ru-RU" sz="1350"/>
          </a:p>
        </p:txBody>
      </p:sp>
      <p:pic>
        <p:nvPicPr>
          <p:cNvPr id="4" name="Содержимое 7" descr="штанги с цифрами SAM_6777.jpg">
            <a:extLst>
              <a:ext uri="{FF2B5EF4-FFF2-40B4-BE49-F238E27FC236}">
                <a16:creationId xmlns:a16="http://schemas.microsoft.com/office/drawing/2014/main" id="{EACF36FD-573B-44CD-AC2F-C3B8AE94B2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8259" y="3204906"/>
            <a:ext cx="2341432" cy="1756074"/>
          </a:xfrm>
          <a:prstGeom prst="rect">
            <a:avLst/>
          </a:prstGeom>
          <a:solidFill>
            <a:schemeClr val="accent3"/>
          </a:solidFill>
          <a:ln>
            <a:noFill/>
          </a:ln>
        </p:spPr>
      </p:pic>
      <p:pic>
        <p:nvPicPr>
          <p:cNvPr id="16" name="Содержимое 4" descr="состав числа на штангах.jpg">
            <a:extLst>
              <a:ext uri="{FF2B5EF4-FFF2-40B4-BE49-F238E27FC236}">
                <a16:creationId xmlns:a16="http://schemas.microsoft.com/office/drawing/2014/main" id="{CBD06051-6AC8-BAC8-3017-41936D1495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004" y="3277911"/>
            <a:ext cx="2146752" cy="1610064"/>
          </a:xfrm>
          <a:prstGeom prst="rect">
            <a:avLst/>
          </a:prstGeom>
        </p:spPr>
      </p:pic>
      <p:sp>
        <p:nvSpPr>
          <p:cNvPr id="17" name="Улыбающееся лицо 16">
            <a:extLst>
              <a:ext uri="{FF2B5EF4-FFF2-40B4-BE49-F238E27FC236}">
                <a16:creationId xmlns:a16="http://schemas.microsoft.com/office/drawing/2014/main" id="{6EFB8E8D-4D1C-3689-AF13-FEF538B8EF5C}"/>
              </a:ext>
            </a:extLst>
          </p:cNvPr>
          <p:cNvSpPr/>
          <p:nvPr/>
        </p:nvSpPr>
        <p:spPr>
          <a:xfrm>
            <a:off x="2175683" y="3350354"/>
            <a:ext cx="372473" cy="465589"/>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8" name="Улыбающееся лицо 17">
            <a:extLst>
              <a:ext uri="{FF2B5EF4-FFF2-40B4-BE49-F238E27FC236}">
                <a16:creationId xmlns:a16="http://schemas.microsoft.com/office/drawing/2014/main" id="{94678778-B1FB-95E3-4A63-3B6FC6F62816}"/>
              </a:ext>
            </a:extLst>
          </p:cNvPr>
          <p:cNvSpPr/>
          <p:nvPr/>
        </p:nvSpPr>
        <p:spPr>
          <a:xfrm>
            <a:off x="8137639" y="3583148"/>
            <a:ext cx="465589" cy="465589"/>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350"/>
          </a:p>
        </p:txBody>
      </p:sp>
    </p:spTree>
    <p:extLst>
      <p:ext uri="{BB962C8B-B14F-4D97-AF65-F5344CB8AC3E}">
        <p14:creationId xmlns:p14="http://schemas.microsoft.com/office/powerpoint/2010/main" val="25028879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1.12.13\z_99428fbb.jpg">
            <a:extLst>
              <a:ext uri="{FF2B5EF4-FFF2-40B4-BE49-F238E27FC236}">
                <a16:creationId xmlns:a16="http://schemas.microsoft.com/office/drawing/2014/main" id="{6FA9A77B-836C-4B6C-83A5-D3E939A390D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453" r="1455" b="5107"/>
          <a:stretch/>
        </p:blipFill>
        <p:spPr bwMode="auto">
          <a:xfrm>
            <a:off x="2036863" y="1439141"/>
            <a:ext cx="5377568" cy="3600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Юля\Desktop\28667.jpeg">
            <a:extLst>
              <a:ext uri="{FF2B5EF4-FFF2-40B4-BE49-F238E27FC236}">
                <a16:creationId xmlns:a16="http://schemas.microsoft.com/office/drawing/2014/main" id="{60DC0B14-DCCE-4910-A8CF-B5E4BC890DB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1390" y="-1949"/>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Юля\Desktop\28669.jpeg">
            <a:extLst>
              <a:ext uri="{FF2B5EF4-FFF2-40B4-BE49-F238E27FC236}">
                <a16:creationId xmlns:a16="http://schemas.microsoft.com/office/drawing/2014/main" id="{E6366F4E-A25D-4680-A817-053DCFD57B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3488" y="-1949"/>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Юля\Desktop\28835.jpeg">
            <a:extLst>
              <a:ext uri="{FF2B5EF4-FFF2-40B4-BE49-F238E27FC236}">
                <a16:creationId xmlns:a16="http://schemas.microsoft.com/office/drawing/2014/main" id="{B77F8CB4-E5B3-4854-A316-04094D558D3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55586" y="519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Юля\Desktop\28675.jpeg">
            <a:extLst>
              <a:ext uri="{FF2B5EF4-FFF2-40B4-BE49-F238E27FC236}">
                <a16:creationId xmlns:a16="http://schemas.microsoft.com/office/drawing/2014/main" id="{B734ECD0-F696-4076-B3CA-9CDDC5CD4A4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37684" y="0"/>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a:extLst>
              <a:ext uri="{FF2B5EF4-FFF2-40B4-BE49-F238E27FC236}">
                <a16:creationId xmlns:a16="http://schemas.microsoft.com/office/drawing/2014/main" id="{AB7414A0-BC81-46ED-812D-ED5291FDA59B}"/>
              </a:ext>
            </a:extLst>
          </p:cNvPr>
          <p:cNvSpPr/>
          <p:nvPr/>
        </p:nvSpPr>
        <p:spPr>
          <a:xfrm flipV="1">
            <a:off x="1" y="-11949"/>
            <a:ext cx="5388428" cy="34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0" name="Прямоугольник 9">
            <a:extLst>
              <a:ext uri="{FF2B5EF4-FFF2-40B4-BE49-F238E27FC236}">
                <a16:creationId xmlns:a16="http://schemas.microsoft.com/office/drawing/2014/main" id="{48EFF8DD-D78C-49A3-A4E6-DBE2AE8A4E58}"/>
              </a:ext>
            </a:extLst>
          </p:cNvPr>
          <p:cNvSpPr/>
          <p:nvPr/>
        </p:nvSpPr>
        <p:spPr>
          <a:xfrm flipV="1">
            <a:off x="3755572" y="5121160"/>
            <a:ext cx="5388428" cy="34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Tree>
    <p:extLst>
      <p:ext uri="{BB962C8B-B14F-4D97-AF65-F5344CB8AC3E}">
        <p14:creationId xmlns:p14="http://schemas.microsoft.com/office/powerpoint/2010/main" val="3680475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0879"/>
            <a:ext cx="7914411" cy="711482"/>
          </a:xfrm>
        </p:spPr>
        <p:txBody>
          <a:bodyPr>
            <a:normAutofit/>
          </a:bodyPr>
          <a:lstStyle/>
          <a:p>
            <a:pPr algn="l"/>
            <a:r>
              <a:rPr lang="ru-RU" sz="3200" b="1" dirty="0">
                <a:solidFill>
                  <a:srgbClr val="ECEADC"/>
                </a:solidFill>
              </a:rPr>
              <a:t>Принятие </a:t>
            </a:r>
            <a:r>
              <a:rPr lang="ru-RU" sz="3200" b="1" dirty="0" smtClean="0">
                <a:solidFill>
                  <a:srgbClr val="ECEADC"/>
                </a:solidFill>
              </a:rPr>
              <a:t>роли</a:t>
            </a:r>
            <a:r>
              <a:rPr lang="en-US" sz="3200" b="1" dirty="0" smtClean="0">
                <a:solidFill>
                  <a:srgbClr val="ECEADC"/>
                </a:solidFill>
              </a:rPr>
              <a:t>: </a:t>
            </a:r>
            <a:r>
              <a:rPr lang="ru-RU" sz="2700" b="1" dirty="0">
                <a:solidFill>
                  <a:srgbClr val="ECEADC"/>
                </a:solidFill>
              </a:rPr>
              <a:t>отражение опыта  </a:t>
            </a:r>
            <a:endParaRPr lang="en-US" sz="2700" b="1" dirty="0">
              <a:solidFill>
                <a:srgbClr val="ECEADC"/>
              </a:solidFill>
            </a:endParaRPr>
          </a:p>
        </p:txBody>
      </p:sp>
      <p:sp>
        <p:nvSpPr>
          <p:cNvPr id="4" name="Скругленный прямоугольник 3"/>
          <p:cNvSpPr/>
          <p:nvPr/>
        </p:nvSpPr>
        <p:spPr>
          <a:xfrm>
            <a:off x="39367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2">
                    <a:lumMod val="50000"/>
                  </a:schemeClr>
                </a:solidFill>
              </a:rPr>
              <a:t>Профессиональных </a:t>
            </a:r>
            <a:r>
              <a:rPr lang="ru-RU" b="1" dirty="0">
                <a:solidFill>
                  <a:schemeClr val="tx2">
                    <a:lumMod val="50000"/>
                  </a:schemeClr>
                </a:solidFill>
              </a:rPr>
              <a:t>отношений</a:t>
            </a:r>
            <a:endParaRPr lang="en-US" b="1" dirty="0">
              <a:solidFill>
                <a:schemeClr val="tx2">
                  <a:lumMod val="50000"/>
                </a:schemeClr>
              </a:solidFill>
            </a:endParaRPr>
          </a:p>
        </p:txBody>
      </p:sp>
      <p:sp>
        <p:nvSpPr>
          <p:cNvPr id="5" name="Скругленный прямоугольник 4"/>
          <p:cNvSpPr/>
          <p:nvPr/>
        </p:nvSpPr>
        <p:spPr>
          <a:xfrm>
            <a:off x="325041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Семейных отношений</a:t>
            </a:r>
            <a:endParaRPr lang="en-US" sz="2000" b="1" dirty="0">
              <a:solidFill>
                <a:schemeClr val="tx2">
                  <a:lumMod val="50000"/>
                </a:schemeClr>
              </a:solidFill>
            </a:endParaRPr>
          </a:p>
        </p:txBody>
      </p:sp>
      <p:sp>
        <p:nvSpPr>
          <p:cNvPr id="6" name="Скругленный прямоугольник 5"/>
          <p:cNvSpPr/>
          <p:nvPr/>
        </p:nvSpPr>
        <p:spPr>
          <a:xfrm>
            <a:off x="610715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Бытовых действий</a:t>
            </a:r>
            <a:endParaRPr lang="en-US" sz="2000" b="1" dirty="0">
              <a:solidFill>
                <a:schemeClr val="tx2">
                  <a:lumMod val="50000"/>
                </a:schemeClr>
              </a:solidFill>
            </a:endParaRP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59495068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a:extLst>
              <a:ext uri="{FF2B5EF4-FFF2-40B4-BE49-F238E27FC236}">
                <a16:creationId xmlns:a16="http://schemas.microsoft.com/office/drawing/2014/main" id="{210F85B9-4249-4EE4-871E-2396FEF81B5E}"/>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0" y="182563"/>
            <a:ext cx="3546475" cy="2362200"/>
          </a:xfrm>
        </p:spPr>
      </p:pic>
      <p:pic>
        <p:nvPicPr>
          <p:cNvPr id="9" name="Объект 8">
            <a:extLst>
              <a:ext uri="{FF2B5EF4-FFF2-40B4-BE49-F238E27FC236}">
                <a16:creationId xmlns:a16="http://schemas.microsoft.com/office/drawing/2014/main" id="{5645954B-BE34-4E28-BC00-2966EF6E2AE8}"/>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5168900" y="1389063"/>
            <a:ext cx="3975100" cy="2981325"/>
          </a:xfrm>
        </p:spPr>
      </p:pic>
      <p:pic>
        <p:nvPicPr>
          <p:cNvPr id="10" name="Объект 5">
            <a:extLst>
              <a:ext uri="{FF2B5EF4-FFF2-40B4-BE49-F238E27FC236}">
                <a16:creationId xmlns:a16="http://schemas.microsoft.com/office/drawing/2014/main" id="{D0DECC12-E2C9-444C-BD77-28C0D32CEA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02227" y="2544763"/>
            <a:ext cx="2615045" cy="2615045"/>
          </a:xfrm>
          <a:prstGeom prst="rect">
            <a:avLst/>
          </a:prstGeom>
        </p:spPr>
      </p:pic>
    </p:spTree>
    <p:extLst>
      <p:ext uri="{BB962C8B-B14F-4D97-AF65-F5344CB8AC3E}">
        <p14:creationId xmlns:p14="http://schemas.microsoft.com/office/powerpoint/2010/main" val="746566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ru-RU" sz="1800" b="1" dirty="0">
                <a:latin typeface="Arial" panose="020B0604020202020204" pitchFamily="34" charset="0"/>
                <a:cs typeface="Arial" panose="020B0604020202020204" pitchFamily="34" charset="0"/>
              </a:rPr>
              <a:t>34.3. Образовательная деятельность с детьми третьего года жизни во взаимосвязи с коррекцией недостатков в развитии</a:t>
            </a:r>
            <a:r>
              <a:rPr lang="ru-RU" sz="1800" b="1" dirty="0" smtClean="0">
                <a:latin typeface="Arial" panose="020B0604020202020204" pitchFamily="34" charset="0"/>
                <a:cs typeface="Arial" panose="020B0604020202020204" pitchFamily="34" charset="0"/>
              </a:rPr>
              <a:t>:</a:t>
            </a:r>
            <a:endParaRPr lang="ru-RU" sz="1800" b="1" dirty="0">
              <a:latin typeface="Arial" panose="020B0604020202020204" pitchFamily="34" charset="0"/>
              <a:cs typeface="Arial" panose="020B0604020202020204" pitchFamily="34" charset="0"/>
            </a:endParaRPr>
          </a:p>
        </p:txBody>
      </p:sp>
      <p:sp>
        <p:nvSpPr>
          <p:cNvPr id="2" name="Текст 1"/>
          <p:cNvSpPr>
            <a:spLocks noGrp="1"/>
          </p:cNvSpPr>
          <p:nvPr>
            <p:ph type="body" sz="quarter" idx="4294967295"/>
          </p:nvPr>
        </p:nvSpPr>
        <p:spPr>
          <a:xfrm>
            <a:off x="278969" y="1300163"/>
            <a:ext cx="8865031" cy="3186112"/>
          </a:xfrm>
        </p:spPr>
        <p:txBody>
          <a:bodyPr>
            <a:normAutofit/>
          </a:bodyPr>
          <a:lstStyle/>
          <a:p>
            <a:pPr marL="0" indent="0">
              <a:buNone/>
            </a:pPr>
            <a:r>
              <a:rPr lang="ru-RU" sz="1350" b="1" dirty="0">
                <a:solidFill>
                  <a:schemeClr val="tx2">
                    <a:lumMod val="50000"/>
                  </a:schemeClr>
                </a:solidFill>
              </a:rPr>
              <a:t>34.3.1. Социально-коммуникативное развитие. В области социально-коммуникативного развития основными задачами образовательной деятельности во взаимосвязи с квалифицированной коррекцией являются:</a:t>
            </a:r>
          </a:p>
          <a:p>
            <a:r>
              <a:rPr lang="ru-RU" sz="1350" b="1" dirty="0">
                <a:solidFill>
                  <a:schemeClr val="tx2">
                    <a:lumMod val="50000"/>
                  </a:schemeClr>
                </a:solidFill>
              </a:rPr>
              <a:t>развитие имитационных способностей, подражания;</a:t>
            </a:r>
          </a:p>
          <a:p>
            <a:r>
              <a:rPr lang="ru-RU" sz="1350" b="1" dirty="0">
                <a:solidFill>
                  <a:schemeClr val="tx2">
                    <a:lumMod val="50000"/>
                  </a:schemeClr>
                </a:solidFill>
              </a:rPr>
              <a:t>развитие эмоционального и ситуативно-делового общения с педагогическим работником;</a:t>
            </a:r>
          </a:p>
          <a:p>
            <a:r>
              <a:rPr lang="ru-RU" sz="1350" b="1" dirty="0">
                <a:solidFill>
                  <a:schemeClr val="tx2">
                    <a:lumMod val="50000"/>
                  </a:schemeClr>
                </a:solidFill>
              </a:rPr>
              <a:t>развитие общения и сотрудничества ребенка с другими детьми;</a:t>
            </a:r>
          </a:p>
          <a:p>
            <a:r>
              <a:rPr lang="ru-RU" sz="1350" b="1" dirty="0">
                <a:solidFill>
                  <a:schemeClr val="tx2">
                    <a:lumMod val="50000"/>
                  </a:schemeClr>
                </a:solidFill>
              </a:rPr>
              <a:t>развитие совместной с педагогическим работником предметно-практической и игровой деятельности,</a:t>
            </a:r>
          </a:p>
          <a:p>
            <a:r>
              <a:rPr lang="ru-RU" sz="1350" b="1" dirty="0">
                <a:solidFill>
                  <a:schemeClr val="tx2">
                    <a:lumMod val="50000"/>
                  </a:schemeClr>
                </a:solidFill>
              </a:rPr>
              <a:t>развитие культурно-гигиенических навыков и самообслуживания;</a:t>
            </a:r>
          </a:p>
          <a:p>
            <a:r>
              <a:rPr lang="ru-RU" sz="1350" b="1" dirty="0">
                <a:solidFill>
                  <a:schemeClr val="tx2">
                    <a:lumMod val="50000"/>
                  </a:schemeClr>
                </a:solidFill>
              </a:rPr>
              <a:t>развитие понимания речи и стимуляция активной речи ребенка.</a:t>
            </a:r>
          </a:p>
          <a:p>
            <a:r>
              <a:rPr lang="ru-RU" sz="1350" b="1" dirty="0">
                <a:solidFill>
                  <a:schemeClr val="tx2">
                    <a:lumMod val="50000"/>
                  </a:schemeClr>
                </a:solidFill>
              </a:rPr>
              <a:t>Необходимо создавать теплую эмоциональную атмосферу, вызывать положительное эмоциональное отношение к ситуации пребывания в Организации, учитывать индивидуальные особенности адаптации. На первых порах можно предложить гибкий режим посещения группы, приносить любимые игрушки, находиться.</a:t>
            </a:r>
          </a:p>
          <a:p>
            <a:endParaRPr lang="ru-RU" dirty="0">
              <a:solidFill>
                <a:schemeClr val="tx2">
                  <a:lumMod val="50000"/>
                </a:schemeClr>
              </a:solidFill>
            </a:endParaRPr>
          </a:p>
        </p:txBody>
      </p:sp>
    </p:spTree>
    <p:extLst>
      <p:ext uri="{BB962C8B-B14F-4D97-AF65-F5344CB8AC3E}">
        <p14:creationId xmlns:p14="http://schemas.microsoft.com/office/powerpoint/2010/main" val="407701986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62"/>
          <p:cNvSpPr>
            <a:spLocks/>
          </p:cNvSpPr>
          <p:nvPr/>
        </p:nvSpPr>
        <p:spPr bwMode="auto">
          <a:xfrm>
            <a:off x="2151879" y="4208728"/>
            <a:ext cx="274205" cy="233795"/>
          </a:xfrm>
          <a:custGeom>
            <a:avLst/>
            <a:gdLst>
              <a:gd name="T0" fmla="*/ 0 w 380"/>
              <a:gd name="T1" fmla="*/ 0 h 324"/>
              <a:gd name="T2" fmla="*/ 96 w 380"/>
              <a:gd name="T3" fmla="*/ 162 h 324"/>
              <a:gd name="T4" fmla="*/ 192 w 380"/>
              <a:gd name="T5" fmla="*/ 324 h 324"/>
              <a:gd name="T6" fmla="*/ 284 w 380"/>
              <a:gd name="T7" fmla="*/ 162 h 324"/>
              <a:gd name="T8" fmla="*/ 380 w 380"/>
              <a:gd name="T9" fmla="*/ 0 h 324"/>
              <a:gd name="T10" fmla="*/ 192 w 380"/>
              <a:gd name="T11" fmla="*/ 0 h 324"/>
              <a:gd name="T12" fmla="*/ 0 w 38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0" y="0"/>
                </a:moveTo>
                <a:lnTo>
                  <a:pt x="96" y="162"/>
                </a:lnTo>
                <a:lnTo>
                  <a:pt x="192" y="324"/>
                </a:lnTo>
                <a:lnTo>
                  <a:pt x="284" y="162"/>
                </a:lnTo>
                <a:lnTo>
                  <a:pt x="380" y="0"/>
                </a:lnTo>
                <a:lnTo>
                  <a:pt x="192" y="0"/>
                </a:lnTo>
                <a:lnTo>
                  <a:pt x="0" y="0"/>
                </a:lnTo>
                <a:close/>
              </a:path>
            </a:pathLst>
          </a:custGeom>
          <a:solidFill>
            <a:srgbClr val="598547"/>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49" name="Freeform 72"/>
          <p:cNvSpPr>
            <a:spLocks/>
          </p:cNvSpPr>
          <p:nvPr/>
        </p:nvSpPr>
        <p:spPr bwMode="auto">
          <a:xfrm>
            <a:off x="2151879" y="3741859"/>
            <a:ext cx="274205" cy="233795"/>
          </a:xfrm>
          <a:custGeom>
            <a:avLst/>
            <a:gdLst>
              <a:gd name="T0" fmla="*/ 0 w 380"/>
              <a:gd name="T1" fmla="*/ 0 h 324"/>
              <a:gd name="T2" fmla="*/ 96 w 380"/>
              <a:gd name="T3" fmla="*/ 162 h 324"/>
              <a:gd name="T4" fmla="*/ 192 w 380"/>
              <a:gd name="T5" fmla="*/ 324 h 324"/>
              <a:gd name="T6" fmla="*/ 284 w 380"/>
              <a:gd name="T7" fmla="*/ 162 h 324"/>
              <a:gd name="T8" fmla="*/ 380 w 380"/>
              <a:gd name="T9" fmla="*/ 0 h 324"/>
              <a:gd name="T10" fmla="*/ 192 w 380"/>
              <a:gd name="T11" fmla="*/ 0 h 324"/>
              <a:gd name="T12" fmla="*/ 0 w 38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0" y="0"/>
                </a:moveTo>
                <a:lnTo>
                  <a:pt x="96" y="162"/>
                </a:lnTo>
                <a:lnTo>
                  <a:pt x="192" y="324"/>
                </a:lnTo>
                <a:lnTo>
                  <a:pt x="284" y="162"/>
                </a:lnTo>
                <a:lnTo>
                  <a:pt x="380" y="0"/>
                </a:lnTo>
                <a:lnTo>
                  <a:pt x="192" y="0"/>
                </a:lnTo>
                <a:lnTo>
                  <a:pt x="0" y="0"/>
                </a:lnTo>
                <a:close/>
              </a:path>
            </a:pathLst>
          </a:custGeom>
          <a:solidFill>
            <a:srgbClr val="598547">
              <a:alpha val="23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50" name="Shape 42"/>
          <p:cNvSpPr/>
          <p:nvPr/>
        </p:nvSpPr>
        <p:spPr>
          <a:xfrm>
            <a:off x="1843586" y="3962137"/>
            <a:ext cx="38512" cy="165277"/>
          </a:xfrm>
          <a:prstGeom prst="rect">
            <a:avLst/>
          </a:prstGeom>
          <a:ln w="12700">
            <a:miter lim="400000"/>
          </a:ln>
          <a:extLst>
            <a:ext uri="{C572A759-6A51-4108-AA02-DFA0A04FC94B}">
              <ma14:wrappingTextBoxFlag xmlns:ma14="http://schemas.microsoft.com/office/mac/drawingml/2011/main" xmlns="" val="1"/>
            </a:ext>
          </a:extLst>
        </p:spPr>
        <p:txBody>
          <a:bodyPr wrap="none" lIns="19038" tIns="19038" rIns="19038" bIns="19038" anchor="ctr">
            <a:spAutoFit/>
          </a:bodyPr>
          <a:lstStyle>
            <a:lvl1pPr>
              <a:defRPr sz="2200" cap="all" spc="220">
                <a:solidFill>
                  <a:srgbClr val="FFFFFF"/>
                </a:solidFill>
                <a:latin typeface="Lato Medium"/>
                <a:ea typeface="Lato Medium"/>
                <a:cs typeface="Lato Medium"/>
                <a:sym typeface="Lato Medium"/>
              </a:defRPr>
            </a:lvl1pPr>
          </a:lstStyle>
          <a:p>
            <a:endParaRPr sz="824" dirty="0"/>
          </a:p>
        </p:txBody>
      </p:sp>
      <p:sp>
        <p:nvSpPr>
          <p:cNvPr id="52" name="Freeform 29"/>
          <p:cNvSpPr>
            <a:spLocks/>
          </p:cNvSpPr>
          <p:nvPr/>
        </p:nvSpPr>
        <p:spPr bwMode="auto">
          <a:xfrm>
            <a:off x="1105384" y="3698128"/>
            <a:ext cx="271319" cy="233795"/>
          </a:xfrm>
          <a:custGeom>
            <a:avLst/>
            <a:gdLst>
              <a:gd name="T0" fmla="*/ 376 w 376"/>
              <a:gd name="T1" fmla="*/ 324 h 324"/>
              <a:gd name="T2" fmla="*/ 284 w 376"/>
              <a:gd name="T3" fmla="*/ 162 h 324"/>
              <a:gd name="T4" fmla="*/ 188 w 376"/>
              <a:gd name="T5" fmla="*/ 0 h 324"/>
              <a:gd name="T6" fmla="*/ 92 w 376"/>
              <a:gd name="T7" fmla="*/ 162 h 324"/>
              <a:gd name="T8" fmla="*/ 0 w 376"/>
              <a:gd name="T9" fmla="*/ 324 h 324"/>
              <a:gd name="T10" fmla="*/ 188 w 376"/>
              <a:gd name="T11" fmla="*/ 324 h 324"/>
              <a:gd name="T12" fmla="*/ 376 w 37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376" y="324"/>
                </a:moveTo>
                <a:lnTo>
                  <a:pt x="284" y="162"/>
                </a:lnTo>
                <a:lnTo>
                  <a:pt x="188" y="0"/>
                </a:lnTo>
                <a:lnTo>
                  <a:pt x="92" y="162"/>
                </a:lnTo>
                <a:lnTo>
                  <a:pt x="0" y="324"/>
                </a:lnTo>
                <a:lnTo>
                  <a:pt x="188" y="324"/>
                </a:lnTo>
                <a:lnTo>
                  <a:pt x="376" y="324"/>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564" tIns="20782" rIns="41564" bIns="20782" numCol="1" anchor="t" anchorCtr="0" compatLnSpc="1">
            <a:prstTxWarp prst="textNoShape">
              <a:avLst/>
            </a:prstTxWarp>
          </a:bodyPr>
          <a:lstStyle/>
          <a:p>
            <a:endParaRPr lang="ru-RU" sz="818"/>
          </a:p>
        </p:txBody>
      </p:sp>
      <p:sp>
        <p:nvSpPr>
          <p:cNvPr id="56" name="Freeform 35"/>
          <p:cNvSpPr>
            <a:spLocks/>
          </p:cNvSpPr>
          <p:nvPr/>
        </p:nvSpPr>
        <p:spPr bwMode="auto">
          <a:xfrm>
            <a:off x="212544" y="4553239"/>
            <a:ext cx="274205" cy="236682"/>
          </a:xfrm>
          <a:custGeom>
            <a:avLst/>
            <a:gdLst>
              <a:gd name="T0" fmla="*/ 0 w 380"/>
              <a:gd name="T1" fmla="*/ 328 h 328"/>
              <a:gd name="T2" fmla="*/ 192 w 380"/>
              <a:gd name="T3" fmla="*/ 328 h 328"/>
              <a:gd name="T4" fmla="*/ 380 w 380"/>
              <a:gd name="T5" fmla="*/ 328 h 328"/>
              <a:gd name="T6" fmla="*/ 284 w 380"/>
              <a:gd name="T7" fmla="*/ 166 h 328"/>
              <a:gd name="T8" fmla="*/ 192 w 380"/>
              <a:gd name="T9" fmla="*/ 0 h 328"/>
              <a:gd name="T10" fmla="*/ 96 w 380"/>
              <a:gd name="T11" fmla="*/ 166 h 328"/>
              <a:gd name="T12" fmla="*/ 0 w 380"/>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80" h="328">
                <a:moveTo>
                  <a:pt x="0" y="328"/>
                </a:moveTo>
                <a:lnTo>
                  <a:pt x="192" y="328"/>
                </a:lnTo>
                <a:lnTo>
                  <a:pt x="380" y="328"/>
                </a:lnTo>
                <a:lnTo>
                  <a:pt x="284" y="166"/>
                </a:lnTo>
                <a:lnTo>
                  <a:pt x="192" y="0"/>
                </a:lnTo>
                <a:lnTo>
                  <a:pt x="96" y="166"/>
                </a:lnTo>
                <a:lnTo>
                  <a:pt x="0" y="328"/>
                </a:lnTo>
                <a:close/>
              </a:path>
            </a:pathLst>
          </a:custGeom>
          <a:solidFill>
            <a:srgbClr val="598547">
              <a:alpha val="23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57" name="Freeform 36"/>
          <p:cNvSpPr>
            <a:spLocks/>
          </p:cNvSpPr>
          <p:nvPr/>
        </p:nvSpPr>
        <p:spPr bwMode="auto">
          <a:xfrm>
            <a:off x="212544" y="4085648"/>
            <a:ext cx="274205" cy="233795"/>
          </a:xfrm>
          <a:custGeom>
            <a:avLst/>
            <a:gdLst>
              <a:gd name="T0" fmla="*/ 0 w 380"/>
              <a:gd name="T1" fmla="*/ 324 h 324"/>
              <a:gd name="T2" fmla="*/ 192 w 380"/>
              <a:gd name="T3" fmla="*/ 324 h 324"/>
              <a:gd name="T4" fmla="*/ 380 w 380"/>
              <a:gd name="T5" fmla="*/ 324 h 324"/>
              <a:gd name="T6" fmla="*/ 284 w 380"/>
              <a:gd name="T7" fmla="*/ 162 h 324"/>
              <a:gd name="T8" fmla="*/ 192 w 380"/>
              <a:gd name="T9" fmla="*/ 0 h 324"/>
              <a:gd name="T10" fmla="*/ 96 w 380"/>
              <a:gd name="T11" fmla="*/ 162 h 324"/>
              <a:gd name="T12" fmla="*/ 0 w 380"/>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0" y="324"/>
                </a:moveTo>
                <a:lnTo>
                  <a:pt x="192" y="324"/>
                </a:lnTo>
                <a:lnTo>
                  <a:pt x="380" y="324"/>
                </a:lnTo>
                <a:lnTo>
                  <a:pt x="284" y="162"/>
                </a:lnTo>
                <a:lnTo>
                  <a:pt x="192" y="0"/>
                </a:lnTo>
                <a:lnTo>
                  <a:pt x="96" y="162"/>
                </a:lnTo>
                <a:lnTo>
                  <a:pt x="0" y="324"/>
                </a:lnTo>
                <a:close/>
              </a:path>
            </a:pathLst>
          </a:custGeom>
          <a:solidFill>
            <a:srgbClr val="598547">
              <a:alpha val="44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58" name="Freeform 37"/>
          <p:cNvSpPr>
            <a:spLocks/>
          </p:cNvSpPr>
          <p:nvPr/>
        </p:nvSpPr>
        <p:spPr bwMode="auto">
          <a:xfrm>
            <a:off x="351089" y="4553239"/>
            <a:ext cx="271319" cy="236682"/>
          </a:xfrm>
          <a:custGeom>
            <a:avLst/>
            <a:gdLst>
              <a:gd name="T0" fmla="*/ 0 w 376"/>
              <a:gd name="T1" fmla="*/ 0 h 328"/>
              <a:gd name="T2" fmla="*/ 92 w 376"/>
              <a:gd name="T3" fmla="*/ 166 h 328"/>
              <a:gd name="T4" fmla="*/ 188 w 376"/>
              <a:gd name="T5" fmla="*/ 328 h 328"/>
              <a:gd name="T6" fmla="*/ 280 w 376"/>
              <a:gd name="T7" fmla="*/ 166 h 328"/>
              <a:gd name="T8" fmla="*/ 376 w 376"/>
              <a:gd name="T9" fmla="*/ 0 h 328"/>
              <a:gd name="T10" fmla="*/ 188 w 376"/>
              <a:gd name="T11" fmla="*/ 0 h 328"/>
              <a:gd name="T12" fmla="*/ 0 w 376"/>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376" h="328">
                <a:moveTo>
                  <a:pt x="0" y="0"/>
                </a:moveTo>
                <a:lnTo>
                  <a:pt x="92" y="166"/>
                </a:lnTo>
                <a:lnTo>
                  <a:pt x="188" y="328"/>
                </a:lnTo>
                <a:lnTo>
                  <a:pt x="280" y="166"/>
                </a:lnTo>
                <a:lnTo>
                  <a:pt x="376" y="0"/>
                </a:lnTo>
                <a:lnTo>
                  <a:pt x="188" y="0"/>
                </a:lnTo>
                <a:lnTo>
                  <a:pt x="0" y="0"/>
                </a:lnTo>
                <a:close/>
              </a:path>
            </a:pathLst>
          </a:custGeom>
          <a:solidFill>
            <a:srgbClr val="598547">
              <a:alpha val="75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59" name="Freeform 38"/>
          <p:cNvSpPr>
            <a:spLocks/>
          </p:cNvSpPr>
          <p:nvPr/>
        </p:nvSpPr>
        <p:spPr bwMode="auto">
          <a:xfrm>
            <a:off x="76885" y="4553239"/>
            <a:ext cx="274205" cy="236682"/>
          </a:xfrm>
          <a:custGeom>
            <a:avLst/>
            <a:gdLst>
              <a:gd name="T0" fmla="*/ 188 w 380"/>
              <a:gd name="T1" fmla="*/ 328 h 328"/>
              <a:gd name="T2" fmla="*/ 284 w 380"/>
              <a:gd name="T3" fmla="*/ 166 h 328"/>
              <a:gd name="T4" fmla="*/ 380 w 380"/>
              <a:gd name="T5" fmla="*/ 0 h 328"/>
              <a:gd name="T6" fmla="*/ 188 w 380"/>
              <a:gd name="T7" fmla="*/ 0 h 328"/>
              <a:gd name="T8" fmla="*/ 0 w 380"/>
              <a:gd name="T9" fmla="*/ 0 h 328"/>
              <a:gd name="T10" fmla="*/ 96 w 380"/>
              <a:gd name="T11" fmla="*/ 166 h 328"/>
              <a:gd name="T12" fmla="*/ 188 w 380"/>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80" h="328">
                <a:moveTo>
                  <a:pt x="188" y="328"/>
                </a:moveTo>
                <a:lnTo>
                  <a:pt x="284" y="166"/>
                </a:lnTo>
                <a:lnTo>
                  <a:pt x="380" y="0"/>
                </a:lnTo>
                <a:lnTo>
                  <a:pt x="188" y="0"/>
                </a:lnTo>
                <a:lnTo>
                  <a:pt x="0" y="0"/>
                </a:lnTo>
                <a:lnTo>
                  <a:pt x="96" y="166"/>
                </a:lnTo>
                <a:lnTo>
                  <a:pt x="188" y="328"/>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564" tIns="20782" rIns="41564" bIns="20782" numCol="1" anchor="t" anchorCtr="0" compatLnSpc="1">
            <a:prstTxWarp prst="textNoShape">
              <a:avLst/>
            </a:prstTxWarp>
          </a:bodyPr>
          <a:lstStyle/>
          <a:p>
            <a:endParaRPr lang="ru-RU" sz="818"/>
          </a:p>
        </p:txBody>
      </p:sp>
      <p:sp>
        <p:nvSpPr>
          <p:cNvPr id="61" name="Freeform 41"/>
          <p:cNvSpPr>
            <a:spLocks/>
          </p:cNvSpPr>
          <p:nvPr/>
        </p:nvSpPr>
        <p:spPr bwMode="auto">
          <a:xfrm>
            <a:off x="1066744" y="3931923"/>
            <a:ext cx="271319" cy="236682"/>
          </a:xfrm>
          <a:custGeom>
            <a:avLst/>
            <a:gdLst>
              <a:gd name="T0" fmla="*/ 188 w 376"/>
              <a:gd name="T1" fmla="*/ 328 h 328"/>
              <a:gd name="T2" fmla="*/ 284 w 376"/>
              <a:gd name="T3" fmla="*/ 166 h 328"/>
              <a:gd name="T4" fmla="*/ 376 w 376"/>
              <a:gd name="T5" fmla="*/ 0 h 328"/>
              <a:gd name="T6" fmla="*/ 188 w 376"/>
              <a:gd name="T7" fmla="*/ 0 h 328"/>
              <a:gd name="T8" fmla="*/ 0 w 376"/>
              <a:gd name="T9" fmla="*/ 0 h 328"/>
              <a:gd name="T10" fmla="*/ 92 w 376"/>
              <a:gd name="T11" fmla="*/ 166 h 328"/>
              <a:gd name="T12" fmla="*/ 188 w 376"/>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76" h="328">
                <a:moveTo>
                  <a:pt x="188" y="328"/>
                </a:moveTo>
                <a:lnTo>
                  <a:pt x="284" y="166"/>
                </a:lnTo>
                <a:lnTo>
                  <a:pt x="376" y="0"/>
                </a:lnTo>
                <a:lnTo>
                  <a:pt x="188" y="0"/>
                </a:lnTo>
                <a:lnTo>
                  <a:pt x="0" y="0"/>
                </a:lnTo>
                <a:lnTo>
                  <a:pt x="92" y="166"/>
                </a:lnTo>
                <a:lnTo>
                  <a:pt x="188" y="328"/>
                </a:lnTo>
                <a:close/>
              </a:path>
            </a:pathLst>
          </a:custGeom>
          <a:solidFill>
            <a:srgbClr val="598547">
              <a:alpha val="26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62" name="Freeform 43"/>
          <p:cNvSpPr>
            <a:spLocks/>
          </p:cNvSpPr>
          <p:nvPr/>
        </p:nvSpPr>
        <p:spPr bwMode="auto">
          <a:xfrm>
            <a:off x="212544" y="4319444"/>
            <a:ext cx="274205" cy="233795"/>
          </a:xfrm>
          <a:custGeom>
            <a:avLst/>
            <a:gdLst>
              <a:gd name="T0" fmla="*/ 0 w 380"/>
              <a:gd name="T1" fmla="*/ 0 h 324"/>
              <a:gd name="T2" fmla="*/ 96 w 380"/>
              <a:gd name="T3" fmla="*/ 162 h 324"/>
              <a:gd name="T4" fmla="*/ 192 w 380"/>
              <a:gd name="T5" fmla="*/ 324 h 324"/>
              <a:gd name="T6" fmla="*/ 284 w 380"/>
              <a:gd name="T7" fmla="*/ 162 h 324"/>
              <a:gd name="T8" fmla="*/ 380 w 380"/>
              <a:gd name="T9" fmla="*/ 0 h 324"/>
              <a:gd name="T10" fmla="*/ 192 w 380"/>
              <a:gd name="T11" fmla="*/ 0 h 324"/>
              <a:gd name="T12" fmla="*/ 0 w 38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0" y="0"/>
                </a:moveTo>
                <a:lnTo>
                  <a:pt x="96" y="162"/>
                </a:lnTo>
                <a:lnTo>
                  <a:pt x="192" y="324"/>
                </a:lnTo>
                <a:lnTo>
                  <a:pt x="284" y="162"/>
                </a:lnTo>
                <a:lnTo>
                  <a:pt x="380" y="0"/>
                </a:lnTo>
                <a:lnTo>
                  <a:pt x="192" y="0"/>
                </a:lnTo>
                <a:lnTo>
                  <a:pt x="0" y="0"/>
                </a:lnTo>
                <a:close/>
              </a:path>
            </a:pathLst>
          </a:custGeom>
          <a:solidFill>
            <a:srgbClr val="598547"/>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64" name="Freeform 45"/>
          <p:cNvSpPr>
            <a:spLocks/>
          </p:cNvSpPr>
          <p:nvPr/>
        </p:nvSpPr>
        <p:spPr bwMode="auto">
          <a:xfrm>
            <a:off x="1241044" y="3698128"/>
            <a:ext cx="271319" cy="233795"/>
          </a:xfrm>
          <a:custGeom>
            <a:avLst/>
            <a:gdLst>
              <a:gd name="T0" fmla="*/ 188 w 376"/>
              <a:gd name="T1" fmla="*/ 324 h 324"/>
              <a:gd name="T2" fmla="*/ 284 w 376"/>
              <a:gd name="T3" fmla="*/ 162 h 324"/>
              <a:gd name="T4" fmla="*/ 376 w 376"/>
              <a:gd name="T5" fmla="*/ 0 h 324"/>
              <a:gd name="T6" fmla="*/ 188 w 376"/>
              <a:gd name="T7" fmla="*/ 0 h 324"/>
              <a:gd name="T8" fmla="*/ 0 w 376"/>
              <a:gd name="T9" fmla="*/ 0 h 324"/>
              <a:gd name="T10" fmla="*/ 96 w 376"/>
              <a:gd name="T11" fmla="*/ 162 h 324"/>
              <a:gd name="T12" fmla="*/ 188 w 37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188" y="324"/>
                </a:moveTo>
                <a:lnTo>
                  <a:pt x="284" y="162"/>
                </a:lnTo>
                <a:lnTo>
                  <a:pt x="376" y="0"/>
                </a:lnTo>
                <a:lnTo>
                  <a:pt x="188" y="0"/>
                </a:lnTo>
                <a:lnTo>
                  <a:pt x="0" y="0"/>
                </a:lnTo>
                <a:lnTo>
                  <a:pt x="96" y="162"/>
                </a:lnTo>
                <a:lnTo>
                  <a:pt x="188" y="324"/>
                </a:lnTo>
                <a:close/>
              </a:path>
            </a:pathLst>
          </a:custGeom>
          <a:solidFill>
            <a:srgbClr val="598547">
              <a:alpha val="44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66" name="Freeform 47"/>
          <p:cNvSpPr>
            <a:spLocks/>
          </p:cNvSpPr>
          <p:nvPr/>
        </p:nvSpPr>
        <p:spPr bwMode="auto">
          <a:xfrm>
            <a:off x="351089" y="4085648"/>
            <a:ext cx="271319" cy="233795"/>
          </a:xfrm>
          <a:custGeom>
            <a:avLst/>
            <a:gdLst>
              <a:gd name="T0" fmla="*/ 0 w 376"/>
              <a:gd name="T1" fmla="*/ 0 h 324"/>
              <a:gd name="T2" fmla="*/ 92 w 376"/>
              <a:gd name="T3" fmla="*/ 162 h 324"/>
              <a:gd name="T4" fmla="*/ 188 w 376"/>
              <a:gd name="T5" fmla="*/ 324 h 324"/>
              <a:gd name="T6" fmla="*/ 280 w 376"/>
              <a:gd name="T7" fmla="*/ 162 h 324"/>
              <a:gd name="T8" fmla="*/ 376 w 376"/>
              <a:gd name="T9" fmla="*/ 0 h 324"/>
              <a:gd name="T10" fmla="*/ 188 w 376"/>
              <a:gd name="T11" fmla="*/ 0 h 324"/>
              <a:gd name="T12" fmla="*/ 0 w 376"/>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0" y="0"/>
                </a:moveTo>
                <a:lnTo>
                  <a:pt x="92" y="162"/>
                </a:lnTo>
                <a:lnTo>
                  <a:pt x="188" y="324"/>
                </a:lnTo>
                <a:lnTo>
                  <a:pt x="280" y="162"/>
                </a:lnTo>
                <a:lnTo>
                  <a:pt x="376" y="0"/>
                </a:lnTo>
                <a:lnTo>
                  <a:pt x="188" y="0"/>
                </a:lnTo>
                <a:lnTo>
                  <a:pt x="0" y="0"/>
                </a:lnTo>
                <a:close/>
              </a:path>
            </a:pathLst>
          </a:custGeom>
          <a:solidFill>
            <a:srgbClr val="598547">
              <a:alpha val="26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67" name="Freeform 48"/>
          <p:cNvSpPr>
            <a:spLocks/>
          </p:cNvSpPr>
          <p:nvPr/>
        </p:nvSpPr>
        <p:spPr bwMode="auto">
          <a:xfrm>
            <a:off x="76885" y="4085648"/>
            <a:ext cx="274205" cy="233795"/>
          </a:xfrm>
          <a:custGeom>
            <a:avLst/>
            <a:gdLst>
              <a:gd name="T0" fmla="*/ 188 w 380"/>
              <a:gd name="T1" fmla="*/ 324 h 324"/>
              <a:gd name="T2" fmla="*/ 284 w 380"/>
              <a:gd name="T3" fmla="*/ 162 h 324"/>
              <a:gd name="T4" fmla="*/ 380 w 380"/>
              <a:gd name="T5" fmla="*/ 0 h 324"/>
              <a:gd name="T6" fmla="*/ 188 w 380"/>
              <a:gd name="T7" fmla="*/ 0 h 324"/>
              <a:gd name="T8" fmla="*/ 0 w 380"/>
              <a:gd name="T9" fmla="*/ 0 h 324"/>
              <a:gd name="T10" fmla="*/ 96 w 380"/>
              <a:gd name="T11" fmla="*/ 162 h 324"/>
              <a:gd name="T12" fmla="*/ 188 w 380"/>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188" y="324"/>
                </a:moveTo>
                <a:lnTo>
                  <a:pt x="284" y="162"/>
                </a:lnTo>
                <a:lnTo>
                  <a:pt x="380" y="0"/>
                </a:lnTo>
                <a:lnTo>
                  <a:pt x="188" y="0"/>
                </a:lnTo>
                <a:lnTo>
                  <a:pt x="0" y="0"/>
                </a:lnTo>
                <a:lnTo>
                  <a:pt x="96" y="162"/>
                </a:lnTo>
                <a:lnTo>
                  <a:pt x="188" y="324"/>
                </a:lnTo>
                <a:close/>
              </a:path>
            </a:pathLst>
          </a:custGeom>
          <a:solidFill>
            <a:srgbClr val="598547">
              <a:alpha val="23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70" name="Freeform 51"/>
          <p:cNvSpPr>
            <a:spLocks/>
          </p:cNvSpPr>
          <p:nvPr/>
        </p:nvSpPr>
        <p:spPr bwMode="auto">
          <a:xfrm>
            <a:off x="212544" y="3852574"/>
            <a:ext cx="274205" cy="233074"/>
          </a:xfrm>
          <a:custGeom>
            <a:avLst/>
            <a:gdLst>
              <a:gd name="T0" fmla="*/ 192 w 380"/>
              <a:gd name="T1" fmla="*/ 323 h 323"/>
              <a:gd name="T2" fmla="*/ 284 w 380"/>
              <a:gd name="T3" fmla="*/ 162 h 323"/>
              <a:gd name="T4" fmla="*/ 380 w 380"/>
              <a:gd name="T5" fmla="*/ 0 h 323"/>
              <a:gd name="T6" fmla="*/ 192 w 380"/>
              <a:gd name="T7" fmla="*/ 0 h 323"/>
              <a:gd name="T8" fmla="*/ 0 w 380"/>
              <a:gd name="T9" fmla="*/ 0 h 323"/>
              <a:gd name="T10" fmla="*/ 96 w 380"/>
              <a:gd name="T11" fmla="*/ 162 h 323"/>
              <a:gd name="T12" fmla="*/ 192 w 380"/>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380" h="323">
                <a:moveTo>
                  <a:pt x="192" y="323"/>
                </a:moveTo>
                <a:lnTo>
                  <a:pt x="284" y="162"/>
                </a:lnTo>
                <a:lnTo>
                  <a:pt x="380" y="0"/>
                </a:lnTo>
                <a:lnTo>
                  <a:pt x="192" y="0"/>
                </a:lnTo>
                <a:lnTo>
                  <a:pt x="0" y="0"/>
                </a:lnTo>
                <a:lnTo>
                  <a:pt x="96" y="162"/>
                </a:lnTo>
                <a:lnTo>
                  <a:pt x="192" y="323"/>
                </a:lnTo>
                <a:close/>
              </a:path>
            </a:pathLst>
          </a:custGeom>
          <a:solidFill>
            <a:srgbClr val="598547">
              <a:alpha val="23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72" name="Freeform 53"/>
          <p:cNvSpPr>
            <a:spLocks/>
          </p:cNvSpPr>
          <p:nvPr/>
        </p:nvSpPr>
        <p:spPr bwMode="auto">
          <a:xfrm>
            <a:off x="1603771" y="4442836"/>
            <a:ext cx="274926" cy="233795"/>
          </a:xfrm>
          <a:custGeom>
            <a:avLst/>
            <a:gdLst>
              <a:gd name="T0" fmla="*/ 381 w 381"/>
              <a:gd name="T1" fmla="*/ 324 h 324"/>
              <a:gd name="T2" fmla="*/ 284 w 381"/>
              <a:gd name="T3" fmla="*/ 162 h 324"/>
              <a:gd name="T4" fmla="*/ 193 w 381"/>
              <a:gd name="T5" fmla="*/ 0 h 324"/>
              <a:gd name="T6" fmla="*/ 96 w 381"/>
              <a:gd name="T7" fmla="*/ 162 h 324"/>
              <a:gd name="T8" fmla="*/ 0 w 381"/>
              <a:gd name="T9" fmla="*/ 324 h 324"/>
              <a:gd name="T10" fmla="*/ 193 w 381"/>
              <a:gd name="T11" fmla="*/ 324 h 324"/>
              <a:gd name="T12" fmla="*/ 381 w 381"/>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1" h="324">
                <a:moveTo>
                  <a:pt x="381" y="324"/>
                </a:moveTo>
                <a:lnTo>
                  <a:pt x="284" y="162"/>
                </a:lnTo>
                <a:lnTo>
                  <a:pt x="193" y="0"/>
                </a:lnTo>
                <a:lnTo>
                  <a:pt x="96" y="162"/>
                </a:lnTo>
                <a:lnTo>
                  <a:pt x="0" y="324"/>
                </a:lnTo>
                <a:lnTo>
                  <a:pt x="193" y="324"/>
                </a:lnTo>
                <a:lnTo>
                  <a:pt x="381" y="324"/>
                </a:lnTo>
                <a:close/>
              </a:path>
            </a:pathLst>
          </a:custGeom>
          <a:solidFill>
            <a:srgbClr val="598547"/>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74" name="Freeform 55"/>
          <p:cNvSpPr>
            <a:spLocks/>
          </p:cNvSpPr>
          <p:nvPr/>
        </p:nvSpPr>
        <p:spPr bwMode="auto">
          <a:xfrm>
            <a:off x="512004" y="4909705"/>
            <a:ext cx="274926" cy="233795"/>
          </a:xfrm>
          <a:custGeom>
            <a:avLst/>
            <a:gdLst>
              <a:gd name="T0" fmla="*/ 381 w 381"/>
              <a:gd name="T1" fmla="*/ 324 h 324"/>
              <a:gd name="T2" fmla="*/ 284 w 381"/>
              <a:gd name="T3" fmla="*/ 162 h 324"/>
              <a:gd name="T4" fmla="*/ 188 w 381"/>
              <a:gd name="T5" fmla="*/ 0 h 324"/>
              <a:gd name="T6" fmla="*/ 96 w 381"/>
              <a:gd name="T7" fmla="*/ 162 h 324"/>
              <a:gd name="T8" fmla="*/ 0 w 381"/>
              <a:gd name="T9" fmla="*/ 324 h 324"/>
              <a:gd name="T10" fmla="*/ 188 w 381"/>
              <a:gd name="T11" fmla="*/ 324 h 324"/>
              <a:gd name="T12" fmla="*/ 381 w 381"/>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1" h="324">
                <a:moveTo>
                  <a:pt x="381" y="324"/>
                </a:moveTo>
                <a:lnTo>
                  <a:pt x="284" y="162"/>
                </a:lnTo>
                <a:lnTo>
                  <a:pt x="188" y="0"/>
                </a:lnTo>
                <a:lnTo>
                  <a:pt x="96" y="162"/>
                </a:lnTo>
                <a:lnTo>
                  <a:pt x="0" y="324"/>
                </a:lnTo>
                <a:lnTo>
                  <a:pt x="188" y="324"/>
                </a:lnTo>
                <a:lnTo>
                  <a:pt x="381" y="324"/>
                </a:lnTo>
                <a:close/>
              </a:path>
            </a:pathLst>
          </a:custGeom>
          <a:solidFill>
            <a:srgbClr val="598547">
              <a:alpha val="75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75" name="Freeform 56"/>
          <p:cNvSpPr>
            <a:spLocks/>
          </p:cNvSpPr>
          <p:nvPr/>
        </p:nvSpPr>
        <p:spPr bwMode="auto">
          <a:xfrm>
            <a:off x="1332452" y="4909705"/>
            <a:ext cx="271319" cy="233795"/>
          </a:xfrm>
          <a:custGeom>
            <a:avLst/>
            <a:gdLst>
              <a:gd name="T0" fmla="*/ 376 w 376"/>
              <a:gd name="T1" fmla="*/ 324 h 324"/>
              <a:gd name="T2" fmla="*/ 284 w 376"/>
              <a:gd name="T3" fmla="*/ 162 h 324"/>
              <a:gd name="T4" fmla="*/ 188 w 376"/>
              <a:gd name="T5" fmla="*/ 0 h 324"/>
              <a:gd name="T6" fmla="*/ 96 w 376"/>
              <a:gd name="T7" fmla="*/ 162 h 324"/>
              <a:gd name="T8" fmla="*/ 0 w 376"/>
              <a:gd name="T9" fmla="*/ 324 h 324"/>
              <a:gd name="T10" fmla="*/ 188 w 376"/>
              <a:gd name="T11" fmla="*/ 324 h 324"/>
              <a:gd name="T12" fmla="*/ 376 w 37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376" y="324"/>
                </a:moveTo>
                <a:lnTo>
                  <a:pt x="284" y="162"/>
                </a:lnTo>
                <a:lnTo>
                  <a:pt x="188" y="0"/>
                </a:lnTo>
                <a:lnTo>
                  <a:pt x="96" y="162"/>
                </a:lnTo>
                <a:lnTo>
                  <a:pt x="0" y="324"/>
                </a:lnTo>
                <a:lnTo>
                  <a:pt x="188" y="324"/>
                </a:lnTo>
                <a:lnTo>
                  <a:pt x="376" y="324"/>
                </a:lnTo>
                <a:close/>
              </a:path>
            </a:pathLst>
          </a:custGeom>
          <a:solidFill>
            <a:srgbClr val="598547">
              <a:alpha val="75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76" name="Freeform 57"/>
          <p:cNvSpPr>
            <a:spLocks/>
          </p:cNvSpPr>
          <p:nvPr/>
        </p:nvSpPr>
        <p:spPr bwMode="auto">
          <a:xfrm>
            <a:off x="1058248" y="4442836"/>
            <a:ext cx="274205" cy="233795"/>
          </a:xfrm>
          <a:custGeom>
            <a:avLst/>
            <a:gdLst>
              <a:gd name="T0" fmla="*/ 380 w 380"/>
              <a:gd name="T1" fmla="*/ 324 h 324"/>
              <a:gd name="T2" fmla="*/ 284 w 380"/>
              <a:gd name="T3" fmla="*/ 162 h 324"/>
              <a:gd name="T4" fmla="*/ 192 w 380"/>
              <a:gd name="T5" fmla="*/ 0 h 324"/>
              <a:gd name="T6" fmla="*/ 96 w 380"/>
              <a:gd name="T7" fmla="*/ 162 h 324"/>
              <a:gd name="T8" fmla="*/ 0 w 380"/>
              <a:gd name="T9" fmla="*/ 324 h 324"/>
              <a:gd name="T10" fmla="*/ 192 w 380"/>
              <a:gd name="T11" fmla="*/ 324 h 324"/>
              <a:gd name="T12" fmla="*/ 380 w 380"/>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380" y="324"/>
                </a:moveTo>
                <a:lnTo>
                  <a:pt x="284" y="162"/>
                </a:lnTo>
                <a:lnTo>
                  <a:pt x="192" y="0"/>
                </a:lnTo>
                <a:lnTo>
                  <a:pt x="96" y="162"/>
                </a:lnTo>
                <a:lnTo>
                  <a:pt x="0" y="324"/>
                </a:lnTo>
                <a:lnTo>
                  <a:pt x="192" y="324"/>
                </a:lnTo>
                <a:lnTo>
                  <a:pt x="380" y="324"/>
                </a:lnTo>
                <a:close/>
              </a:path>
            </a:pathLst>
          </a:custGeom>
          <a:solidFill>
            <a:srgbClr val="598547">
              <a:alpha val="44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77" name="Freeform 59"/>
          <p:cNvSpPr>
            <a:spLocks/>
          </p:cNvSpPr>
          <p:nvPr/>
        </p:nvSpPr>
        <p:spPr bwMode="auto">
          <a:xfrm>
            <a:off x="1743037" y="4206153"/>
            <a:ext cx="271319" cy="236682"/>
          </a:xfrm>
          <a:custGeom>
            <a:avLst/>
            <a:gdLst>
              <a:gd name="T0" fmla="*/ 376 w 376"/>
              <a:gd name="T1" fmla="*/ 328 h 328"/>
              <a:gd name="T2" fmla="*/ 284 w 376"/>
              <a:gd name="T3" fmla="*/ 162 h 328"/>
              <a:gd name="T4" fmla="*/ 188 w 376"/>
              <a:gd name="T5" fmla="*/ 0 h 328"/>
              <a:gd name="T6" fmla="*/ 91 w 376"/>
              <a:gd name="T7" fmla="*/ 162 h 328"/>
              <a:gd name="T8" fmla="*/ 0 w 376"/>
              <a:gd name="T9" fmla="*/ 328 h 328"/>
              <a:gd name="T10" fmla="*/ 188 w 376"/>
              <a:gd name="T11" fmla="*/ 328 h 328"/>
              <a:gd name="T12" fmla="*/ 376 w 376"/>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76" h="328">
                <a:moveTo>
                  <a:pt x="376" y="328"/>
                </a:moveTo>
                <a:lnTo>
                  <a:pt x="284" y="162"/>
                </a:lnTo>
                <a:lnTo>
                  <a:pt x="188" y="0"/>
                </a:lnTo>
                <a:lnTo>
                  <a:pt x="91" y="162"/>
                </a:lnTo>
                <a:lnTo>
                  <a:pt x="0" y="328"/>
                </a:lnTo>
                <a:lnTo>
                  <a:pt x="188" y="328"/>
                </a:lnTo>
                <a:lnTo>
                  <a:pt x="376" y="328"/>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564" tIns="20782" rIns="41564" bIns="20782" numCol="1" anchor="t" anchorCtr="0" compatLnSpc="1">
            <a:prstTxWarp prst="textNoShape">
              <a:avLst/>
            </a:prstTxWarp>
          </a:bodyPr>
          <a:lstStyle/>
          <a:p>
            <a:endParaRPr lang="ru-RU" sz="818"/>
          </a:p>
        </p:txBody>
      </p:sp>
      <p:sp>
        <p:nvSpPr>
          <p:cNvPr id="78" name="Freeform 60"/>
          <p:cNvSpPr>
            <a:spLocks/>
          </p:cNvSpPr>
          <p:nvPr/>
        </p:nvSpPr>
        <p:spPr bwMode="auto">
          <a:xfrm>
            <a:off x="1878697" y="4909705"/>
            <a:ext cx="274205" cy="233795"/>
          </a:xfrm>
          <a:custGeom>
            <a:avLst/>
            <a:gdLst>
              <a:gd name="T0" fmla="*/ 0 w 380"/>
              <a:gd name="T1" fmla="*/ 324 h 324"/>
              <a:gd name="T2" fmla="*/ 188 w 380"/>
              <a:gd name="T3" fmla="*/ 324 h 324"/>
              <a:gd name="T4" fmla="*/ 380 w 380"/>
              <a:gd name="T5" fmla="*/ 324 h 324"/>
              <a:gd name="T6" fmla="*/ 284 w 380"/>
              <a:gd name="T7" fmla="*/ 162 h 324"/>
              <a:gd name="T8" fmla="*/ 188 w 380"/>
              <a:gd name="T9" fmla="*/ 0 h 324"/>
              <a:gd name="T10" fmla="*/ 96 w 380"/>
              <a:gd name="T11" fmla="*/ 162 h 324"/>
              <a:gd name="T12" fmla="*/ 0 w 380"/>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0" y="324"/>
                </a:moveTo>
                <a:lnTo>
                  <a:pt x="188" y="324"/>
                </a:lnTo>
                <a:lnTo>
                  <a:pt x="380" y="324"/>
                </a:lnTo>
                <a:lnTo>
                  <a:pt x="284" y="162"/>
                </a:lnTo>
                <a:lnTo>
                  <a:pt x="188" y="0"/>
                </a:lnTo>
                <a:lnTo>
                  <a:pt x="96" y="162"/>
                </a:lnTo>
                <a:lnTo>
                  <a:pt x="0" y="324"/>
                </a:lnTo>
                <a:close/>
              </a:path>
            </a:pathLst>
          </a:custGeom>
          <a:solidFill>
            <a:srgbClr val="598547">
              <a:alpha val="23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79" name="Freeform 61"/>
          <p:cNvSpPr>
            <a:spLocks/>
          </p:cNvSpPr>
          <p:nvPr/>
        </p:nvSpPr>
        <p:spPr bwMode="auto">
          <a:xfrm>
            <a:off x="1840057" y="4442836"/>
            <a:ext cx="274205" cy="233795"/>
          </a:xfrm>
          <a:custGeom>
            <a:avLst/>
            <a:gdLst>
              <a:gd name="T0" fmla="*/ 0 w 380"/>
              <a:gd name="T1" fmla="*/ 324 h 324"/>
              <a:gd name="T2" fmla="*/ 188 w 380"/>
              <a:gd name="T3" fmla="*/ 324 h 324"/>
              <a:gd name="T4" fmla="*/ 380 w 380"/>
              <a:gd name="T5" fmla="*/ 324 h 324"/>
              <a:gd name="T6" fmla="*/ 284 w 380"/>
              <a:gd name="T7" fmla="*/ 162 h 324"/>
              <a:gd name="T8" fmla="*/ 188 w 380"/>
              <a:gd name="T9" fmla="*/ 0 h 324"/>
              <a:gd name="T10" fmla="*/ 96 w 380"/>
              <a:gd name="T11" fmla="*/ 162 h 324"/>
              <a:gd name="T12" fmla="*/ 0 w 380"/>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0" y="324"/>
                </a:moveTo>
                <a:lnTo>
                  <a:pt x="188" y="324"/>
                </a:lnTo>
                <a:lnTo>
                  <a:pt x="380" y="324"/>
                </a:lnTo>
                <a:lnTo>
                  <a:pt x="284" y="162"/>
                </a:lnTo>
                <a:lnTo>
                  <a:pt x="188" y="0"/>
                </a:lnTo>
                <a:lnTo>
                  <a:pt x="96" y="162"/>
                </a:lnTo>
                <a:lnTo>
                  <a:pt x="0" y="324"/>
                </a:lnTo>
                <a:close/>
              </a:path>
            </a:pathLst>
          </a:custGeom>
          <a:solidFill>
            <a:srgbClr val="598547">
              <a:alpha val="26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0" name="Freeform 63"/>
          <p:cNvSpPr>
            <a:spLocks/>
          </p:cNvSpPr>
          <p:nvPr/>
        </p:nvSpPr>
        <p:spPr bwMode="auto">
          <a:xfrm>
            <a:off x="1743037" y="4909705"/>
            <a:ext cx="271319" cy="233795"/>
          </a:xfrm>
          <a:custGeom>
            <a:avLst/>
            <a:gdLst>
              <a:gd name="T0" fmla="*/ 188 w 376"/>
              <a:gd name="T1" fmla="*/ 324 h 324"/>
              <a:gd name="T2" fmla="*/ 284 w 376"/>
              <a:gd name="T3" fmla="*/ 162 h 324"/>
              <a:gd name="T4" fmla="*/ 376 w 376"/>
              <a:gd name="T5" fmla="*/ 0 h 324"/>
              <a:gd name="T6" fmla="*/ 188 w 376"/>
              <a:gd name="T7" fmla="*/ 0 h 324"/>
              <a:gd name="T8" fmla="*/ 0 w 376"/>
              <a:gd name="T9" fmla="*/ 0 h 324"/>
              <a:gd name="T10" fmla="*/ 91 w 376"/>
              <a:gd name="T11" fmla="*/ 162 h 324"/>
              <a:gd name="T12" fmla="*/ 188 w 37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188" y="324"/>
                </a:moveTo>
                <a:lnTo>
                  <a:pt x="284" y="162"/>
                </a:lnTo>
                <a:lnTo>
                  <a:pt x="376" y="0"/>
                </a:lnTo>
                <a:lnTo>
                  <a:pt x="188" y="0"/>
                </a:lnTo>
                <a:lnTo>
                  <a:pt x="0" y="0"/>
                </a:lnTo>
                <a:lnTo>
                  <a:pt x="91" y="162"/>
                </a:lnTo>
                <a:lnTo>
                  <a:pt x="188" y="324"/>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564" tIns="20782" rIns="41564" bIns="20782" numCol="1" anchor="t" anchorCtr="0" compatLnSpc="1">
            <a:prstTxWarp prst="textNoShape">
              <a:avLst/>
            </a:prstTxWarp>
          </a:bodyPr>
          <a:lstStyle/>
          <a:p>
            <a:endParaRPr lang="ru-RU" sz="818"/>
          </a:p>
        </p:txBody>
      </p:sp>
      <p:sp>
        <p:nvSpPr>
          <p:cNvPr id="81" name="Freeform 64"/>
          <p:cNvSpPr>
            <a:spLocks/>
          </p:cNvSpPr>
          <p:nvPr/>
        </p:nvSpPr>
        <p:spPr bwMode="auto">
          <a:xfrm>
            <a:off x="1468112" y="4909705"/>
            <a:ext cx="274926" cy="233795"/>
          </a:xfrm>
          <a:custGeom>
            <a:avLst/>
            <a:gdLst>
              <a:gd name="T0" fmla="*/ 188 w 381"/>
              <a:gd name="T1" fmla="*/ 324 h 324"/>
              <a:gd name="T2" fmla="*/ 284 w 381"/>
              <a:gd name="T3" fmla="*/ 162 h 324"/>
              <a:gd name="T4" fmla="*/ 381 w 381"/>
              <a:gd name="T5" fmla="*/ 0 h 324"/>
              <a:gd name="T6" fmla="*/ 188 w 381"/>
              <a:gd name="T7" fmla="*/ 0 h 324"/>
              <a:gd name="T8" fmla="*/ 0 w 381"/>
              <a:gd name="T9" fmla="*/ 0 h 324"/>
              <a:gd name="T10" fmla="*/ 96 w 381"/>
              <a:gd name="T11" fmla="*/ 162 h 324"/>
              <a:gd name="T12" fmla="*/ 188 w 381"/>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1" h="324">
                <a:moveTo>
                  <a:pt x="188" y="324"/>
                </a:moveTo>
                <a:lnTo>
                  <a:pt x="284" y="162"/>
                </a:lnTo>
                <a:lnTo>
                  <a:pt x="381" y="0"/>
                </a:lnTo>
                <a:lnTo>
                  <a:pt x="188" y="0"/>
                </a:lnTo>
                <a:lnTo>
                  <a:pt x="0" y="0"/>
                </a:lnTo>
                <a:lnTo>
                  <a:pt x="96" y="162"/>
                </a:lnTo>
                <a:lnTo>
                  <a:pt x="188" y="324"/>
                </a:lnTo>
                <a:close/>
              </a:path>
            </a:pathLst>
          </a:custGeom>
          <a:solidFill>
            <a:srgbClr val="598547"/>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2" name="Freeform 65"/>
          <p:cNvSpPr>
            <a:spLocks/>
          </p:cNvSpPr>
          <p:nvPr/>
        </p:nvSpPr>
        <p:spPr bwMode="auto">
          <a:xfrm>
            <a:off x="1196794" y="4909705"/>
            <a:ext cx="271319" cy="233795"/>
          </a:xfrm>
          <a:custGeom>
            <a:avLst/>
            <a:gdLst>
              <a:gd name="T0" fmla="*/ 376 w 376"/>
              <a:gd name="T1" fmla="*/ 0 h 324"/>
              <a:gd name="T2" fmla="*/ 188 w 376"/>
              <a:gd name="T3" fmla="*/ 0 h 324"/>
              <a:gd name="T4" fmla="*/ 0 w 376"/>
              <a:gd name="T5" fmla="*/ 0 h 324"/>
              <a:gd name="T6" fmla="*/ 92 w 376"/>
              <a:gd name="T7" fmla="*/ 162 h 324"/>
              <a:gd name="T8" fmla="*/ 188 w 376"/>
              <a:gd name="T9" fmla="*/ 324 h 324"/>
              <a:gd name="T10" fmla="*/ 284 w 376"/>
              <a:gd name="T11" fmla="*/ 162 h 324"/>
              <a:gd name="T12" fmla="*/ 376 w 376"/>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376" y="0"/>
                </a:moveTo>
                <a:lnTo>
                  <a:pt x="188" y="0"/>
                </a:lnTo>
                <a:lnTo>
                  <a:pt x="0" y="0"/>
                </a:lnTo>
                <a:lnTo>
                  <a:pt x="92" y="162"/>
                </a:lnTo>
                <a:lnTo>
                  <a:pt x="188" y="324"/>
                </a:lnTo>
                <a:lnTo>
                  <a:pt x="284" y="162"/>
                </a:lnTo>
                <a:lnTo>
                  <a:pt x="376" y="0"/>
                </a:lnTo>
                <a:close/>
              </a:path>
            </a:pathLst>
          </a:custGeom>
          <a:solidFill>
            <a:srgbClr val="598547">
              <a:alpha val="44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3" name="Freeform 66"/>
          <p:cNvSpPr>
            <a:spLocks/>
          </p:cNvSpPr>
          <p:nvPr/>
        </p:nvSpPr>
        <p:spPr bwMode="auto">
          <a:xfrm>
            <a:off x="647663" y="4909705"/>
            <a:ext cx="274926" cy="233795"/>
          </a:xfrm>
          <a:custGeom>
            <a:avLst/>
            <a:gdLst>
              <a:gd name="T0" fmla="*/ 193 w 381"/>
              <a:gd name="T1" fmla="*/ 324 h 324"/>
              <a:gd name="T2" fmla="*/ 284 w 381"/>
              <a:gd name="T3" fmla="*/ 162 h 324"/>
              <a:gd name="T4" fmla="*/ 381 w 381"/>
              <a:gd name="T5" fmla="*/ 0 h 324"/>
              <a:gd name="T6" fmla="*/ 193 w 381"/>
              <a:gd name="T7" fmla="*/ 0 h 324"/>
              <a:gd name="T8" fmla="*/ 0 w 381"/>
              <a:gd name="T9" fmla="*/ 0 h 324"/>
              <a:gd name="T10" fmla="*/ 96 w 381"/>
              <a:gd name="T11" fmla="*/ 162 h 324"/>
              <a:gd name="T12" fmla="*/ 193 w 381"/>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1" h="324">
                <a:moveTo>
                  <a:pt x="193" y="324"/>
                </a:moveTo>
                <a:lnTo>
                  <a:pt x="284" y="162"/>
                </a:lnTo>
                <a:lnTo>
                  <a:pt x="381" y="0"/>
                </a:lnTo>
                <a:lnTo>
                  <a:pt x="193" y="0"/>
                </a:lnTo>
                <a:lnTo>
                  <a:pt x="0" y="0"/>
                </a:lnTo>
                <a:lnTo>
                  <a:pt x="96" y="162"/>
                </a:lnTo>
                <a:lnTo>
                  <a:pt x="193" y="324"/>
                </a:lnTo>
                <a:close/>
              </a:path>
            </a:pathLst>
          </a:custGeom>
          <a:solidFill>
            <a:srgbClr val="598547">
              <a:alpha val="23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4" name="Freeform 67"/>
          <p:cNvSpPr>
            <a:spLocks/>
          </p:cNvSpPr>
          <p:nvPr/>
        </p:nvSpPr>
        <p:spPr bwMode="auto">
          <a:xfrm>
            <a:off x="355221" y="4932597"/>
            <a:ext cx="271319" cy="233795"/>
          </a:xfrm>
          <a:custGeom>
            <a:avLst/>
            <a:gdLst>
              <a:gd name="T0" fmla="*/ 376 w 376"/>
              <a:gd name="T1" fmla="*/ 0 h 324"/>
              <a:gd name="T2" fmla="*/ 188 w 376"/>
              <a:gd name="T3" fmla="*/ 0 h 324"/>
              <a:gd name="T4" fmla="*/ 0 w 376"/>
              <a:gd name="T5" fmla="*/ 0 h 324"/>
              <a:gd name="T6" fmla="*/ 92 w 376"/>
              <a:gd name="T7" fmla="*/ 162 h 324"/>
              <a:gd name="T8" fmla="*/ 188 w 376"/>
              <a:gd name="T9" fmla="*/ 324 h 324"/>
              <a:gd name="T10" fmla="*/ 284 w 376"/>
              <a:gd name="T11" fmla="*/ 162 h 324"/>
              <a:gd name="T12" fmla="*/ 376 w 376"/>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376" y="0"/>
                </a:moveTo>
                <a:lnTo>
                  <a:pt x="188" y="0"/>
                </a:lnTo>
                <a:lnTo>
                  <a:pt x="0" y="0"/>
                </a:lnTo>
                <a:lnTo>
                  <a:pt x="92" y="162"/>
                </a:lnTo>
                <a:lnTo>
                  <a:pt x="188" y="324"/>
                </a:lnTo>
                <a:lnTo>
                  <a:pt x="284" y="162"/>
                </a:lnTo>
                <a:lnTo>
                  <a:pt x="376" y="0"/>
                </a:lnTo>
                <a:close/>
              </a:path>
            </a:pathLst>
          </a:custGeom>
          <a:solidFill>
            <a:srgbClr val="598547">
              <a:alpha val="44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5" name="Freeform 68"/>
          <p:cNvSpPr>
            <a:spLocks/>
          </p:cNvSpPr>
          <p:nvPr/>
        </p:nvSpPr>
        <p:spPr bwMode="auto">
          <a:xfrm>
            <a:off x="1878697" y="4676631"/>
            <a:ext cx="274205" cy="233074"/>
          </a:xfrm>
          <a:custGeom>
            <a:avLst/>
            <a:gdLst>
              <a:gd name="T0" fmla="*/ 0 w 380"/>
              <a:gd name="T1" fmla="*/ 0 h 323"/>
              <a:gd name="T2" fmla="*/ 96 w 380"/>
              <a:gd name="T3" fmla="*/ 161 h 323"/>
              <a:gd name="T4" fmla="*/ 188 w 380"/>
              <a:gd name="T5" fmla="*/ 323 h 323"/>
              <a:gd name="T6" fmla="*/ 284 w 380"/>
              <a:gd name="T7" fmla="*/ 161 h 323"/>
              <a:gd name="T8" fmla="*/ 380 w 380"/>
              <a:gd name="T9" fmla="*/ 0 h 323"/>
              <a:gd name="T10" fmla="*/ 188 w 380"/>
              <a:gd name="T11" fmla="*/ 0 h 323"/>
              <a:gd name="T12" fmla="*/ 0 w 380"/>
              <a:gd name="T13" fmla="*/ 0 h 323"/>
            </a:gdLst>
            <a:ahLst/>
            <a:cxnLst>
              <a:cxn ang="0">
                <a:pos x="T0" y="T1"/>
              </a:cxn>
              <a:cxn ang="0">
                <a:pos x="T2" y="T3"/>
              </a:cxn>
              <a:cxn ang="0">
                <a:pos x="T4" y="T5"/>
              </a:cxn>
              <a:cxn ang="0">
                <a:pos x="T6" y="T7"/>
              </a:cxn>
              <a:cxn ang="0">
                <a:pos x="T8" y="T9"/>
              </a:cxn>
              <a:cxn ang="0">
                <a:pos x="T10" y="T11"/>
              </a:cxn>
              <a:cxn ang="0">
                <a:pos x="T12" y="T13"/>
              </a:cxn>
            </a:cxnLst>
            <a:rect l="0" t="0" r="r" b="b"/>
            <a:pathLst>
              <a:path w="380" h="323">
                <a:moveTo>
                  <a:pt x="0" y="0"/>
                </a:moveTo>
                <a:lnTo>
                  <a:pt x="96" y="161"/>
                </a:lnTo>
                <a:lnTo>
                  <a:pt x="188" y="323"/>
                </a:lnTo>
                <a:lnTo>
                  <a:pt x="284" y="161"/>
                </a:lnTo>
                <a:lnTo>
                  <a:pt x="380" y="0"/>
                </a:lnTo>
                <a:lnTo>
                  <a:pt x="188" y="0"/>
                </a:lnTo>
                <a:lnTo>
                  <a:pt x="0" y="0"/>
                </a:lnTo>
                <a:close/>
              </a:path>
            </a:pathLst>
          </a:custGeom>
          <a:solidFill>
            <a:srgbClr val="598547"/>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6" name="Freeform 69"/>
          <p:cNvSpPr>
            <a:spLocks/>
          </p:cNvSpPr>
          <p:nvPr/>
        </p:nvSpPr>
        <p:spPr bwMode="auto">
          <a:xfrm>
            <a:off x="1603771" y="4676631"/>
            <a:ext cx="274926" cy="233074"/>
          </a:xfrm>
          <a:custGeom>
            <a:avLst/>
            <a:gdLst>
              <a:gd name="T0" fmla="*/ 381 w 381"/>
              <a:gd name="T1" fmla="*/ 0 h 323"/>
              <a:gd name="T2" fmla="*/ 193 w 381"/>
              <a:gd name="T3" fmla="*/ 0 h 323"/>
              <a:gd name="T4" fmla="*/ 0 w 381"/>
              <a:gd name="T5" fmla="*/ 0 h 323"/>
              <a:gd name="T6" fmla="*/ 96 w 381"/>
              <a:gd name="T7" fmla="*/ 161 h 323"/>
              <a:gd name="T8" fmla="*/ 193 w 381"/>
              <a:gd name="T9" fmla="*/ 323 h 323"/>
              <a:gd name="T10" fmla="*/ 284 w 381"/>
              <a:gd name="T11" fmla="*/ 161 h 323"/>
              <a:gd name="T12" fmla="*/ 381 w 381"/>
              <a:gd name="T13" fmla="*/ 0 h 323"/>
            </a:gdLst>
            <a:ahLst/>
            <a:cxnLst>
              <a:cxn ang="0">
                <a:pos x="T0" y="T1"/>
              </a:cxn>
              <a:cxn ang="0">
                <a:pos x="T2" y="T3"/>
              </a:cxn>
              <a:cxn ang="0">
                <a:pos x="T4" y="T5"/>
              </a:cxn>
              <a:cxn ang="0">
                <a:pos x="T6" y="T7"/>
              </a:cxn>
              <a:cxn ang="0">
                <a:pos x="T8" y="T9"/>
              </a:cxn>
              <a:cxn ang="0">
                <a:pos x="T10" y="T11"/>
              </a:cxn>
              <a:cxn ang="0">
                <a:pos x="T12" y="T13"/>
              </a:cxn>
            </a:cxnLst>
            <a:rect l="0" t="0" r="r" b="b"/>
            <a:pathLst>
              <a:path w="381" h="323">
                <a:moveTo>
                  <a:pt x="381" y="0"/>
                </a:moveTo>
                <a:lnTo>
                  <a:pt x="193" y="0"/>
                </a:lnTo>
                <a:lnTo>
                  <a:pt x="0" y="0"/>
                </a:lnTo>
                <a:lnTo>
                  <a:pt x="96" y="161"/>
                </a:lnTo>
                <a:lnTo>
                  <a:pt x="193" y="323"/>
                </a:lnTo>
                <a:lnTo>
                  <a:pt x="284" y="161"/>
                </a:lnTo>
                <a:lnTo>
                  <a:pt x="381" y="0"/>
                </a:lnTo>
                <a:close/>
              </a:path>
            </a:pathLst>
          </a:custGeom>
          <a:solidFill>
            <a:srgbClr val="598547">
              <a:alpha val="44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8" name="Freeform 71"/>
          <p:cNvSpPr>
            <a:spLocks/>
          </p:cNvSpPr>
          <p:nvPr/>
        </p:nvSpPr>
        <p:spPr bwMode="auto">
          <a:xfrm>
            <a:off x="512004" y="4676631"/>
            <a:ext cx="274926" cy="233074"/>
          </a:xfrm>
          <a:custGeom>
            <a:avLst/>
            <a:gdLst>
              <a:gd name="T0" fmla="*/ 381 w 381"/>
              <a:gd name="T1" fmla="*/ 0 h 323"/>
              <a:gd name="T2" fmla="*/ 188 w 381"/>
              <a:gd name="T3" fmla="*/ 0 h 323"/>
              <a:gd name="T4" fmla="*/ 0 w 381"/>
              <a:gd name="T5" fmla="*/ 0 h 323"/>
              <a:gd name="T6" fmla="*/ 96 w 381"/>
              <a:gd name="T7" fmla="*/ 161 h 323"/>
              <a:gd name="T8" fmla="*/ 188 w 381"/>
              <a:gd name="T9" fmla="*/ 323 h 323"/>
              <a:gd name="T10" fmla="*/ 284 w 381"/>
              <a:gd name="T11" fmla="*/ 161 h 323"/>
              <a:gd name="T12" fmla="*/ 381 w 381"/>
              <a:gd name="T13" fmla="*/ 0 h 323"/>
            </a:gdLst>
            <a:ahLst/>
            <a:cxnLst>
              <a:cxn ang="0">
                <a:pos x="T0" y="T1"/>
              </a:cxn>
              <a:cxn ang="0">
                <a:pos x="T2" y="T3"/>
              </a:cxn>
              <a:cxn ang="0">
                <a:pos x="T4" y="T5"/>
              </a:cxn>
              <a:cxn ang="0">
                <a:pos x="T6" y="T7"/>
              </a:cxn>
              <a:cxn ang="0">
                <a:pos x="T8" y="T9"/>
              </a:cxn>
              <a:cxn ang="0">
                <a:pos x="T10" y="T11"/>
              </a:cxn>
              <a:cxn ang="0">
                <a:pos x="T12" y="T13"/>
              </a:cxn>
            </a:cxnLst>
            <a:rect l="0" t="0" r="r" b="b"/>
            <a:pathLst>
              <a:path w="381" h="323">
                <a:moveTo>
                  <a:pt x="381" y="0"/>
                </a:moveTo>
                <a:lnTo>
                  <a:pt x="188" y="0"/>
                </a:lnTo>
                <a:lnTo>
                  <a:pt x="0" y="0"/>
                </a:lnTo>
                <a:lnTo>
                  <a:pt x="96" y="161"/>
                </a:lnTo>
                <a:lnTo>
                  <a:pt x="188" y="323"/>
                </a:lnTo>
                <a:lnTo>
                  <a:pt x="284" y="161"/>
                </a:lnTo>
                <a:lnTo>
                  <a:pt x="381" y="0"/>
                </a:lnTo>
                <a:close/>
              </a:path>
            </a:pathLst>
          </a:custGeom>
          <a:solidFill>
            <a:srgbClr val="598547">
              <a:alpha val="75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9" name="Freeform 73"/>
          <p:cNvSpPr>
            <a:spLocks/>
          </p:cNvSpPr>
          <p:nvPr/>
        </p:nvSpPr>
        <p:spPr bwMode="auto">
          <a:xfrm>
            <a:off x="1743037" y="4442836"/>
            <a:ext cx="271319" cy="233795"/>
          </a:xfrm>
          <a:custGeom>
            <a:avLst/>
            <a:gdLst>
              <a:gd name="T0" fmla="*/ 188 w 376"/>
              <a:gd name="T1" fmla="*/ 324 h 324"/>
              <a:gd name="T2" fmla="*/ 284 w 376"/>
              <a:gd name="T3" fmla="*/ 162 h 324"/>
              <a:gd name="T4" fmla="*/ 376 w 376"/>
              <a:gd name="T5" fmla="*/ 0 h 324"/>
              <a:gd name="T6" fmla="*/ 188 w 376"/>
              <a:gd name="T7" fmla="*/ 0 h 324"/>
              <a:gd name="T8" fmla="*/ 0 w 376"/>
              <a:gd name="T9" fmla="*/ 0 h 324"/>
              <a:gd name="T10" fmla="*/ 91 w 376"/>
              <a:gd name="T11" fmla="*/ 162 h 324"/>
              <a:gd name="T12" fmla="*/ 188 w 37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188" y="324"/>
                </a:moveTo>
                <a:lnTo>
                  <a:pt x="284" y="162"/>
                </a:lnTo>
                <a:lnTo>
                  <a:pt x="376" y="0"/>
                </a:lnTo>
                <a:lnTo>
                  <a:pt x="188" y="0"/>
                </a:lnTo>
                <a:lnTo>
                  <a:pt x="0" y="0"/>
                </a:lnTo>
                <a:lnTo>
                  <a:pt x="91" y="162"/>
                </a:lnTo>
                <a:lnTo>
                  <a:pt x="188" y="324"/>
                </a:lnTo>
                <a:close/>
              </a:path>
            </a:pathLst>
          </a:custGeom>
          <a:solidFill>
            <a:srgbClr val="598547">
              <a:alpha val="11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90" name="Freeform 74"/>
          <p:cNvSpPr>
            <a:spLocks/>
          </p:cNvSpPr>
          <p:nvPr/>
        </p:nvSpPr>
        <p:spPr bwMode="auto">
          <a:xfrm>
            <a:off x="1468112" y="4442836"/>
            <a:ext cx="274926" cy="233795"/>
          </a:xfrm>
          <a:custGeom>
            <a:avLst/>
            <a:gdLst>
              <a:gd name="T0" fmla="*/ 381 w 381"/>
              <a:gd name="T1" fmla="*/ 0 h 324"/>
              <a:gd name="T2" fmla="*/ 188 w 381"/>
              <a:gd name="T3" fmla="*/ 0 h 324"/>
              <a:gd name="T4" fmla="*/ 0 w 381"/>
              <a:gd name="T5" fmla="*/ 0 h 324"/>
              <a:gd name="T6" fmla="*/ 96 w 381"/>
              <a:gd name="T7" fmla="*/ 162 h 324"/>
              <a:gd name="T8" fmla="*/ 188 w 381"/>
              <a:gd name="T9" fmla="*/ 324 h 324"/>
              <a:gd name="T10" fmla="*/ 284 w 381"/>
              <a:gd name="T11" fmla="*/ 162 h 324"/>
              <a:gd name="T12" fmla="*/ 381 w 381"/>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381" h="324">
                <a:moveTo>
                  <a:pt x="381" y="0"/>
                </a:moveTo>
                <a:lnTo>
                  <a:pt x="188" y="0"/>
                </a:lnTo>
                <a:lnTo>
                  <a:pt x="0" y="0"/>
                </a:lnTo>
                <a:lnTo>
                  <a:pt x="96" y="162"/>
                </a:lnTo>
                <a:lnTo>
                  <a:pt x="188" y="324"/>
                </a:lnTo>
                <a:lnTo>
                  <a:pt x="284" y="162"/>
                </a:lnTo>
                <a:lnTo>
                  <a:pt x="381" y="0"/>
                </a:lnTo>
                <a:close/>
              </a:path>
            </a:pathLst>
          </a:custGeom>
          <a:solidFill>
            <a:srgbClr val="598547">
              <a:alpha val="75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92" name="Freeform 76"/>
          <p:cNvSpPr>
            <a:spLocks/>
          </p:cNvSpPr>
          <p:nvPr/>
        </p:nvSpPr>
        <p:spPr bwMode="auto">
          <a:xfrm>
            <a:off x="1878697" y="4206153"/>
            <a:ext cx="274205" cy="236682"/>
          </a:xfrm>
          <a:custGeom>
            <a:avLst/>
            <a:gdLst>
              <a:gd name="T0" fmla="*/ 188 w 380"/>
              <a:gd name="T1" fmla="*/ 328 h 328"/>
              <a:gd name="T2" fmla="*/ 284 w 380"/>
              <a:gd name="T3" fmla="*/ 162 h 328"/>
              <a:gd name="T4" fmla="*/ 380 w 380"/>
              <a:gd name="T5" fmla="*/ 0 h 328"/>
              <a:gd name="T6" fmla="*/ 188 w 380"/>
              <a:gd name="T7" fmla="*/ 0 h 328"/>
              <a:gd name="T8" fmla="*/ 0 w 380"/>
              <a:gd name="T9" fmla="*/ 0 h 328"/>
              <a:gd name="T10" fmla="*/ 96 w 380"/>
              <a:gd name="T11" fmla="*/ 162 h 328"/>
              <a:gd name="T12" fmla="*/ 188 w 380"/>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80" h="328">
                <a:moveTo>
                  <a:pt x="188" y="328"/>
                </a:moveTo>
                <a:lnTo>
                  <a:pt x="284" y="162"/>
                </a:lnTo>
                <a:lnTo>
                  <a:pt x="380" y="0"/>
                </a:lnTo>
                <a:lnTo>
                  <a:pt x="188" y="0"/>
                </a:lnTo>
                <a:lnTo>
                  <a:pt x="0" y="0"/>
                </a:lnTo>
                <a:lnTo>
                  <a:pt x="96" y="162"/>
                </a:lnTo>
                <a:lnTo>
                  <a:pt x="188" y="328"/>
                </a:lnTo>
                <a:close/>
              </a:path>
            </a:pathLst>
          </a:custGeom>
          <a:solidFill>
            <a:srgbClr val="598547">
              <a:alpha val="23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10" name="Прямоугольник 9"/>
          <p:cNvSpPr/>
          <p:nvPr/>
        </p:nvSpPr>
        <p:spPr>
          <a:xfrm>
            <a:off x="4563201" y="3364189"/>
            <a:ext cx="4211416" cy="288220"/>
          </a:xfrm>
          <a:prstGeom prst="rect">
            <a:avLst/>
          </a:prstGeom>
        </p:spPr>
        <p:txBody>
          <a:bodyPr wrap="square">
            <a:spAutoFit/>
          </a:bodyPr>
          <a:lstStyle/>
          <a:p>
            <a:pPr algn="just" defTabSz="415664">
              <a:defRPr/>
            </a:pPr>
            <a:endParaRPr lang="ru-RU" sz="1273" i="1" kern="0" dirty="0">
              <a:solidFill>
                <a:schemeClr val="bg2">
                  <a:lumMod val="90000"/>
                  <a:lumOff val="10000"/>
                </a:schemeClr>
              </a:solidFill>
              <a:latin typeface="Verdana" panose="020B0604030504040204" pitchFamily="34" charset="0"/>
              <a:ea typeface="Verdana" panose="020B0604030504040204" pitchFamily="34" charset="0"/>
            </a:endParaRPr>
          </a:p>
        </p:txBody>
      </p:sp>
      <p:sp>
        <p:nvSpPr>
          <p:cNvPr id="3" name="Прямоугольник 2"/>
          <p:cNvSpPr/>
          <p:nvPr/>
        </p:nvSpPr>
        <p:spPr>
          <a:xfrm>
            <a:off x="351089" y="182660"/>
            <a:ext cx="8573639" cy="1099275"/>
          </a:xfrm>
          <a:prstGeom prst="rect">
            <a:avLst/>
          </a:prstGeom>
        </p:spPr>
        <p:txBody>
          <a:bodyPr wrap="square">
            <a:spAutoFit/>
          </a:bodyPr>
          <a:lstStyle/>
          <a:p>
            <a:r>
              <a:rPr lang="ru-RU" sz="1636" b="1" dirty="0">
                <a:latin typeface="Arial" panose="020B0604020202020204" pitchFamily="34" charset="0"/>
                <a:ea typeface="Verdana" panose="020B0604030504040204" pitchFamily="34" charset="0"/>
                <a:cs typeface="Arial" panose="020B0604020202020204" pitchFamily="34" charset="0"/>
              </a:rPr>
              <a:t>Общеразвивающие упражнения (ОРУ) с использованием кубиков ОВД и ОРУ</a:t>
            </a:r>
          </a:p>
          <a:p>
            <a:endParaRPr lang="ru-RU" sz="1636" b="1" dirty="0">
              <a:solidFill>
                <a:schemeClr val="bg2">
                  <a:lumMod val="90000"/>
                  <a:lumOff val="10000"/>
                </a:schemeClr>
              </a:solidFill>
              <a:latin typeface="+mj-lt"/>
              <a:ea typeface="Verdana" panose="020B0604030504040204" pitchFamily="34" charset="0"/>
            </a:endParaRPr>
          </a:p>
          <a:p>
            <a:r>
              <a:rPr lang="ru-RU" sz="1636" b="1" dirty="0">
                <a:latin typeface="Arial" panose="020B0604020202020204" pitchFamily="34" charset="0"/>
                <a:ea typeface="Verdana" panose="020B0604030504040204" pitchFamily="34" charset="0"/>
                <a:cs typeface="Arial" panose="020B0604020202020204" pitchFamily="34" charset="0"/>
              </a:rPr>
              <a:t>Речь с движением во время режимных моментов (утренняя гимнастика, физкультминутки и др.), игры малой подвижности в группе, на прогулке</a:t>
            </a:r>
          </a:p>
        </p:txBody>
      </p:sp>
      <p:pic>
        <p:nvPicPr>
          <p:cNvPr id="6" name="VIDEO-2022-02-18-10-00-14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07809" y="2043959"/>
            <a:ext cx="3788163" cy="2083490"/>
          </a:xfrm>
          <a:prstGeom prst="rect">
            <a:avLst/>
          </a:prstGeom>
          <a:ln w="57150">
            <a:solidFill>
              <a:srgbClr val="92D050"/>
            </a:solidFill>
          </a:ln>
        </p:spPr>
      </p:pic>
      <p:pic>
        <p:nvPicPr>
          <p:cNvPr id="8" name="Рисунок 7"/>
          <p:cNvPicPr>
            <a:picLocks noChangeAspect="1"/>
          </p:cNvPicPr>
          <p:nvPr/>
        </p:nvPicPr>
        <p:blipFill rotWithShape="1">
          <a:blip r:embed="rId6" cstate="email">
            <a:extLst>
              <a:ext uri="{28A0092B-C50C-407E-A947-70E740481C1C}">
                <a14:useLocalDpi xmlns:a14="http://schemas.microsoft.com/office/drawing/2010/main"/>
              </a:ext>
            </a:extLst>
          </a:blip>
          <a:srcRect l="37273" t="10630" r="41591" b="36220"/>
          <a:stretch/>
        </p:blipFill>
        <p:spPr>
          <a:xfrm>
            <a:off x="489635" y="1310303"/>
            <a:ext cx="2004734" cy="2834155"/>
          </a:xfrm>
          <a:prstGeom prst="rect">
            <a:avLst/>
          </a:prstGeom>
          <a:ln w="57150">
            <a:solidFill>
              <a:srgbClr val="92D050"/>
            </a:solidFill>
          </a:ln>
        </p:spPr>
      </p:pic>
      <p:pic>
        <p:nvPicPr>
          <p:cNvPr id="16" name="Рисунок 15"/>
          <p:cNvPicPr>
            <a:picLocks noChangeAspect="1"/>
          </p:cNvPicPr>
          <p:nvPr/>
        </p:nvPicPr>
        <p:blipFill rotWithShape="1">
          <a:blip r:embed="rId7" cstate="email">
            <a:extLst>
              <a:ext uri="{28A0092B-C50C-407E-A947-70E740481C1C}">
                <a14:useLocalDpi xmlns:a14="http://schemas.microsoft.com/office/drawing/2010/main"/>
              </a:ext>
            </a:extLst>
          </a:blip>
          <a:srcRect l="38379" t="17655" r="37272" b="18504"/>
          <a:stretch/>
        </p:blipFill>
        <p:spPr>
          <a:xfrm>
            <a:off x="6934224" y="1191021"/>
            <a:ext cx="2019884" cy="2977584"/>
          </a:xfrm>
          <a:prstGeom prst="rect">
            <a:avLst/>
          </a:prstGeom>
          <a:ln w="57150">
            <a:solidFill>
              <a:srgbClr val="92D050"/>
            </a:solidFill>
          </a:ln>
        </p:spPr>
      </p:pic>
    </p:spTree>
    <p:extLst>
      <p:ext uri="{BB962C8B-B14F-4D97-AF65-F5344CB8AC3E}">
        <p14:creationId xmlns:p14="http://schemas.microsoft.com/office/powerpoint/2010/main" val="1493085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1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03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2D658FA-F384-4700-925C-C995104306E2}"/>
              </a:ext>
            </a:extLst>
          </p:cNvPr>
          <p:cNvSpPr>
            <a:spLocks noGrp="1"/>
          </p:cNvSpPr>
          <p:nvPr>
            <p:ph type="title"/>
          </p:nvPr>
        </p:nvSpPr>
        <p:spPr/>
        <p:txBody>
          <a:bodyPr>
            <a:normAutofit/>
          </a:bodyPr>
          <a:lstStyle/>
          <a:p>
            <a:r>
              <a:rPr lang="ru-RU" b="1" dirty="0">
                <a:latin typeface="Arial" panose="020B0604020202020204" pitchFamily="34" charset="0"/>
                <a:cs typeface="Arial" panose="020B0604020202020204" pitchFamily="34" charset="0"/>
              </a:rPr>
              <a:t>Технологии АДК в АФК</a:t>
            </a:r>
          </a:p>
        </p:txBody>
      </p:sp>
      <p:pic>
        <p:nvPicPr>
          <p:cNvPr id="10" name="Объект 9">
            <a:extLst>
              <a:ext uri="{FF2B5EF4-FFF2-40B4-BE49-F238E27FC236}">
                <a16:creationId xmlns:a16="http://schemas.microsoft.com/office/drawing/2014/main" id="{5F24108C-311C-DC46-1872-745BC02496DC}"/>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6347675" y="2912260"/>
            <a:ext cx="1411287" cy="1882775"/>
          </a:xfrm>
        </p:spPr>
      </p:pic>
      <p:pic>
        <p:nvPicPr>
          <p:cNvPr id="2" name="Объект 1">
            <a:extLst>
              <a:ext uri="{FF2B5EF4-FFF2-40B4-BE49-F238E27FC236}">
                <a16:creationId xmlns:a16="http://schemas.microsoft.com/office/drawing/2014/main" id="{87345B3F-9C10-DCD1-575D-827F9209FD79}"/>
              </a:ext>
            </a:extLst>
          </p:cNvPr>
          <p:cNvPicPr>
            <a:picLocks noGrp="1" noChangeAspect="1"/>
          </p:cNvPicPr>
          <p:nvPr>
            <p:ph sz="half" idx="4294967295"/>
          </p:nvPr>
        </p:nvPicPr>
        <p:blipFill rotWithShape="1">
          <a:blip r:embed="rId3" cstate="email">
            <a:extLst>
              <a:ext uri="{28A0092B-C50C-407E-A947-70E740481C1C}">
                <a14:useLocalDpi xmlns:a14="http://schemas.microsoft.com/office/drawing/2010/main"/>
              </a:ext>
            </a:extLst>
          </a:blip>
          <a:srcRect t="3423"/>
          <a:stretch/>
        </p:blipFill>
        <p:spPr>
          <a:xfrm>
            <a:off x="0" y="1196979"/>
            <a:ext cx="1854275" cy="1777434"/>
          </a:xfrm>
          <a:prstGeom prst="rect">
            <a:avLst/>
          </a:prstGeom>
        </p:spPr>
      </p:pic>
      <p:pic>
        <p:nvPicPr>
          <p:cNvPr id="11" name="Объект 5">
            <a:extLst>
              <a:ext uri="{FF2B5EF4-FFF2-40B4-BE49-F238E27FC236}">
                <a16:creationId xmlns:a16="http://schemas.microsoft.com/office/drawing/2014/main" id="{A9626A92-C6E5-8F35-90BE-8879661F0D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0150" t="-490" r="6601" b="48024"/>
          <a:stretch/>
        </p:blipFill>
        <p:spPr>
          <a:xfrm>
            <a:off x="3835831" y="3057805"/>
            <a:ext cx="1914040" cy="1661430"/>
          </a:xfrm>
          <a:prstGeom prst="rect">
            <a:avLst/>
          </a:prstGeom>
        </p:spPr>
      </p:pic>
      <p:pic>
        <p:nvPicPr>
          <p:cNvPr id="5" name="Рисунок 4">
            <a:extLst>
              <a:ext uri="{FF2B5EF4-FFF2-40B4-BE49-F238E27FC236}">
                <a16:creationId xmlns:a16="http://schemas.microsoft.com/office/drawing/2014/main" id="{B1F6DDF9-541E-E1DE-F5A6-AC38E55CB3D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116" t="7470"/>
          <a:stretch/>
        </p:blipFill>
        <p:spPr>
          <a:xfrm>
            <a:off x="1260818" y="3057804"/>
            <a:ext cx="1689584" cy="1591688"/>
          </a:xfrm>
          <a:prstGeom prst="rect">
            <a:avLst/>
          </a:prstGeom>
        </p:spPr>
      </p:pic>
      <p:pic>
        <p:nvPicPr>
          <p:cNvPr id="6" name="Рисунок 5">
            <a:extLst>
              <a:ext uri="{FF2B5EF4-FFF2-40B4-BE49-F238E27FC236}">
                <a16:creationId xmlns:a16="http://schemas.microsoft.com/office/drawing/2014/main" id="{2C4AF173-C4CE-B5E2-C342-52F40817C0E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169" t="8341" r="5465"/>
          <a:stretch/>
        </p:blipFill>
        <p:spPr>
          <a:xfrm>
            <a:off x="7198183" y="1196979"/>
            <a:ext cx="1550215" cy="1544015"/>
          </a:xfrm>
          <a:prstGeom prst="rect">
            <a:avLst/>
          </a:prstGeom>
        </p:spPr>
      </p:pic>
      <p:sp>
        <p:nvSpPr>
          <p:cNvPr id="8" name="TextBox 7">
            <a:extLst>
              <a:ext uri="{FF2B5EF4-FFF2-40B4-BE49-F238E27FC236}">
                <a16:creationId xmlns:a16="http://schemas.microsoft.com/office/drawing/2014/main" id="{7773E65B-B381-ECFE-A671-FA4FA6EF0836}"/>
              </a:ext>
            </a:extLst>
          </p:cNvPr>
          <p:cNvSpPr txBox="1"/>
          <p:nvPr/>
        </p:nvSpPr>
        <p:spPr>
          <a:xfrm>
            <a:off x="2007030" y="1476258"/>
            <a:ext cx="4510138" cy="900246"/>
          </a:xfrm>
          <a:prstGeom prst="rect">
            <a:avLst/>
          </a:prstGeom>
          <a:noFill/>
        </p:spPr>
        <p:txBody>
          <a:bodyPr wrap="square">
            <a:spAutoFit/>
          </a:bodyPr>
          <a:lstStyle/>
          <a:p>
            <a:pPr algn="just">
              <a:spcAft>
                <a:spcPts val="750"/>
              </a:spcAft>
            </a:pPr>
            <a:r>
              <a:rPr lang="ru-RU" sz="1050" b="1" dirty="0">
                <a:latin typeface="Arial" panose="020B0604020202020204" pitchFamily="34" charset="0"/>
                <a:ea typeface="Calibri" panose="020F0502020204030204" pitchFamily="34" charset="0"/>
                <a:cs typeface="Arial" panose="020B0604020202020204" pitchFamily="34" charset="0"/>
              </a:rPr>
              <a:t>Вечканова И.Г., Жукова А.Е., Юрченко Т.И./ под общ. редакцией Т.И. Юрченко. Кубики «Движение» - игровые технологии физкультурно-оздоровительной деятельности с детьми с ограниченными возможностями здоровья //</a:t>
            </a:r>
            <a:r>
              <a:rPr lang="ru-RU" sz="1050" b="1" dirty="0">
                <a:solidFill>
                  <a:srgbClr val="000000"/>
                </a:solidFill>
                <a:latin typeface="Arial" panose="020B0604020202020204" pitchFamily="34" charset="0"/>
                <a:ea typeface="Calibri" panose="020F0502020204030204" pitchFamily="34" charset="0"/>
                <a:cs typeface="Arial" panose="020B0604020202020204" pitchFamily="34" charset="0"/>
              </a:rPr>
              <a:t> СПб.: Изд-во ООО «АЛЬМА», 2022. 76 с.</a:t>
            </a:r>
            <a:endParaRPr lang="ru-RU" sz="105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2632822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42"/>
          <p:cNvSpPr/>
          <p:nvPr/>
        </p:nvSpPr>
        <p:spPr>
          <a:xfrm>
            <a:off x="1843586" y="3962137"/>
            <a:ext cx="38512" cy="165277"/>
          </a:xfrm>
          <a:prstGeom prst="rect">
            <a:avLst/>
          </a:prstGeom>
          <a:ln w="12700">
            <a:miter lim="400000"/>
          </a:ln>
          <a:extLst>
            <a:ext uri="{C572A759-6A51-4108-AA02-DFA0A04FC94B}">
              <ma14:wrappingTextBoxFlag xmlns:ma14="http://schemas.microsoft.com/office/mac/drawingml/2011/main" xmlns="" val="1"/>
            </a:ext>
          </a:extLst>
        </p:spPr>
        <p:txBody>
          <a:bodyPr wrap="none" lIns="19038" tIns="19038" rIns="19038" bIns="19038" anchor="ctr">
            <a:spAutoFit/>
          </a:bodyPr>
          <a:lstStyle>
            <a:lvl1pPr>
              <a:defRPr sz="2200" cap="all" spc="220">
                <a:solidFill>
                  <a:srgbClr val="FFFFFF"/>
                </a:solidFill>
                <a:latin typeface="Lato Medium"/>
                <a:ea typeface="Lato Medium"/>
                <a:cs typeface="Lato Medium"/>
                <a:sym typeface="Lato Medium"/>
              </a:defRPr>
            </a:lvl1pPr>
          </a:lstStyle>
          <a:p>
            <a:endParaRPr sz="824" dirty="0"/>
          </a:p>
        </p:txBody>
      </p:sp>
      <p:pic>
        <p:nvPicPr>
          <p:cNvPr id="51" name="Рисунок 50"/>
          <p:cNvPicPr>
            <a:picLocks noChangeAspect="1"/>
          </p:cNvPicPr>
          <p:nvPr/>
        </p:nvPicPr>
        <p:blipFill rotWithShape="1">
          <a:blip r:embed="rId3" cstate="email">
            <a:extLst>
              <a:ext uri="{28A0092B-C50C-407E-A947-70E740481C1C}">
                <a14:useLocalDpi xmlns:a14="http://schemas.microsoft.com/office/drawing/2010/main"/>
              </a:ext>
            </a:extLst>
          </a:blip>
          <a:srcRect l="750" t="9646" r="750" b="6693"/>
          <a:stretch/>
        </p:blipFill>
        <p:spPr>
          <a:xfrm>
            <a:off x="2843889" y="2042043"/>
            <a:ext cx="6043183" cy="2885789"/>
          </a:xfrm>
          <a:prstGeom prst="rect">
            <a:avLst/>
          </a:prstGeom>
          <a:ln w="57150">
            <a:solidFill>
              <a:srgbClr val="92D050"/>
            </a:solidFill>
          </a:ln>
        </p:spPr>
      </p:pic>
      <p:sp>
        <p:nvSpPr>
          <p:cNvPr id="3" name="Прямоугольник 2"/>
          <p:cNvSpPr/>
          <p:nvPr/>
        </p:nvSpPr>
        <p:spPr>
          <a:xfrm>
            <a:off x="-8766" y="936838"/>
            <a:ext cx="8408411" cy="1267655"/>
          </a:xfrm>
          <a:prstGeom prst="rect">
            <a:avLst/>
          </a:prstGeom>
        </p:spPr>
        <p:txBody>
          <a:bodyPr wrap="square">
            <a:spAutoFit/>
          </a:bodyPr>
          <a:lstStyle/>
          <a:p>
            <a:r>
              <a:rPr lang="ru-RU" sz="1273" b="1" dirty="0">
                <a:latin typeface="Arial" panose="020B0604020202020204" pitchFamily="34" charset="0"/>
                <a:ea typeface="Verdana" panose="020B0604030504040204" pitchFamily="34" charset="0"/>
                <a:cs typeface="Arial" panose="020B0604020202020204" pitchFamily="34" charset="0"/>
              </a:rPr>
              <a:t>Пиктограммы в красном исполнении –</a:t>
            </a:r>
            <a:r>
              <a:rPr lang="ru-RU" sz="1273" b="1" u="sng" dirty="0">
                <a:latin typeface="Arial" panose="020B0604020202020204" pitchFamily="34" charset="0"/>
                <a:ea typeface="Verdana" panose="020B0604030504040204" pitchFamily="34" charset="0"/>
                <a:cs typeface="Arial" panose="020B0604020202020204" pitchFamily="34" charset="0"/>
              </a:rPr>
              <a:t>действия</a:t>
            </a:r>
            <a:r>
              <a:rPr lang="ru-RU" sz="1273" b="1" dirty="0">
                <a:latin typeface="Arial" panose="020B0604020202020204" pitchFamily="34" charset="0"/>
                <a:ea typeface="Verdana" panose="020B0604030504040204" pitchFamily="34" charset="0"/>
                <a:cs typeface="Arial" panose="020B0604020202020204" pitchFamily="34" charset="0"/>
              </a:rPr>
              <a:t>, глаголы – двигательные умения и навыки, которыми необходимо овладеть воспитанникам в дошкольном возрасте (11 кубиков)</a:t>
            </a:r>
          </a:p>
          <a:p>
            <a:endParaRPr lang="ru-RU" sz="1273" b="1" dirty="0">
              <a:latin typeface="Arial" panose="020B0604020202020204" pitchFamily="34" charset="0"/>
              <a:ea typeface="Verdana" panose="020B0604030504040204" pitchFamily="34" charset="0"/>
              <a:cs typeface="Arial" panose="020B0604020202020204" pitchFamily="34" charset="0"/>
            </a:endParaRPr>
          </a:p>
          <a:p>
            <a:r>
              <a:rPr lang="ru-RU" sz="1273" b="1" dirty="0">
                <a:latin typeface="Arial" panose="020B0604020202020204" pitchFamily="34" charset="0"/>
                <a:ea typeface="Verdana" panose="020B0604030504040204" pitchFamily="34" charset="0"/>
                <a:cs typeface="Arial" panose="020B0604020202020204" pitchFamily="34" charset="0"/>
              </a:rPr>
              <a:t>+ разнообразные виды ОРУ, необходимые для развития ОВД во время занятий физической, адаптивной или лечебной физкультуры, во время музыкальных занятий, во время прогулки, во время режимных моментов</a:t>
            </a:r>
            <a:r>
              <a:rPr lang="ru-RU" sz="1273" b="1" dirty="0">
                <a:solidFill>
                  <a:schemeClr val="bg2">
                    <a:lumMod val="90000"/>
                    <a:lumOff val="10000"/>
                  </a:schemeClr>
                </a:solidFill>
                <a:ea typeface="Verdana" panose="020B0604030504040204" pitchFamily="34" charset="0"/>
              </a:rPr>
              <a:t>. </a:t>
            </a:r>
          </a:p>
        </p:txBody>
      </p:sp>
      <p:sp>
        <p:nvSpPr>
          <p:cNvPr id="4" name="Прямоугольник 3"/>
          <p:cNvSpPr/>
          <p:nvPr/>
        </p:nvSpPr>
        <p:spPr>
          <a:xfrm>
            <a:off x="314612" y="2827708"/>
            <a:ext cx="2273034" cy="1267655"/>
          </a:xfrm>
          <a:prstGeom prst="rect">
            <a:avLst/>
          </a:prstGeom>
        </p:spPr>
        <p:txBody>
          <a:bodyPr wrap="square">
            <a:spAutoFit/>
          </a:bodyPr>
          <a:lstStyle/>
          <a:p>
            <a:r>
              <a:rPr lang="ru-RU" sz="1273" b="1" dirty="0">
                <a:latin typeface="Arial" panose="020B0604020202020204" pitchFamily="34" charset="0"/>
                <a:ea typeface="Verdana" panose="020B0604030504040204" pitchFamily="34" charset="0"/>
                <a:cs typeface="Arial" panose="020B0604020202020204" pitchFamily="34" charset="0"/>
              </a:rPr>
              <a:t>1 кубик - 6 пиктограмм на синем фоне –названия элементов тех видов спорта, знакомство с которыми происходит в детском саду</a:t>
            </a:r>
          </a:p>
        </p:txBody>
      </p:sp>
      <p:sp>
        <p:nvSpPr>
          <p:cNvPr id="6" name="Заголовок 5"/>
          <p:cNvSpPr>
            <a:spLocks noGrp="1"/>
          </p:cNvSpPr>
          <p:nvPr>
            <p:ph type="title"/>
          </p:nvPr>
        </p:nvSpPr>
        <p:spPr>
          <a:xfrm>
            <a:off x="3501" y="396511"/>
            <a:ext cx="7973291" cy="540327"/>
          </a:xfrm>
        </p:spPr>
        <p:txBody>
          <a:bodyPr>
            <a:normAutofit fontScale="90000"/>
          </a:bodyPr>
          <a:lstStyle/>
          <a:p>
            <a:r>
              <a:rPr lang="ru-RU" dirty="0"/>
              <a:t>Цвета пиктограмм закреплены в системе АДК</a:t>
            </a:r>
            <a:br>
              <a:rPr lang="ru-RU" dirty="0"/>
            </a:br>
            <a:endParaRPr lang="en-US" dirty="0"/>
          </a:p>
        </p:txBody>
      </p:sp>
    </p:spTree>
    <p:extLst>
      <p:ext uri="{BB962C8B-B14F-4D97-AF65-F5344CB8AC3E}">
        <p14:creationId xmlns:p14="http://schemas.microsoft.com/office/powerpoint/2010/main" val="4180544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62"/>
          <p:cNvSpPr>
            <a:spLocks/>
          </p:cNvSpPr>
          <p:nvPr/>
        </p:nvSpPr>
        <p:spPr bwMode="auto">
          <a:xfrm>
            <a:off x="2151879" y="4208728"/>
            <a:ext cx="274205" cy="233795"/>
          </a:xfrm>
          <a:custGeom>
            <a:avLst/>
            <a:gdLst>
              <a:gd name="T0" fmla="*/ 0 w 380"/>
              <a:gd name="T1" fmla="*/ 0 h 324"/>
              <a:gd name="T2" fmla="*/ 96 w 380"/>
              <a:gd name="T3" fmla="*/ 162 h 324"/>
              <a:gd name="T4" fmla="*/ 192 w 380"/>
              <a:gd name="T5" fmla="*/ 324 h 324"/>
              <a:gd name="T6" fmla="*/ 284 w 380"/>
              <a:gd name="T7" fmla="*/ 162 h 324"/>
              <a:gd name="T8" fmla="*/ 380 w 380"/>
              <a:gd name="T9" fmla="*/ 0 h 324"/>
              <a:gd name="T10" fmla="*/ 192 w 380"/>
              <a:gd name="T11" fmla="*/ 0 h 324"/>
              <a:gd name="T12" fmla="*/ 0 w 38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0" y="0"/>
                </a:moveTo>
                <a:lnTo>
                  <a:pt x="96" y="162"/>
                </a:lnTo>
                <a:lnTo>
                  <a:pt x="192" y="324"/>
                </a:lnTo>
                <a:lnTo>
                  <a:pt x="284" y="162"/>
                </a:lnTo>
                <a:lnTo>
                  <a:pt x="380" y="0"/>
                </a:lnTo>
                <a:lnTo>
                  <a:pt x="192" y="0"/>
                </a:lnTo>
                <a:lnTo>
                  <a:pt x="0" y="0"/>
                </a:lnTo>
                <a:close/>
              </a:path>
            </a:pathLst>
          </a:custGeom>
          <a:solidFill>
            <a:srgbClr val="598547"/>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49" name="Freeform 72"/>
          <p:cNvSpPr>
            <a:spLocks/>
          </p:cNvSpPr>
          <p:nvPr/>
        </p:nvSpPr>
        <p:spPr bwMode="auto">
          <a:xfrm>
            <a:off x="2151879" y="3741859"/>
            <a:ext cx="274205" cy="233795"/>
          </a:xfrm>
          <a:custGeom>
            <a:avLst/>
            <a:gdLst>
              <a:gd name="T0" fmla="*/ 0 w 380"/>
              <a:gd name="T1" fmla="*/ 0 h 324"/>
              <a:gd name="T2" fmla="*/ 96 w 380"/>
              <a:gd name="T3" fmla="*/ 162 h 324"/>
              <a:gd name="T4" fmla="*/ 192 w 380"/>
              <a:gd name="T5" fmla="*/ 324 h 324"/>
              <a:gd name="T6" fmla="*/ 284 w 380"/>
              <a:gd name="T7" fmla="*/ 162 h 324"/>
              <a:gd name="T8" fmla="*/ 380 w 380"/>
              <a:gd name="T9" fmla="*/ 0 h 324"/>
              <a:gd name="T10" fmla="*/ 192 w 380"/>
              <a:gd name="T11" fmla="*/ 0 h 324"/>
              <a:gd name="T12" fmla="*/ 0 w 38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0" y="0"/>
                </a:moveTo>
                <a:lnTo>
                  <a:pt x="96" y="162"/>
                </a:lnTo>
                <a:lnTo>
                  <a:pt x="192" y="324"/>
                </a:lnTo>
                <a:lnTo>
                  <a:pt x="284" y="162"/>
                </a:lnTo>
                <a:lnTo>
                  <a:pt x="380" y="0"/>
                </a:lnTo>
                <a:lnTo>
                  <a:pt x="192" y="0"/>
                </a:lnTo>
                <a:lnTo>
                  <a:pt x="0" y="0"/>
                </a:lnTo>
                <a:close/>
              </a:path>
            </a:pathLst>
          </a:custGeom>
          <a:solidFill>
            <a:srgbClr val="598547">
              <a:alpha val="23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50" name="Shape 42"/>
          <p:cNvSpPr/>
          <p:nvPr/>
        </p:nvSpPr>
        <p:spPr>
          <a:xfrm>
            <a:off x="1843586" y="3962137"/>
            <a:ext cx="38512" cy="165277"/>
          </a:xfrm>
          <a:prstGeom prst="rect">
            <a:avLst/>
          </a:prstGeom>
          <a:ln w="12700">
            <a:miter lim="400000"/>
          </a:ln>
          <a:extLst>
            <a:ext uri="{C572A759-6A51-4108-AA02-DFA0A04FC94B}">
              <ma14:wrappingTextBoxFlag xmlns:ma14="http://schemas.microsoft.com/office/mac/drawingml/2011/main" xmlns="" val="1"/>
            </a:ext>
          </a:extLst>
        </p:spPr>
        <p:txBody>
          <a:bodyPr wrap="none" lIns="19038" tIns="19038" rIns="19038" bIns="19038" anchor="ctr">
            <a:spAutoFit/>
          </a:bodyPr>
          <a:lstStyle>
            <a:lvl1pPr>
              <a:defRPr sz="2200" cap="all" spc="220">
                <a:solidFill>
                  <a:srgbClr val="FFFFFF"/>
                </a:solidFill>
                <a:latin typeface="Lato Medium"/>
                <a:ea typeface="Lato Medium"/>
                <a:cs typeface="Lato Medium"/>
                <a:sym typeface="Lato Medium"/>
              </a:defRPr>
            </a:lvl1pPr>
          </a:lstStyle>
          <a:p>
            <a:endParaRPr sz="824" dirty="0"/>
          </a:p>
        </p:txBody>
      </p:sp>
      <p:sp>
        <p:nvSpPr>
          <p:cNvPr id="52" name="Freeform 29"/>
          <p:cNvSpPr>
            <a:spLocks/>
          </p:cNvSpPr>
          <p:nvPr/>
        </p:nvSpPr>
        <p:spPr bwMode="auto">
          <a:xfrm>
            <a:off x="1105384" y="3698128"/>
            <a:ext cx="271319" cy="233795"/>
          </a:xfrm>
          <a:custGeom>
            <a:avLst/>
            <a:gdLst>
              <a:gd name="T0" fmla="*/ 376 w 376"/>
              <a:gd name="T1" fmla="*/ 324 h 324"/>
              <a:gd name="T2" fmla="*/ 284 w 376"/>
              <a:gd name="T3" fmla="*/ 162 h 324"/>
              <a:gd name="T4" fmla="*/ 188 w 376"/>
              <a:gd name="T5" fmla="*/ 0 h 324"/>
              <a:gd name="T6" fmla="*/ 92 w 376"/>
              <a:gd name="T7" fmla="*/ 162 h 324"/>
              <a:gd name="T8" fmla="*/ 0 w 376"/>
              <a:gd name="T9" fmla="*/ 324 h 324"/>
              <a:gd name="T10" fmla="*/ 188 w 376"/>
              <a:gd name="T11" fmla="*/ 324 h 324"/>
              <a:gd name="T12" fmla="*/ 376 w 37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376" y="324"/>
                </a:moveTo>
                <a:lnTo>
                  <a:pt x="284" y="162"/>
                </a:lnTo>
                <a:lnTo>
                  <a:pt x="188" y="0"/>
                </a:lnTo>
                <a:lnTo>
                  <a:pt x="92" y="162"/>
                </a:lnTo>
                <a:lnTo>
                  <a:pt x="0" y="324"/>
                </a:lnTo>
                <a:lnTo>
                  <a:pt x="188" y="324"/>
                </a:lnTo>
                <a:lnTo>
                  <a:pt x="376" y="324"/>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564" tIns="20782" rIns="41564" bIns="20782" numCol="1" anchor="t" anchorCtr="0" compatLnSpc="1">
            <a:prstTxWarp prst="textNoShape">
              <a:avLst/>
            </a:prstTxWarp>
          </a:bodyPr>
          <a:lstStyle/>
          <a:p>
            <a:endParaRPr lang="ru-RU" sz="818"/>
          </a:p>
        </p:txBody>
      </p:sp>
      <p:sp>
        <p:nvSpPr>
          <p:cNvPr id="56" name="Freeform 35"/>
          <p:cNvSpPr>
            <a:spLocks/>
          </p:cNvSpPr>
          <p:nvPr/>
        </p:nvSpPr>
        <p:spPr bwMode="auto">
          <a:xfrm>
            <a:off x="212544" y="4553239"/>
            <a:ext cx="274205" cy="236682"/>
          </a:xfrm>
          <a:custGeom>
            <a:avLst/>
            <a:gdLst>
              <a:gd name="T0" fmla="*/ 0 w 380"/>
              <a:gd name="T1" fmla="*/ 328 h 328"/>
              <a:gd name="T2" fmla="*/ 192 w 380"/>
              <a:gd name="T3" fmla="*/ 328 h 328"/>
              <a:gd name="T4" fmla="*/ 380 w 380"/>
              <a:gd name="T5" fmla="*/ 328 h 328"/>
              <a:gd name="T6" fmla="*/ 284 w 380"/>
              <a:gd name="T7" fmla="*/ 166 h 328"/>
              <a:gd name="T8" fmla="*/ 192 w 380"/>
              <a:gd name="T9" fmla="*/ 0 h 328"/>
              <a:gd name="T10" fmla="*/ 96 w 380"/>
              <a:gd name="T11" fmla="*/ 166 h 328"/>
              <a:gd name="T12" fmla="*/ 0 w 380"/>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80" h="328">
                <a:moveTo>
                  <a:pt x="0" y="328"/>
                </a:moveTo>
                <a:lnTo>
                  <a:pt x="192" y="328"/>
                </a:lnTo>
                <a:lnTo>
                  <a:pt x="380" y="328"/>
                </a:lnTo>
                <a:lnTo>
                  <a:pt x="284" y="166"/>
                </a:lnTo>
                <a:lnTo>
                  <a:pt x="192" y="0"/>
                </a:lnTo>
                <a:lnTo>
                  <a:pt x="96" y="166"/>
                </a:lnTo>
                <a:lnTo>
                  <a:pt x="0" y="328"/>
                </a:lnTo>
                <a:close/>
              </a:path>
            </a:pathLst>
          </a:custGeom>
          <a:solidFill>
            <a:srgbClr val="598547">
              <a:alpha val="23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57" name="Freeform 36"/>
          <p:cNvSpPr>
            <a:spLocks/>
          </p:cNvSpPr>
          <p:nvPr/>
        </p:nvSpPr>
        <p:spPr bwMode="auto">
          <a:xfrm>
            <a:off x="212544" y="4085648"/>
            <a:ext cx="274205" cy="233795"/>
          </a:xfrm>
          <a:custGeom>
            <a:avLst/>
            <a:gdLst>
              <a:gd name="T0" fmla="*/ 0 w 380"/>
              <a:gd name="T1" fmla="*/ 324 h 324"/>
              <a:gd name="T2" fmla="*/ 192 w 380"/>
              <a:gd name="T3" fmla="*/ 324 h 324"/>
              <a:gd name="T4" fmla="*/ 380 w 380"/>
              <a:gd name="T5" fmla="*/ 324 h 324"/>
              <a:gd name="T6" fmla="*/ 284 w 380"/>
              <a:gd name="T7" fmla="*/ 162 h 324"/>
              <a:gd name="T8" fmla="*/ 192 w 380"/>
              <a:gd name="T9" fmla="*/ 0 h 324"/>
              <a:gd name="T10" fmla="*/ 96 w 380"/>
              <a:gd name="T11" fmla="*/ 162 h 324"/>
              <a:gd name="T12" fmla="*/ 0 w 380"/>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0" y="324"/>
                </a:moveTo>
                <a:lnTo>
                  <a:pt x="192" y="324"/>
                </a:lnTo>
                <a:lnTo>
                  <a:pt x="380" y="324"/>
                </a:lnTo>
                <a:lnTo>
                  <a:pt x="284" y="162"/>
                </a:lnTo>
                <a:lnTo>
                  <a:pt x="192" y="0"/>
                </a:lnTo>
                <a:lnTo>
                  <a:pt x="96" y="162"/>
                </a:lnTo>
                <a:lnTo>
                  <a:pt x="0" y="324"/>
                </a:lnTo>
                <a:close/>
              </a:path>
            </a:pathLst>
          </a:custGeom>
          <a:solidFill>
            <a:srgbClr val="598547">
              <a:alpha val="44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58" name="Freeform 37"/>
          <p:cNvSpPr>
            <a:spLocks/>
          </p:cNvSpPr>
          <p:nvPr/>
        </p:nvSpPr>
        <p:spPr bwMode="auto">
          <a:xfrm>
            <a:off x="351089" y="4553239"/>
            <a:ext cx="271319" cy="236682"/>
          </a:xfrm>
          <a:custGeom>
            <a:avLst/>
            <a:gdLst>
              <a:gd name="T0" fmla="*/ 0 w 376"/>
              <a:gd name="T1" fmla="*/ 0 h 328"/>
              <a:gd name="T2" fmla="*/ 92 w 376"/>
              <a:gd name="T3" fmla="*/ 166 h 328"/>
              <a:gd name="T4" fmla="*/ 188 w 376"/>
              <a:gd name="T5" fmla="*/ 328 h 328"/>
              <a:gd name="T6" fmla="*/ 280 w 376"/>
              <a:gd name="T7" fmla="*/ 166 h 328"/>
              <a:gd name="T8" fmla="*/ 376 w 376"/>
              <a:gd name="T9" fmla="*/ 0 h 328"/>
              <a:gd name="T10" fmla="*/ 188 w 376"/>
              <a:gd name="T11" fmla="*/ 0 h 328"/>
              <a:gd name="T12" fmla="*/ 0 w 376"/>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376" h="328">
                <a:moveTo>
                  <a:pt x="0" y="0"/>
                </a:moveTo>
                <a:lnTo>
                  <a:pt x="92" y="166"/>
                </a:lnTo>
                <a:lnTo>
                  <a:pt x="188" y="328"/>
                </a:lnTo>
                <a:lnTo>
                  <a:pt x="280" y="166"/>
                </a:lnTo>
                <a:lnTo>
                  <a:pt x="376" y="0"/>
                </a:lnTo>
                <a:lnTo>
                  <a:pt x="188" y="0"/>
                </a:lnTo>
                <a:lnTo>
                  <a:pt x="0" y="0"/>
                </a:lnTo>
                <a:close/>
              </a:path>
            </a:pathLst>
          </a:custGeom>
          <a:solidFill>
            <a:srgbClr val="598547">
              <a:alpha val="75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59" name="Freeform 38"/>
          <p:cNvSpPr>
            <a:spLocks/>
          </p:cNvSpPr>
          <p:nvPr/>
        </p:nvSpPr>
        <p:spPr bwMode="auto">
          <a:xfrm>
            <a:off x="76885" y="4553239"/>
            <a:ext cx="274205" cy="236682"/>
          </a:xfrm>
          <a:custGeom>
            <a:avLst/>
            <a:gdLst>
              <a:gd name="T0" fmla="*/ 188 w 380"/>
              <a:gd name="T1" fmla="*/ 328 h 328"/>
              <a:gd name="T2" fmla="*/ 284 w 380"/>
              <a:gd name="T3" fmla="*/ 166 h 328"/>
              <a:gd name="T4" fmla="*/ 380 w 380"/>
              <a:gd name="T5" fmla="*/ 0 h 328"/>
              <a:gd name="T6" fmla="*/ 188 w 380"/>
              <a:gd name="T7" fmla="*/ 0 h 328"/>
              <a:gd name="T8" fmla="*/ 0 w 380"/>
              <a:gd name="T9" fmla="*/ 0 h 328"/>
              <a:gd name="T10" fmla="*/ 96 w 380"/>
              <a:gd name="T11" fmla="*/ 166 h 328"/>
              <a:gd name="T12" fmla="*/ 188 w 380"/>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80" h="328">
                <a:moveTo>
                  <a:pt x="188" y="328"/>
                </a:moveTo>
                <a:lnTo>
                  <a:pt x="284" y="166"/>
                </a:lnTo>
                <a:lnTo>
                  <a:pt x="380" y="0"/>
                </a:lnTo>
                <a:lnTo>
                  <a:pt x="188" y="0"/>
                </a:lnTo>
                <a:lnTo>
                  <a:pt x="0" y="0"/>
                </a:lnTo>
                <a:lnTo>
                  <a:pt x="96" y="166"/>
                </a:lnTo>
                <a:lnTo>
                  <a:pt x="188" y="328"/>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564" tIns="20782" rIns="41564" bIns="20782" numCol="1" anchor="t" anchorCtr="0" compatLnSpc="1">
            <a:prstTxWarp prst="textNoShape">
              <a:avLst/>
            </a:prstTxWarp>
          </a:bodyPr>
          <a:lstStyle/>
          <a:p>
            <a:endParaRPr lang="ru-RU" sz="818"/>
          </a:p>
        </p:txBody>
      </p:sp>
      <p:sp>
        <p:nvSpPr>
          <p:cNvPr id="61" name="Freeform 41"/>
          <p:cNvSpPr>
            <a:spLocks/>
          </p:cNvSpPr>
          <p:nvPr/>
        </p:nvSpPr>
        <p:spPr bwMode="auto">
          <a:xfrm>
            <a:off x="1066744" y="3931923"/>
            <a:ext cx="271319" cy="236682"/>
          </a:xfrm>
          <a:custGeom>
            <a:avLst/>
            <a:gdLst>
              <a:gd name="T0" fmla="*/ 188 w 376"/>
              <a:gd name="T1" fmla="*/ 328 h 328"/>
              <a:gd name="T2" fmla="*/ 284 w 376"/>
              <a:gd name="T3" fmla="*/ 166 h 328"/>
              <a:gd name="T4" fmla="*/ 376 w 376"/>
              <a:gd name="T5" fmla="*/ 0 h 328"/>
              <a:gd name="T6" fmla="*/ 188 w 376"/>
              <a:gd name="T7" fmla="*/ 0 h 328"/>
              <a:gd name="T8" fmla="*/ 0 w 376"/>
              <a:gd name="T9" fmla="*/ 0 h 328"/>
              <a:gd name="T10" fmla="*/ 92 w 376"/>
              <a:gd name="T11" fmla="*/ 166 h 328"/>
              <a:gd name="T12" fmla="*/ 188 w 376"/>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76" h="328">
                <a:moveTo>
                  <a:pt x="188" y="328"/>
                </a:moveTo>
                <a:lnTo>
                  <a:pt x="284" y="166"/>
                </a:lnTo>
                <a:lnTo>
                  <a:pt x="376" y="0"/>
                </a:lnTo>
                <a:lnTo>
                  <a:pt x="188" y="0"/>
                </a:lnTo>
                <a:lnTo>
                  <a:pt x="0" y="0"/>
                </a:lnTo>
                <a:lnTo>
                  <a:pt x="92" y="166"/>
                </a:lnTo>
                <a:lnTo>
                  <a:pt x="188" y="328"/>
                </a:lnTo>
                <a:close/>
              </a:path>
            </a:pathLst>
          </a:custGeom>
          <a:solidFill>
            <a:srgbClr val="598547">
              <a:alpha val="26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62" name="Freeform 43"/>
          <p:cNvSpPr>
            <a:spLocks/>
          </p:cNvSpPr>
          <p:nvPr/>
        </p:nvSpPr>
        <p:spPr bwMode="auto">
          <a:xfrm>
            <a:off x="212544" y="4319444"/>
            <a:ext cx="274205" cy="233795"/>
          </a:xfrm>
          <a:custGeom>
            <a:avLst/>
            <a:gdLst>
              <a:gd name="T0" fmla="*/ 0 w 380"/>
              <a:gd name="T1" fmla="*/ 0 h 324"/>
              <a:gd name="T2" fmla="*/ 96 w 380"/>
              <a:gd name="T3" fmla="*/ 162 h 324"/>
              <a:gd name="T4" fmla="*/ 192 w 380"/>
              <a:gd name="T5" fmla="*/ 324 h 324"/>
              <a:gd name="T6" fmla="*/ 284 w 380"/>
              <a:gd name="T7" fmla="*/ 162 h 324"/>
              <a:gd name="T8" fmla="*/ 380 w 380"/>
              <a:gd name="T9" fmla="*/ 0 h 324"/>
              <a:gd name="T10" fmla="*/ 192 w 380"/>
              <a:gd name="T11" fmla="*/ 0 h 324"/>
              <a:gd name="T12" fmla="*/ 0 w 38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0" y="0"/>
                </a:moveTo>
                <a:lnTo>
                  <a:pt x="96" y="162"/>
                </a:lnTo>
                <a:lnTo>
                  <a:pt x="192" y="324"/>
                </a:lnTo>
                <a:lnTo>
                  <a:pt x="284" y="162"/>
                </a:lnTo>
                <a:lnTo>
                  <a:pt x="380" y="0"/>
                </a:lnTo>
                <a:lnTo>
                  <a:pt x="192" y="0"/>
                </a:lnTo>
                <a:lnTo>
                  <a:pt x="0" y="0"/>
                </a:lnTo>
                <a:close/>
              </a:path>
            </a:pathLst>
          </a:custGeom>
          <a:solidFill>
            <a:srgbClr val="598547"/>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64" name="Freeform 45"/>
          <p:cNvSpPr>
            <a:spLocks/>
          </p:cNvSpPr>
          <p:nvPr/>
        </p:nvSpPr>
        <p:spPr bwMode="auto">
          <a:xfrm>
            <a:off x="1241044" y="3698128"/>
            <a:ext cx="271319" cy="233795"/>
          </a:xfrm>
          <a:custGeom>
            <a:avLst/>
            <a:gdLst>
              <a:gd name="T0" fmla="*/ 188 w 376"/>
              <a:gd name="T1" fmla="*/ 324 h 324"/>
              <a:gd name="T2" fmla="*/ 284 w 376"/>
              <a:gd name="T3" fmla="*/ 162 h 324"/>
              <a:gd name="T4" fmla="*/ 376 w 376"/>
              <a:gd name="T5" fmla="*/ 0 h 324"/>
              <a:gd name="T6" fmla="*/ 188 w 376"/>
              <a:gd name="T7" fmla="*/ 0 h 324"/>
              <a:gd name="T8" fmla="*/ 0 w 376"/>
              <a:gd name="T9" fmla="*/ 0 h 324"/>
              <a:gd name="T10" fmla="*/ 96 w 376"/>
              <a:gd name="T11" fmla="*/ 162 h 324"/>
              <a:gd name="T12" fmla="*/ 188 w 37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188" y="324"/>
                </a:moveTo>
                <a:lnTo>
                  <a:pt x="284" y="162"/>
                </a:lnTo>
                <a:lnTo>
                  <a:pt x="376" y="0"/>
                </a:lnTo>
                <a:lnTo>
                  <a:pt x="188" y="0"/>
                </a:lnTo>
                <a:lnTo>
                  <a:pt x="0" y="0"/>
                </a:lnTo>
                <a:lnTo>
                  <a:pt x="96" y="162"/>
                </a:lnTo>
                <a:lnTo>
                  <a:pt x="188" y="324"/>
                </a:lnTo>
                <a:close/>
              </a:path>
            </a:pathLst>
          </a:custGeom>
          <a:solidFill>
            <a:srgbClr val="598547">
              <a:alpha val="44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66" name="Freeform 47"/>
          <p:cNvSpPr>
            <a:spLocks/>
          </p:cNvSpPr>
          <p:nvPr/>
        </p:nvSpPr>
        <p:spPr bwMode="auto">
          <a:xfrm>
            <a:off x="351089" y="4085648"/>
            <a:ext cx="271319" cy="233795"/>
          </a:xfrm>
          <a:custGeom>
            <a:avLst/>
            <a:gdLst>
              <a:gd name="T0" fmla="*/ 0 w 376"/>
              <a:gd name="T1" fmla="*/ 0 h 324"/>
              <a:gd name="T2" fmla="*/ 92 w 376"/>
              <a:gd name="T3" fmla="*/ 162 h 324"/>
              <a:gd name="T4" fmla="*/ 188 w 376"/>
              <a:gd name="T5" fmla="*/ 324 h 324"/>
              <a:gd name="T6" fmla="*/ 280 w 376"/>
              <a:gd name="T7" fmla="*/ 162 h 324"/>
              <a:gd name="T8" fmla="*/ 376 w 376"/>
              <a:gd name="T9" fmla="*/ 0 h 324"/>
              <a:gd name="T10" fmla="*/ 188 w 376"/>
              <a:gd name="T11" fmla="*/ 0 h 324"/>
              <a:gd name="T12" fmla="*/ 0 w 376"/>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0" y="0"/>
                </a:moveTo>
                <a:lnTo>
                  <a:pt x="92" y="162"/>
                </a:lnTo>
                <a:lnTo>
                  <a:pt x="188" y="324"/>
                </a:lnTo>
                <a:lnTo>
                  <a:pt x="280" y="162"/>
                </a:lnTo>
                <a:lnTo>
                  <a:pt x="376" y="0"/>
                </a:lnTo>
                <a:lnTo>
                  <a:pt x="188" y="0"/>
                </a:lnTo>
                <a:lnTo>
                  <a:pt x="0" y="0"/>
                </a:lnTo>
                <a:close/>
              </a:path>
            </a:pathLst>
          </a:custGeom>
          <a:solidFill>
            <a:srgbClr val="598547">
              <a:alpha val="26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67" name="Freeform 48"/>
          <p:cNvSpPr>
            <a:spLocks/>
          </p:cNvSpPr>
          <p:nvPr/>
        </p:nvSpPr>
        <p:spPr bwMode="auto">
          <a:xfrm>
            <a:off x="76885" y="4085648"/>
            <a:ext cx="274205" cy="233795"/>
          </a:xfrm>
          <a:custGeom>
            <a:avLst/>
            <a:gdLst>
              <a:gd name="T0" fmla="*/ 188 w 380"/>
              <a:gd name="T1" fmla="*/ 324 h 324"/>
              <a:gd name="T2" fmla="*/ 284 w 380"/>
              <a:gd name="T3" fmla="*/ 162 h 324"/>
              <a:gd name="T4" fmla="*/ 380 w 380"/>
              <a:gd name="T5" fmla="*/ 0 h 324"/>
              <a:gd name="T6" fmla="*/ 188 w 380"/>
              <a:gd name="T7" fmla="*/ 0 h 324"/>
              <a:gd name="T8" fmla="*/ 0 w 380"/>
              <a:gd name="T9" fmla="*/ 0 h 324"/>
              <a:gd name="T10" fmla="*/ 96 w 380"/>
              <a:gd name="T11" fmla="*/ 162 h 324"/>
              <a:gd name="T12" fmla="*/ 188 w 380"/>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188" y="324"/>
                </a:moveTo>
                <a:lnTo>
                  <a:pt x="284" y="162"/>
                </a:lnTo>
                <a:lnTo>
                  <a:pt x="380" y="0"/>
                </a:lnTo>
                <a:lnTo>
                  <a:pt x="188" y="0"/>
                </a:lnTo>
                <a:lnTo>
                  <a:pt x="0" y="0"/>
                </a:lnTo>
                <a:lnTo>
                  <a:pt x="96" y="162"/>
                </a:lnTo>
                <a:lnTo>
                  <a:pt x="188" y="324"/>
                </a:lnTo>
                <a:close/>
              </a:path>
            </a:pathLst>
          </a:custGeom>
          <a:solidFill>
            <a:srgbClr val="598547">
              <a:alpha val="23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70" name="Freeform 51"/>
          <p:cNvSpPr>
            <a:spLocks/>
          </p:cNvSpPr>
          <p:nvPr/>
        </p:nvSpPr>
        <p:spPr bwMode="auto">
          <a:xfrm>
            <a:off x="212544" y="3852574"/>
            <a:ext cx="274205" cy="233074"/>
          </a:xfrm>
          <a:custGeom>
            <a:avLst/>
            <a:gdLst>
              <a:gd name="T0" fmla="*/ 192 w 380"/>
              <a:gd name="T1" fmla="*/ 323 h 323"/>
              <a:gd name="T2" fmla="*/ 284 w 380"/>
              <a:gd name="T3" fmla="*/ 162 h 323"/>
              <a:gd name="T4" fmla="*/ 380 w 380"/>
              <a:gd name="T5" fmla="*/ 0 h 323"/>
              <a:gd name="T6" fmla="*/ 192 w 380"/>
              <a:gd name="T7" fmla="*/ 0 h 323"/>
              <a:gd name="T8" fmla="*/ 0 w 380"/>
              <a:gd name="T9" fmla="*/ 0 h 323"/>
              <a:gd name="T10" fmla="*/ 96 w 380"/>
              <a:gd name="T11" fmla="*/ 162 h 323"/>
              <a:gd name="T12" fmla="*/ 192 w 380"/>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380" h="323">
                <a:moveTo>
                  <a:pt x="192" y="323"/>
                </a:moveTo>
                <a:lnTo>
                  <a:pt x="284" y="162"/>
                </a:lnTo>
                <a:lnTo>
                  <a:pt x="380" y="0"/>
                </a:lnTo>
                <a:lnTo>
                  <a:pt x="192" y="0"/>
                </a:lnTo>
                <a:lnTo>
                  <a:pt x="0" y="0"/>
                </a:lnTo>
                <a:lnTo>
                  <a:pt x="96" y="162"/>
                </a:lnTo>
                <a:lnTo>
                  <a:pt x="192" y="323"/>
                </a:lnTo>
                <a:close/>
              </a:path>
            </a:pathLst>
          </a:custGeom>
          <a:solidFill>
            <a:srgbClr val="598547">
              <a:alpha val="23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72" name="Freeform 53"/>
          <p:cNvSpPr>
            <a:spLocks/>
          </p:cNvSpPr>
          <p:nvPr/>
        </p:nvSpPr>
        <p:spPr bwMode="auto">
          <a:xfrm>
            <a:off x="1603771" y="4442836"/>
            <a:ext cx="274926" cy="233795"/>
          </a:xfrm>
          <a:custGeom>
            <a:avLst/>
            <a:gdLst>
              <a:gd name="T0" fmla="*/ 381 w 381"/>
              <a:gd name="T1" fmla="*/ 324 h 324"/>
              <a:gd name="T2" fmla="*/ 284 w 381"/>
              <a:gd name="T3" fmla="*/ 162 h 324"/>
              <a:gd name="T4" fmla="*/ 193 w 381"/>
              <a:gd name="T5" fmla="*/ 0 h 324"/>
              <a:gd name="T6" fmla="*/ 96 w 381"/>
              <a:gd name="T7" fmla="*/ 162 h 324"/>
              <a:gd name="T8" fmla="*/ 0 w 381"/>
              <a:gd name="T9" fmla="*/ 324 h 324"/>
              <a:gd name="T10" fmla="*/ 193 w 381"/>
              <a:gd name="T11" fmla="*/ 324 h 324"/>
              <a:gd name="T12" fmla="*/ 381 w 381"/>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1" h="324">
                <a:moveTo>
                  <a:pt x="381" y="324"/>
                </a:moveTo>
                <a:lnTo>
                  <a:pt x="284" y="162"/>
                </a:lnTo>
                <a:lnTo>
                  <a:pt x="193" y="0"/>
                </a:lnTo>
                <a:lnTo>
                  <a:pt x="96" y="162"/>
                </a:lnTo>
                <a:lnTo>
                  <a:pt x="0" y="324"/>
                </a:lnTo>
                <a:lnTo>
                  <a:pt x="193" y="324"/>
                </a:lnTo>
                <a:lnTo>
                  <a:pt x="381" y="324"/>
                </a:lnTo>
                <a:close/>
              </a:path>
            </a:pathLst>
          </a:custGeom>
          <a:solidFill>
            <a:srgbClr val="598547"/>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74" name="Freeform 55"/>
          <p:cNvSpPr>
            <a:spLocks/>
          </p:cNvSpPr>
          <p:nvPr/>
        </p:nvSpPr>
        <p:spPr bwMode="auto">
          <a:xfrm>
            <a:off x="512004" y="4909705"/>
            <a:ext cx="274926" cy="233795"/>
          </a:xfrm>
          <a:custGeom>
            <a:avLst/>
            <a:gdLst>
              <a:gd name="T0" fmla="*/ 381 w 381"/>
              <a:gd name="T1" fmla="*/ 324 h 324"/>
              <a:gd name="T2" fmla="*/ 284 w 381"/>
              <a:gd name="T3" fmla="*/ 162 h 324"/>
              <a:gd name="T4" fmla="*/ 188 w 381"/>
              <a:gd name="T5" fmla="*/ 0 h 324"/>
              <a:gd name="T6" fmla="*/ 96 w 381"/>
              <a:gd name="T7" fmla="*/ 162 h 324"/>
              <a:gd name="T8" fmla="*/ 0 w 381"/>
              <a:gd name="T9" fmla="*/ 324 h 324"/>
              <a:gd name="T10" fmla="*/ 188 w 381"/>
              <a:gd name="T11" fmla="*/ 324 h 324"/>
              <a:gd name="T12" fmla="*/ 381 w 381"/>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1" h="324">
                <a:moveTo>
                  <a:pt x="381" y="324"/>
                </a:moveTo>
                <a:lnTo>
                  <a:pt x="284" y="162"/>
                </a:lnTo>
                <a:lnTo>
                  <a:pt x="188" y="0"/>
                </a:lnTo>
                <a:lnTo>
                  <a:pt x="96" y="162"/>
                </a:lnTo>
                <a:lnTo>
                  <a:pt x="0" y="324"/>
                </a:lnTo>
                <a:lnTo>
                  <a:pt x="188" y="324"/>
                </a:lnTo>
                <a:lnTo>
                  <a:pt x="381" y="324"/>
                </a:lnTo>
                <a:close/>
              </a:path>
            </a:pathLst>
          </a:custGeom>
          <a:solidFill>
            <a:srgbClr val="598547">
              <a:alpha val="75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75" name="Freeform 56"/>
          <p:cNvSpPr>
            <a:spLocks/>
          </p:cNvSpPr>
          <p:nvPr/>
        </p:nvSpPr>
        <p:spPr bwMode="auto">
          <a:xfrm>
            <a:off x="1332452" y="4909705"/>
            <a:ext cx="271319" cy="233795"/>
          </a:xfrm>
          <a:custGeom>
            <a:avLst/>
            <a:gdLst>
              <a:gd name="T0" fmla="*/ 376 w 376"/>
              <a:gd name="T1" fmla="*/ 324 h 324"/>
              <a:gd name="T2" fmla="*/ 284 w 376"/>
              <a:gd name="T3" fmla="*/ 162 h 324"/>
              <a:gd name="T4" fmla="*/ 188 w 376"/>
              <a:gd name="T5" fmla="*/ 0 h 324"/>
              <a:gd name="T6" fmla="*/ 96 w 376"/>
              <a:gd name="T7" fmla="*/ 162 h 324"/>
              <a:gd name="T8" fmla="*/ 0 w 376"/>
              <a:gd name="T9" fmla="*/ 324 h 324"/>
              <a:gd name="T10" fmla="*/ 188 w 376"/>
              <a:gd name="T11" fmla="*/ 324 h 324"/>
              <a:gd name="T12" fmla="*/ 376 w 37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376" y="324"/>
                </a:moveTo>
                <a:lnTo>
                  <a:pt x="284" y="162"/>
                </a:lnTo>
                <a:lnTo>
                  <a:pt x="188" y="0"/>
                </a:lnTo>
                <a:lnTo>
                  <a:pt x="96" y="162"/>
                </a:lnTo>
                <a:lnTo>
                  <a:pt x="0" y="324"/>
                </a:lnTo>
                <a:lnTo>
                  <a:pt x="188" y="324"/>
                </a:lnTo>
                <a:lnTo>
                  <a:pt x="376" y="324"/>
                </a:lnTo>
                <a:close/>
              </a:path>
            </a:pathLst>
          </a:custGeom>
          <a:solidFill>
            <a:srgbClr val="598547">
              <a:alpha val="75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76" name="Freeform 57"/>
          <p:cNvSpPr>
            <a:spLocks/>
          </p:cNvSpPr>
          <p:nvPr/>
        </p:nvSpPr>
        <p:spPr bwMode="auto">
          <a:xfrm>
            <a:off x="1058248" y="4442836"/>
            <a:ext cx="274205" cy="233795"/>
          </a:xfrm>
          <a:custGeom>
            <a:avLst/>
            <a:gdLst>
              <a:gd name="T0" fmla="*/ 380 w 380"/>
              <a:gd name="T1" fmla="*/ 324 h 324"/>
              <a:gd name="T2" fmla="*/ 284 w 380"/>
              <a:gd name="T3" fmla="*/ 162 h 324"/>
              <a:gd name="T4" fmla="*/ 192 w 380"/>
              <a:gd name="T5" fmla="*/ 0 h 324"/>
              <a:gd name="T6" fmla="*/ 96 w 380"/>
              <a:gd name="T7" fmla="*/ 162 h 324"/>
              <a:gd name="T8" fmla="*/ 0 w 380"/>
              <a:gd name="T9" fmla="*/ 324 h 324"/>
              <a:gd name="T10" fmla="*/ 192 w 380"/>
              <a:gd name="T11" fmla="*/ 324 h 324"/>
              <a:gd name="T12" fmla="*/ 380 w 380"/>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380" y="324"/>
                </a:moveTo>
                <a:lnTo>
                  <a:pt x="284" y="162"/>
                </a:lnTo>
                <a:lnTo>
                  <a:pt x="192" y="0"/>
                </a:lnTo>
                <a:lnTo>
                  <a:pt x="96" y="162"/>
                </a:lnTo>
                <a:lnTo>
                  <a:pt x="0" y="324"/>
                </a:lnTo>
                <a:lnTo>
                  <a:pt x="192" y="324"/>
                </a:lnTo>
                <a:lnTo>
                  <a:pt x="380" y="324"/>
                </a:lnTo>
                <a:close/>
              </a:path>
            </a:pathLst>
          </a:custGeom>
          <a:solidFill>
            <a:srgbClr val="598547">
              <a:alpha val="44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77" name="Freeform 59"/>
          <p:cNvSpPr>
            <a:spLocks/>
          </p:cNvSpPr>
          <p:nvPr/>
        </p:nvSpPr>
        <p:spPr bwMode="auto">
          <a:xfrm>
            <a:off x="1743037" y="4206153"/>
            <a:ext cx="271319" cy="236682"/>
          </a:xfrm>
          <a:custGeom>
            <a:avLst/>
            <a:gdLst>
              <a:gd name="T0" fmla="*/ 376 w 376"/>
              <a:gd name="T1" fmla="*/ 328 h 328"/>
              <a:gd name="T2" fmla="*/ 284 w 376"/>
              <a:gd name="T3" fmla="*/ 162 h 328"/>
              <a:gd name="T4" fmla="*/ 188 w 376"/>
              <a:gd name="T5" fmla="*/ 0 h 328"/>
              <a:gd name="T6" fmla="*/ 91 w 376"/>
              <a:gd name="T7" fmla="*/ 162 h 328"/>
              <a:gd name="T8" fmla="*/ 0 w 376"/>
              <a:gd name="T9" fmla="*/ 328 h 328"/>
              <a:gd name="T10" fmla="*/ 188 w 376"/>
              <a:gd name="T11" fmla="*/ 328 h 328"/>
              <a:gd name="T12" fmla="*/ 376 w 376"/>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76" h="328">
                <a:moveTo>
                  <a:pt x="376" y="328"/>
                </a:moveTo>
                <a:lnTo>
                  <a:pt x="284" y="162"/>
                </a:lnTo>
                <a:lnTo>
                  <a:pt x="188" y="0"/>
                </a:lnTo>
                <a:lnTo>
                  <a:pt x="91" y="162"/>
                </a:lnTo>
                <a:lnTo>
                  <a:pt x="0" y="328"/>
                </a:lnTo>
                <a:lnTo>
                  <a:pt x="188" y="328"/>
                </a:lnTo>
                <a:lnTo>
                  <a:pt x="376" y="328"/>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564" tIns="20782" rIns="41564" bIns="20782" numCol="1" anchor="t" anchorCtr="0" compatLnSpc="1">
            <a:prstTxWarp prst="textNoShape">
              <a:avLst/>
            </a:prstTxWarp>
          </a:bodyPr>
          <a:lstStyle/>
          <a:p>
            <a:endParaRPr lang="ru-RU" sz="818"/>
          </a:p>
        </p:txBody>
      </p:sp>
      <p:sp>
        <p:nvSpPr>
          <p:cNvPr id="78" name="Freeform 60"/>
          <p:cNvSpPr>
            <a:spLocks/>
          </p:cNvSpPr>
          <p:nvPr/>
        </p:nvSpPr>
        <p:spPr bwMode="auto">
          <a:xfrm>
            <a:off x="1878697" y="4909705"/>
            <a:ext cx="274205" cy="233795"/>
          </a:xfrm>
          <a:custGeom>
            <a:avLst/>
            <a:gdLst>
              <a:gd name="T0" fmla="*/ 0 w 380"/>
              <a:gd name="T1" fmla="*/ 324 h 324"/>
              <a:gd name="T2" fmla="*/ 188 w 380"/>
              <a:gd name="T3" fmla="*/ 324 h 324"/>
              <a:gd name="T4" fmla="*/ 380 w 380"/>
              <a:gd name="T5" fmla="*/ 324 h 324"/>
              <a:gd name="T6" fmla="*/ 284 w 380"/>
              <a:gd name="T7" fmla="*/ 162 h 324"/>
              <a:gd name="T8" fmla="*/ 188 w 380"/>
              <a:gd name="T9" fmla="*/ 0 h 324"/>
              <a:gd name="T10" fmla="*/ 96 w 380"/>
              <a:gd name="T11" fmla="*/ 162 h 324"/>
              <a:gd name="T12" fmla="*/ 0 w 380"/>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0" y="324"/>
                </a:moveTo>
                <a:lnTo>
                  <a:pt x="188" y="324"/>
                </a:lnTo>
                <a:lnTo>
                  <a:pt x="380" y="324"/>
                </a:lnTo>
                <a:lnTo>
                  <a:pt x="284" y="162"/>
                </a:lnTo>
                <a:lnTo>
                  <a:pt x="188" y="0"/>
                </a:lnTo>
                <a:lnTo>
                  <a:pt x="96" y="162"/>
                </a:lnTo>
                <a:lnTo>
                  <a:pt x="0" y="324"/>
                </a:lnTo>
                <a:close/>
              </a:path>
            </a:pathLst>
          </a:custGeom>
          <a:solidFill>
            <a:srgbClr val="598547">
              <a:alpha val="23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79" name="Freeform 61"/>
          <p:cNvSpPr>
            <a:spLocks/>
          </p:cNvSpPr>
          <p:nvPr/>
        </p:nvSpPr>
        <p:spPr bwMode="auto">
          <a:xfrm>
            <a:off x="1840057" y="4442836"/>
            <a:ext cx="274205" cy="233795"/>
          </a:xfrm>
          <a:custGeom>
            <a:avLst/>
            <a:gdLst>
              <a:gd name="T0" fmla="*/ 0 w 380"/>
              <a:gd name="T1" fmla="*/ 324 h 324"/>
              <a:gd name="T2" fmla="*/ 188 w 380"/>
              <a:gd name="T3" fmla="*/ 324 h 324"/>
              <a:gd name="T4" fmla="*/ 380 w 380"/>
              <a:gd name="T5" fmla="*/ 324 h 324"/>
              <a:gd name="T6" fmla="*/ 284 w 380"/>
              <a:gd name="T7" fmla="*/ 162 h 324"/>
              <a:gd name="T8" fmla="*/ 188 w 380"/>
              <a:gd name="T9" fmla="*/ 0 h 324"/>
              <a:gd name="T10" fmla="*/ 96 w 380"/>
              <a:gd name="T11" fmla="*/ 162 h 324"/>
              <a:gd name="T12" fmla="*/ 0 w 380"/>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0" h="324">
                <a:moveTo>
                  <a:pt x="0" y="324"/>
                </a:moveTo>
                <a:lnTo>
                  <a:pt x="188" y="324"/>
                </a:lnTo>
                <a:lnTo>
                  <a:pt x="380" y="324"/>
                </a:lnTo>
                <a:lnTo>
                  <a:pt x="284" y="162"/>
                </a:lnTo>
                <a:lnTo>
                  <a:pt x="188" y="0"/>
                </a:lnTo>
                <a:lnTo>
                  <a:pt x="96" y="162"/>
                </a:lnTo>
                <a:lnTo>
                  <a:pt x="0" y="324"/>
                </a:lnTo>
                <a:close/>
              </a:path>
            </a:pathLst>
          </a:custGeom>
          <a:solidFill>
            <a:srgbClr val="598547">
              <a:alpha val="26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0" name="Freeform 63"/>
          <p:cNvSpPr>
            <a:spLocks/>
          </p:cNvSpPr>
          <p:nvPr/>
        </p:nvSpPr>
        <p:spPr bwMode="auto">
          <a:xfrm>
            <a:off x="1743037" y="4909705"/>
            <a:ext cx="271319" cy="233795"/>
          </a:xfrm>
          <a:custGeom>
            <a:avLst/>
            <a:gdLst>
              <a:gd name="T0" fmla="*/ 188 w 376"/>
              <a:gd name="T1" fmla="*/ 324 h 324"/>
              <a:gd name="T2" fmla="*/ 284 w 376"/>
              <a:gd name="T3" fmla="*/ 162 h 324"/>
              <a:gd name="T4" fmla="*/ 376 w 376"/>
              <a:gd name="T5" fmla="*/ 0 h 324"/>
              <a:gd name="T6" fmla="*/ 188 w 376"/>
              <a:gd name="T7" fmla="*/ 0 h 324"/>
              <a:gd name="T8" fmla="*/ 0 w 376"/>
              <a:gd name="T9" fmla="*/ 0 h 324"/>
              <a:gd name="T10" fmla="*/ 91 w 376"/>
              <a:gd name="T11" fmla="*/ 162 h 324"/>
              <a:gd name="T12" fmla="*/ 188 w 37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188" y="324"/>
                </a:moveTo>
                <a:lnTo>
                  <a:pt x="284" y="162"/>
                </a:lnTo>
                <a:lnTo>
                  <a:pt x="376" y="0"/>
                </a:lnTo>
                <a:lnTo>
                  <a:pt x="188" y="0"/>
                </a:lnTo>
                <a:lnTo>
                  <a:pt x="0" y="0"/>
                </a:lnTo>
                <a:lnTo>
                  <a:pt x="91" y="162"/>
                </a:lnTo>
                <a:lnTo>
                  <a:pt x="188" y="324"/>
                </a:lnTo>
                <a:close/>
              </a:path>
            </a:pathLst>
          </a:custGeom>
          <a:solidFill>
            <a:srgbClr val="F7F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564" tIns="20782" rIns="41564" bIns="20782" numCol="1" anchor="t" anchorCtr="0" compatLnSpc="1">
            <a:prstTxWarp prst="textNoShape">
              <a:avLst/>
            </a:prstTxWarp>
          </a:bodyPr>
          <a:lstStyle/>
          <a:p>
            <a:endParaRPr lang="ru-RU" sz="818"/>
          </a:p>
        </p:txBody>
      </p:sp>
      <p:sp>
        <p:nvSpPr>
          <p:cNvPr id="81" name="Freeform 64"/>
          <p:cNvSpPr>
            <a:spLocks/>
          </p:cNvSpPr>
          <p:nvPr/>
        </p:nvSpPr>
        <p:spPr bwMode="auto">
          <a:xfrm>
            <a:off x="1468112" y="4909705"/>
            <a:ext cx="274926" cy="233795"/>
          </a:xfrm>
          <a:custGeom>
            <a:avLst/>
            <a:gdLst>
              <a:gd name="T0" fmla="*/ 188 w 381"/>
              <a:gd name="T1" fmla="*/ 324 h 324"/>
              <a:gd name="T2" fmla="*/ 284 w 381"/>
              <a:gd name="T3" fmla="*/ 162 h 324"/>
              <a:gd name="T4" fmla="*/ 381 w 381"/>
              <a:gd name="T5" fmla="*/ 0 h 324"/>
              <a:gd name="T6" fmla="*/ 188 w 381"/>
              <a:gd name="T7" fmla="*/ 0 h 324"/>
              <a:gd name="T8" fmla="*/ 0 w 381"/>
              <a:gd name="T9" fmla="*/ 0 h 324"/>
              <a:gd name="T10" fmla="*/ 96 w 381"/>
              <a:gd name="T11" fmla="*/ 162 h 324"/>
              <a:gd name="T12" fmla="*/ 188 w 381"/>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1" h="324">
                <a:moveTo>
                  <a:pt x="188" y="324"/>
                </a:moveTo>
                <a:lnTo>
                  <a:pt x="284" y="162"/>
                </a:lnTo>
                <a:lnTo>
                  <a:pt x="381" y="0"/>
                </a:lnTo>
                <a:lnTo>
                  <a:pt x="188" y="0"/>
                </a:lnTo>
                <a:lnTo>
                  <a:pt x="0" y="0"/>
                </a:lnTo>
                <a:lnTo>
                  <a:pt x="96" y="162"/>
                </a:lnTo>
                <a:lnTo>
                  <a:pt x="188" y="324"/>
                </a:lnTo>
                <a:close/>
              </a:path>
            </a:pathLst>
          </a:custGeom>
          <a:solidFill>
            <a:srgbClr val="598547"/>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2" name="Freeform 65"/>
          <p:cNvSpPr>
            <a:spLocks/>
          </p:cNvSpPr>
          <p:nvPr/>
        </p:nvSpPr>
        <p:spPr bwMode="auto">
          <a:xfrm>
            <a:off x="1196794" y="4909705"/>
            <a:ext cx="271319" cy="233795"/>
          </a:xfrm>
          <a:custGeom>
            <a:avLst/>
            <a:gdLst>
              <a:gd name="T0" fmla="*/ 376 w 376"/>
              <a:gd name="T1" fmla="*/ 0 h 324"/>
              <a:gd name="T2" fmla="*/ 188 w 376"/>
              <a:gd name="T3" fmla="*/ 0 h 324"/>
              <a:gd name="T4" fmla="*/ 0 w 376"/>
              <a:gd name="T5" fmla="*/ 0 h 324"/>
              <a:gd name="T6" fmla="*/ 92 w 376"/>
              <a:gd name="T7" fmla="*/ 162 h 324"/>
              <a:gd name="T8" fmla="*/ 188 w 376"/>
              <a:gd name="T9" fmla="*/ 324 h 324"/>
              <a:gd name="T10" fmla="*/ 284 w 376"/>
              <a:gd name="T11" fmla="*/ 162 h 324"/>
              <a:gd name="T12" fmla="*/ 376 w 376"/>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376" y="0"/>
                </a:moveTo>
                <a:lnTo>
                  <a:pt x="188" y="0"/>
                </a:lnTo>
                <a:lnTo>
                  <a:pt x="0" y="0"/>
                </a:lnTo>
                <a:lnTo>
                  <a:pt x="92" y="162"/>
                </a:lnTo>
                <a:lnTo>
                  <a:pt x="188" y="324"/>
                </a:lnTo>
                <a:lnTo>
                  <a:pt x="284" y="162"/>
                </a:lnTo>
                <a:lnTo>
                  <a:pt x="376" y="0"/>
                </a:lnTo>
                <a:close/>
              </a:path>
            </a:pathLst>
          </a:custGeom>
          <a:solidFill>
            <a:srgbClr val="598547">
              <a:alpha val="44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3" name="Freeform 66"/>
          <p:cNvSpPr>
            <a:spLocks/>
          </p:cNvSpPr>
          <p:nvPr/>
        </p:nvSpPr>
        <p:spPr bwMode="auto">
          <a:xfrm>
            <a:off x="647663" y="4909705"/>
            <a:ext cx="274926" cy="233795"/>
          </a:xfrm>
          <a:custGeom>
            <a:avLst/>
            <a:gdLst>
              <a:gd name="T0" fmla="*/ 193 w 381"/>
              <a:gd name="T1" fmla="*/ 324 h 324"/>
              <a:gd name="T2" fmla="*/ 284 w 381"/>
              <a:gd name="T3" fmla="*/ 162 h 324"/>
              <a:gd name="T4" fmla="*/ 381 w 381"/>
              <a:gd name="T5" fmla="*/ 0 h 324"/>
              <a:gd name="T6" fmla="*/ 193 w 381"/>
              <a:gd name="T7" fmla="*/ 0 h 324"/>
              <a:gd name="T8" fmla="*/ 0 w 381"/>
              <a:gd name="T9" fmla="*/ 0 h 324"/>
              <a:gd name="T10" fmla="*/ 96 w 381"/>
              <a:gd name="T11" fmla="*/ 162 h 324"/>
              <a:gd name="T12" fmla="*/ 193 w 381"/>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81" h="324">
                <a:moveTo>
                  <a:pt x="193" y="324"/>
                </a:moveTo>
                <a:lnTo>
                  <a:pt x="284" y="162"/>
                </a:lnTo>
                <a:lnTo>
                  <a:pt x="381" y="0"/>
                </a:lnTo>
                <a:lnTo>
                  <a:pt x="193" y="0"/>
                </a:lnTo>
                <a:lnTo>
                  <a:pt x="0" y="0"/>
                </a:lnTo>
                <a:lnTo>
                  <a:pt x="96" y="162"/>
                </a:lnTo>
                <a:lnTo>
                  <a:pt x="193" y="324"/>
                </a:lnTo>
                <a:close/>
              </a:path>
            </a:pathLst>
          </a:custGeom>
          <a:solidFill>
            <a:srgbClr val="598547">
              <a:alpha val="23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4" name="Freeform 67"/>
          <p:cNvSpPr>
            <a:spLocks/>
          </p:cNvSpPr>
          <p:nvPr/>
        </p:nvSpPr>
        <p:spPr bwMode="auto">
          <a:xfrm>
            <a:off x="355221" y="4932597"/>
            <a:ext cx="271319" cy="233795"/>
          </a:xfrm>
          <a:custGeom>
            <a:avLst/>
            <a:gdLst>
              <a:gd name="T0" fmla="*/ 376 w 376"/>
              <a:gd name="T1" fmla="*/ 0 h 324"/>
              <a:gd name="T2" fmla="*/ 188 w 376"/>
              <a:gd name="T3" fmla="*/ 0 h 324"/>
              <a:gd name="T4" fmla="*/ 0 w 376"/>
              <a:gd name="T5" fmla="*/ 0 h 324"/>
              <a:gd name="T6" fmla="*/ 92 w 376"/>
              <a:gd name="T7" fmla="*/ 162 h 324"/>
              <a:gd name="T8" fmla="*/ 188 w 376"/>
              <a:gd name="T9" fmla="*/ 324 h 324"/>
              <a:gd name="T10" fmla="*/ 284 w 376"/>
              <a:gd name="T11" fmla="*/ 162 h 324"/>
              <a:gd name="T12" fmla="*/ 376 w 376"/>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376" y="0"/>
                </a:moveTo>
                <a:lnTo>
                  <a:pt x="188" y="0"/>
                </a:lnTo>
                <a:lnTo>
                  <a:pt x="0" y="0"/>
                </a:lnTo>
                <a:lnTo>
                  <a:pt x="92" y="162"/>
                </a:lnTo>
                <a:lnTo>
                  <a:pt x="188" y="324"/>
                </a:lnTo>
                <a:lnTo>
                  <a:pt x="284" y="162"/>
                </a:lnTo>
                <a:lnTo>
                  <a:pt x="376" y="0"/>
                </a:lnTo>
                <a:close/>
              </a:path>
            </a:pathLst>
          </a:custGeom>
          <a:solidFill>
            <a:srgbClr val="598547">
              <a:alpha val="44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5" name="Freeform 68"/>
          <p:cNvSpPr>
            <a:spLocks/>
          </p:cNvSpPr>
          <p:nvPr/>
        </p:nvSpPr>
        <p:spPr bwMode="auto">
          <a:xfrm>
            <a:off x="1878697" y="4676631"/>
            <a:ext cx="274205" cy="233074"/>
          </a:xfrm>
          <a:custGeom>
            <a:avLst/>
            <a:gdLst>
              <a:gd name="T0" fmla="*/ 0 w 380"/>
              <a:gd name="T1" fmla="*/ 0 h 323"/>
              <a:gd name="T2" fmla="*/ 96 w 380"/>
              <a:gd name="T3" fmla="*/ 161 h 323"/>
              <a:gd name="T4" fmla="*/ 188 w 380"/>
              <a:gd name="T5" fmla="*/ 323 h 323"/>
              <a:gd name="T6" fmla="*/ 284 w 380"/>
              <a:gd name="T7" fmla="*/ 161 h 323"/>
              <a:gd name="T8" fmla="*/ 380 w 380"/>
              <a:gd name="T9" fmla="*/ 0 h 323"/>
              <a:gd name="T10" fmla="*/ 188 w 380"/>
              <a:gd name="T11" fmla="*/ 0 h 323"/>
              <a:gd name="T12" fmla="*/ 0 w 380"/>
              <a:gd name="T13" fmla="*/ 0 h 323"/>
            </a:gdLst>
            <a:ahLst/>
            <a:cxnLst>
              <a:cxn ang="0">
                <a:pos x="T0" y="T1"/>
              </a:cxn>
              <a:cxn ang="0">
                <a:pos x="T2" y="T3"/>
              </a:cxn>
              <a:cxn ang="0">
                <a:pos x="T4" y="T5"/>
              </a:cxn>
              <a:cxn ang="0">
                <a:pos x="T6" y="T7"/>
              </a:cxn>
              <a:cxn ang="0">
                <a:pos x="T8" y="T9"/>
              </a:cxn>
              <a:cxn ang="0">
                <a:pos x="T10" y="T11"/>
              </a:cxn>
              <a:cxn ang="0">
                <a:pos x="T12" y="T13"/>
              </a:cxn>
            </a:cxnLst>
            <a:rect l="0" t="0" r="r" b="b"/>
            <a:pathLst>
              <a:path w="380" h="323">
                <a:moveTo>
                  <a:pt x="0" y="0"/>
                </a:moveTo>
                <a:lnTo>
                  <a:pt x="96" y="161"/>
                </a:lnTo>
                <a:lnTo>
                  <a:pt x="188" y="323"/>
                </a:lnTo>
                <a:lnTo>
                  <a:pt x="284" y="161"/>
                </a:lnTo>
                <a:lnTo>
                  <a:pt x="380" y="0"/>
                </a:lnTo>
                <a:lnTo>
                  <a:pt x="188" y="0"/>
                </a:lnTo>
                <a:lnTo>
                  <a:pt x="0" y="0"/>
                </a:lnTo>
                <a:close/>
              </a:path>
            </a:pathLst>
          </a:custGeom>
          <a:solidFill>
            <a:srgbClr val="598547"/>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6" name="Freeform 69"/>
          <p:cNvSpPr>
            <a:spLocks/>
          </p:cNvSpPr>
          <p:nvPr/>
        </p:nvSpPr>
        <p:spPr bwMode="auto">
          <a:xfrm>
            <a:off x="1603771" y="4676631"/>
            <a:ext cx="274926" cy="233074"/>
          </a:xfrm>
          <a:custGeom>
            <a:avLst/>
            <a:gdLst>
              <a:gd name="T0" fmla="*/ 381 w 381"/>
              <a:gd name="T1" fmla="*/ 0 h 323"/>
              <a:gd name="T2" fmla="*/ 193 w 381"/>
              <a:gd name="T3" fmla="*/ 0 h 323"/>
              <a:gd name="T4" fmla="*/ 0 w 381"/>
              <a:gd name="T5" fmla="*/ 0 h 323"/>
              <a:gd name="T6" fmla="*/ 96 w 381"/>
              <a:gd name="T7" fmla="*/ 161 h 323"/>
              <a:gd name="T8" fmla="*/ 193 w 381"/>
              <a:gd name="T9" fmla="*/ 323 h 323"/>
              <a:gd name="T10" fmla="*/ 284 w 381"/>
              <a:gd name="T11" fmla="*/ 161 h 323"/>
              <a:gd name="T12" fmla="*/ 381 w 381"/>
              <a:gd name="T13" fmla="*/ 0 h 323"/>
            </a:gdLst>
            <a:ahLst/>
            <a:cxnLst>
              <a:cxn ang="0">
                <a:pos x="T0" y="T1"/>
              </a:cxn>
              <a:cxn ang="0">
                <a:pos x="T2" y="T3"/>
              </a:cxn>
              <a:cxn ang="0">
                <a:pos x="T4" y="T5"/>
              </a:cxn>
              <a:cxn ang="0">
                <a:pos x="T6" y="T7"/>
              </a:cxn>
              <a:cxn ang="0">
                <a:pos x="T8" y="T9"/>
              </a:cxn>
              <a:cxn ang="0">
                <a:pos x="T10" y="T11"/>
              </a:cxn>
              <a:cxn ang="0">
                <a:pos x="T12" y="T13"/>
              </a:cxn>
            </a:cxnLst>
            <a:rect l="0" t="0" r="r" b="b"/>
            <a:pathLst>
              <a:path w="381" h="323">
                <a:moveTo>
                  <a:pt x="381" y="0"/>
                </a:moveTo>
                <a:lnTo>
                  <a:pt x="193" y="0"/>
                </a:lnTo>
                <a:lnTo>
                  <a:pt x="0" y="0"/>
                </a:lnTo>
                <a:lnTo>
                  <a:pt x="96" y="161"/>
                </a:lnTo>
                <a:lnTo>
                  <a:pt x="193" y="323"/>
                </a:lnTo>
                <a:lnTo>
                  <a:pt x="284" y="161"/>
                </a:lnTo>
                <a:lnTo>
                  <a:pt x="381" y="0"/>
                </a:lnTo>
                <a:close/>
              </a:path>
            </a:pathLst>
          </a:custGeom>
          <a:solidFill>
            <a:srgbClr val="598547">
              <a:alpha val="44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8" name="Freeform 71"/>
          <p:cNvSpPr>
            <a:spLocks/>
          </p:cNvSpPr>
          <p:nvPr/>
        </p:nvSpPr>
        <p:spPr bwMode="auto">
          <a:xfrm>
            <a:off x="512004" y="4676631"/>
            <a:ext cx="274926" cy="233074"/>
          </a:xfrm>
          <a:custGeom>
            <a:avLst/>
            <a:gdLst>
              <a:gd name="T0" fmla="*/ 381 w 381"/>
              <a:gd name="T1" fmla="*/ 0 h 323"/>
              <a:gd name="T2" fmla="*/ 188 w 381"/>
              <a:gd name="T3" fmla="*/ 0 h 323"/>
              <a:gd name="T4" fmla="*/ 0 w 381"/>
              <a:gd name="T5" fmla="*/ 0 h 323"/>
              <a:gd name="T6" fmla="*/ 96 w 381"/>
              <a:gd name="T7" fmla="*/ 161 h 323"/>
              <a:gd name="T8" fmla="*/ 188 w 381"/>
              <a:gd name="T9" fmla="*/ 323 h 323"/>
              <a:gd name="T10" fmla="*/ 284 w 381"/>
              <a:gd name="T11" fmla="*/ 161 h 323"/>
              <a:gd name="T12" fmla="*/ 381 w 381"/>
              <a:gd name="T13" fmla="*/ 0 h 323"/>
            </a:gdLst>
            <a:ahLst/>
            <a:cxnLst>
              <a:cxn ang="0">
                <a:pos x="T0" y="T1"/>
              </a:cxn>
              <a:cxn ang="0">
                <a:pos x="T2" y="T3"/>
              </a:cxn>
              <a:cxn ang="0">
                <a:pos x="T4" y="T5"/>
              </a:cxn>
              <a:cxn ang="0">
                <a:pos x="T6" y="T7"/>
              </a:cxn>
              <a:cxn ang="0">
                <a:pos x="T8" y="T9"/>
              </a:cxn>
              <a:cxn ang="0">
                <a:pos x="T10" y="T11"/>
              </a:cxn>
              <a:cxn ang="0">
                <a:pos x="T12" y="T13"/>
              </a:cxn>
            </a:cxnLst>
            <a:rect l="0" t="0" r="r" b="b"/>
            <a:pathLst>
              <a:path w="381" h="323">
                <a:moveTo>
                  <a:pt x="381" y="0"/>
                </a:moveTo>
                <a:lnTo>
                  <a:pt x="188" y="0"/>
                </a:lnTo>
                <a:lnTo>
                  <a:pt x="0" y="0"/>
                </a:lnTo>
                <a:lnTo>
                  <a:pt x="96" y="161"/>
                </a:lnTo>
                <a:lnTo>
                  <a:pt x="188" y="323"/>
                </a:lnTo>
                <a:lnTo>
                  <a:pt x="284" y="161"/>
                </a:lnTo>
                <a:lnTo>
                  <a:pt x="381" y="0"/>
                </a:lnTo>
                <a:close/>
              </a:path>
            </a:pathLst>
          </a:custGeom>
          <a:solidFill>
            <a:srgbClr val="598547">
              <a:alpha val="75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89" name="Freeform 73"/>
          <p:cNvSpPr>
            <a:spLocks/>
          </p:cNvSpPr>
          <p:nvPr/>
        </p:nvSpPr>
        <p:spPr bwMode="auto">
          <a:xfrm>
            <a:off x="1743037" y="4442836"/>
            <a:ext cx="271319" cy="233795"/>
          </a:xfrm>
          <a:custGeom>
            <a:avLst/>
            <a:gdLst>
              <a:gd name="T0" fmla="*/ 188 w 376"/>
              <a:gd name="T1" fmla="*/ 324 h 324"/>
              <a:gd name="T2" fmla="*/ 284 w 376"/>
              <a:gd name="T3" fmla="*/ 162 h 324"/>
              <a:gd name="T4" fmla="*/ 376 w 376"/>
              <a:gd name="T5" fmla="*/ 0 h 324"/>
              <a:gd name="T6" fmla="*/ 188 w 376"/>
              <a:gd name="T7" fmla="*/ 0 h 324"/>
              <a:gd name="T8" fmla="*/ 0 w 376"/>
              <a:gd name="T9" fmla="*/ 0 h 324"/>
              <a:gd name="T10" fmla="*/ 91 w 376"/>
              <a:gd name="T11" fmla="*/ 162 h 324"/>
              <a:gd name="T12" fmla="*/ 188 w 376"/>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376" h="324">
                <a:moveTo>
                  <a:pt x="188" y="324"/>
                </a:moveTo>
                <a:lnTo>
                  <a:pt x="284" y="162"/>
                </a:lnTo>
                <a:lnTo>
                  <a:pt x="376" y="0"/>
                </a:lnTo>
                <a:lnTo>
                  <a:pt x="188" y="0"/>
                </a:lnTo>
                <a:lnTo>
                  <a:pt x="0" y="0"/>
                </a:lnTo>
                <a:lnTo>
                  <a:pt x="91" y="162"/>
                </a:lnTo>
                <a:lnTo>
                  <a:pt x="188" y="324"/>
                </a:lnTo>
                <a:close/>
              </a:path>
            </a:pathLst>
          </a:custGeom>
          <a:solidFill>
            <a:srgbClr val="598547">
              <a:alpha val="11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90" name="Freeform 74"/>
          <p:cNvSpPr>
            <a:spLocks/>
          </p:cNvSpPr>
          <p:nvPr/>
        </p:nvSpPr>
        <p:spPr bwMode="auto">
          <a:xfrm>
            <a:off x="1468112" y="4442836"/>
            <a:ext cx="274926" cy="233795"/>
          </a:xfrm>
          <a:custGeom>
            <a:avLst/>
            <a:gdLst>
              <a:gd name="T0" fmla="*/ 381 w 381"/>
              <a:gd name="T1" fmla="*/ 0 h 324"/>
              <a:gd name="T2" fmla="*/ 188 w 381"/>
              <a:gd name="T3" fmla="*/ 0 h 324"/>
              <a:gd name="T4" fmla="*/ 0 w 381"/>
              <a:gd name="T5" fmla="*/ 0 h 324"/>
              <a:gd name="T6" fmla="*/ 96 w 381"/>
              <a:gd name="T7" fmla="*/ 162 h 324"/>
              <a:gd name="T8" fmla="*/ 188 w 381"/>
              <a:gd name="T9" fmla="*/ 324 h 324"/>
              <a:gd name="T10" fmla="*/ 284 w 381"/>
              <a:gd name="T11" fmla="*/ 162 h 324"/>
              <a:gd name="T12" fmla="*/ 381 w 381"/>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381" h="324">
                <a:moveTo>
                  <a:pt x="381" y="0"/>
                </a:moveTo>
                <a:lnTo>
                  <a:pt x="188" y="0"/>
                </a:lnTo>
                <a:lnTo>
                  <a:pt x="0" y="0"/>
                </a:lnTo>
                <a:lnTo>
                  <a:pt x="96" y="162"/>
                </a:lnTo>
                <a:lnTo>
                  <a:pt x="188" y="324"/>
                </a:lnTo>
                <a:lnTo>
                  <a:pt x="284" y="162"/>
                </a:lnTo>
                <a:lnTo>
                  <a:pt x="381" y="0"/>
                </a:lnTo>
                <a:close/>
              </a:path>
            </a:pathLst>
          </a:custGeom>
          <a:solidFill>
            <a:srgbClr val="598547">
              <a:alpha val="75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92" name="Freeform 76"/>
          <p:cNvSpPr>
            <a:spLocks/>
          </p:cNvSpPr>
          <p:nvPr/>
        </p:nvSpPr>
        <p:spPr bwMode="auto">
          <a:xfrm>
            <a:off x="1878697" y="4206153"/>
            <a:ext cx="274205" cy="236682"/>
          </a:xfrm>
          <a:custGeom>
            <a:avLst/>
            <a:gdLst>
              <a:gd name="T0" fmla="*/ 188 w 380"/>
              <a:gd name="T1" fmla="*/ 328 h 328"/>
              <a:gd name="T2" fmla="*/ 284 w 380"/>
              <a:gd name="T3" fmla="*/ 162 h 328"/>
              <a:gd name="T4" fmla="*/ 380 w 380"/>
              <a:gd name="T5" fmla="*/ 0 h 328"/>
              <a:gd name="T6" fmla="*/ 188 w 380"/>
              <a:gd name="T7" fmla="*/ 0 h 328"/>
              <a:gd name="T8" fmla="*/ 0 w 380"/>
              <a:gd name="T9" fmla="*/ 0 h 328"/>
              <a:gd name="T10" fmla="*/ 96 w 380"/>
              <a:gd name="T11" fmla="*/ 162 h 328"/>
              <a:gd name="T12" fmla="*/ 188 w 380"/>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80" h="328">
                <a:moveTo>
                  <a:pt x="188" y="328"/>
                </a:moveTo>
                <a:lnTo>
                  <a:pt x="284" y="162"/>
                </a:lnTo>
                <a:lnTo>
                  <a:pt x="380" y="0"/>
                </a:lnTo>
                <a:lnTo>
                  <a:pt x="188" y="0"/>
                </a:lnTo>
                <a:lnTo>
                  <a:pt x="0" y="0"/>
                </a:lnTo>
                <a:lnTo>
                  <a:pt x="96" y="162"/>
                </a:lnTo>
                <a:lnTo>
                  <a:pt x="188" y="328"/>
                </a:lnTo>
                <a:close/>
              </a:path>
            </a:pathLst>
          </a:custGeom>
          <a:solidFill>
            <a:srgbClr val="598547">
              <a:alpha val="23000"/>
            </a:srgbClr>
          </a:solidFill>
          <a:ln>
            <a:noFill/>
          </a:ln>
        </p:spPr>
        <p:txBody>
          <a:bodyPr vert="horz" wrap="square" lIns="41564" tIns="20782" rIns="41564" bIns="20782" numCol="1" anchor="t" anchorCtr="0" compatLnSpc="1">
            <a:prstTxWarp prst="textNoShape">
              <a:avLst/>
            </a:prstTxWarp>
          </a:bodyPr>
          <a:lstStyle/>
          <a:p>
            <a:endParaRPr lang="ru-RU" sz="818"/>
          </a:p>
        </p:txBody>
      </p:sp>
      <p:sp>
        <p:nvSpPr>
          <p:cNvPr id="10" name="Прямоугольник 9"/>
          <p:cNvSpPr/>
          <p:nvPr/>
        </p:nvSpPr>
        <p:spPr>
          <a:xfrm>
            <a:off x="4563201" y="3364189"/>
            <a:ext cx="4211416" cy="288220"/>
          </a:xfrm>
          <a:prstGeom prst="rect">
            <a:avLst/>
          </a:prstGeom>
        </p:spPr>
        <p:txBody>
          <a:bodyPr wrap="square">
            <a:spAutoFit/>
          </a:bodyPr>
          <a:lstStyle/>
          <a:p>
            <a:pPr algn="just" defTabSz="415664">
              <a:defRPr/>
            </a:pPr>
            <a:endParaRPr lang="ru-RU" sz="1273" i="1" kern="0" dirty="0">
              <a:solidFill>
                <a:schemeClr val="bg2">
                  <a:lumMod val="90000"/>
                  <a:lumOff val="10000"/>
                </a:schemeClr>
              </a:solidFill>
              <a:latin typeface="Verdana" panose="020B0604030504040204" pitchFamily="34" charset="0"/>
              <a:ea typeface="Verdana" panose="020B0604030504040204" pitchFamily="34" charset="0"/>
            </a:endParaRPr>
          </a:p>
        </p:txBody>
      </p:sp>
      <p:sp>
        <p:nvSpPr>
          <p:cNvPr id="3" name="Прямоугольник 2"/>
          <p:cNvSpPr/>
          <p:nvPr/>
        </p:nvSpPr>
        <p:spPr>
          <a:xfrm>
            <a:off x="1603771" y="84478"/>
            <a:ext cx="5628184" cy="344069"/>
          </a:xfrm>
          <a:prstGeom prst="rect">
            <a:avLst/>
          </a:prstGeom>
        </p:spPr>
        <p:txBody>
          <a:bodyPr wrap="square">
            <a:spAutoFit/>
          </a:bodyPr>
          <a:lstStyle/>
          <a:p>
            <a:pPr algn="ctr"/>
            <a:r>
              <a:rPr lang="ru-RU" sz="1636" b="1" dirty="0">
                <a:latin typeface="+mj-lt"/>
                <a:ea typeface="Verdana" panose="020B0604030504040204" pitchFamily="34" charset="0"/>
              </a:rPr>
              <a:t>ОРУ с использованием кубиков на занятиях по физкультуре </a:t>
            </a:r>
          </a:p>
        </p:txBody>
      </p:sp>
      <p:pic>
        <p:nvPicPr>
          <p:cNvPr id="2" name="Рисунок 1"/>
          <p:cNvPicPr>
            <a:picLocks noChangeAspect="1"/>
          </p:cNvPicPr>
          <p:nvPr/>
        </p:nvPicPr>
        <p:blipFill rotWithShape="1">
          <a:blip r:embed="rId5" cstate="email">
            <a:extLst>
              <a:ext uri="{28A0092B-C50C-407E-A947-70E740481C1C}">
                <a14:useLocalDpi xmlns:a14="http://schemas.microsoft.com/office/drawing/2010/main"/>
              </a:ext>
            </a:extLst>
          </a:blip>
          <a:srcRect l="7536" t="11259" b="-1"/>
          <a:stretch/>
        </p:blipFill>
        <p:spPr>
          <a:xfrm>
            <a:off x="147934" y="544247"/>
            <a:ext cx="3671339" cy="1981992"/>
          </a:xfrm>
          <a:prstGeom prst="rect">
            <a:avLst/>
          </a:prstGeom>
          <a:ln w="57150">
            <a:solidFill>
              <a:srgbClr val="92D050"/>
            </a:solidFill>
          </a:ln>
        </p:spPr>
      </p:pic>
      <p:pic>
        <p:nvPicPr>
          <p:cNvPr id="4" name="Рисунок 3"/>
          <p:cNvPicPr>
            <a:picLocks noChangeAspect="1"/>
          </p:cNvPicPr>
          <p:nvPr/>
        </p:nvPicPr>
        <p:blipFill rotWithShape="1">
          <a:blip r:embed="rId6" cstate="email">
            <a:extLst>
              <a:ext uri="{28A0092B-C50C-407E-A947-70E740481C1C}">
                <a14:useLocalDpi xmlns:a14="http://schemas.microsoft.com/office/drawing/2010/main"/>
              </a:ext>
            </a:extLst>
          </a:blip>
          <a:srcRect l="4003" t="5914" r="31627"/>
          <a:stretch/>
        </p:blipFill>
        <p:spPr>
          <a:xfrm>
            <a:off x="4313913" y="544246"/>
            <a:ext cx="2423402" cy="1992464"/>
          </a:xfrm>
          <a:prstGeom prst="rect">
            <a:avLst/>
          </a:prstGeom>
          <a:ln w="57150">
            <a:solidFill>
              <a:srgbClr val="92D050"/>
            </a:solidFill>
          </a:ln>
        </p:spPr>
      </p:pic>
      <p:pic>
        <p:nvPicPr>
          <p:cNvPr id="5" name="Рисунок 4"/>
          <p:cNvPicPr>
            <a:picLocks noChangeAspect="1"/>
          </p:cNvPicPr>
          <p:nvPr/>
        </p:nvPicPr>
        <p:blipFill rotWithShape="1">
          <a:blip r:embed="rId7" cstate="email">
            <a:extLst>
              <a:ext uri="{28A0092B-C50C-407E-A947-70E740481C1C}">
                <a14:useLocalDpi xmlns:a14="http://schemas.microsoft.com/office/drawing/2010/main"/>
              </a:ext>
            </a:extLst>
          </a:blip>
          <a:srcRect l="11654" t="-839" r="45151" b="5512"/>
          <a:stretch/>
        </p:blipFill>
        <p:spPr>
          <a:xfrm>
            <a:off x="7231955" y="529562"/>
            <a:ext cx="1608434" cy="1996677"/>
          </a:xfrm>
          <a:prstGeom prst="rect">
            <a:avLst/>
          </a:prstGeom>
          <a:ln w="57150">
            <a:solidFill>
              <a:srgbClr val="92D050"/>
            </a:solidFill>
          </a:ln>
        </p:spPr>
      </p:pic>
      <p:pic>
        <p:nvPicPr>
          <p:cNvPr id="7" name="игра">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612889" y="2683283"/>
            <a:ext cx="4157478" cy="2338581"/>
          </a:xfrm>
          <a:prstGeom prst="rect">
            <a:avLst/>
          </a:prstGeom>
          <a:ln w="57150">
            <a:solidFill>
              <a:srgbClr val="92D050"/>
            </a:solidFill>
          </a:ln>
        </p:spPr>
      </p:pic>
      <p:pic>
        <p:nvPicPr>
          <p:cNvPr id="9" name="Рисунок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04606" y="2600639"/>
            <a:ext cx="1105043" cy="1097489"/>
          </a:xfrm>
          <a:prstGeom prst="rect">
            <a:avLst/>
          </a:prstGeom>
        </p:spPr>
      </p:pic>
      <p:pic>
        <p:nvPicPr>
          <p:cNvPr id="11" name="Рисунок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2589" y="2625232"/>
            <a:ext cx="1094382" cy="1094942"/>
          </a:xfrm>
          <a:prstGeom prst="rect">
            <a:avLst/>
          </a:prstGeom>
        </p:spPr>
      </p:pic>
    </p:spTree>
    <p:extLst>
      <p:ext uri="{BB962C8B-B14F-4D97-AF65-F5344CB8AC3E}">
        <p14:creationId xmlns:p14="http://schemas.microsoft.com/office/powerpoint/2010/main" val="13443735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2727">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30664" y="1"/>
            <a:ext cx="8607273" cy="1054135"/>
          </a:xfrm>
          <a:prstGeom prst="rect">
            <a:avLst/>
          </a:prstGeom>
        </p:spPr>
        <p:txBody>
          <a:bodyPr wrap="square">
            <a:spAutoFit/>
          </a:bodyPr>
          <a:lstStyle/>
          <a:p>
            <a:pPr algn="ctr">
              <a:spcAft>
                <a:spcPts val="273"/>
              </a:spcAft>
            </a:pPr>
            <a:r>
              <a:rPr lang="ru-RU" sz="2000" b="1" dirty="0">
                <a:latin typeface="Arial" panose="020B0604020202020204" pitchFamily="34" charset="0"/>
                <a:ea typeface="Verdana" panose="020B0604030504040204" pitchFamily="34" charset="0"/>
                <a:cs typeface="Arial" panose="020B0604020202020204" pitchFamily="34" charset="0"/>
              </a:rPr>
              <a:t>Индивидуальная работа с детьми по направлению АФК, </a:t>
            </a:r>
          </a:p>
          <a:p>
            <a:pPr algn="ctr">
              <a:spcAft>
                <a:spcPts val="273"/>
              </a:spcAft>
            </a:pPr>
            <a:r>
              <a:rPr lang="ru-RU" sz="2000" b="1" dirty="0">
                <a:latin typeface="Arial" panose="020B0604020202020204" pitchFamily="34" charset="0"/>
                <a:ea typeface="Verdana" panose="020B0604030504040204" pitchFamily="34" charset="0"/>
                <a:cs typeface="Arial" panose="020B0604020202020204" pitchFamily="34" charset="0"/>
              </a:rPr>
              <a:t> с воспитанниками, посещающими коррекционно-развивающие занятия центра сопровождения </a:t>
            </a:r>
            <a:endParaRPr lang="ru-RU" sz="1455" b="1" dirty="0">
              <a:latin typeface="Arial" panose="020B0604020202020204" pitchFamily="34" charset="0"/>
              <a:ea typeface="Verdana" panose="020B0604030504040204" pitchFamily="34" charset="0"/>
              <a:cs typeface="Arial" panose="020B0604020202020204" pitchFamily="34" charset="0"/>
            </a:endParaRPr>
          </a:p>
        </p:txBody>
      </p:sp>
      <p:pic>
        <p:nvPicPr>
          <p:cNvPr id="2" name="Рисунок 1"/>
          <p:cNvPicPr>
            <a:picLocks noChangeAspect="1"/>
          </p:cNvPicPr>
          <p:nvPr/>
        </p:nvPicPr>
        <p:blipFill rotWithShape="1">
          <a:blip r:embed="rId2" cstate="email">
            <a:extLst>
              <a:ext uri="{28A0092B-C50C-407E-A947-70E740481C1C}">
                <a14:useLocalDpi xmlns:a14="http://schemas.microsoft.com/office/drawing/2010/main"/>
              </a:ext>
            </a:extLst>
          </a:blip>
          <a:srcRect l="23570" t="17212" r="15169" b="10993"/>
          <a:stretch/>
        </p:blipFill>
        <p:spPr>
          <a:xfrm>
            <a:off x="321605" y="993115"/>
            <a:ext cx="3782548" cy="2041925"/>
          </a:xfrm>
          <a:prstGeom prst="rect">
            <a:avLst/>
          </a:prstGeom>
        </p:spPr>
      </p:pic>
      <p:pic>
        <p:nvPicPr>
          <p:cNvPr id="5" name="Рисунок 4"/>
          <p:cNvPicPr>
            <a:picLocks noChangeAspect="1"/>
          </p:cNvPicPr>
          <p:nvPr/>
        </p:nvPicPr>
        <p:blipFill rotWithShape="1">
          <a:blip r:embed="rId3" cstate="email">
            <a:extLst>
              <a:ext uri="{28A0092B-C50C-407E-A947-70E740481C1C}">
                <a14:useLocalDpi xmlns:a14="http://schemas.microsoft.com/office/drawing/2010/main"/>
              </a:ext>
            </a:extLst>
          </a:blip>
          <a:srcRect l="24425" t="4871" r="39429" b="21970"/>
          <a:stretch/>
        </p:blipFill>
        <p:spPr>
          <a:xfrm>
            <a:off x="7243894" y="739023"/>
            <a:ext cx="1603637" cy="1495067"/>
          </a:xfrm>
          <a:prstGeom prst="rect">
            <a:avLst/>
          </a:prstGeom>
        </p:spPr>
      </p:pic>
      <p:pic>
        <p:nvPicPr>
          <p:cNvPr id="7" name="Рисунок 6"/>
          <p:cNvPicPr>
            <a:picLocks noChangeAspect="1"/>
          </p:cNvPicPr>
          <p:nvPr/>
        </p:nvPicPr>
        <p:blipFill rotWithShape="1">
          <a:blip r:embed="rId4" cstate="email">
            <a:extLst>
              <a:ext uri="{28A0092B-C50C-407E-A947-70E740481C1C}">
                <a14:useLocalDpi xmlns:a14="http://schemas.microsoft.com/office/drawing/2010/main"/>
              </a:ext>
            </a:extLst>
          </a:blip>
          <a:srcRect l="394" t="835" r="13622"/>
          <a:stretch/>
        </p:blipFill>
        <p:spPr>
          <a:xfrm>
            <a:off x="321605" y="3100990"/>
            <a:ext cx="3782548" cy="2012141"/>
          </a:xfrm>
          <a:prstGeom prst="rect">
            <a:avLst/>
          </a:prstGeom>
        </p:spPr>
      </p:pic>
      <p:pic>
        <p:nvPicPr>
          <p:cNvPr id="8" name="Рисунок 7"/>
          <p:cNvPicPr>
            <a:picLocks noChangeAspect="1"/>
          </p:cNvPicPr>
          <p:nvPr/>
        </p:nvPicPr>
        <p:blipFill rotWithShape="1">
          <a:blip r:embed="rId5" cstate="email">
            <a:extLst>
              <a:ext uri="{28A0092B-C50C-407E-A947-70E740481C1C}">
                <a14:useLocalDpi xmlns:a14="http://schemas.microsoft.com/office/drawing/2010/main"/>
              </a:ext>
            </a:extLst>
          </a:blip>
          <a:srcRect l="832" t="17464" r="4931" b="21174"/>
          <a:stretch/>
        </p:blipFill>
        <p:spPr>
          <a:xfrm>
            <a:off x="4342910" y="1170955"/>
            <a:ext cx="2640811" cy="3728171"/>
          </a:xfrm>
          <a:prstGeom prst="rect">
            <a:avLst/>
          </a:prstGeom>
        </p:spPr>
      </p:pic>
      <p:pic>
        <p:nvPicPr>
          <p:cNvPr id="9" name="Рисунок 8"/>
          <p:cNvPicPr>
            <a:picLocks noChangeAspect="1"/>
          </p:cNvPicPr>
          <p:nvPr/>
        </p:nvPicPr>
        <p:blipFill rotWithShape="1">
          <a:blip r:embed="rId6" cstate="email">
            <a:extLst>
              <a:ext uri="{28A0092B-C50C-407E-A947-70E740481C1C}">
                <a14:useLocalDpi xmlns:a14="http://schemas.microsoft.com/office/drawing/2010/main"/>
              </a:ext>
            </a:extLst>
          </a:blip>
          <a:srcRect l="29308" t="28366" r="3098" b="21012"/>
          <a:stretch/>
        </p:blipFill>
        <p:spPr>
          <a:xfrm>
            <a:off x="7243894" y="2375387"/>
            <a:ext cx="1603637" cy="2603715"/>
          </a:xfrm>
          <a:prstGeom prst="rect">
            <a:avLst/>
          </a:prstGeom>
        </p:spPr>
      </p:pic>
    </p:spTree>
    <p:extLst>
      <p:ext uri="{BB962C8B-B14F-4D97-AF65-F5344CB8AC3E}">
        <p14:creationId xmlns:p14="http://schemas.microsoft.com/office/powerpoint/2010/main" val="295938085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02AAA2-B74E-42D1-87B8-41AAC4FA3E2F}"/>
              </a:ext>
            </a:extLst>
          </p:cNvPr>
          <p:cNvSpPr txBox="1"/>
          <p:nvPr/>
        </p:nvSpPr>
        <p:spPr>
          <a:xfrm>
            <a:off x="72763" y="44810"/>
            <a:ext cx="8727345" cy="919401"/>
          </a:xfrm>
          <a:prstGeom prst="roundRect">
            <a:avLst/>
          </a:prstGeom>
          <a:noFill/>
          <a:ln w="38100">
            <a:solidFill>
              <a:schemeClr val="accent1">
                <a:lumMod val="50000"/>
              </a:schemeClr>
            </a:solidFill>
          </a:ln>
        </p:spPr>
        <p:txBody>
          <a:bodyPr wrap="square" rtlCol="0">
            <a:spAutoFit/>
          </a:bodyPr>
          <a:lstStyle/>
          <a:p>
            <a:r>
              <a:rPr lang="ru-RU" sz="1600" b="1" dirty="0">
                <a:solidFill>
                  <a:schemeClr val="tx2">
                    <a:lumMod val="50000"/>
                  </a:schemeClr>
                </a:solidFill>
              </a:rPr>
              <a:t>Общеразвивающие упражнения  - ОРУ с использованием набора кубиков  </a:t>
            </a:r>
            <a:r>
              <a:rPr lang="en-US" sz="1600" b="1" dirty="0">
                <a:solidFill>
                  <a:schemeClr val="tx2">
                    <a:lumMod val="50000"/>
                  </a:schemeClr>
                </a:solidFill>
              </a:rPr>
              <a:t>“</a:t>
            </a:r>
            <a:r>
              <a:rPr lang="ru-RU" sz="1600" b="1" dirty="0">
                <a:solidFill>
                  <a:schemeClr val="tx2">
                    <a:lumMod val="50000"/>
                  </a:schemeClr>
                </a:solidFill>
              </a:rPr>
              <a:t>АДК для АФК</a:t>
            </a:r>
            <a:r>
              <a:rPr lang="en-US" sz="1600" b="1" dirty="0">
                <a:solidFill>
                  <a:schemeClr val="tx2">
                    <a:lumMod val="50000"/>
                  </a:schemeClr>
                </a:solidFill>
              </a:rPr>
              <a:t>”</a:t>
            </a:r>
            <a:endParaRPr lang="ru-RU" sz="1600" b="1" dirty="0">
              <a:solidFill>
                <a:schemeClr val="tx2">
                  <a:lumMod val="50000"/>
                </a:schemeClr>
              </a:solidFill>
            </a:endParaRPr>
          </a:p>
          <a:p>
            <a:r>
              <a:rPr lang="ru-RU" sz="1600" b="1" dirty="0">
                <a:solidFill>
                  <a:schemeClr val="tx2">
                    <a:lumMod val="50000"/>
                  </a:schemeClr>
                </a:solidFill>
              </a:rPr>
              <a:t>Речь с движением во время режимных моментов (утренняя гимнастика, физкультминутки и др.)</a:t>
            </a:r>
          </a:p>
        </p:txBody>
      </p:sp>
      <p:pic>
        <p:nvPicPr>
          <p:cNvPr id="5" name="Рисунок 4">
            <a:extLst>
              <a:ext uri="{FF2B5EF4-FFF2-40B4-BE49-F238E27FC236}">
                <a16:creationId xmlns:a16="http://schemas.microsoft.com/office/drawing/2014/main" id="{CFE8D7CF-77ED-4CD9-8E00-B0D69B17972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169" t="8341" r="5465"/>
          <a:stretch/>
        </p:blipFill>
        <p:spPr>
          <a:xfrm>
            <a:off x="6682731" y="690223"/>
            <a:ext cx="2319678" cy="2310401"/>
          </a:xfrm>
          <a:prstGeom prst="rect">
            <a:avLst/>
          </a:prstGeom>
        </p:spPr>
      </p:pic>
      <p:pic>
        <p:nvPicPr>
          <p:cNvPr id="4" name="Рисунок 3">
            <a:extLst>
              <a:ext uri="{FF2B5EF4-FFF2-40B4-BE49-F238E27FC236}">
                <a16:creationId xmlns:a16="http://schemas.microsoft.com/office/drawing/2014/main" id="{BE97F31B-60A7-44BC-897C-9C1D7486EF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16" t="7470"/>
          <a:stretch/>
        </p:blipFill>
        <p:spPr>
          <a:xfrm>
            <a:off x="3732045" y="2641434"/>
            <a:ext cx="2319676" cy="2185271"/>
          </a:xfrm>
          <a:prstGeom prst="rect">
            <a:avLst/>
          </a:prstGeom>
        </p:spPr>
      </p:pic>
      <p:sp>
        <p:nvSpPr>
          <p:cNvPr id="6" name="TextBox 5">
            <a:extLst>
              <a:ext uri="{FF2B5EF4-FFF2-40B4-BE49-F238E27FC236}">
                <a16:creationId xmlns:a16="http://schemas.microsoft.com/office/drawing/2014/main" id="{5659F78F-CDAD-4702-83FC-05DDDDE8B42F}"/>
              </a:ext>
            </a:extLst>
          </p:cNvPr>
          <p:cNvSpPr txBox="1"/>
          <p:nvPr/>
        </p:nvSpPr>
        <p:spPr>
          <a:xfrm>
            <a:off x="2305588" y="715034"/>
            <a:ext cx="4529149" cy="2283959"/>
          </a:xfrm>
          <a:prstGeom prst="rect">
            <a:avLst/>
          </a:prstGeom>
          <a:noFill/>
        </p:spPr>
        <p:txBody>
          <a:bodyPr wrap="square" rtlCol="0">
            <a:spAutoFit/>
          </a:bodyPr>
          <a:lstStyle/>
          <a:p>
            <a:endParaRPr lang="ru-RU" sz="1349" i="1" dirty="0"/>
          </a:p>
          <a:p>
            <a:r>
              <a:rPr lang="ru-RU" sz="1499" b="1" dirty="0">
                <a:solidFill>
                  <a:srgbClr val="FF0000"/>
                </a:solidFill>
                <a:latin typeface="Arial" panose="020B0604020202020204" pitchFamily="34" charset="0"/>
                <a:cs typeface="Arial" panose="020B0604020202020204" pitchFamily="34" charset="0"/>
              </a:rPr>
              <a:t>Разминается пилот, сядет скоро в самолет!</a:t>
            </a:r>
          </a:p>
          <a:p>
            <a:r>
              <a:rPr lang="ru-RU" sz="1499" b="1" dirty="0">
                <a:solidFill>
                  <a:srgbClr val="FF0000"/>
                </a:solidFill>
                <a:latin typeface="Arial" panose="020B0604020202020204" pitchFamily="34" charset="0"/>
                <a:cs typeface="Arial" panose="020B0604020202020204" pitchFamily="34" charset="0"/>
              </a:rPr>
              <a:t>Раз наклон, два наклон –</a:t>
            </a:r>
          </a:p>
          <a:p>
            <a:r>
              <a:rPr lang="ru-RU" sz="1499" b="1" dirty="0">
                <a:solidFill>
                  <a:srgbClr val="FF0000"/>
                </a:solidFill>
                <a:latin typeface="Arial" panose="020B0604020202020204" pitchFamily="34" charset="0"/>
                <a:cs typeface="Arial" panose="020B0604020202020204" pitchFamily="34" charset="0"/>
              </a:rPr>
              <a:t> мы уже достали пол,</a:t>
            </a:r>
          </a:p>
          <a:p>
            <a:endParaRPr lang="ru-RU" sz="1349" b="1" dirty="0">
              <a:solidFill>
                <a:srgbClr val="FF0000"/>
              </a:solidFill>
              <a:latin typeface="Arial" panose="020B0604020202020204" pitchFamily="34" charset="0"/>
              <a:cs typeface="Arial" panose="020B0604020202020204" pitchFamily="34" charset="0"/>
            </a:endParaRPr>
          </a:p>
          <a:p>
            <a:pPr algn="r"/>
            <a:r>
              <a:rPr lang="ru-RU" sz="1499" b="1" dirty="0">
                <a:solidFill>
                  <a:srgbClr val="FF0000"/>
                </a:solidFill>
                <a:latin typeface="Arial" panose="020B0604020202020204" pitchFamily="34" charset="0"/>
                <a:cs typeface="Arial" panose="020B0604020202020204" pitchFamily="34" charset="0"/>
              </a:rPr>
              <a:t>Руки быстро мы вращаем – </a:t>
            </a:r>
          </a:p>
          <a:p>
            <a:pPr algn="r"/>
            <a:r>
              <a:rPr lang="ru-RU" sz="1499" b="1" dirty="0">
                <a:solidFill>
                  <a:srgbClr val="FF0000"/>
                </a:solidFill>
                <a:latin typeface="Arial" panose="020B0604020202020204" pitchFamily="34" charset="0"/>
                <a:cs typeface="Arial" panose="020B0604020202020204" pitchFamily="34" charset="0"/>
              </a:rPr>
              <a:t>Мы мотор так запускаем!</a:t>
            </a:r>
          </a:p>
          <a:p>
            <a:endParaRPr lang="ru-RU" sz="1349" b="1" i="1" dirty="0">
              <a:solidFill>
                <a:srgbClr val="FF0000"/>
              </a:solidFill>
            </a:endParaRPr>
          </a:p>
          <a:p>
            <a:endParaRPr lang="ru-RU" sz="1349" b="1" i="1" dirty="0">
              <a:solidFill>
                <a:srgbClr val="FF0000"/>
              </a:solidFill>
            </a:endParaRPr>
          </a:p>
          <a:p>
            <a:r>
              <a:rPr lang="ru-RU" sz="1349" b="1" i="1" dirty="0">
                <a:solidFill>
                  <a:srgbClr val="FF0000"/>
                </a:solidFill>
              </a:rPr>
              <a:t>        </a:t>
            </a:r>
          </a:p>
        </p:txBody>
      </p:sp>
      <p:sp>
        <p:nvSpPr>
          <p:cNvPr id="8" name="Прямоугольник 7">
            <a:extLst>
              <a:ext uri="{FF2B5EF4-FFF2-40B4-BE49-F238E27FC236}">
                <a16:creationId xmlns:a16="http://schemas.microsoft.com/office/drawing/2014/main" id="{D1726385-8DA1-4B7C-B65F-F4DB1FD3DF98}"/>
              </a:ext>
            </a:extLst>
          </p:cNvPr>
          <p:cNvSpPr/>
          <p:nvPr/>
        </p:nvSpPr>
        <p:spPr>
          <a:xfrm>
            <a:off x="3082753" y="4824405"/>
            <a:ext cx="4532010" cy="323037"/>
          </a:xfrm>
          <a:prstGeom prst="rect">
            <a:avLst/>
          </a:prstGeom>
        </p:spPr>
        <p:txBody>
          <a:bodyPr wrap="none">
            <a:spAutoFit/>
          </a:bodyPr>
          <a:lstStyle/>
          <a:p>
            <a:r>
              <a:rPr lang="ru-RU" sz="1499" b="1" dirty="0">
                <a:solidFill>
                  <a:srgbClr val="FF0000"/>
                </a:solidFill>
                <a:latin typeface="Arial" panose="020B0604020202020204" pitchFamily="34" charset="0"/>
                <a:cs typeface="Arial" panose="020B0604020202020204" pitchFamily="34" charset="0"/>
              </a:rPr>
              <a:t>Полетели высоко! Прыгать очень нам легко! </a:t>
            </a:r>
          </a:p>
        </p:txBody>
      </p:sp>
      <p:pic>
        <p:nvPicPr>
          <p:cNvPr id="10" name="Рисунок 9">
            <a:extLst>
              <a:ext uri="{FF2B5EF4-FFF2-40B4-BE49-F238E27FC236}">
                <a16:creationId xmlns:a16="http://schemas.microsoft.com/office/drawing/2014/main" id="{324422CE-9A69-4B1B-9386-D317FE6EEE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53327">
            <a:off x="7111063" y="3525260"/>
            <a:ext cx="1760450" cy="1285195"/>
          </a:xfrm>
          <a:prstGeom prst="rect">
            <a:avLst/>
          </a:prstGeom>
        </p:spPr>
      </p:pic>
      <p:pic>
        <p:nvPicPr>
          <p:cNvPr id="11" name="Рисунок 10">
            <a:extLst>
              <a:ext uri="{FF2B5EF4-FFF2-40B4-BE49-F238E27FC236}">
                <a16:creationId xmlns:a16="http://schemas.microsoft.com/office/drawing/2014/main" id="{F7CDD25B-C7AD-457C-8CAF-AD87A0B18B8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6481" t="15515" r="12433" b="18095"/>
          <a:stretch/>
        </p:blipFill>
        <p:spPr>
          <a:xfrm>
            <a:off x="1460547" y="3578511"/>
            <a:ext cx="1690082" cy="1536130"/>
          </a:xfrm>
          <a:prstGeom prst="rect">
            <a:avLst/>
          </a:prstGeom>
        </p:spPr>
      </p:pic>
      <p:pic>
        <p:nvPicPr>
          <p:cNvPr id="13" name="Рисунок 12">
            <a:extLst>
              <a:ext uri="{FF2B5EF4-FFF2-40B4-BE49-F238E27FC236}">
                <a16:creationId xmlns:a16="http://schemas.microsoft.com/office/drawing/2014/main" id="{5E1116FD-7E90-4502-B0F7-92607C73095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3423"/>
          <a:stretch/>
        </p:blipFill>
        <p:spPr>
          <a:xfrm>
            <a:off x="1418939" y="1857013"/>
            <a:ext cx="1773297" cy="1700317"/>
          </a:xfrm>
          <a:prstGeom prst="rect">
            <a:avLst/>
          </a:prstGeom>
        </p:spPr>
      </p:pic>
    </p:spTree>
    <p:extLst>
      <p:ext uri="{BB962C8B-B14F-4D97-AF65-F5344CB8AC3E}">
        <p14:creationId xmlns:p14="http://schemas.microsoft.com/office/powerpoint/2010/main" val="15198414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ru-RU" sz="2000" b="1" dirty="0">
                <a:latin typeface="Arial" panose="020B0604020202020204" pitchFamily="34" charset="0"/>
                <a:cs typeface="Arial" panose="020B0604020202020204" pitchFamily="34" charset="0"/>
              </a:rPr>
              <a:t>34.4 Содержание образовательной деятельности с детьми дошкольного возраста с ЗПР</a:t>
            </a:r>
            <a:r>
              <a:rPr lang="ru-RU" sz="2000" b="1" dirty="0" smtClean="0">
                <a:latin typeface="Arial" panose="020B0604020202020204" pitchFamily="34" charset="0"/>
                <a:cs typeface="Arial" panose="020B0604020202020204" pitchFamily="34" charset="0"/>
              </a:rPr>
              <a:t>:</a:t>
            </a:r>
            <a:endParaRPr lang="ru-RU" sz="2000" b="1" dirty="0">
              <a:latin typeface="Arial" panose="020B0604020202020204" pitchFamily="34" charset="0"/>
              <a:cs typeface="Arial" panose="020B0604020202020204" pitchFamily="34" charset="0"/>
            </a:endParaRPr>
          </a:p>
        </p:txBody>
      </p:sp>
      <p:sp>
        <p:nvSpPr>
          <p:cNvPr id="2" name="Текст 1"/>
          <p:cNvSpPr>
            <a:spLocks noGrp="1"/>
          </p:cNvSpPr>
          <p:nvPr>
            <p:ph type="body" sz="quarter" idx="4294967295"/>
          </p:nvPr>
        </p:nvSpPr>
        <p:spPr>
          <a:xfrm>
            <a:off x="139485" y="1166839"/>
            <a:ext cx="8112125" cy="3644900"/>
          </a:xfrm>
        </p:spPr>
        <p:txBody>
          <a:bodyPr>
            <a:normAutofit fontScale="92500" lnSpcReduction="20000"/>
          </a:bodyPr>
          <a:lstStyle/>
          <a:p>
            <a:pPr marL="0" indent="0">
              <a:buNone/>
            </a:pPr>
            <a:r>
              <a:rPr lang="ru-RU" b="1" dirty="0">
                <a:solidFill>
                  <a:schemeClr val="tx2">
                    <a:lumMod val="50000"/>
                  </a:schemeClr>
                </a:solidFill>
                <a:latin typeface="Arial" panose="020B0604020202020204" pitchFamily="34" charset="0"/>
                <a:cs typeface="Arial" panose="020B0604020202020204" pitchFamily="34" charset="0"/>
              </a:rPr>
              <a:t>34.4.1. </a:t>
            </a:r>
            <a:r>
              <a:rPr lang="ru-RU" sz="1400" b="1" dirty="0">
                <a:solidFill>
                  <a:schemeClr val="tx2">
                    <a:lumMod val="50000"/>
                  </a:schemeClr>
                </a:solidFill>
                <a:latin typeface="Arial" panose="020B0604020202020204" pitchFamily="34" charset="0"/>
                <a:cs typeface="Arial" panose="020B0604020202020204" pitchFamily="34" charset="0"/>
              </a:rPr>
              <a:t>Социально-коммуникативное развитие в соответствии со Стандартом направлено на:</a:t>
            </a:r>
          </a:p>
          <a:p>
            <a:r>
              <a:rPr lang="ru-RU" sz="1400" b="1" dirty="0">
                <a:solidFill>
                  <a:schemeClr val="tx2">
                    <a:lumMod val="50000"/>
                  </a:schemeClr>
                </a:solidFill>
                <a:latin typeface="Arial" panose="020B0604020202020204" pitchFamily="34" charset="0"/>
                <a:cs typeface="Arial" panose="020B0604020202020204" pitchFamily="34" charset="0"/>
              </a:rPr>
              <a:t>усвоение норм и ценностей, принятых в обществе, включая моральные и нравственные ценности;</a:t>
            </a:r>
          </a:p>
          <a:p>
            <a:r>
              <a:rPr lang="ru-RU" sz="1400" b="1" dirty="0">
                <a:solidFill>
                  <a:schemeClr val="tx2">
                    <a:lumMod val="50000"/>
                  </a:schemeClr>
                </a:solidFill>
                <a:latin typeface="Arial" panose="020B0604020202020204" pitchFamily="34" charset="0"/>
                <a:cs typeface="Arial" panose="020B0604020202020204" pitchFamily="34" charset="0"/>
              </a:rPr>
              <a:t>формирование представлений о малой родине и Отечестве, многообразии стран и народов мира;</a:t>
            </a:r>
          </a:p>
          <a:p>
            <a:r>
              <a:rPr lang="ru-RU" sz="1400" b="1" dirty="0">
                <a:solidFill>
                  <a:schemeClr val="tx2">
                    <a:lumMod val="50000"/>
                  </a:schemeClr>
                </a:solidFill>
                <a:latin typeface="Arial" panose="020B0604020202020204" pitchFamily="34" charset="0"/>
                <a:cs typeface="Arial" panose="020B0604020202020204" pitchFamily="34" charset="0"/>
              </a:rPr>
              <a:t>развитие общения и взаимодействия ребенка с другими детьми и педагогическим работником;</a:t>
            </a:r>
          </a:p>
          <a:p>
            <a:r>
              <a:rPr lang="ru-RU" sz="1400" b="1" dirty="0">
                <a:solidFill>
                  <a:schemeClr val="tx2">
                    <a:lumMod val="50000"/>
                  </a:schemeClr>
                </a:solidFill>
                <a:latin typeface="Arial" panose="020B0604020202020204" pitchFamily="34" charset="0"/>
                <a:cs typeface="Arial" panose="020B0604020202020204" pitchFamily="34" charset="0"/>
              </a:rPr>
              <a:t>развитие социального и эмоционального интеллекта, эмоциональной отзывчивости, сопереживания, формирование готовности к совместной деятельности с другими детьми, формирование уважительного отношения и чувства принадлежности к своей семье и к сообществу обучающихся в Организации;</a:t>
            </a:r>
          </a:p>
          <a:p>
            <a:r>
              <a:rPr lang="ru-RU" sz="1400" b="1" dirty="0">
                <a:solidFill>
                  <a:schemeClr val="tx2">
                    <a:lumMod val="50000"/>
                  </a:schemeClr>
                </a:solidFill>
                <a:latin typeface="Arial" panose="020B0604020202020204" pitchFamily="34" charset="0"/>
                <a:cs typeface="Arial" panose="020B0604020202020204" pitchFamily="34" charset="0"/>
              </a:rPr>
              <a:t>становление самостоятельности, целенаправленности и саморегуляции собственных действий;</a:t>
            </a:r>
          </a:p>
          <a:p>
            <a:r>
              <a:rPr lang="ru-RU" sz="1400" b="1" dirty="0">
                <a:solidFill>
                  <a:schemeClr val="tx2">
                    <a:lumMod val="50000"/>
                  </a:schemeClr>
                </a:solidFill>
                <a:latin typeface="Arial" panose="020B0604020202020204" pitchFamily="34" charset="0"/>
                <a:cs typeface="Arial" panose="020B0604020202020204" pitchFamily="34" charset="0"/>
              </a:rPr>
              <a:t>поддержку инициативы, самостоятельности и ответственности, обучающихся в различных видах деятельности;</a:t>
            </a:r>
          </a:p>
          <a:p>
            <a:r>
              <a:rPr lang="ru-RU" sz="1400" b="1" dirty="0">
                <a:solidFill>
                  <a:schemeClr val="tx2">
                    <a:lumMod val="50000"/>
                  </a:schemeClr>
                </a:solidFill>
                <a:latin typeface="Arial" panose="020B0604020202020204" pitchFamily="34" charset="0"/>
                <a:cs typeface="Arial" panose="020B0604020202020204" pitchFamily="34" charset="0"/>
              </a:rPr>
              <a:t>формирование позитивных установок к различным видам труда и творчества;</a:t>
            </a:r>
          </a:p>
          <a:p>
            <a:r>
              <a:rPr lang="ru-RU" sz="1400" b="1" dirty="0">
                <a:solidFill>
                  <a:schemeClr val="tx2">
                    <a:lumMod val="50000"/>
                  </a:schemeClr>
                </a:solidFill>
                <a:latin typeface="Arial" panose="020B0604020202020204" pitchFamily="34" charset="0"/>
                <a:cs typeface="Arial" panose="020B0604020202020204" pitchFamily="34" charset="0"/>
              </a:rPr>
              <a:t>формирование основ безопасного поведения в быту, социуме, природе.</a:t>
            </a:r>
          </a:p>
          <a:p>
            <a:endParaRPr lang="ru-RU" dirty="0">
              <a:solidFill>
                <a:schemeClr val="tx2">
                  <a:lumMod val="50000"/>
                </a:schemeClr>
              </a:solidFill>
            </a:endParaRPr>
          </a:p>
        </p:txBody>
      </p:sp>
    </p:spTree>
    <p:extLst>
      <p:ext uri="{BB962C8B-B14F-4D97-AF65-F5344CB8AC3E}">
        <p14:creationId xmlns:p14="http://schemas.microsoft.com/office/powerpoint/2010/main" val="232281495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1C795B-1694-4986-943B-D7B15112AB99}"/>
              </a:ext>
            </a:extLst>
          </p:cNvPr>
          <p:cNvSpPr>
            <a:spLocks noGrp="1"/>
          </p:cNvSpPr>
          <p:nvPr>
            <p:ph type="title"/>
          </p:nvPr>
        </p:nvSpPr>
        <p:spPr/>
        <p:txBody>
          <a:bodyPr>
            <a:noAutofit/>
          </a:bodyPr>
          <a:lstStyle/>
          <a:p>
            <a:r>
              <a:rPr lang="ru-RU" sz="1800" b="1" dirty="0"/>
              <a:t>Формирование саморегуляции познавательной деятельности дошкольников  в сенсорной комнате с педагогом-психологом и </a:t>
            </a:r>
            <a:r>
              <a:rPr lang="ru-RU" sz="1800" b="1" dirty="0" smtClean="0"/>
              <a:t>учителем-дефектологом</a:t>
            </a:r>
            <a:endParaRPr lang="ru-RU" sz="1800" dirty="0"/>
          </a:p>
        </p:txBody>
      </p:sp>
      <p:pic>
        <p:nvPicPr>
          <p:cNvPr id="4" name="Объект 4">
            <a:extLst>
              <a:ext uri="{FF2B5EF4-FFF2-40B4-BE49-F238E27FC236}">
                <a16:creationId xmlns:a16="http://schemas.microsoft.com/office/drawing/2014/main" id="{1E8744F4-C039-4976-90FA-A8992E4ED9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47393" y="1763305"/>
            <a:ext cx="2155853" cy="1616890"/>
          </a:xfrm>
          <a:prstGeom prst="rect">
            <a:avLst/>
          </a:prstGeom>
        </p:spPr>
      </p:pic>
      <p:pic>
        <p:nvPicPr>
          <p:cNvPr id="5" name="Объект 7">
            <a:extLst>
              <a:ext uri="{FF2B5EF4-FFF2-40B4-BE49-F238E27FC236}">
                <a16:creationId xmlns:a16="http://schemas.microsoft.com/office/drawing/2014/main" id="{AE00F077-F4AE-4CB7-8A41-BC307FE0EF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390" y="1918125"/>
            <a:ext cx="2477087" cy="1857815"/>
          </a:xfrm>
          <a:prstGeom prst="rect">
            <a:avLst/>
          </a:prstGeom>
        </p:spPr>
      </p:pic>
      <p:pic>
        <p:nvPicPr>
          <p:cNvPr id="6" name="Объект 9">
            <a:extLst>
              <a:ext uri="{FF2B5EF4-FFF2-40B4-BE49-F238E27FC236}">
                <a16:creationId xmlns:a16="http://schemas.microsoft.com/office/drawing/2014/main" id="{2FE42C60-91DE-49B2-975C-88CD8D4247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373117" y="1929061"/>
            <a:ext cx="2448521" cy="1835944"/>
          </a:xfrm>
          <a:prstGeom prst="rect">
            <a:avLst/>
          </a:prstGeom>
        </p:spPr>
      </p:pic>
      <p:sp>
        <p:nvSpPr>
          <p:cNvPr id="7" name="Прямоугольник 6">
            <a:extLst>
              <a:ext uri="{FF2B5EF4-FFF2-40B4-BE49-F238E27FC236}">
                <a16:creationId xmlns:a16="http://schemas.microsoft.com/office/drawing/2014/main" id="{ACFF520B-F2FB-4611-A9BD-2EC8E5BEF3DF}"/>
              </a:ext>
            </a:extLst>
          </p:cNvPr>
          <p:cNvSpPr/>
          <p:nvPr/>
        </p:nvSpPr>
        <p:spPr>
          <a:xfrm>
            <a:off x="0" y="980416"/>
            <a:ext cx="6679406" cy="34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8" name="Прямоугольник 7">
            <a:extLst>
              <a:ext uri="{FF2B5EF4-FFF2-40B4-BE49-F238E27FC236}">
                <a16:creationId xmlns:a16="http://schemas.microsoft.com/office/drawing/2014/main" id="{6AE01E32-4328-4988-B4DD-69111A50DC66}"/>
              </a:ext>
            </a:extLst>
          </p:cNvPr>
          <p:cNvSpPr/>
          <p:nvPr/>
        </p:nvSpPr>
        <p:spPr>
          <a:xfrm>
            <a:off x="1835944" y="4071294"/>
            <a:ext cx="6679406" cy="342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Tree>
    <p:extLst>
      <p:ext uri="{BB962C8B-B14F-4D97-AF65-F5344CB8AC3E}">
        <p14:creationId xmlns:p14="http://schemas.microsoft.com/office/powerpoint/2010/main" val="2745689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E32D9820-0819-7783-04FD-7105469863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0201" y="1268016"/>
            <a:ext cx="3490722" cy="3490722"/>
          </a:xfrm>
          <a:prstGeom prst="roundRect">
            <a:avLst/>
          </a:prstGeom>
        </p:spPr>
      </p:pic>
      <p:pic>
        <p:nvPicPr>
          <p:cNvPr id="7" name="Рисунок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4627" y="1268016"/>
            <a:ext cx="3490722" cy="3490722"/>
          </a:xfrm>
          <a:prstGeom prst="roundRect">
            <a:avLst/>
          </a:prstGeom>
        </p:spPr>
      </p:pic>
      <p:pic>
        <p:nvPicPr>
          <p:cNvPr id="9" name="Объект 3">
            <a:extLst>
              <a:ext uri="{FF2B5EF4-FFF2-40B4-BE49-F238E27FC236}">
                <a16:creationId xmlns:a16="http://schemas.microsoft.com/office/drawing/2014/main" id="{CED44659-C758-3015-A661-53E13B2BB47E}"/>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3801787" y="155945"/>
            <a:ext cx="1331976" cy="1331976"/>
          </a:xfrm>
          <a:prstGeom prst="roundRect">
            <a:avLst/>
          </a:prstGeom>
        </p:spPr>
      </p:pic>
    </p:spTree>
    <p:extLst>
      <p:ext uri="{BB962C8B-B14F-4D97-AF65-F5344CB8AC3E}">
        <p14:creationId xmlns:p14="http://schemas.microsoft.com/office/powerpoint/2010/main" val="327481854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42"/>
          <p:cNvSpPr/>
          <p:nvPr/>
        </p:nvSpPr>
        <p:spPr>
          <a:xfrm>
            <a:off x="2524398" y="3615147"/>
            <a:ext cx="28920" cy="124138"/>
          </a:xfrm>
          <a:prstGeom prst="rect">
            <a:avLst/>
          </a:prstGeom>
          <a:ln w="12700">
            <a:miter lim="400000"/>
          </a:ln>
          <a:extLst>
            <a:ext uri="{C572A759-6A51-4108-AA02-DFA0A04FC94B}">
              <ma14:wrappingTextBoxFlag xmlns:ma14="http://schemas.microsoft.com/office/mac/drawingml/2011/main" xmlns="" val="1"/>
            </a:ext>
          </a:extLst>
        </p:spPr>
        <p:txBody>
          <a:bodyPr wrap="none" lIns="14288" tIns="14288" rIns="14288" bIns="14288" anchor="ctr">
            <a:spAutoFit/>
          </a:bodyPr>
          <a:lstStyle>
            <a:lvl1pPr>
              <a:defRPr sz="2200" cap="all" spc="220">
                <a:solidFill>
                  <a:srgbClr val="FFFFFF"/>
                </a:solidFill>
                <a:latin typeface="Lato Medium"/>
                <a:ea typeface="Lato Medium"/>
                <a:cs typeface="Lato Medium"/>
                <a:sym typeface="Lato Medium"/>
              </a:defRPr>
            </a:lvl1pPr>
          </a:lstStyle>
          <a:p>
            <a:endParaRPr sz="619" dirty="0"/>
          </a:p>
        </p:txBody>
      </p:sp>
      <p:pic>
        <p:nvPicPr>
          <p:cNvPr id="14" name="Рисунок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6483" y="2552775"/>
            <a:ext cx="1658243" cy="1680328"/>
          </a:xfrm>
          <a:prstGeom prst="rect">
            <a:avLst/>
          </a:prstGeom>
          <a:ln w="76200">
            <a:solidFill>
              <a:srgbClr val="92D050"/>
            </a:solidFill>
          </a:ln>
        </p:spPr>
      </p:pic>
      <p:pic>
        <p:nvPicPr>
          <p:cNvPr id="5" name="Рисунок 4"/>
          <p:cNvPicPr>
            <a:picLocks noChangeAspect="1"/>
          </p:cNvPicPr>
          <p:nvPr/>
        </p:nvPicPr>
        <p:blipFill rotWithShape="1">
          <a:blip r:embed="rId4" cstate="email">
            <a:extLst>
              <a:ext uri="{28A0092B-C50C-407E-A947-70E740481C1C}">
                <a14:useLocalDpi xmlns:a14="http://schemas.microsoft.com/office/drawing/2010/main"/>
              </a:ext>
            </a:extLst>
          </a:blip>
          <a:srcRect l="11333" t="13020" r="7929" b="13262"/>
          <a:stretch/>
        </p:blipFill>
        <p:spPr>
          <a:xfrm>
            <a:off x="7158166" y="658504"/>
            <a:ext cx="828365" cy="756333"/>
          </a:xfrm>
          <a:prstGeom prst="rect">
            <a:avLst/>
          </a:prstGeom>
        </p:spPr>
      </p:pic>
      <p:pic>
        <p:nvPicPr>
          <p:cNvPr id="7" name="Рисунок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574" y="1556915"/>
            <a:ext cx="1475736" cy="1836023"/>
          </a:xfrm>
          <a:prstGeom prst="rect">
            <a:avLst/>
          </a:prstGeom>
        </p:spPr>
      </p:pic>
      <p:pic>
        <p:nvPicPr>
          <p:cNvPr id="10" name="Рисунок 9"/>
          <p:cNvPicPr>
            <a:picLocks noChangeAspect="1"/>
          </p:cNvPicPr>
          <p:nvPr/>
        </p:nvPicPr>
        <p:blipFill rotWithShape="1">
          <a:blip r:embed="rId6" cstate="email">
            <a:extLst>
              <a:ext uri="{28A0092B-C50C-407E-A947-70E740481C1C}">
                <a14:useLocalDpi xmlns:a14="http://schemas.microsoft.com/office/drawing/2010/main"/>
              </a:ext>
            </a:extLst>
          </a:blip>
          <a:srcRect l="4886" t="29865" r="67423" b="13592"/>
          <a:stretch/>
        </p:blipFill>
        <p:spPr>
          <a:xfrm>
            <a:off x="3206724" y="1556915"/>
            <a:ext cx="1365276" cy="1836023"/>
          </a:xfrm>
          <a:prstGeom prst="rect">
            <a:avLst/>
          </a:prstGeom>
          <a:ln w="57150">
            <a:solidFill>
              <a:srgbClr val="92D050"/>
            </a:solidFill>
          </a:ln>
        </p:spPr>
      </p:pic>
      <p:sp>
        <p:nvSpPr>
          <p:cNvPr id="48" name="Прямоугольник 47"/>
          <p:cNvSpPr/>
          <p:nvPr/>
        </p:nvSpPr>
        <p:spPr>
          <a:xfrm>
            <a:off x="317998" y="843932"/>
            <a:ext cx="6046728" cy="1077218"/>
          </a:xfrm>
          <a:prstGeom prst="rect">
            <a:avLst/>
          </a:prstGeom>
        </p:spPr>
        <p:txBody>
          <a:bodyPr wrap="square">
            <a:spAutoFit/>
          </a:bodyPr>
          <a:lstStyle/>
          <a:p>
            <a:pPr lvl="0">
              <a:buClr>
                <a:srgbClr val="000000"/>
              </a:buClr>
            </a:pPr>
            <a:r>
              <a:rPr lang="ru-RU" sz="1600" b="1" kern="0" dirty="0">
                <a:solidFill>
                  <a:schemeClr val="accent1">
                    <a:lumMod val="50000"/>
                  </a:schemeClr>
                </a:solidFill>
                <a:latin typeface="Arial" panose="020B0604020202020204" pitchFamily="34" charset="0"/>
                <a:ea typeface="Verdana" panose="020B0604030504040204" pitchFamily="34" charset="0"/>
                <a:cs typeface="Arial" panose="020B0604020202020204" pitchFamily="34" charset="0"/>
                <a:sym typeface="Arial"/>
              </a:rPr>
              <a:t>Правила инклюзивного физвоспитания</a:t>
            </a:r>
            <a:r>
              <a:rPr lang="ru-RU" sz="1600" kern="0" dirty="0">
                <a:solidFill>
                  <a:schemeClr val="accent1">
                    <a:lumMod val="50000"/>
                  </a:schemeClr>
                </a:solidFill>
                <a:latin typeface="Arial" panose="020B0604020202020204" pitchFamily="34" charset="0"/>
                <a:ea typeface="Verdana" panose="020B0604030504040204" pitchFamily="34" charset="0"/>
                <a:cs typeface="Arial" panose="020B0604020202020204" pitchFamily="34" charset="0"/>
                <a:sym typeface="Arial"/>
              </a:rPr>
              <a:t> </a:t>
            </a:r>
          </a:p>
          <a:p>
            <a:pPr lvl="0" algn="just">
              <a:buClr>
                <a:srgbClr val="000000"/>
              </a:buClr>
            </a:pPr>
            <a:r>
              <a:rPr lang="ru-RU" sz="1200" b="1" kern="0" dirty="0">
                <a:solidFill>
                  <a:schemeClr val="accent1">
                    <a:lumMod val="50000"/>
                  </a:schemeClr>
                </a:solidFill>
                <a:latin typeface="Arial" panose="020B0604020202020204" pitchFamily="34" charset="0"/>
                <a:ea typeface="Verdana" panose="020B0604030504040204" pitchFamily="34" charset="0"/>
                <a:cs typeface="Arial" panose="020B0604020202020204" pitchFamily="34" charset="0"/>
                <a:sym typeface="Arial"/>
              </a:rPr>
              <a:t>Приобщение детей к подвижным играм </a:t>
            </a:r>
          </a:p>
          <a:p>
            <a:pPr lvl="0" algn="just">
              <a:buClr>
                <a:srgbClr val="000000"/>
              </a:buClr>
            </a:pPr>
            <a:r>
              <a:rPr lang="ru-RU" sz="1200" b="1" kern="0" dirty="0">
                <a:solidFill>
                  <a:schemeClr val="accent1">
                    <a:lumMod val="50000"/>
                  </a:schemeClr>
                </a:solidFill>
                <a:latin typeface="Arial" panose="020B0604020202020204" pitchFamily="34" charset="0"/>
                <a:ea typeface="Verdana" panose="020B0604030504040204" pitchFamily="34" charset="0"/>
                <a:cs typeface="Arial" panose="020B0604020202020204" pitchFamily="34" charset="0"/>
                <a:sym typeface="Arial"/>
              </a:rPr>
              <a:t>Представления об игровых видах спорта с детства</a:t>
            </a:r>
            <a:endParaRPr lang="en-US" sz="1200" b="1" kern="0" dirty="0">
              <a:solidFill>
                <a:schemeClr val="accent1">
                  <a:lumMod val="50000"/>
                </a:schemeClr>
              </a:solidFill>
              <a:latin typeface="Arial" panose="020B0604020202020204" pitchFamily="34" charset="0"/>
              <a:ea typeface="Verdana" panose="020B0604030504040204" pitchFamily="34" charset="0"/>
              <a:cs typeface="Arial" panose="020B0604020202020204" pitchFamily="34" charset="0"/>
              <a:sym typeface="Arial"/>
            </a:endParaRPr>
          </a:p>
          <a:p>
            <a:pPr lvl="0" algn="just">
              <a:buClr>
                <a:srgbClr val="000000"/>
              </a:buClr>
            </a:pPr>
            <a:r>
              <a:rPr lang="ru-RU" sz="1200" b="1" kern="0" dirty="0">
                <a:solidFill>
                  <a:schemeClr val="accent1">
                    <a:lumMod val="50000"/>
                  </a:schemeClr>
                </a:solidFill>
                <a:latin typeface="Arial" panose="020B0604020202020204" pitchFamily="34" charset="0"/>
                <a:ea typeface="Verdana" panose="020B0604030504040204" pitchFamily="34" charset="0"/>
                <a:cs typeface="Arial" panose="020B0604020202020204" pitchFamily="34" charset="0"/>
                <a:sym typeface="Arial"/>
              </a:rPr>
              <a:t> </a:t>
            </a:r>
            <a:endParaRPr lang="en-US" sz="1200" b="1" kern="0" dirty="0">
              <a:solidFill>
                <a:schemeClr val="accent1">
                  <a:lumMod val="50000"/>
                </a:schemeClr>
              </a:solidFill>
              <a:latin typeface="Arial" panose="020B0604020202020204" pitchFamily="34" charset="0"/>
              <a:ea typeface="Verdana" panose="020B0604030504040204" pitchFamily="34" charset="0"/>
              <a:cs typeface="Arial" panose="020B0604020202020204" pitchFamily="34" charset="0"/>
              <a:sym typeface="Arial"/>
            </a:endParaRPr>
          </a:p>
          <a:p>
            <a:pPr lvl="0" algn="just">
              <a:buClr>
                <a:srgbClr val="000000"/>
              </a:buClr>
            </a:pPr>
            <a:r>
              <a:rPr lang="ru-RU" sz="1200" b="1" kern="0" dirty="0">
                <a:solidFill>
                  <a:schemeClr val="accent1">
                    <a:lumMod val="50000"/>
                  </a:schemeClr>
                </a:solidFill>
                <a:latin typeface="Arial" panose="020B0604020202020204" pitchFamily="34" charset="0"/>
                <a:ea typeface="Verdana" panose="020B0604030504040204" pitchFamily="34" charset="0"/>
                <a:cs typeface="Arial" panose="020B0604020202020204" pitchFamily="34" charset="0"/>
                <a:sym typeface="Arial"/>
              </a:rPr>
              <a:t>КУБИК</a:t>
            </a:r>
            <a:r>
              <a:rPr lang="en-US" sz="1200" b="1" kern="0" dirty="0">
                <a:solidFill>
                  <a:schemeClr val="accent1">
                    <a:lumMod val="50000"/>
                  </a:schemeClr>
                </a:solidFill>
                <a:latin typeface="Arial" panose="020B0604020202020204" pitchFamily="34" charset="0"/>
                <a:ea typeface="Verdana" panose="020B0604030504040204" pitchFamily="34" charset="0"/>
                <a:cs typeface="Arial" panose="020B0604020202020204" pitchFamily="34" charset="0"/>
                <a:sym typeface="Arial"/>
              </a:rPr>
              <a:t> - </a:t>
            </a:r>
            <a:r>
              <a:rPr lang="ru-RU" sz="1200" b="1" kern="0" dirty="0">
                <a:solidFill>
                  <a:schemeClr val="accent1">
                    <a:lumMod val="50000"/>
                  </a:schemeClr>
                </a:solidFill>
                <a:latin typeface="Arial" panose="020B0604020202020204" pitchFamily="34" charset="0"/>
                <a:ea typeface="Verdana" panose="020B0604030504040204" pitchFamily="34" charset="0"/>
                <a:cs typeface="Arial" panose="020B0604020202020204" pitchFamily="34" charset="0"/>
                <a:sym typeface="Arial"/>
              </a:rPr>
              <a:t>СПОРТИВНЫЕ ИГРЫ </a:t>
            </a:r>
          </a:p>
        </p:txBody>
      </p:sp>
      <p:pic>
        <p:nvPicPr>
          <p:cNvPr id="2" name="Рисунок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39053" y="3505067"/>
            <a:ext cx="902283" cy="905517"/>
          </a:xfrm>
          <a:prstGeom prst="rect">
            <a:avLst/>
          </a:prstGeom>
        </p:spPr>
      </p:pic>
      <p:pic>
        <p:nvPicPr>
          <p:cNvPr id="3" name="Рисунок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08969" y="3497115"/>
            <a:ext cx="810267" cy="813171"/>
          </a:xfrm>
          <a:prstGeom prst="rect">
            <a:avLst/>
          </a:prstGeom>
        </p:spPr>
      </p:pic>
      <p:pic>
        <p:nvPicPr>
          <p:cNvPr id="4" name="Рисунок 3">
            <a:extLst>
              <a:ext uri="{FF2B5EF4-FFF2-40B4-BE49-F238E27FC236}">
                <a16:creationId xmlns:a16="http://schemas.microsoft.com/office/drawing/2014/main" id="{3511AF53-AA17-0B28-1DAD-554F84CD95E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2164" r="5920"/>
          <a:stretch/>
        </p:blipFill>
        <p:spPr>
          <a:xfrm>
            <a:off x="8147550" y="1290250"/>
            <a:ext cx="825211" cy="638378"/>
          </a:xfrm>
          <a:prstGeom prst="rect">
            <a:avLst/>
          </a:prstGeom>
        </p:spPr>
      </p:pic>
      <p:pic>
        <p:nvPicPr>
          <p:cNvPr id="6" name="Рисунок 5">
            <a:extLst>
              <a:ext uri="{FF2B5EF4-FFF2-40B4-BE49-F238E27FC236}">
                <a16:creationId xmlns:a16="http://schemas.microsoft.com/office/drawing/2014/main" id="{437DB7A6-FDDE-165A-950F-22A3ED9D35D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12795" t="5095" r="39961" b="39017"/>
          <a:stretch/>
        </p:blipFill>
        <p:spPr>
          <a:xfrm>
            <a:off x="311503" y="3560631"/>
            <a:ext cx="2021177" cy="1344944"/>
          </a:xfrm>
          <a:prstGeom prst="rect">
            <a:avLst/>
          </a:prstGeom>
          <a:ln w="57150">
            <a:solidFill>
              <a:srgbClr val="92D050"/>
            </a:solidFill>
          </a:ln>
        </p:spPr>
      </p:pic>
      <p:pic>
        <p:nvPicPr>
          <p:cNvPr id="8" name="Рисунок 7">
            <a:extLst>
              <a:ext uri="{FF2B5EF4-FFF2-40B4-BE49-F238E27FC236}">
                <a16:creationId xmlns:a16="http://schemas.microsoft.com/office/drawing/2014/main" id="{77B986D4-B67B-8E26-AA74-86F7EBD3FCC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24398" y="3957825"/>
            <a:ext cx="796612" cy="795445"/>
          </a:xfrm>
          <a:prstGeom prst="rect">
            <a:avLst/>
          </a:prstGeom>
        </p:spPr>
      </p:pic>
      <p:sp>
        <p:nvSpPr>
          <p:cNvPr id="9" name="Заголовок 6">
            <a:extLst>
              <a:ext uri="{FF2B5EF4-FFF2-40B4-BE49-F238E27FC236}">
                <a16:creationId xmlns:a16="http://schemas.microsoft.com/office/drawing/2014/main" id="{6577BC7B-3F62-F87B-3126-FC322B2055B5}"/>
              </a:ext>
            </a:extLst>
          </p:cNvPr>
          <p:cNvSpPr txBox="1">
            <a:spLocks/>
          </p:cNvSpPr>
          <p:nvPr/>
        </p:nvSpPr>
        <p:spPr>
          <a:xfrm>
            <a:off x="5149" y="2981"/>
            <a:ext cx="5875910" cy="656868"/>
          </a:xfrm>
          <a:prstGeom prst="roundRect">
            <a:avLst>
              <a:gd name="adj" fmla="val 42087"/>
            </a:avLst>
          </a:prstGeom>
          <a:solidFill>
            <a:schemeClr val="tx2"/>
          </a:solidFill>
          <a:ln>
            <a:solidFill>
              <a:schemeClr val="accent1">
                <a:lumMod val="50000"/>
              </a:schemeClr>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6000"/>
            <a:r>
              <a:rPr lang="ru-RU" sz="2800" b="1" dirty="0">
                <a:solidFill>
                  <a:srgbClr val="ECEADC"/>
                </a:solidFill>
                <a:latin typeface="Arial" panose="020B0604020202020204" pitchFamily="34" charset="0"/>
                <a:cs typeface="Arial" panose="020B0604020202020204" pitchFamily="34" charset="0"/>
              </a:rPr>
              <a:t>ДЕТСКИЙ САД, АДК для АФК </a:t>
            </a:r>
            <a:endParaRPr lang="ru-RU" sz="2800" dirty="0">
              <a:solidFill>
                <a:srgbClr val="ECEA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8045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34.4.1.4. Подготовительная группа (от 6 до 7-8 лет):</a:t>
            </a:r>
            <a:endParaRPr lang="en-US" dirty="0"/>
          </a:p>
        </p:txBody>
      </p:sp>
      <p:sp>
        <p:nvSpPr>
          <p:cNvPr id="6" name="Прямоугольник 5"/>
          <p:cNvSpPr/>
          <p:nvPr/>
        </p:nvSpPr>
        <p:spPr>
          <a:xfrm>
            <a:off x="237893" y="966438"/>
            <a:ext cx="8653346" cy="4062651"/>
          </a:xfrm>
          <a:prstGeom prst="rect">
            <a:avLst/>
          </a:prstGeom>
        </p:spPr>
        <p:txBody>
          <a:bodyPr wrap="square">
            <a:spAutoFit/>
          </a:bodyPr>
          <a:lstStyle/>
          <a:p>
            <a:pPr algn="just"/>
            <a:r>
              <a:rPr lang="ru-RU" b="1" dirty="0" smtClean="0">
                <a:solidFill>
                  <a:schemeClr val="tx2">
                    <a:lumMod val="50000"/>
                  </a:schemeClr>
                </a:solidFill>
              </a:rPr>
              <a:t>     </a:t>
            </a:r>
            <a:r>
              <a:rPr lang="ru-RU" sz="2000" b="1" dirty="0" smtClean="0">
                <a:solidFill>
                  <a:schemeClr val="tx2">
                    <a:lumMod val="50000"/>
                  </a:schemeClr>
                </a:solidFill>
              </a:rPr>
              <a:t>Развитие </a:t>
            </a:r>
            <a:r>
              <a:rPr lang="ru-RU" sz="2000" b="1" dirty="0">
                <a:solidFill>
                  <a:schemeClr val="tx2">
                    <a:lumMod val="50000"/>
                  </a:schemeClr>
                </a:solidFill>
              </a:rPr>
              <a:t>общения и игровой деятельности</a:t>
            </a:r>
            <a:r>
              <a:rPr lang="ru-RU" sz="2000" b="1" dirty="0" smtClean="0">
                <a:solidFill>
                  <a:schemeClr val="tx2">
                    <a:lumMod val="50000"/>
                  </a:schemeClr>
                </a:solidFill>
              </a:rPr>
              <a:t>.</a:t>
            </a:r>
          </a:p>
          <a:p>
            <a:pPr algn="just"/>
            <a:r>
              <a:rPr lang="ru-RU" b="1" dirty="0" smtClean="0">
                <a:solidFill>
                  <a:schemeClr val="tx2">
                    <a:lumMod val="50000"/>
                  </a:schemeClr>
                </a:solidFill>
              </a:rPr>
              <a:t> </a:t>
            </a:r>
            <a:endParaRPr lang="ru-RU" b="1" dirty="0">
              <a:solidFill>
                <a:schemeClr val="tx2">
                  <a:lumMod val="50000"/>
                </a:schemeClr>
              </a:solidFill>
            </a:endParaRPr>
          </a:p>
          <a:p>
            <a:pPr algn="just"/>
            <a:r>
              <a:rPr lang="ru-RU" sz="1600" b="1" dirty="0" smtClean="0">
                <a:solidFill>
                  <a:schemeClr val="tx2">
                    <a:lumMod val="50000"/>
                  </a:schemeClr>
                </a:solidFill>
              </a:rPr>
              <a:t>       </a:t>
            </a:r>
            <a:r>
              <a:rPr lang="ru-RU" sz="1700" b="1" dirty="0" smtClean="0">
                <a:solidFill>
                  <a:schemeClr val="tx2">
                    <a:lumMod val="50000"/>
                  </a:schemeClr>
                </a:solidFill>
              </a:rPr>
              <a:t>Активно </a:t>
            </a:r>
            <a:r>
              <a:rPr lang="ru-RU" sz="1700" b="1" dirty="0">
                <a:solidFill>
                  <a:schemeClr val="tx2">
                    <a:lumMod val="50000"/>
                  </a:schemeClr>
                </a:solidFill>
              </a:rPr>
              <a:t>общается с педагогическим работником на уровне </a:t>
            </a:r>
            <a:r>
              <a:rPr lang="ru-RU" sz="1700" b="1" dirty="0" err="1">
                <a:solidFill>
                  <a:schemeClr val="tx2">
                    <a:lumMod val="50000"/>
                  </a:schemeClr>
                </a:solidFill>
              </a:rPr>
              <a:t>внеситуативно</a:t>
            </a:r>
            <a:r>
              <a:rPr lang="ru-RU" sz="1700" b="1" dirty="0">
                <a:solidFill>
                  <a:schemeClr val="tx2">
                    <a:lumMod val="50000"/>
                  </a:schemeClr>
                </a:solidFill>
              </a:rPr>
              <a:t>-познавательного общения, способен к </a:t>
            </a:r>
            <a:r>
              <a:rPr lang="ru-RU" sz="1700" b="1" dirty="0" err="1">
                <a:solidFill>
                  <a:schemeClr val="tx2">
                    <a:lumMod val="50000"/>
                  </a:schemeClr>
                </a:solidFill>
              </a:rPr>
              <a:t>внеситуативно</a:t>
            </a:r>
            <a:r>
              <a:rPr lang="ru-RU" sz="1700" b="1" dirty="0">
                <a:solidFill>
                  <a:schemeClr val="tx2">
                    <a:lumMod val="50000"/>
                  </a:schemeClr>
                </a:solidFill>
              </a:rPr>
              <a:t>-личностному общению</a:t>
            </a:r>
            <a:r>
              <a:rPr lang="ru-RU" sz="1700" b="1" dirty="0" smtClean="0">
                <a:solidFill>
                  <a:schemeClr val="tx2">
                    <a:lumMod val="50000"/>
                  </a:schemeClr>
                </a:solidFill>
              </a:rPr>
              <a:t>.</a:t>
            </a:r>
          </a:p>
          <a:p>
            <a:pPr algn="just"/>
            <a:r>
              <a:rPr lang="ru-RU" sz="1700" b="1" dirty="0" smtClean="0">
                <a:solidFill>
                  <a:schemeClr val="tx2">
                    <a:lumMod val="50000"/>
                  </a:schemeClr>
                </a:solidFill>
              </a:rPr>
              <a:t>      Самостоятельно </a:t>
            </a:r>
            <a:r>
              <a:rPr lang="ru-RU" sz="1700" b="1" dirty="0">
                <a:solidFill>
                  <a:schemeClr val="tx2">
                    <a:lumMod val="50000"/>
                  </a:schemeClr>
                </a:solidFill>
              </a:rPr>
              <a:t>придумывает новые и оригинальные сюжеты игр, творчески интерпретируя прошлый опыт игровой деятельности и содержание литературных произведений (рассказ, сказка, мультфильм), отражает в игре широкий круг событий</a:t>
            </a:r>
            <a:r>
              <a:rPr lang="ru-RU" sz="1700" b="1" dirty="0" smtClean="0">
                <a:solidFill>
                  <a:schemeClr val="tx2">
                    <a:lumMod val="50000"/>
                  </a:schemeClr>
                </a:solidFill>
              </a:rPr>
              <a:t>.</a:t>
            </a:r>
          </a:p>
          <a:p>
            <a:pPr algn="just"/>
            <a:r>
              <a:rPr lang="ru-RU" sz="1700" b="1" dirty="0" smtClean="0">
                <a:solidFill>
                  <a:schemeClr val="tx2">
                    <a:lumMod val="50000"/>
                  </a:schemeClr>
                </a:solidFill>
              </a:rPr>
              <a:t>       Проявляя </a:t>
            </a:r>
            <a:r>
              <a:rPr lang="ru-RU" sz="1700" b="1" dirty="0">
                <a:solidFill>
                  <a:schemeClr val="tx2">
                    <a:lumMod val="50000"/>
                  </a:schemeClr>
                </a:solidFill>
              </a:rPr>
              <a:t>осведомленность и представления об окружающем мире, объясняет другим детям содержание новых для них игровых действий. </a:t>
            </a:r>
          </a:p>
          <a:p>
            <a:pPr algn="just"/>
            <a:r>
              <a:rPr lang="ru-RU" sz="1700" b="1" dirty="0">
                <a:solidFill>
                  <a:schemeClr val="tx2">
                    <a:lumMod val="50000"/>
                  </a:schemeClr>
                </a:solidFill>
              </a:rPr>
              <a:t>Стремится регулировать игровые отношения, аргументируя свою позицию. Взаимодействует с детьми по игре, стремиться договориться о распределении ролей. </a:t>
            </a:r>
          </a:p>
          <a:p>
            <a:pPr algn="just"/>
            <a:r>
              <a:rPr lang="ru-RU" sz="1700" b="1" dirty="0" smtClean="0">
                <a:solidFill>
                  <a:schemeClr val="tx2">
                    <a:lumMod val="50000"/>
                  </a:schemeClr>
                </a:solidFill>
              </a:rPr>
              <a:t>       Использует </a:t>
            </a:r>
            <a:r>
              <a:rPr lang="ru-RU" sz="1700" b="1" dirty="0">
                <a:solidFill>
                  <a:schemeClr val="tx2">
                    <a:lumMod val="50000"/>
                  </a:schemeClr>
                </a:solidFill>
              </a:rPr>
              <a:t>ролевую речь. Роль выразительная, устойчивая. Выполняет правила в игре и контролирует соблюдение правил другими детьми (может возмутиться несправедливостью, нарушением правил, пожаловаться воспитателю).</a:t>
            </a:r>
          </a:p>
          <a:p>
            <a:endParaRPr lang="ru-RU" sz="1600" dirty="0">
              <a:solidFill>
                <a:schemeClr val="tx2">
                  <a:lumMod val="50000"/>
                </a:schemeClr>
              </a:solidFill>
            </a:endParaRPr>
          </a:p>
        </p:txBody>
      </p:sp>
    </p:spTree>
    <p:extLst>
      <p:ext uri="{BB962C8B-B14F-4D97-AF65-F5344CB8AC3E}">
        <p14:creationId xmlns:p14="http://schemas.microsoft.com/office/powerpoint/2010/main" val="14185209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p:txBody>
          <a:bodyPr>
            <a:normAutofit fontScale="90000"/>
          </a:bodyPr>
          <a:lstStyle/>
          <a:p>
            <a:pPr eaLnBrk="1" hangingPunct="1"/>
            <a:r>
              <a:rPr lang="ru-RU" sz="2400"/>
              <a:t>АЛГОРИТМ РАЗРАБОТКИ ПРОЕКТА – </a:t>
            </a:r>
            <a:br>
              <a:rPr lang="ru-RU" sz="2400"/>
            </a:br>
            <a:r>
              <a:rPr lang="en-US" sz="2400" b="1"/>
              <a:t>IV  </a:t>
            </a:r>
            <a:r>
              <a:rPr lang="ru-RU" sz="2400" b="1"/>
              <a:t>ЭТАП</a:t>
            </a:r>
            <a:endParaRPr lang="ru-RU" sz="2400"/>
          </a:p>
        </p:txBody>
      </p:sp>
      <p:graphicFrame>
        <p:nvGraphicFramePr>
          <p:cNvPr id="4" name="Содержимое 3"/>
          <p:cNvGraphicFramePr>
            <a:graphicFrameLocks noGrp="1"/>
          </p:cNvGraphicFramePr>
          <p:nvPr>
            <p:ph idx="4294967295"/>
            <p:extLst>
              <p:ext uri="{D42A27DB-BD31-4B8C-83A1-F6EECF244321}">
                <p14:modId xmlns:p14="http://schemas.microsoft.com/office/powerpoint/2010/main" val="2329280397"/>
              </p:ext>
            </p:extLst>
          </p:nvPr>
        </p:nvGraphicFramePr>
        <p:xfrm>
          <a:off x="1199504" y="1329249"/>
          <a:ext cx="6535342" cy="3186589"/>
        </p:xfrm>
        <a:graphic>
          <a:graphicData uri="http://schemas.openxmlformats.org/drawingml/2006/table">
            <a:tbl>
              <a:tblPr/>
              <a:tblGrid>
                <a:gridCol w="1026319">
                  <a:extLst>
                    <a:ext uri="{9D8B030D-6E8A-4147-A177-3AD203B41FA5}">
                      <a16:colId xmlns:a16="http://schemas.microsoft.com/office/drawing/2014/main" val="20000"/>
                    </a:ext>
                  </a:extLst>
                </a:gridCol>
                <a:gridCol w="2106216">
                  <a:extLst>
                    <a:ext uri="{9D8B030D-6E8A-4147-A177-3AD203B41FA5}">
                      <a16:colId xmlns:a16="http://schemas.microsoft.com/office/drawing/2014/main" val="20001"/>
                    </a:ext>
                  </a:extLst>
                </a:gridCol>
                <a:gridCol w="1769269">
                  <a:extLst>
                    <a:ext uri="{9D8B030D-6E8A-4147-A177-3AD203B41FA5}">
                      <a16:colId xmlns:a16="http://schemas.microsoft.com/office/drawing/2014/main" val="20002"/>
                    </a:ext>
                  </a:extLst>
                </a:gridCol>
                <a:gridCol w="1633538">
                  <a:extLst>
                    <a:ext uri="{9D8B030D-6E8A-4147-A177-3AD203B41FA5}">
                      <a16:colId xmlns:a16="http://schemas.microsoft.com/office/drawing/2014/main" val="20003"/>
                    </a:ext>
                  </a:extLst>
                </a:gridCol>
              </a:tblGrid>
              <a:tr h="80295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dirty="0">
                          <a:ln>
                            <a:noFill/>
                          </a:ln>
                          <a:solidFill>
                            <a:srgbClr val="222268"/>
                          </a:solidFill>
                          <a:effectLst/>
                          <a:latin typeface="Verdana" pitchFamily="34" charset="0"/>
                          <a:cs typeface="Times New Roman" pitchFamily="18" charset="0"/>
                        </a:rPr>
                        <a:t>Этапы</a:t>
                      </a:r>
                      <a:endParaRPr kumimoji="0" lang="ru-RU" sz="1500" b="1"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222268"/>
                          </a:solidFill>
                          <a:effectLst/>
                          <a:latin typeface="Verdana" pitchFamily="34" charset="0"/>
                          <a:cs typeface="Times New Roman" pitchFamily="18" charset="0"/>
                        </a:rPr>
                        <a:t>Задачи </a:t>
                      </a:r>
                      <a:endParaRPr kumimoji="0" lang="ru-RU" sz="1500" b="1"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222268"/>
                          </a:solidFill>
                          <a:effectLst/>
                          <a:latin typeface="Verdana" pitchFamily="34" charset="0"/>
                          <a:cs typeface="Times New Roman" pitchFamily="18" charset="0"/>
                        </a:rPr>
                        <a:t>Деятельность проектной группы</a:t>
                      </a:r>
                      <a:endParaRPr kumimoji="0" lang="ru-RU" sz="1500" b="1"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1" i="0" u="none" strike="noStrike" cap="none" normalizeH="0" baseline="0">
                          <a:ln>
                            <a:noFill/>
                          </a:ln>
                          <a:solidFill>
                            <a:srgbClr val="222268"/>
                          </a:solidFill>
                          <a:effectLst/>
                          <a:latin typeface="Verdana" pitchFamily="34" charset="0"/>
                          <a:cs typeface="Times New Roman" pitchFamily="18" charset="0"/>
                        </a:rPr>
                        <a:t>Деятельность НМС</a:t>
                      </a:r>
                      <a:endParaRPr kumimoji="0" lang="ru-RU" sz="1500" b="1"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38363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a:ln>
                            <a:noFill/>
                          </a:ln>
                          <a:solidFill>
                            <a:srgbClr val="222268"/>
                          </a:solidFill>
                          <a:effectLst/>
                          <a:latin typeface="Verdana" pitchFamily="34" charset="0"/>
                          <a:cs typeface="Times New Roman" pitchFamily="18" charset="0"/>
                        </a:rPr>
                        <a:t>Защита проекта</a:t>
                      </a:r>
                      <a:endParaRPr kumimoji="0" lang="ru-RU" sz="1500" b="0"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a:ln>
                            <a:noFill/>
                          </a:ln>
                          <a:solidFill>
                            <a:srgbClr val="222268"/>
                          </a:solidFill>
                          <a:effectLst/>
                          <a:latin typeface="Verdana" pitchFamily="34" charset="0"/>
                          <a:cs typeface="Times New Roman" pitchFamily="18" charset="0"/>
                        </a:rPr>
                        <a:t>Подготовка к защите. Обоснование процесса проектирования. Объяснение полученных результатов, их оценка. </a:t>
                      </a:r>
                      <a:endParaRPr kumimoji="0" lang="ru-RU" sz="1500" b="0"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a:ln>
                            <a:noFill/>
                          </a:ln>
                          <a:solidFill>
                            <a:srgbClr val="222268"/>
                          </a:solidFill>
                          <a:effectLst/>
                          <a:latin typeface="Verdana" pitchFamily="34" charset="0"/>
                          <a:cs typeface="Times New Roman" pitchFamily="18" charset="0"/>
                        </a:rPr>
                        <a:t>Защита проекта. Участие в коллективной оценке результатов проекта.</a:t>
                      </a:r>
                      <a:endParaRPr kumimoji="0" lang="ru-RU" sz="1500" b="0" i="0" u="none" strike="noStrike" cap="none" normalizeH="0" baseline="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500" b="0" i="0" u="none" strike="noStrike" cap="none" normalizeH="0" baseline="0" dirty="0">
                          <a:ln>
                            <a:noFill/>
                          </a:ln>
                          <a:solidFill>
                            <a:srgbClr val="222268"/>
                          </a:solidFill>
                          <a:effectLst/>
                          <a:latin typeface="Verdana" pitchFamily="34" charset="0"/>
                          <a:cs typeface="Times New Roman" pitchFamily="18" charset="0"/>
                        </a:rPr>
                        <a:t>Участие в коллективном анализе и оценке результатов проекта.</a:t>
                      </a:r>
                      <a:endParaRPr kumimoji="0" lang="ru-RU" sz="1500" b="0" i="0" u="none" strike="noStrike" cap="none" normalizeH="0" baseline="0" dirty="0">
                        <a:ln>
                          <a:noFill/>
                        </a:ln>
                        <a:solidFill>
                          <a:srgbClr val="222268"/>
                        </a:solidFill>
                        <a:effectLst/>
                        <a:latin typeface="Calibri" pitchFamily="34" charset="0"/>
                        <a:ea typeface="Calibri" pitchFamily="34" charset="0"/>
                        <a:cs typeface="Times New Roman" pitchFamily="18" charset="0"/>
                      </a:endParaRPr>
                    </a:p>
                  </a:txBody>
                  <a:tcPr marL="7144" marR="7144" marT="7144" marB="71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81169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Проект </a:t>
            </a:r>
            <a:r>
              <a:rPr lang="ru-RU" dirty="0" smtClean="0"/>
              <a:t>апрель </a:t>
            </a:r>
            <a:r>
              <a:rPr lang="ru-RU" dirty="0"/>
              <a:t>2013 г.</a:t>
            </a:r>
          </a:p>
        </p:txBody>
      </p:sp>
      <p:pic>
        <p:nvPicPr>
          <p:cNvPr id="8" name="Содержимое 4" descr="IMG_20130327_134435.jpg"/>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0" y="1200150"/>
            <a:ext cx="2546350" cy="3394075"/>
          </a:xfrm>
        </p:spPr>
      </p:pic>
      <p:sp>
        <p:nvSpPr>
          <p:cNvPr id="6" name="Содержимое 5"/>
          <p:cNvSpPr>
            <a:spLocks noGrp="1"/>
          </p:cNvSpPr>
          <p:nvPr>
            <p:ph sz="half" idx="4294967295"/>
          </p:nvPr>
        </p:nvSpPr>
        <p:spPr>
          <a:xfrm>
            <a:off x="3588835" y="1490198"/>
            <a:ext cx="4038600" cy="2546350"/>
          </a:xfrm>
        </p:spPr>
        <p:txBody>
          <a:bodyPr>
            <a:normAutofit fontScale="92500"/>
          </a:bodyPr>
          <a:lstStyle/>
          <a:p>
            <a:pPr>
              <a:buNone/>
            </a:pPr>
            <a:r>
              <a:rPr lang="ru-RU" dirty="0"/>
              <a:t>Экологический проект</a:t>
            </a:r>
          </a:p>
          <a:p>
            <a:pPr>
              <a:buNone/>
            </a:pPr>
            <a:r>
              <a:rPr lang="ru-RU" dirty="0"/>
              <a:t>«От России до Англии по железной дороге»</a:t>
            </a:r>
          </a:p>
          <a:p>
            <a:pPr>
              <a:buNone/>
            </a:pPr>
            <a:r>
              <a:rPr lang="ru-RU" dirty="0"/>
              <a:t>Конкурс близнецов</a:t>
            </a:r>
          </a:p>
        </p:txBody>
      </p:sp>
    </p:spTree>
    <p:extLst>
      <p:ext uri="{BB962C8B-B14F-4D97-AF65-F5344CB8AC3E}">
        <p14:creationId xmlns:p14="http://schemas.microsoft.com/office/powerpoint/2010/main" val="37205346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30479" y="596392"/>
            <a:ext cx="4877875" cy="1731243"/>
          </a:xfrm>
          <a:prstGeom prst="rect">
            <a:avLst/>
          </a:prstGeom>
          <a:noFill/>
          <a:effectLst/>
        </p:spPr>
        <p:txBody>
          <a:bodyPr wrap="none" lIns="68580" tIns="34290" rIns="68580" bIns="34290">
            <a:spAutoFit/>
          </a:bodyPr>
          <a:lstStyle/>
          <a:p>
            <a:pPr algn="ctr"/>
            <a:r>
              <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Я научилась...</a:t>
            </a:r>
          </a:p>
          <a:p>
            <a:pPr algn="ctr"/>
            <a:endPar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65766" y="1835834"/>
            <a:ext cx="4286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4336301" y="1923678"/>
            <a:ext cx="545180" cy="1200329"/>
          </a:xfrm>
          <a:prstGeom prst="rect">
            <a:avLst/>
          </a:prstGeom>
        </p:spPr>
        <p:txBody>
          <a:bodyPr wrap="square">
            <a:spAutoFit/>
          </a:bodyPr>
          <a:lstStyle/>
          <a:p>
            <a:pPr algn="ctr"/>
            <a:r>
              <a:rPr lang="ru-RU" sz="72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1</a:t>
            </a:r>
            <a:endParaRPr lang="ru-RU" sz="7200" dirty="0">
              <a:solidFill>
                <a:schemeClr val="bg1"/>
              </a:solidFill>
            </a:endParaRPr>
          </a:p>
        </p:txBody>
      </p:sp>
    </p:spTree>
    <p:extLst>
      <p:ext uri="{BB962C8B-B14F-4D97-AF65-F5344CB8AC3E}">
        <p14:creationId xmlns:p14="http://schemas.microsoft.com/office/powerpoint/2010/main" val="7389934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78401" y="573528"/>
            <a:ext cx="4178773" cy="1084912"/>
          </a:xfrm>
          <a:prstGeom prst="rect">
            <a:avLst/>
          </a:prstGeom>
          <a:noFill/>
        </p:spPr>
        <p:txBody>
          <a:bodyPr wrap="none" lIns="68580" tIns="34290" rIns="68580" bIns="34290">
            <a:spAutoFit/>
          </a:bodyPr>
          <a:lstStyle/>
          <a:p>
            <a:pPr algn="ctr"/>
            <a:r>
              <a:rPr lang="ru-RU" sz="3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Я должна </a:t>
            </a:r>
          </a:p>
          <a:p>
            <a:pPr algn="ctr"/>
            <a:r>
              <a:rPr lang="ru-RU" sz="3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перенять опыт по...</a:t>
            </a: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65766" y="1835834"/>
            <a:ext cx="4286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4354522" y="3500219"/>
            <a:ext cx="545180" cy="1200329"/>
          </a:xfrm>
          <a:prstGeom prst="rect">
            <a:avLst/>
          </a:prstGeom>
        </p:spPr>
        <p:txBody>
          <a:bodyPr wrap="square">
            <a:spAutoFit/>
          </a:bodyPr>
          <a:lstStyle/>
          <a:p>
            <a:pPr algn="ctr"/>
            <a:r>
              <a:rPr lang="ru-RU" sz="72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2</a:t>
            </a:r>
            <a:endParaRPr lang="ru-RU" sz="7200" dirty="0">
              <a:solidFill>
                <a:schemeClr val="bg1"/>
              </a:solidFill>
            </a:endParaRPr>
          </a:p>
        </p:txBody>
      </p:sp>
    </p:spTree>
    <p:extLst>
      <p:ext uri="{BB962C8B-B14F-4D97-AF65-F5344CB8AC3E}">
        <p14:creationId xmlns:p14="http://schemas.microsoft.com/office/powerpoint/2010/main" val="396202913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25217" y="627534"/>
            <a:ext cx="4479131" cy="2746906"/>
          </a:xfrm>
          <a:prstGeom prst="rect">
            <a:avLst/>
          </a:prstGeom>
          <a:noFill/>
        </p:spPr>
        <p:txBody>
          <a:bodyPr wrap="square" lIns="68580" tIns="34290" rIns="68580" bIns="34290">
            <a:spAutoFit/>
          </a:bodyPr>
          <a:lstStyle/>
          <a:p>
            <a:pPr algn="ctr"/>
            <a:r>
              <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Я поняла…</a:t>
            </a:r>
          </a:p>
          <a:p>
            <a:pPr algn="ctr"/>
            <a:r>
              <a:rPr lang="ru-RU"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algn="ctr"/>
            <a:endParaRPr lang="ru-RU"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65766" y="1835834"/>
            <a:ext cx="4286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4336301" y="1923678"/>
            <a:ext cx="545180" cy="1200329"/>
          </a:xfrm>
          <a:prstGeom prst="rect">
            <a:avLst/>
          </a:prstGeom>
        </p:spPr>
        <p:txBody>
          <a:bodyPr wrap="square">
            <a:spAutoFit/>
          </a:bodyPr>
          <a:lstStyle/>
          <a:p>
            <a:pPr algn="ctr"/>
            <a:r>
              <a:rPr lang="ru-RU" sz="72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3</a:t>
            </a:r>
            <a:endParaRPr lang="ru-RU" sz="7200" dirty="0">
              <a:solidFill>
                <a:schemeClr val="bg1"/>
              </a:solidFill>
            </a:endParaRPr>
          </a:p>
        </p:txBody>
      </p:sp>
    </p:spTree>
    <p:extLst>
      <p:ext uri="{BB962C8B-B14F-4D97-AF65-F5344CB8AC3E}">
        <p14:creationId xmlns:p14="http://schemas.microsoft.com/office/powerpoint/2010/main" val="73106881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66377" y="465516"/>
            <a:ext cx="3247364" cy="1315745"/>
          </a:xfrm>
          <a:prstGeom prst="rect">
            <a:avLst/>
          </a:prstGeom>
          <a:noFill/>
        </p:spPr>
        <p:txBody>
          <a:bodyPr wrap="none" lIns="68580" tIns="34290" rIns="68580" bIns="34290">
            <a:spAutoFit/>
          </a:bodyPr>
          <a:lstStyle/>
          <a:p>
            <a:pPr algn="ctr"/>
            <a:r>
              <a:rPr lang="ru-RU" sz="405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Я хотела бы </a:t>
            </a:r>
          </a:p>
          <a:p>
            <a:pPr algn="ctr"/>
            <a:r>
              <a:rPr lang="ru-RU" sz="405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сказать....</a:t>
            </a: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65766" y="1835834"/>
            <a:ext cx="4286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4336301" y="3516090"/>
            <a:ext cx="545180" cy="1200329"/>
          </a:xfrm>
          <a:prstGeom prst="rect">
            <a:avLst/>
          </a:prstGeom>
        </p:spPr>
        <p:txBody>
          <a:bodyPr wrap="square">
            <a:spAutoFit/>
          </a:bodyPr>
          <a:lstStyle/>
          <a:p>
            <a:pPr algn="ctr"/>
            <a:r>
              <a:rPr lang="ru-RU" sz="72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4</a:t>
            </a:r>
            <a:endParaRPr lang="ru-RU" sz="7200" dirty="0">
              <a:solidFill>
                <a:schemeClr val="bg1"/>
              </a:solidFill>
            </a:endParaRPr>
          </a:p>
        </p:txBody>
      </p:sp>
    </p:spTree>
    <p:extLst>
      <p:ext uri="{BB962C8B-B14F-4D97-AF65-F5344CB8AC3E}">
        <p14:creationId xmlns:p14="http://schemas.microsoft.com/office/powerpoint/2010/main" val="412924742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87328" y="681540"/>
            <a:ext cx="4488216" cy="900246"/>
          </a:xfrm>
          <a:prstGeom prst="rect">
            <a:avLst/>
          </a:prstGeom>
          <a:noFill/>
        </p:spPr>
        <p:txBody>
          <a:bodyPr wrap="none" lIns="68580" tIns="34290" rIns="68580" bIns="34290">
            <a:spAutoFit/>
          </a:bodyPr>
          <a:lstStyle/>
          <a:p>
            <a:pPr algn="ctr"/>
            <a:r>
              <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Я чувствую...</a:t>
            </a:r>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65766" y="1835834"/>
            <a:ext cx="4286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336301" y="1923678"/>
            <a:ext cx="545180" cy="1200329"/>
          </a:xfrm>
          <a:prstGeom prst="rect">
            <a:avLst/>
          </a:prstGeom>
        </p:spPr>
        <p:txBody>
          <a:bodyPr wrap="square">
            <a:spAutoFit/>
          </a:bodyPr>
          <a:lstStyle/>
          <a:p>
            <a:pPr algn="ctr"/>
            <a:r>
              <a:rPr lang="ru-RU" sz="72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5</a:t>
            </a:r>
            <a:endParaRPr lang="ru-RU" sz="7200" dirty="0">
              <a:solidFill>
                <a:schemeClr val="bg1"/>
              </a:solidFill>
            </a:endParaRPr>
          </a:p>
        </p:txBody>
      </p:sp>
    </p:spTree>
    <p:extLst>
      <p:ext uri="{BB962C8B-B14F-4D97-AF65-F5344CB8AC3E}">
        <p14:creationId xmlns:p14="http://schemas.microsoft.com/office/powerpoint/2010/main" val="270010929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37482" y="627534"/>
            <a:ext cx="4685963" cy="1731243"/>
          </a:xfrm>
          <a:prstGeom prst="rect">
            <a:avLst/>
          </a:prstGeom>
          <a:noFill/>
        </p:spPr>
        <p:txBody>
          <a:bodyPr wrap="none" lIns="68580" tIns="34290" rIns="68580" bIns="34290">
            <a:spAutoFit/>
          </a:bodyPr>
          <a:lstStyle/>
          <a:p>
            <a:pPr algn="ctr"/>
            <a:r>
              <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Я хотела бы...</a:t>
            </a:r>
          </a:p>
          <a:p>
            <a:pPr algn="ctr"/>
            <a:endPar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Прямоугольник 3"/>
          <p:cNvSpPr/>
          <p:nvPr/>
        </p:nvSpPr>
        <p:spPr>
          <a:xfrm>
            <a:off x="2687285" y="3168144"/>
            <a:ext cx="255519" cy="1315745"/>
          </a:xfrm>
          <a:prstGeom prst="rect">
            <a:avLst/>
          </a:prstGeom>
          <a:noFill/>
        </p:spPr>
        <p:txBody>
          <a:bodyPr wrap="none" lIns="68580" tIns="34290" rIns="68580" bIns="34290">
            <a:spAutoFit/>
          </a:bodyPr>
          <a:lstStyle/>
          <a:p>
            <a:pPr algn="ctr"/>
            <a:r>
              <a:rPr lang="ru-RU" sz="405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p>
          <a:p>
            <a:pPr algn="ctr"/>
            <a:endParaRPr lang="ru-RU" sz="405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65766" y="1835834"/>
            <a:ext cx="4286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4336301" y="3519852"/>
            <a:ext cx="545180" cy="1200329"/>
          </a:xfrm>
          <a:prstGeom prst="rect">
            <a:avLst/>
          </a:prstGeom>
        </p:spPr>
        <p:txBody>
          <a:bodyPr wrap="square">
            <a:spAutoFit/>
          </a:bodyPr>
          <a:lstStyle/>
          <a:p>
            <a:pPr algn="ctr"/>
            <a:r>
              <a:rPr lang="ru-RU" sz="72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rPr>
              <a:t>6</a:t>
            </a:r>
            <a:endParaRPr lang="ru-RU" sz="7200" dirty="0">
              <a:solidFill>
                <a:schemeClr val="bg1"/>
              </a:solidFill>
            </a:endParaRPr>
          </a:p>
        </p:txBody>
      </p:sp>
    </p:spTree>
    <p:extLst>
      <p:ext uri="{BB962C8B-B14F-4D97-AF65-F5344CB8AC3E}">
        <p14:creationId xmlns:p14="http://schemas.microsoft.com/office/powerpoint/2010/main" val="148292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r>
              <a:rPr lang="ru-RU" sz="3200" dirty="0" smtClean="0"/>
              <a:t>Игра</a:t>
            </a:r>
            <a:endParaRPr lang="en-US" sz="3200" dirty="0"/>
          </a:p>
        </p:txBody>
      </p:sp>
      <p:pic>
        <p:nvPicPr>
          <p:cNvPr id="12" name="Содержимое 6" descr="поддерживают мишуткуIMG_20140313_110253.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173344" y="989755"/>
            <a:ext cx="5389296" cy="4040083"/>
          </a:xfrm>
        </p:spPr>
      </p:pic>
    </p:spTree>
    <p:extLst>
      <p:ext uri="{BB962C8B-B14F-4D97-AF65-F5344CB8AC3E}">
        <p14:creationId xmlns:p14="http://schemas.microsoft.com/office/powerpoint/2010/main" val="18991028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142"/>
            <a:ext cx="8014010" cy="711482"/>
          </a:xfrm>
        </p:spPr>
        <p:txBody>
          <a:bodyPr>
            <a:normAutofit fontScale="90000"/>
          </a:bodyPr>
          <a:lstStyle/>
          <a:p>
            <a:pPr algn="l"/>
            <a:r>
              <a:rPr lang="ru-RU" sz="3200" b="1" dirty="0" smtClean="0">
                <a:solidFill>
                  <a:srgbClr val="ECEADC"/>
                </a:solidFill>
              </a:rPr>
              <a:t>Принятие роли</a:t>
            </a:r>
            <a:r>
              <a:rPr lang="en-US" sz="3200" b="1" dirty="0" smtClean="0">
                <a:solidFill>
                  <a:srgbClr val="ECEADC"/>
                </a:solidFill>
              </a:rPr>
              <a:t>: </a:t>
            </a:r>
            <a:r>
              <a:rPr lang="ru-RU" sz="2200" b="1" dirty="0" smtClean="0">
                <a:solidFill>
                  <a:srgbClr val="ECEADC"/>
                </a:solidFill>
              </a:rPr>
              <a:t>Представления о действиях человека, о повадках </a:t>
            </a:r>
            <a:r>
              <a:rPr lang="ru-RU" sz="2200" b="1" dirty="0">
                <a:solidFill>
                  <a:srgbClr val="ECEADC"/>
                </a:solidFill>
              </a:rPr>
              <a:t>животных (в реальном и литературном сюжете) </a:t>
            </a:r>
            <a:endParaRPr lang="en-US" sz="2200" b="1" dirty="0">
              <a:solidFill>
                <a:srgbClr val="ECEADC"/>
              </a:solidFill>
            </a:endParaRPr>
          </a:p>
        </p:txBody>
      </p:sp>
      <p:sp>
        <p:nvSpPr>
          <p:cNvPr id="4" name="Скругленный прямоугольник 3"/>
          <p:cNvSpPr/>
          <p:nvPr/>
        </p:nvSpPr>
        <p:spPr>
          <a:xfrm>
            <a:off x="39367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smtClean="0">
                <a:solidFill>
                  <a:schemeClr val="tx2">
                    <a:lumMod val="50000"/>
                  </a:schemeClr>
                </a:solidFill>
              </a:rPr>
              <a:t>В </a:t>
            </a:r>
            <a:r>
              <a:rPr lang="ru-RU" sz="2000" b="1" dirty="0">
                <a:solidFill>
                  <a:schemeClr val="tx2">
                    <a:lumMod val="50000"/>
                  </a:schemeClr>
                </a:solidFill>
              </a:rPr>
              <a:t>воображаемом действии</a:t>
            </a:r>
            <a:endParaRPr lang="en-US" sz="2400" b="1" dirty="0">
              <a:solidFill>
                <a:schemeClr val="tx2">
                  <a:lumMod val="50000"/>
                </a:schemeClr>
              </a:solidFill>
            </a:endParaRPr>
          </a:p>
        </p:txBody>
      </p:sp>
      <p:sp>
        <p:nvSpPr>
          <p:cNvPr id="5" name="Скругленный прямоугольник 4"/>
          <p:cNvSpPr/>
          <p:nvPr/>
        </p:nvSpPr>
        <p:spPr>
          <a:xfrm>
            <a:off x="325041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2">
                    <a:lumMod val="50000"/>
                  </a:schemeClr>
                </a:solidFill>
              </a:rPr>
              <a:t>Воспроизводит в </a:t>
            </a:r>
            <a:r>
              <a:rPr lang="ru-RU" sz="2000" b="1" dirty="0">
                <a:solidFill>
                  <a:schemeClr val="tx2">
                    <a:lumMod val="50000"/>
                  </a:schemeClr>
                </a:solidFill>
              </a:rPr>
              <a:t>ролевом действии с предметом –заместителем</a:t>
            </a:r>
            <a:endParaRPr lang="en-US" sz="2000" b="1" dirty="0">
              <a:solidFill>
                <a:schemeClr val="tx2">
                  <a:lumMod val="50000"/>
                </a:schemeClr>
              </a:solidFill>
            </a:endParaRPr>
          </a:p>
        </p:txBody>
      </p:sp>
      <p:sp>
        <p:nvSpPr>
          <p:cNvPr id="6" name="Скругленный прямоугольник 5"/>
          <p:cNvSpPr/>
          <p:nvPr/>
        </p:nvSpPr>
        <p:spPr>
          <a:xfrm>
            <a:off x="610715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По подражанию взрослым демонстрирует одно функциональное действие</a:t>
            </a:r>
            <a:endParaRPr lang="en-US" sz="2000" b="1" dirty="0">
              <a:solidFill>
                <a:schemeClr val="tx2">
                  <a:lumMod val="50000"/>
                </a:schemeClr>
              </a:solidFill>
            </a:endParaRP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212429102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9350AF-3993-957C-07AC-F954CBC9D54D}"/>
              </a:ext>
            </a:extLst>
          </p:cNvPr>
          <p:cNvSpPr>
            <a:spLocks noGrp="1"/>
          </p:cNvSpPr>
          <p:nvPr>
            <p:ph type="title"/>
          </p:nvPr>
        </p:nvSpPr>
        <p:spPr/>
        <p:txBody>
          <a:bodyPr>
            <a:normAutofit fontScale="90000"/>
          </a:bodyPr>
          <a:lstStyle/>
          <a:p>
            <a:r>
              <a:rPr lang="ru-RU" sz="1905" dirty="0">
                <a:latin typeface="Arial" panose="020B0604020202020204" pitchFamily="34" charset="0"/>
                <a:ea typeface="Times New Roman" panose="02020603050405020304" pitchFamily="18" charset="0"/>
                <a:cs typeface="Arial" panose="020B0604020202020204" pitchFamily="34" charset="0"/>
              </a:rPr>
              <a:t>Статьи в </a:t>
            </a:r>
            <a:r>
              <a:rPr lang="ru-RU" sz="1905" i="1" dirty="0">
                <a:latin typeface="Arial" panose="020B0604020202020204" pitchFamily="34" charset="0"/>
                <a:ea typeface="Times New Roman" panose="02020603050405020304" pitchFamily="18" charset="0"/>
                <a:cs typeface="Arial" panose="020B0604020202020204" pitchFamily="34" charset="0"/>
              </a:rPr>
              <a:t>специализированных журналах по коррекционной педагогике</a:t>
            </a:r>
            <a:endParaRPr lang="ru-RU"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D9ED2C51-DB95-A676-99BB-FDE426B9A814}"/>
              </a:ext>
            </a:extLst>
          </p:cNvPr>
          <p:cNvSpPr>
            <a:spLocks noGrp="1"/>
          </p:cNvSpPr>
          <p:nvPr>
            <p:ph sz="half" idx="4294967295"/>
          </p:nvPr>
        </p:nvSpPr>
        <p:spPr>
          <a:xfrm>
            <a:off x="0" y="709613"/>
            <a:ext cx="9144000" cy="3922712"/>
          </a:xfrm>
        </p:spPr>
        <p:txBody>
          <a:bodyPr>
            <a:noAutofit/>
          </a:bodyPr>
          <a:lstStyle/>
          <a:p>
            <a:pPr indent="0" algn="just">
              <a:buNone/>
            </a:pPr>
            <a:endParaRPr lang="ru-RU" sz="816" dirty="0">
              <a:latin typeface="Arial" panose="020B0604020202020204" pitchFamily="34" charset="0"/>
              <a:ea typeface="Calibri" panose="020F0502020204030204" pitchFamily="34" charset="0"/>
              <a:cs typeface="Arial" panose="020B0604020202020204" pitchFamily="34" charset="0"/>
            </a:endParaRPr>
          </a:p>
          <a:p>
            <a:pPr marL="228600" indent="-228600" algn="just">
              <a:lnSpc>
                <a:spcPct val="115000"/>
              </a:lnSpc>
              <a:spcAft>
                <a:spcPts val="680"/>
              </a:spcAft>
              <a:buAutoNum type="arabicPeriod"/>
            </a:pPr>
            <a:r>
              <a:rPr lang="ru-RU" sz="1000" b="1" dirty="0">
                <a:latin typeface="Arial" panose="020B0604020202020204" pitchFamily="34" charset="0"/>
                <a:ea typeface="Calibri" panose="020F0502020204030204" pitchFamily="34" charset="0"/>
                <a:cs typeface="Arial" panose="020B0604020202020204" pitchFamily="34" charset="0"/>
              </a:rPr>
              <a:t>Театрализованные игры в коррекционной работе с дошкольниками с интеллектуальной недостаточностью // Специальное образование. 2012. №2. С.20-29.</a:t>
            </a:r>
            <a:r>
              <a:rPr lang="ru-RU" sz="1000" b="1" dirty="0">
                <a:solidFill>
                  <a:srgbClr val="000000"/>
                </a:solidFill>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ru-RU" sz="1000" b="1" dirty="0">
              <a:highlight>
                <a:srgbClr val="FFFFFF"/>
              </a:highlight>
              <a:latin typeface="Arial" panose="020B0604020202020204" pitchFamily="34" charset="0"/>
              <a:ea typeface="Calibri" panose="020F0502020204030204" pitchFamily="34" charset="0"/>
              <a:cs typeface="Arial" panose="020B0604020202020204" pitchFamily="34" charset="0"/>
            </a:endParaRPr>
          </a:p>
          <a:p>
            <a:pPr marL="228600" indent="-228600" algn="just">
              <a:lnSpc>
                <a:spcPct val="115000"/>
              </a:lnSpc>
              <a:spcAft>
                <a:spcPts val="680"/>
              </a:spcAft>
              <a:buAutoNum type="arabicPeriod"/>
            </a:pPr>
            <a:r>
              <a:rPr lang="ru-RU" sz="1000" b="1" dirty="0">
                <a:latin typeface="Arial" panose="020B0604020202020204" pitchFamily="34" charset="0"/>
                <a:ea typeface="Calibri" panose="020F0502020204030204" pitchFamily="34" charset="0"/>
                <a:cs typeface="Arial" panose="020B0604020202020204" pitchFamily="34" charset="0"/>
              </a:rPr>
              <a:t>Доступная среда города для (ре)</a:t>
            </a:r>
            <a:r>
              <a:rPr lang="ru-RU" sz="1000" b="1" dirty="0" err="1">
                <a:latin typeface="Arial" panose="020B0604020202020204" pitchFamily="34" charset="0"/>
                <a:ea typeface="Calibri" panose="020F0502020204030204" pitchFamily="34" charset="0"/>
                <a:cs typeface="Arial" panose="020B0604020202020204" pitchFamily="34" charset="0"/>
              </a:rPr>
              <a:t>абилитации</a:t>
            </a:r>
            <a:r>
              <a:rPr lang="ru-RU" sz="1000" b="1" dirty="0">
                <a:latin typeface="Arial" panose="020B0604020202020204" pitchFamily="34" charset="0"/>
                <a:ea typeface="Calibri" panose="020F0502020204030204" pitchFamily="34" charset="0"/>
                <a:cs typeface="Arial" panose="020B0604020202020204" pitchFamily="34" charset="0"/>
              </a:rPr>
              <a:t> детей с ОВЗ с использованием игровых технологий в проектах социального партнерства </a:t>
            </a:r>
            <a:r>
              <a:rPr lang="ru-RU" sz="1000" b="1" dirty="0" err="1">
                <a:latin typeface="Arial" panose="020B0604020202020204" pitchFamily="34" charset="0"/>
                <a:ea typeface="Calibri" panose="020F0502020204030204" pitchFamily="34" charset="0"/>
                <a:cs typeface="Arial" panose="020B0604020202020204" pitchFamily="34" charset="0"/>
              </a:rPr>
              <a:t>Фребелевского</a:t>
            </a:r>
            <a:r>
              <a:rPr lang="ru-RU" sz="1000" b="1" dirty="0">
                <a:latin typeface="Arial" panose="020B0604020202020204" pitchFamily="34" charset="0"/>
                <a:ea typeface="Calibri" panose="020F0502020204030204" pitchFamily="34" charset="0"/>
                <a:cs typeface="Arial" panose="020B0604020202020204" pitchFamily="34" charset="0"/>
              </a:rPr>
              <a:t> общества педагогов С-Петербурга // Специальное образование. 2016. №3(43). С. 13-22. </a:t>
            </a:r>
          </a:p>
          <a:p>
            <a:pPr marL="228600" indent="-228600" algn="just">
              <a:lnSpc>
                <a:spcPct val="115000"/>
              </a:lnSpc>
              <a:spcAft>
                <a:spcPts val="680"/>
              </a:spcAft>
              <a:buAutoNum type="arabicPeriod"/>
            </a:pPr>
            <a:r>
              <a:rPr lang="ru-RU" sz="1000" b="1" dirty="0">
                <a:latin typeface="Arial" panose="020B0604020202020204" pitchFamily="34" charset="0"/>
                <a:ea typeface="Calibri" panose="020F0502020204030204" pitchFamily="34" charset="0"/>
                <a:cs typeface="Arial" panose="020B0604020202020204" pitchFamily="34" charset="0"/>
              </a:rPr>
              <a:t>Взаимодействие с семьей ребенка с ограниченными возможностями здоровья в консультативном центре // Вечканова И.Г., Югова О.В. //Специальное образование. 2020. №3 (59) С. 85-100. </a:t>
            </a:r>
          </a:p>
          <a:p>
            <a:pPr marL="228600" indent="-228600" algn="just">
              <a:lnSpc>
                <a:spcPct val="115000"/>
              </a:lnSpc>
              <a:spcAft>
                <a:spcPts val="680"/>
              </a:spcAft>
              <a:buAutoNum type="arabicPeriod"/>
            </a:pPr>
            <a:r>
              <a:rPr lang="ru-RU" sz="1200" b="1" dirty="0"/>
              <a:t>Сущность </a:t>
            </a:r>
            <a:r>
              <a:rPr lang="ru-RU" sz="1200" b="1" dirty="0" err="1"/>
              <a:t>абилитации</a:t>
            </a:r>
            <a:r>
              <a:rPr lang="ru-RU" sz="1200" b="1" dirty="0"/>
              <a:t> детей с задержкой психического развития в современном научном и образовательном пространстве // Дефектология. 2022. №2. С. 23-32.</a:t>
            </a:r>
          </a:p>
          <a:p>
            <a:pPr marL="228600" indent="-228600" algn="just">
              <a:lnSpc>
                <a:spcPct val="115000"/>
              </a:lnSpc>
              <a:spcAft>
                <a:spcPts val="680"/>
              </a:spcAft>
              <a:buAutoNum type="arabicPeriod"/>
            </a:pPr>
            <a:r>
              <a:rPr lang="ru-RU" sz="1000" b="1" dirty="0">
                <a:latin typeface="Arial" panose="020B0604020202020204" pitchFamily="34" charset="0"/>
                <a:ea typeface="SimSun" panose="02010600030101010101" pitchFamily="2" charset="-122"/>
                <a:cs typeface="Arial" panose="020B0604020202020204" pitchFamily="34" charset="0"/>
              </a:rPr>
              <a:t>Комплексный интегративный подход к организации проектной деятельности детей дошкольного возраста с ЗПР // Воспитание и обучение детей с нарушениями в развитии. 2022. №4. С. 19-28.</a:t>
            </a:r>
            <a:endParaRPr lang="ru-RU" sz="1000" b="1" dirty="0">
              <a:latin typeface="Arial" panose="020B0604020202020204" pitchFamily="34" charset="0"/>
              <a:ea typeface="Calibri" panose="020F0502020204030204" pitchFamily="34" charset="0"/>
              <a:cs typeface="Arial" panose="020B0604020202020204" pitchFamily="34" charset="0"/>
            </a:endParaRPr>
          </a:p>
          <a:p>
            <a:pPr marL="228600" indent="-228600" algn="just">
              <a:lnSpc>
                <a:spcPct val="115000"/>
              </a:lnSpc>
              <a:spcAft>
                <a:spcPts val="680"/>
              </a:spcAft>
              <a:buAutoNum type="arabicPeriod"/>
            </a:pPr>
            <a:r>
              <a:rPr lang="ru-RU" sz="1000" b="1" dirty="0">
                <a:latin typeface="Arial" panose="020B0604020202020204" pitchFamily="34" charset="0"/>
                <a:ea typeface="SimSun" panose="02010600030101010101" pitchFamily="2" charset="-122"/>
                <a:cs typeface="Arial" panose="020B0604020202020204" pitchFamily="34" charset="0"/>
              </a:rPr>
              <a:t>Разработка и особенности реализации </a:t>
            </a:r>
            <a:r>
              <a:rPr lang="ru-RU" sz="1000" b="1" dirty="0" err="1">
                <a:latin typeface="Arial" panose="020B0604020202020204" pitchFamily="34" charset="0"/>
                <a:ea typeface="SimSun" panose="02010600030101010101" pitchFamily="2" charset="-122"/>
                <a:cs typeface="Arial" panose="020B0604020202020204" pitchFamily="34" charset="0"/>
              </a:rPr>
              <a:t>абилитационной</a:t>
            </a:r>
            <a:r>
              <a:rPr lang="ru-RU" sz="1000" b="1" dirty="0">
                <a:latin typeface="Arial" panose="020B0604020202020204" pitchFamily="34" charset="0"/>
                <a:ea typeface="SimSun" panose="02010600030101010101" pitchFamily="2" charset="-122"/>
                <a:cs typeface="Arial" panose="020B0604020202020204" pitchFamily="34" charset="0"/>
              </a:rPr>
              <a:t> программы «Госпитальный детский сад» // Воспитание и обучение детей с нарушениями в развитии. 2022. №7. С. 66-78</a:t>
            </a:r>
            <a:r>
              <a:rPr lang="ru-RU" sz="816" dirty="0">
                <a:latin typeface="Arial" panose="020B0604020202020204" pitchFamily="34" charset="0"/>
                <a:ea typeface="SimSun" panose="02010600030101010101" pitchFamily="2" charset="-122"/>
                <a:cs typeface="Arial" panose="020B0604020202020204" pitchFamily="34" charset="0"/>
              </a:rPr>
              <a:t>.</a:t>
            </a:r>
            <a:endParaRPr lang="ru-RU" sz="816" dirty="0">
              <a:latin typeface="Arial" panose="020B0604020202020204" pitchFamily="34" charset="0"/>
              <a:ea typeface="Calibri" panose="020F0502020204030204" pitchFamily="34" charset="0"/>
              <a:cs typeface="Arial" panose="020B0604020202020204" pitchFamily="34" charset="0"/>
            </a:endParaRPr>
          </a:p>
          <a:p>
            <a:pPr indent="0" algn="just">
              <a:lnSpc>
                <a:spcPct val="107000"/>
              </a:lnSpc>
              <a:spcAft>
                <a:spcPts val="544"/>
              </a:spcAft>
              <a:buNone/>
            </a:pPr>
            <a:r>
              <a:rPr lang="ru-RU" sz="816" b="1" dirty="0">
                <a:latin typeface="Arial" panose="020B0604020202020204" pitchFamily="34" charset="0"/>
                <a:ea typeface="SimSun" panose="02010600030101010101" pitchFamily="2" charset="-122"/>
                <a:cs typeface="Arial" panose="020B0604020202020204" pitchFamily="34" charset="0"/>
              </a:rPr>
              <a:t>Коллективные монографии:</a:t>
            </a:r>
            <a:endParaRPr lang="ru-RU" sz="816" b="1"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15000"/>
              </a:lnSpc>
              <a:spcAft>
                <a:spcPts val="680"/>
              </a:spcAft>
              <a:buNone/>
            </a:pPr>
            <a:r>
              <a:rPr lang="ru-RU" sz="816" dirty="0">
                <a:latin typeface="Arial" panose="020B0604020202020204" pitchFamily="34" charset="0"/>
                <a:ea typeface="SchoolBookC"/>
                <a:cs typeface="Arial" panose="020B0604020202020204" pitchFamily="34" charset="0"/>
              </a:rPr>
              <a:t> </a:t>
            </a:r>
            <a:r>
              <a:rPr lang="ru-RU" sz="816" b="1" dirty="0">
                <a:latin typeface="Arial" panose="020B0604020202020204" pitchFamily="34" charset="0"/>
                <a:ea typeface="SchoolBookC"/>
                <a:cs typeface="Arial" panose="020B0604020202020204" pitchFamily="34" charset="0"/>
              </a:rPr>
              <a:t>1. </a:t>
            </a:r>
            <a:r>
              <a:rPr lang="ru-RU" sz="900" b="1" dirty="0">
                <a:latin typeface="Arial" panose="020B0604020202020204" pitchFamily="34" charset="0"/>
                <a:ea typeface="SchoolBookC"/>
                <a:cs typeface="Arial" panose="020B0604020202020204" pitchFamily="34" charset="0"/>
              </a:rPr>
              <a:t>Дети с задержкой психического развития: экспериментальное исследование и направления коррекционной работы. Коллективная научная монография </a:t>
            </a:r>
            <a:r>
              <a:rPr lang="ru-RU" sz="816" b="1" dirty="0">
                <a:latin typeface="Arial" panose="020B0604020202020204" pitchFamily="34" charset="0"/>
                <a:ea typeface="SchoolBookC"/>
                <a:cs typeface="Arial" panose="020B0604020202020204" pitchFamily="34" charset="0"/>
              </a:rPr>
              <a:t>/Л.Б. </a:t>
            </a:r>
            <a:r>
              <a:rPr lang="ru-RU" sz="816" b="1" dirty="0" err="1">
                <a:latin typeface="Arial" panose="020B0604020202020204" pitchFamily="34" charset="0"/>
                <a:ea typeface="SchoolBookC"/>
                <a:cs typeface="Arial" panose="020B0604020202020204" pitchFamily="34" charset="0"/>
              </a:rPr>
              <a:t>Баряева</a:t>
            </a:r>
            <a:r>
              <a:rPr lang="ru-RU" sz="816" b="1" dirty="0">
                <a:latin typeface="Arial" panose="020B0604020202020204" pitchFamily="34" charset="0"/>
                <a:ea typeface="SchoolBookC"/>
                <a:cs typeface="Arial" panose="020B0604020202020204" pitchFamily="34" charset="0"/>
              </a:rPr>
              <a:t>, И.Г. Вечканова, Ю.С. Галлямова и др. – М.: Изд-во УМЦ «Добрый мир», 2018. </a:t>
            </a:r>
            <a:r>
              <a:rPr lang="en-US" sz="816" b="1" dirty="0">
                <a:latin typeface="Arial" panose="020B0604020202020204" pitchFamily="34" charset="0"/>
                <a:ea typeface="Calibri" panose="020F0502020204030204" pitchFamily="34" charset="0"/>
                <a:cs typeface="Arial" panose="020B0604020202020204" pitchFamily="34" charset="0"/>
              </a:rPr>
              <a:t>ISBN </a:t>
            </a:r>
            <a:r>
              <a:rPr lang="ru-RU" sz="816" b="1" dirty="0">
                <a:latin typeface="Arial" panose="020B0604020202020204" pitchFamily="34" charset="0"/>
                <a:ea typeface="SchoolBookC"/>
                <a:cs typeface="Arial" panose="020B0604020202020204" pitchFamily="34" charset="0"/>
              </a:rPr>
              <a:t>978-5-6041322-1-0. – 332 с.</a:t>
            </a:r>
            <a:endParaRPr lang="ru-RU" sz="816" b="1" dirty="0">
              <a:latin typeface="Arial" panose="020B0604020202020204" pitchFamily="34" charset="0"/>
              <a:ea typeface="Calibri" panose="020F0502020204030204" pitchFamily="34" charset="0"/>
              <a:cs typeface="Arial" panose="020B0604020202020204" pitchFamily="34" charset="0"/>
            </a:endParaRPr>
          </a:p>
          <a:p>
            <a:pPr marL="0" indent="0" algn="just">
              <a:lnSpc>
                <a:spcPct val="115000"/>
              </a:lnSpc>
              <a:spcAft>
                <a:spcPts val="680"/>
              </a:spcAft>
              <a:buNone/>
            </a:pPr>
            <a:r>
              <a:rPr lang="ru-RU" sz="816" b="1" dirty="0">
                <a:latin typeface="Arial" panose="020B0604020202020204" pitchFamily="34" charset="0"/>
                <a:ea typeface="Calibri" panose="020F0502020204030204" pitchFamily="34" charset="0"/>
                <a:cs typeface="Arial" panose="020B0604020202020204" pitchFamily="34" charset="0"/>
              </a:rPr>
              <a:t>2. </a:t>
            </a:r>
            <a:r>
              <a:rPr lang="en-US" sz="816" b="1" dirty="0">
                <a:latin typeface="Arial" panose="020B0604020202020204" pitchFamily="34" charset="0"/>
                <a:ea typeface="Calibri" panose="020F0502020204030204" pitchFamily="34" charset="0"/>
                <a:cs typeface="Arial" panose="020B0604020202020204" pitchFamily="34" charset="0"/>
              </a:rPr>
              <a:t>Irina G</a:t>
            </a:r>
            <a:r>
              <a:rPr lang="ru-RU" sz="816" b="1" dirty="0">
                <a:latin typeface="Arial" panose="020B0604020202020204" pitchFamily="34" charset="0"/>
                <a:ea typeface="Calibri" panose="020F0502020204030204" pitchFamily="34" charset="0"/>
                <a:cs typeface="Arial" panose="020B0604020202020204" pitchFamily="34" charset="0"/>
              </a:rPr>
              <a:t>. </a:t>
            </a:r>
            <a:r>
              <a:rPr lang="en-US" sz="816" b="1" dirty="0" err="1">
                <a:latin typeface="Arial" panose="020B0604020202020204" pitchFamily="34" charset="0"/>
                <a:ea typeface="Calibri" panose="020F0502020204030204" pitchFamily="34" charset="0"/>
                <a:cs typeface="Arial" panose="020B0604020202020204" pitchFamily="34" charset="0"/>
              </a:rPr>
              <a:t>Vechkanova</a:t>
            </a:r>
            <a:r>
              <a:rPr lang="ru-RU" sz="816" b="1" dirty="0">
                <a:latin typeface="Arial" panose="020B0604020202020204" pitchFamily="34" charset="0"/>
                <a:ea typeface="Calibri" panose="020F0502020204030204" pitchFamily="34" charset="0"/>
                <a:cs typeface="Arial" panose="020B0604020202020204" pitchFamily="34" charset="0"/>
              </a:rPr>
              <a:t>, </a:t>
            </a:r>
            <a:r>
              <a:rPr lang="en-US" sz="816" b="1" dirty="0">
                <a:latin typeface="Arial" panose="020B0604020202020204" pitchFamily="34" charset="0"/>
                <a:ea typeface="Calibri" panose="020F0502020204030204" pitchFamily="34" charset="0"/>
                <a:cs typeface="Arial" panose="020B0604020202020204" pitchFamily="34" charset="0"/>
              </a:rPr>
              <a:t>Nataliya V</a:t>
            </a:r>
            <a:r>
              <a:rPr lang="ru-RU" sz="816" b="1" dirty="0">
                <a:latin typeface="Arial" panose="020B0604020202020204" pitchFamily="34" charset="0"/>
                <a:ea typeface="Calibri" panose="020F0502020204030204" pitchFamily="34" charset="0"/>
                <a:cs typeface="Arial" panose="020B0604020202020204" pitchFamily="34" charset="0"/>
              </a:rPr>
              <a:t>. </a:t>
            </a:r>
            <a:r>
              <a:rPr lang="en-US" sz="816" b="1" dirty="0" err="1">
                <a:latin typeface="Arial" panose="020B0604020202020204" pitchFamily="34" charset="0"/>
                <a:ea typeface="Calibri" panose="020F0502020204030204" pitchFamily="34" charset="0"/>
                <a:cs typeface="Arial" panose="020B0604020202020204" pitchFamily="34" charset="0"/>
              </a:rPr>
              <a:t>Babkina</a:t>
            </a:r>
            <a:r>
              <a:rPr lang="en-US" sz="816" b="1" dirty="0">
                <a:latin typeface="Arial" panose="020B0604020202020204" pitchFamily="34" charset="0"/>
                <a:ea typeface="Calibri" panose="020F0502020204030204" pitchFamily="34" charset="0"/>
                <a:cs typeface="Arial" panose="020B0604020202020204" pitchFamily="34" charset="0"/>
              </a:rPr>
              <a:t> and Tatyana I</a:t>
            </a:r>
            <a:r>
              <a:rPr lang="ru-RU" sz="816" b="1" dirty="0">
                <a:latin typeface="Arial" panose="020B0604020202020204" pitchFamily="34" charset="0"/>
                <a:ea typeface="Calibri" panose="020F0502020204030204" pitchFamily="34" charset="0"/>
                <a:cs typeface="Arial" panose="020B0604020202020204" pitchFamily="34" charset="0"/>
              </a:rPr>
              <a:t>. </a:t>
            </a:r>
            <a:r>
              <a:rPr lang="en-US" sz="816" b="1" dirty="0">
                <a:latin typeface="Arial" panose="020B0604020202020204" pitchFamily="34" charset="0"/>
                <a:ea typeface="Calibri" panose="020F0502020204030204" pitchFamily="34" charset="0"/>
                <a:cs typeface="Arial" panose="020B0604020202020204" pitchFamily="34" charset="0"/>
              </a:rPr>
              <a:t>Yurchenko </a:t>
            </a:r>
            <a:r>
              <a:rPr lang="en-US" sz="1000" b="1" dirty="0">
                <a:latin typeface="Arial" panose="020B0604020202020204" pitchFamily="34" charset="0"/>
                <a:ea typeface="Calibri" panose="020F0502020204030204" pitchFamily="34" charset="0"/>
                <a:cs typeface="Arial" panose="020B0604020202020204" pitchFamily="34" charset="0"/>
              </a:rPr>
              <a:t>Gaming Technologies in Psychological and Pedagogical Habilitation of Preschool Children with Developmental Delay in Inclusive Education</a:t>
            </a:r>
            <a:r>
              <a:rPr lang="ru-RU" sz="816" b="1" dirty="0">
                <a:latin typeface="Arial" panose="020B0604020202020204" pitchFamily="34" charset="0"/>
                <a:ea typeface="Calibri" panose="020F0502020204030204" pitchFamily="34" charset="0"/>
                <a:cs typeface="Arial" panose="020B0604020202020204" pitchFamily="34" charset="0"/>
              </a:rPr>
              <a:t>. // </a:t>
            </a:r>
            <a:r>
              <a:rPr lang="ru-RU" sz="800" b="1" dirty="0"/>
              <a:t>Коллективная</a:t>
            </a:r>
            <a:r>
              <a:rPr lang="en-US" sz="800" b="1" dirty="0"/>
              <a:t> </a:t>
            </a:r>
            <a:r>
              <a:rPr lang="ru-RU" sz="800" b="1" dirty="0"/>
              <a:t>монография по итогам</a:t>
            </a:r>
            <a:r>
              <a:rPr lang="en-US" sz="800" b="1" dirty="0"/>
              <a:t> I</a:t>
            </a:r>
            <a:r>
              <a:rPr lang="ru-RU" sz="800" b="1" dirty="0"/>
              <a:t> Международной конференции</a:t>
            </a:r>
            <a:r>
              <a:rPr lang="en-US" sz="800" b="1" dirty="0"/>
              <a:t> </a:t>
            </a:r>
            <a:r>
              <a:rPr lang="ru-RU" sz="800" b="1" dirty="0"/>
              <a:t>«Образование детей с особыми потребностями в современном мире: ценности, смыслы, технологии» (ИКП РАО, 15-17 декабря 2021 г.)</a:t>
            </a:r>
            <a:r>
              <a:rPr lang="en-US" sz="800" b="1" dirty="0"/>
              <a:t> </a:t>
            </a:r>
            <a:r>
              <a:rPr lang="ru-RU" sz="800" b="1" dirty="0"/>
              <a:t> доступно на сайте</a:t>
            </a:r>
            <a:r>
              <a:rPr lang="en-US" sz="800" b="1" dirty="0"/>
              <a:t> Springer 5_EDCSN </a:t>
            </a:r>
            <a:r>
              <a:rPr lang="en-US" sz="800" b="1" dirty="0">
                <a:hlinkClick r:id="rId2"/>
              </a:rPr>
              <a:t>Education of Children with Special Needs </a:t>
            </a:r>
            <a:r>
              <a:rPr lang="en-US" sz="800" b="1" dirty="0"/>
              <a:t>pp 71–78 https://link.springer.com/chapter/10.1007/978-3-031-13646-7</a:t>
            </a:r>
            <a:r>
              <a:rPr lang="ru-RU" sz="816" b="1" dirty="0">
                <a:latin typeface="Arial" panose="020B0604020202020204" pitchFamily="34" charset="0"/>
                <a:ea typeface="Calibri" panose="020F0502020204030204" pitchFamily="34" charset="0"/>
                <a:cs typeface="Arial" panose="020B0604020202020204" pitchFamily="34" charset="0"/>
              </a:rPr>
              <a:t>  </a:t>
            </a:r>
          </a:p>
          <a:p>
            <a:pPr marL="0" indent="0">
              <a:buNone/>
            </a:pPr>
            <a:endParaRPr lang="ru-RU" sz="816"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415152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a:latin typeface="Arial" panose="020B0604020202020204" pitchFamily="34" charset="0"/>
                <a:cs typeface="Arial" panose="020B0604020202020204" pitchFamily="34" charset="0"/>
              </a:rPr>
              <a:t>Публикации по проектной деятельности</a:t>
            </a:r>
          </a:p>
        </p:txBody>
      </p:sp>
      <p:sp>
        <p:nvSpPr>
          <p:cNvPr id="3" name="Объект 2"/>
          <p:cNvSpPr>
            <a:spLocks noGrp="1"/>
          </p:cNvSpPr>
          <p:nvPr>
            <p:ph idx="4294967295"/>
          </p:nvPr>
        </p:nvSpPr>
        <p:spPr>
          <a:xfrm>
            <a:off x="0" y="896744"/>
            <a:ext cx="8491538" cy="3844925"/>
          </a:xfrm>
        </p:spPr>
        <p:txBody>
          <a:bodyPr>
            <a:noAutofit/>
          </a:bodyPr>
          <a:lstStyle/>
          <a:p>
            <a:r>
              <a:rPr lang="ru-RU" sz="900" b="1" dirty="0">
                <a:latin typeface="Arial" panose="020B0604020202020204" pitchFamily="34" charset="0"/>
                <a:cs typeface="Arial" panose="020B0604020202020204" pitchFamily="34" charset="0"/>
              </a:rPr>
              <a:t>ВАК: </a:t>
            </a:r>
          </a:p>
          <a:p>
            <a:pPr marL="0" indent="0">
              <a:buNone/>
            </a:pPr>
            <a:r>
              <a:rPr lang="ru-RU" sz="900" b="1" dirty="0">
                <a:latin typeface="Arial" panose="020B0604020202020204" pitchFamily="34" charset="0"/>
                <a:cs typeface="Arial" panose="020B0604020202020204" pitchFamily="34" charset="0"/>
              </a:rPr>
              <a:t>Доступная среда города для (ре)</a:t>
            </a:r>
            <a:r>
              <a:rPr lang="ru-RU" sz="900" b="1" dirty="0" err="1">
                <a:latin typeface="Arial" panose="020B0604020202020204" pitchFamily="34" charset="0"/>
                <a:cs typeface="Arial" panose="020B0604020202020204" pitchFamily="34" charset="0"/>
              </a:rPr>
              <a:t>абилитации</a:t>
            </a:r>
            <a:r>
              <a:rPr lang="ru-RU" sz="900" b="1" dirty="0">
                <a:latin typeface="Arial" panose="020B0604020202020204" pitchFamily="34" charset="0"/>
                <a:cs typeface="Arial" panose="020B0604020202020204" pitchFamily="34" charset="0"/>
              </a:rPr>
              <a:t> детей с ОВЗ с использованием игровых технологий в проектах социального партнерства </a:t>
            </a:r>
            <a:r>
              <a:rPr lang="ru-RU" sz="900" b="1" dirty="0" err="1">
                <a:latin typeface="Arial" panose="020B0604020202020204" pitchFamily="34" charset="0"/>
                <a:cs typeface="Arial" panose="020B0604020202020204" pitchFamily="34" charset="0"/>
              </a:rPr>
              <a:t>Фребелевского</a:t>
            </a:r>
            <a:r>
              <a:rPr lang="ru-RU" sz="900" b="1" dirty="0">
                <a:latin typeface="Arial" panose="020B0604020202020204" pitchFamily="34" charset="0"/>
                <a:cs typeface="Arial" panose="020B0604020202020204" pitchFamily="34" charset="0"/>
              </a:rPr>
              <a:t> общества педагогов С-Петербурга//	Специальное образование №3(43)- 2016 с.13-22.</a:t>
            </a:r>
          </a:p>
          <a:p>
            <a:pPr marL="0" indent="0">
              <a:buNone/>
            </a:pPr>
            <a:r>
              <a:rPr lang="ru-RU" sz="900" b="1" dirty="0">
                <a:latin typeface="Arial" panose="020B0604020202020204" pitchFamily="34" charset="0"/>
                <a:cs typeface="Arial" panose="020B0604020202020204" pitchFamily="34" charset="0"/>
              </a:rPr>
              <a:t>Технологии социального партнерства образовательных организаций как фактор  (ре)</a:t>
            </a:r>
            <a:r>
              <a:rPr lang="ru-RU" sz="900" b="1" dirty="0" err="1">
                <a:latin typeface="Arial" panose="020B0604020202020204" pitchFamily="34" charset="0"/>
                <a:cs typeface="Arial" panose="020B0604020202020204" pitchFamily="34" charset="0"/>
              </a:rPr>
              <a:t>абилитации</a:t>
            </a:r>
            <a:r>
              <a:rPr lang="ru-RU" sz="900" b="1" dirty="0">
                <a:latin typeface="Arial" panose="020B0604020202020204" pitchFamily="34" charset="0"/>
                <a:cs typeface="Arial" panose="020B0604020202020204" pitchFamily="34" charset="0"/>
              </a:rPr>
              <a:t> детей с ОВЗ в условиях инклюзии/ Вечканова И.Г., </a:t>
            </a:r>
            <a:r>
              <a:rPr lang="ru-RU" sz="900" b="1" dirty="0" err="1">
                <a:latin typeface="Arial" panose="020B0604020202020204" pitchFamily="34" charset="0"/>
                <a:cs typeface="Arial" panose="020B0604020202020204" pitchFamily="34" charset="0"/>
              </a:rPr>
              <a:t>Разумова</a:t>
            </a:r>
            <a:r>
              <a:rPr lang="ru-RU" sz="900" b="1" dirty="0">
                <a:latin typeface="Arial" panose="020B0604020202020204" pitchFamily="34" charset="0"/>
                <a:cs typeface="Arial" panose="020B0604020202020204" pitchFamily="34" charset="0"/>
              </a:rPr>
              <a:t> О.Ю. // Научное мнение .  Педагогические, психологические и философские науки: научный журнал/ СПб., 2016 № 11 С. 107-110 </a:t>
            </a:r>
          </a:p>
          <a:p>
            <a:pPr marL="0" indent="0" algn="just">
              <a:lnSpc>
                <a:spcPct val="115000"/>
              </a:lnSpc>
              <a:spcAft>
                <a:spcPts val="680"/>
              </a:spcAft>
              <a:buNone/>
            </a:pPr>
            <a:r>
              <a:rPr lang="ru-RU" sz="1000" b="1" dirty="0">
                <a:latin typeface="Arial" panose="020B0604020202020204" pitchFamily="34" charset="0"/>
                <a:cs typeface="Arial" panose="020B0604020202020204" pitchFamily="34" charset="0"/>
              </a:rPr>
              <a:t>Развивающие игры в коррекционной работе с дошкольниками с ограниченными возможностями здоровья/ И.Г. Вечканова, Н.В. </a:t>
            </a:r>
            <a:r>
              <a:rPr lang="ru-RU" sz="1000" b="1" dirty="0" err="1">
                <a:latin typeface="Arial" panose="020B0604020202020204" pitchFamily="34" charset="0"/>
                <a:cs typeface="Arial" panose="020B0604020202020204" pitchFamily="34" charset="0"/>
              </a:rPr>
              <a:t>Миккоева</a:t>
            </a:r>
            <a:r>
              <a:rPr lang="ru-RU" sz="1000" b="1" dirty="0">
                <a:latin typeface="Arial" panose="020B0604020202020204" pitchFamily="34" charset="0"/>
                <a:cs typeface="Arial" panose="020B0604020202020204" pitchFamily="34" charset="0"/>
              </a:rPr>
              <a:t> // Образование. Наука. Инновации: Южное измерение, 2014 (декабрь). — № 6 (38). — С. 216−221. </a:t>
            </a:r>
          </a:p>
          <a:p>
            <a:pPr marL="0" indent="0" algn="just">
              <a:lnSpc>
                <a:spcPct val="115000"/>
              </a:lnSpc>
              <a:spcAft>
                <a:spcPts val="680"/>
              </a:spcAft>
              <a:buNone/>
            </a:pPr>
            <a:r>
              <a:rPr lang="ru-RU" sz="1000" b="1" dirty="0">
                <a:latin typeface="Arial" panose="020B0604020202020204" pitchFamily="34" charset="0"/>
                <a:cs typeface="Arial" panose="020B0604020202020204" pitchFamily="34" charset="0"/>
              </a:rPr>
              <a:t>Игровые технологии проектной деятельности в педагогической реабилитации дошкольников с  сенсомоторной и интеллектуальной недостаточностью // Образование. Наука. Инновации: Южное измерение. №6 (44) 2015. С.94-98 </a:t>
            </a:r>
          </a:p>
          <a:p>
            <a:pPr marL="0" indent="0">
              <a:buNone/>
            </a:pPr>
            <a:endParaRPr lang="ru-RU" sz="900" b="1" dirty="0">
              <a:latin typeface="Arial" panose="020B0604020202020204" pitchFamily="34" charset="0"/>
              <a:cs typeface="Arial" panose="020B0604020202020204" pitchFamily="34" charset="0"/>
            </a:endParaRPr>
          </a:p>
          <a:p>
            <a:pPr marL="0" indent="0">
              <a:buNone/>
            </a:pPr>
            <a:r>
              <a:rPr lang="ru-RU" sz="900" b="1" dirty="0">
                <a:latin typeface="Arial" panose="020B0604020202020204" pitchFamily="34" charset="0"/>
                <a:cs typeface="Arial" panose="020B0604020202020204" pitchFamily="34" charset="0"/>
              </a:rPr>
              <a:t>Вечканова И.Г. Проектная деятельность с дошкольниками в группах различной направленности (Из опыта работы ГБДОУ детского сада № 5 Невского района Санкт-Петербурга в условиях ФГОС ДО) / Л. Б. </a:t>
            </a:r>
            <a:r>
              <a:rPr lang="ru-RU" sz="900" b="1" dirty="0" err="1">
                <a:latin typeface="Arial" panose="020B0604020202020204" pitchFamily="34" charset="0"/>
                <a:cs typeface="Arial" panose="020B0604020202020204" pitchFamily="34" charset="0"/>
              </a:rPr>
              <a:t>Баряева</a:t>
            </a:r>
            <a:r>
              <a:rPr lang="ru-RU" sz="900" b="1" dirty="0">
                <a:latin typeface="Arial" panose="020B0604020202020204" pitchFamily="34" charset="0"/>
                <a:cs typeface="Arial" panose="020B0604020202020204" pitchFamily="34" charset="0"/>
              </a:rPr>
              <a:t>, И. Г. Вечканова, В. Е. Демина и др.: под общ. ред. И. Г. Вечкановой: Методическое пособие. — СПб. : ЦДК проф. Л. Б. </a:t>
            </a:r>
            <a:r>
              <a:rPr lang="ru-RU" sz="900" b="1" dirty="0" err="1">
                <a:latin typeface="Arial" panose="020B0604020202020204" pitchFamily="34" charset="0"/>
                <a:cs typeface="Arial" panose="020B0604020202020204" pitchFamily="34" charset="0"/>
              </a:rPr>
              <a:t>Баряевой</a:t>
            </a:r>
            <a:r>
              <a:rPr lang="ru-RU" sz="900" b="1" dirty="0">
                <a:latin typeface="Arial" panose="020B0604020202020204" pitchFamily="34" charset="0"/>
                <a:cs typeface="Arial" panose="020B0604020202020204" pitchFamily="34" charset="0"/>
              </a:rPr>
              <a:t>, 2014. - 206 с.</a:t>
            </a:r>
          </a:p>
          <a:p>
            <a:pPr marL="0" indent="0">
              <a:buNone/>
            </a:pPr>
            <a:endParaRPr lang="ru-RU" sz="900" b="1" dirty="0">
              <a:latin typeface="Arial" panose="020B0604020202020204" pitchFamily="34" charset="0"/>
              <a:cs typeface="Arial" panose="020B0604020202020204" pitchFamily="34" charset="0"/>
            </a:endParaRPr>
          </a:p>
          <a:p>
            <a:r>
              <a:rPr lang="ru-RU" sz="900" b="1" dirty="0">
                <a:latin typeface="Arial" panose="020B0604020202020204" pitchFamily="34" charset="0"/>
                <a:cs typeface="Arial" panose="020B0604020202020204" pitchFamily="34" charset="0"/>
              </a:rPr>
              <a:t>РИНЦ: </a:t>
            </a:r>
          </a:p>
          <a:p>
            <a:pPr marL="0" indent="0">
              <a:buNone/>
            </a:pPr>
            <a:r>
              <a:rPr lang="ru-RU" sz="900" b="1" dirty="0">
                <a:latin typeface="Arial" panose="020B0604020202020204" pitchFamily="34" charset="0"/>
                <a:cs typeface="Arial" panose="020B0604020202020204" pitchFamily="34" charset="0"/>
              </a:rPr>
              <a:t>1. ИГРОВАЯ ДЕЯТЕЛЬНОСТЬ В МЕЖРЕГИОНАЛЬНЫХ ПРОЕКТАХ ПО АБИЛИТАЦИИ ДЕТЕЙ С ОВЗ САНКТ-ПЕТЕРБУРГА И ПЕТРОПАВЛОВСКА-КАМЧАТСКОГО. Вечканова И.Г., Елисеева О.А., Терентьева Н.С., </a:t>
            </a:r>
            <a:r>
              <a:rPr lang="ru-RU" sz="900" b="1" dirty="0" err="1">
                <a:latin typeface="Arial" panose="020B0604020202020204" pitchFamily="34" charset="0"/>
                <a:cs typeface="Arial" panose="020B0604020202020204" pitchFamily="34" charset="0"/>
              </a:rPr>
              <a:t>Ложанова</a:t>
            </a:r>
            <a:r>
              <a:rPr lang="ru-RU" sz="900" b="1" dirty="0">
                <a:latin typeface="Arial" panose="020B0604020202020204" pitchFamily="34" charset="0"/>
                <a:cs typeface="Arial" panose="020B0604020202020204" pitchFamily="34" charset="0"/>
              </a:rPr>
              <a:t> С.М. // Сборник научных работ «Гуманитарные аспекты образования в северных регионах России» (издательство </a:t>
            </a:r>
            <a:r>
              <a:rPr lang="ru-RU" sz="900" b="1" dirty="0" err="1">
                <a:latin typeface="Arial" panose="020B0604020202020204" pitchFamily="34" charset="0"/>
                <a:cs typeface="Arial" panose="020B0604020202020204" pitchFamily="34" charset="0"/>
              </a:rPr>
              <a:t>ПетрГУ</a:t>
            </a:r>
            <a:r>
              <a:rPr lang="ru-RU" sz="900" b="1" dirty="0">
                <a:latin typeface="Arial" panose="020B0604020202020204" pitchFamily="34" charset="0"/>
                <a:cs typeface="Arial" panose="020B0604020202020204" pitchFamily="34" charset="0"/>
              </a:rPr>
              <a:t>, 2023 год) Гуманитарные аспекты образования в Северных регионах России = </a:t>
            </a:r>
            <a:r>
              <a:rPr lang="ru-RU" sz="900" b="1" dirty="0" err="1">
                <a:latin typeface="Arial" panose="020B0604020202020204" pitchFamily="34" charset="0"/>
                <a:cs typeface="Arial" panose="020B0604020202020204" pitchFamily="34" charset="0"/>
              </a:rPr>
              <a:t>Humanitarian</a:t>
            </a:r>
            <a:r>
              <a:rPr lang="ru-RU" sz="900" b="1" dirty="0">
                <a:latin typeface="Arial" panose="020B0604020202020204" pitchFamily="34" charset="0"/>
                <a:cs typeface="Arial" panose="020B0604020202020204" pitchFamily="34" charset="0"/>
              </a:rPr>
              <a:t> </a:t>
            </a:r>
            <a:r>
              <a:rPr lang="ru-RU" sz="900" b="1" dirty="0" err="1">
                <a:latin typeface="Arial" panose="020B0604020202020204" pitchFamily="34" charset="0"/>
                <a:cs typeface="Arial" panose="020B0604020202020204" pitchFamily="34" charset="0"/>
              </a:rPr>
              <a:t>aspects</a:t>
            </a:r>
            <a:r>
              <a:rPr lang="ru-RU" sz="900" b="1" dirty="0">
                <a:latin typeface="Arial" panose="020B0604020202020204" pitchFamily="34" charset="0"/>
                <a:cs typeface="Arial" panose="020B0604020202020204" pitchFamily="34" charset="0"/>
              </a:rPr>
              <a:t> </a:t>
            </a:r>
            <a:r>
              <a:rPr lang="ru-RU" sz="900" b="1" dirty="0" err="1">
                <a:latin typeface="Arial" panose="020B0604020202020204" pitchFamily="34" charset="0"/>
                <a:cs typeface="Arial" panose="020B0604020202020204" pitchFamily="34" charset="0"/>
              </a:rPr>
              <a:t>of</a:t>
            </a:r>
            <a:r>
              <a:rPr lang="ru-RU" sz="900" b="1" dirty="0">
                <a:latin typeface="Arial" panose="020B0604020202020204" pitchFamily="34" charset="0"/>
                <a:cs typeface="Arial" panose="020B0604020202020204" pitchFamily="34" charset="0"/>
              </a:rPr>
              <a:t> </a:t>
            </a:r>
            <a:r>
              <a:rPr lang="ru-RU" sz="900" b="1" dirty="0" err="1">
                <a:latin typeface="Arial" panose="020B0604020202020204" pitchFamily="34" charset="0"/>
                <a:cs typeface="Arial" panose="020B0604020202020204" pitchFamily="34" charset="0"/>
              </a:rPr>
              <a:t>education</a:t>
            </a:r>
            <a:r>
              <a:rPr lang="ru-RU" sz="900" b="1" dirty="0">
                <a:latin typeface="Arial" panose="020B0604020202020204" pitchFamily="34" charset="0"/>
                <a:cs typeface="Arial" panose="020B0604020202020204" pitchFamily="34" charset="0"/>
              </a:rPr>
              <a:t> </a:t>
            </a:r>
            <a:r>
              <a:rPr lang="ru-RU" sz="900" b="1" dirty="0" err="1">
                <a:latin typeface="Arial" panose="020B0604020202020204" pitchFamily="34" charset="0"/>
                <a:cs typeface="Arial" panose="020B0604020202020204" pitchFamily="34" charset="0"/>
              </a:rPr>
              <a:t>in</a:t>
            </a:r>
            <a:r>
              <a:rPr lang="ru-RU" sz="900" b="1" dirty="0">
                <a:latin typeface="Arial" panose="020B0604020202020204" pitchFamily="34" charset="0"/>
                <a:cs typeface="Arial" panose="020B0604020202020204" pitchFamily="34" charset="0"/>
              </a:rPr>
              <a:t> </a:t>
            </a:r>
            <a:r>
              <a:rPr lang="ru-RU" sz="900" b="1" dirty="0" err="1">
                <a:latin typeface="Arial" panose="020B0604020202020204" pitchFamily="34" charset="0"/>
                <a:cs typeface="Arial" panose="020B0604020202020204" pitchFamily="34" charset="0"/>
              </a:rPr>
              <a:t>the</a:t>
            </a:r>
            <a:r>
              <a:rPr lang="ru-RU" sz="900" b="1" dirty="0">
                <a:latin typeface="Arial" panose="020B0604020202020204" pitchFamily="34" charset="0"/>
                <a:cs typeface="Arial" panose="020B0604020202020204" pitchFamily="34" charset="0"/>
              </a:rPr>
              <a:t> </a:t>
            </a:r>
            <a:r>
              <a:rPr lang="ru-RU" sz="900" b="1" dirty="0" err="1">
                <a:latin typeface="Arial" panose="020B0604020202020204" pitchFamily="34" charset="0"/>
                <a:cs typeface="Arial" panose="020B0604020202020204" pitchFamily="34" charset="0"/>
              </a:rPr>
              <a:t>Northern</a:t>
            </a:r>
            <a:r>
              <a:rPr lang="ru-RU" sz="900" b="1" dirty="0">
                <a:latin typeface="Arial" panose="020B0604020202020204" pitchFamily="34" charset="0"/>
                <a:cs typeface="Arial" panose="020B0604020202020204" pitchFamily="34" charset="0"/>
              </a:rPr>
              <a:t> </a:t>
            </a:r>
            <a:r>
              <a:rPr lang="ru-RU" sz="900" b="1" dirty="0" err="1">
                <a:latin typeface="Arial" panose="020B0604020202020204" pitchFamily="34" charset="0"/>
                <a:cs typeface="Arial" panose="020B0604020202020204" pitchFamily="34" charset="0"/>
              </a:rPr>
              <a:t>regions</a:t>
            </a:r>
            <a:r>
              <a:rPr lang="ru-RU" sz="900" b="1" dirty="0">
                <a:latin typeface="Arial" panose="020B0604020202020204" pitchFamily="34" charset="0"/>
                <a:cs typeface="Arial" panose="020B0604020202020204" pitchFamily="34" charset="0"/>
              </a:rPr>
              <a:t> </a:t>
            </a:r>
            <a:r>
              <a:rPr lang="ru-RU" sz="900" b="1" dirty="0" err="1">
                <a:latin typeface="Arial" panose="020B0604020202020204" pitchFamily="34" charset="0"/>
                <a:cs typeface="Arial" panose="020B0604020202020204" pitchFamily="34" charset="0"/>
              </a:rPr>
              <a:t>of</a:t>
            </a:r>
            <a:r>
              <a:rPr lang="ru-RU" sz="900" b="1" dirty="0">
                <a:latin typeface="Arial" panose="020B0604020202020204" pitchFamily="34" charset="0"/>
                <a:cs typeface="Arial" panose="020B0604020202020204" pitchFamily="34" charset="0"/>
              </a:rPr>
              <a:t> </a:t>
            </a:r>
            <a:r>
              <a:rPr lang="ru-RU" sz="900" b="1" dirty="0" err="1">
                <a:latin typeface="Arial" panose="020B0604020202020204" pitchFamily="34" charset="0"/>
                <a:cs typeface="Arial" panose="020B0604020202020204" pitchFamily="34" charset="0"/>
              </a:rPr>
              <a:t>Russia</a:t>
            </a:r>
            <a:r>
              <a:rPr lang="ru-RU" sz="900" b="1" dirty="0">
                <a:latin typeface="Arial" panose="020B0604020202020204" pitchFamily="34" charset="0"/>
                <a:cs typeface="Arial" panose="020B0604020202020204" pitchFamily="34" charset="0"/>
              </a:rPr>
              <a:t> : сборник научных трудов / [отв. ред. Н. А. Семенова] ; М-во науки и </a:t>
            </a:r>
            <a:r>
              <a:rPr lang="ru-RU" sz="900" b="1" dirty="0" err="1">
                <a:latin typeface="Arial" panose="020B0604020202020204" pitchFamily="34" charset="0"/>
                <a:cs typeface="Arial" panose="020B0604020202020204" pitchFamily="34" charset="0"/>
              </a:rPr>
              <a:t>высш</a:t>
            </a:r>
            <a:r>
              <a:rPr lang="ru-RU" sz="900" b="1" dirty="0">
                <a:latin typeface="Arial" panose="020B0604020202020204" pitchFamily="34" charset="0"/>
                <a:cs typeface="Arial" panose="020B0604020202020204" pitchFamily="34" charset="0"/>
              </a:rPr>
              <a:t>. образования Рос. Федерации, </a:t>
            </a:r>
            <a:r>
              <a:rPr lang="ru-RU" sz="900" b="1" dirty="0" err="1">
                <a:latin typeface="Arial" panose="020B0604020202020204" pitchFamily="34" charset="0"/>
                <a:cs typeface="Arial" panose="020B0604020202020204" pitchFamily="34" charset="0"/>
              </a:rPr>
              <a:t>Федер</a:t>
            </a:r>
            <a:r>
              <a:rPr lang="ru-RU" sz="900" b="1" dirty="0">
                <a:latin typeface="Arial" panose="020B0604020202020204" pitchFamily="34" charset="0"/>
                <a:cs typeface="Arial" panose="020B0604020202020204" pitchFamily="34" charset="0"/>
              </a:rPr>
              <a:t>. гос. бюджет. </a:t>
            </a:r>
            <a:r>
              <a:rPr lang="ru-RU" sz="900" b="1" dirty="0" err="1">
                <a:latin typeface="Arial" panose="020B0604020202020204" pitchFamily="34" charset="0"/>
                <a:cs typeface="Arial" panose="020B0604020202020204" pitchFamily="34" charset="0"/>
              </a:rPr>
              <a:t>образоват</a:t>
            </a:r>
            <a:r>
              <a:rPr lang="ru-RU" sz="900" b="1" dirty="0">
                <a:latin typeface="Arial" panose="020B0604020202020204" pitchFamily="34" charset="0"/>
                <a:cs typeface="Arial" panose="020B0604020202020204" pitchFamily="34" charset="0"/>
              </a:rPr>
              <a:t>. учреждение </a:t>
            </a:r>
            <a:r>
              <a:rPr lang="ru-RU" sz="900" b="1" dirty="0" err="1">
                <a:latin typeface="Arial" panose="020B0604020202020204" pitchFamily="34" charset="0"/>
                <a:cs typeface="Arial" panose="020B0604020202020204" pitchFamily="34" charset="0"/>
              </a:rPr>
              <a:t>высш</a:t>
            </a:r>
            <a:r>
              <a:rPr lang="ru-RU" sz="900" b="1" dirty="0">
                <a:latin typeface="Arial" panose="020B0604020202020204" pitchFamily="34" charset="0"/>
                <a:cs typeface="Arial" panose="020B0604020202020204" pitchFamily="34" charset="0"/>
              </a:rPr>
              <a:t>. образования </a:t>
            </a:r>
            <a:r>
              <a:rPr lang="ru-RU" sz="900" b="1" dirty="0" err="1">
                <a:latin typeface="Arial" panose="020B0604020202020204" pitchFamily="34" charset="0"/>
                <a:cs typeface="Arial" panose="020B0604020202020204" pitchFamily="34" charset="0"/>
              </a:rPr>
              <a:t>Петрозав</a:t>
            </a:r>
            <a:r>
              <a:rPr lang="ru-RU" sz="900" b="1" dirty="0">
                <a:latin typeface="Arial" panose="020B0604020202020204" pitchFamily="34" charset="0"/>
                <a:cs typeface="Arial" panose="020B0604020202020204" pitchFamily="34" charset="0"/>
              </a:rPr>
              <a:t>. гос. ун-т. — Петрозаводск : Издательство </a:t>
            </a:r>
            <a:r>
              <a:rPr lang="ru-RU" sz="900" b="1" dirty="0" err="1">
                <a:latin typeface="Arial" panose="020B0604020202020204" pitchFamily="34" charset="0"/>
                <a:cs typeface="Arial" panose="020B0604020202020204" pitchFamily="34" charset="0"/>
              </a:rPr>
              <a:t>ПетрГУ</a:t>
            </a:r>
            <a:r>
              <a:rPr lang="ru-RU" sz="900" b="1" dirty="0">
                <a:latin typeface="Arial" panose="020B0604020202020204" pitchFamily="34" charset="0"/>
                <a:cs typeface="Arial" panose="020B0604020202020204" pitchFamily="34" charset="0"/>
              </a:rPr>
              <a:t>, 2023. — 1 CD-ROM. С. 60-64</a:t>
            </a:r>
          </a:p>
          <a:p>
            <a:pPr marL="0" indent="0">
              <a:buNone/>
            </a:pPr>
            <a:r>
              <a:rPr lang="ru-RU" sz="900" b="1" dirty="0">
                <a:latin typeface="Arial" panose="020B0604020202020204" pitchFamily="34" charset="0"/>
                <a:cs typeface="Arial" panose="020B0604020202020204" pitchFamily="34" charset="0"/>
              </a:rPr>
              <a:t>2. ОСОБЕННОСТИ РАЗВИТИЯ СЛОВАРЯ У ДЕТЕЙ С ОСОБЫМИ ОБРАЗОВАТЕЛЬНЫМИ ПОТРЕБНОСТЯМИ В ХОДЕ МЕЖРЕГИОНАЛЬНОГО ПРОЕКТА В БИОЛАБОРАТОРИЯХ Вечканова И.Г., </a:t>
            </a:r>
            <a:r>
              <a:rPr lang="ru-RU" sz="900" b="1" dirty="0" err="1">
                <a:latin typeface="Arial" panose="020B0604020202020204" pitchFamily="34" charset="0"/>
                <a:cs typeface="Arial" panose="020B0604020202020204" pitchFamily="34" charset="0"/>
              </a:rPr>
              <a:t>Витухина</a:t>
            </a:r>
            <a:r>
              <a:rPr lang="ru-RU" sz="900" b="1" dirty="0">
                <a:latin typeface="Arial" panose="020B0604020202020204" pitchFamily="34" charset="0"/>
                <a:cs typeface="Arial" panose="020B0604020202020204" pitchFamily="34" charset="0"/>
              </a:rPr>
              <a:t> И.В., Иванова И.В., Матвеева О.Н., Юрченко Т.И., Жукова М.В.// День дефектологии. 2022. № 1. С. 43-47.</a:t>
            </a:r>
          </a:p>
          <a:p>
            <a:endParaRPr lang="ru-RU" sz="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756318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91930" y="103367"/>
            <a:ext cx="8359698" cy="4731026"/>
          </a:xfrm>
        </p:spPr>
        <p:txBody>
          <a:bodyPr>
            <a:noAutofit/>
          </a:bodyPr>
          <a:lstStyle/>
          <a:p>
            <a:pPr marL="0" indent="0">
              <a:buNone/>
            </a:pPr>
            <a:r>
              <a:rPr lang="ru-RU" sz="1300" dirty="0" smtClean="0"/>
              <a:t>     1</a:t>
            </a:r>
            <a:r>
              <a:rPr lang="ru-RU" sz="1300" dirty="0"/>
              <a:t>.  Вечканова И. Г., Зиновьева О. Г., Иванова И. В., Кравцова С. С. Опыт образовательной инклюзии в интерактивной среде проекта «Моя страна: мой пруд, моя река, мое море, мой океан»// Образование лиц с особыми образовательными потребностями: методология, теория, практика : сборник научных статей Международной научно-практической конференции, г. Минск, 19–20 ноября 2020 г. / Белорус. гос. </a:t>
            </a:r>
            <a:r>
              <a:rPr lang="ru-RU" sz="1300" dirty="0" err="1"/>
              <a:t>пед</a:t>
            </a:r>
            <a:r>
              <a:rPr lang="ru-RU" sz="1300" dirty="0"/>
              <a:t>. ун-т ; </a:t>
            </a:r>
            <a:r>
              <a:rPr lang="ru-RU" sz="1300" dirty="0" err="1"/>
              <a:t>редкол</a:t>
            </a:r>
            <a:r>
              <a:rPr lang="ru-RU" sz="1300" dirty="0"/>
              <a:t>. В. В. </a:t>
            </a:r>
            <a:r>
              <a:rPr lang="ru-RU" sz="1300" dirty="0" err="1"/>
              <a:t>Хитрюк</a:t>
            </a:r>
            <a:r>
              <a:rPr lang="ru-RU" sz="1300" dirty="0"/>
              <a:t> [и др.]. – Минск : БГПУ, 2020. С.60-64</a:t>
            </a:r>
          </a:p>
          <a:p>
            <a:pPr marL="0" indent="0">
              <a:buNone/>
            </a:pPr>
            <a:r>
              <a:rPr lang="ru-RU" sz="1300" dirty="0" smtClean="0"/>
              <a:t>    2. </a:t>
            </a:r>
            <a:r>
              <a:rPr lang="ru-RU" sz="1300" dirty="0"/>
              <a:t>Вечканова И.Г., </a:t>
            </a:r>
            <a:r>
              <a:rPr lang="ru-RU" sz="1300" dirty="0" err="1"/>
              <a:t>Крутецкая</a:t>
            </a:r>
            <a:r>
              <a:rPr lang="ru-RU" sz="1300" dirty="0"/>
              <a:t> А.П. </a:t>
            </a:r>
            <a:r>
              <a:rPr lang="ru-RU" sz="1300" dirty="0" smtClean="0"/>
              <a:t>Логопедическая </a:t>
            </a:r>
            <a:r>
              <a:rPr lang="ru-RU" sz="1300" dirty="0"/>
              <a:t>работа с детьми с ТНР и ЗПР в проекте образовательно-культурной среды музея// Технологии работы с детьми, имеющими нарушения речи: сборник статей по материалам Всероссийской научно-практической конференции/ под ред. Н.Н. Яковлевой. – СПб: ЦДК проф. Л.Б. </a:t>
            </a:r>
            <a:r>
              <a:rPr lang="ru-RU" sz="1300" dirty="0" err="1" smtClean="0"/>
              <a:t>Баряевой</a:t>
            </a:r>
            <a:r>
              <a:rPr lang="ru-RU" sz="1300" dirty="0"/>
              <a:t>, 2020. – 160 с. С. 27-31.</a:t>
            </a:r>
          </a:p>
          <a:p>
            <a:pPr marL="0" indent="0">
              <a:buNone/>
            </a:pPr>
            <a:r>
              <a:rPr lang="ru-RU" sz="1300" dirty="0" smtClean="0"/>
              <a:t>    3. </a:t>
            </a:r>
            <a:r>
              <a:rPr lang="ru-RU" sz="1300" dirty="0"/>
              <a:t>Вечканова И. Г., Зиновьева О. Г., Мирошниченко Ю.В., Самара З. И. Инклюзия дошкольников с тяжелыми нарушениями речи в интерактивной среде проектов в </a:t>
            </a:r>
            <a:r>
              <a:rPr lang="ru-RU" sz="1300" dirty="0" err="1"/>
              <a:t>биолаборатории</a:t>
            </a:r>
            <a:r>
              <a:rPr lang="ru-RU" sz="1300" dirty="0"/>
              <a:t> // Технологии работы с детьми, имеющими нарушения речи: сборник научных статей по материалам Всероссийской научно-практической конференции/ под ред. Н. Н. Яковлевой.  СПб.: ЦДК проф. Л. Б. </a:t>
            </a:r>
            <a:r>
              <a:rPr lang="ru-RU" sz="1300" dirty="0" err="1"/>
              <a:t>Баряевой</a:t>
            </a:r>
            <a:r>
              <a:rPr lang="ru-RU" sz="1300" dirty="0"/>
              <a:t>, 2020. 160 с.</a:t>
            </a:r>
          </a:p>
          <a:p>
            <a:pPr marL="0" indent="0">
              <a:buNone/>
            </a:pPr>
            <a:r>
              <a:rPr lang="ru-RU" sz="1300" dirty="0" smtClean="0"/>
              <a:t>    4. </a:t>
            </a:r>
            <a:r>
              <a:rPr lang="ru-RU" sz="1300" dirty="0"/>
              <a:t>Вечканова И.Г. Игровые технологии как ресурс </a:t>
            </a:r>
            <a:r>
              <a:rPr lang="ru-RU" sz="1300" dirty="0" err="1"/>
              <a:t>абилитации</a:t>
            </a:r>
            <a:r>
              <a:rPr lang="ru-RU" sz="1300" dirty="0"/>
              <a:t> дошкольников с задержкой психического развития// Актуальные проблемы современного образования детей с ОВЗ / Сборник материалов Всероссийской научно-практической конференции «Актуальные проблемы современного образования детей с ОВЗ» (30 ноября 2020 г., г. Москва) / Сост. А.Я. </a:t>
            </a:r>
            <a:r>
              <a:rPr lang="ru-RU" sz="1300" dirty="0" err="1"/>
              <a:t>Абкович</a:t>
            </a:r>
            <a:r>
              <a:rPr lang="ru-RU" sz="1300" dirty="0"/>
              <a:t>, Н.В. Бабкина, Е.Л. Ворошилова, А.В. </a:t>
            </a:r>
            <a:r>
              <a:rPr lang="ru-RU" sz="1300" dirty="0" err="1"/>
              <a:t>Закрепина</a:t>
            </a:r>
            <a:r>
              <a:rPr lang="ru-RU" sz="1300" dirty="0"/>
              <a:t>, М.М. </a:t>
            </a:r>
            <a:r>
              <a:rPr lang="ru-RU" sz="1300" dirty="0" err="1"/>
              <a:t>Либлинг</a:t>
            </a:r>
            <a:r>
              <a:rPr lang="ru-RU" sz="1300" dirty="0"/>
              <a:t>, А.В. Мещерякова, Т.В. Николаева, Ю.А. </a:t>
            </a:r>
            <a:r>
              <a:rPr lang="ru-RU" sz="1300" dirty="0" err="1"/>
              <a:t>Разенкова</a:t>
            </a:r>
            <a:r>
              <a:rPr lang="ru-RU" sz="1300" dirty="0"/>
              <a:t>, Е.М. </a:t>
            </a:r>
            <a:r>
              <a:rPr lang="ru-RU" sz="1300" dirty="0" err="1"/>
              <a:t>Алексапольская</a:t>
            </a:r>
            <a:r>
              <a:rPr lang="ru-RU" sz="1300" dirty="0"/>
              <a:t>. — М.: ФГБНУ «ИКП РАО», 2020. — 484 с. С.344-351.</a:t>
            </a:r>
          </a:p>
          <a:p>
            <a:pPr marL="0" indent="0">
              <a:buNone/>
            </a:pPr>
            <a:r>
              <a:rPr lang="ru-RU" sz="1300" dirty="0"/>
              <a:t> </a:t>
            </a:r>
            <a:r>
              <a:rPr lang="ru-RU" sz="1300" dirty="0" smtClean="0"/>
              <a:t>5. Вечканова </a:t>
            </a:r>
            <a:r>
              <a:rPr lang="ru-RU" sz="1300" dirty="0"/>
              <a:t>И.Г., Иванова И.В., Зиновьева О.Г., Матвеева О.Н. Ресурсы взаимодействия с семьей в инклюзивном учреждении по </a:t>
            </a:r>
            <a:r>
              <a:rPr lang="ru-RU" sz="1300" dirty="0" err="1"/>
              <a:t>абилитации</a:t>
            </a:r>
            <a:r>
              <a:rPr lang="ru-RU" sz="1300" dirty="0"/>
              <a:t> детей с задержкой психического развития// Семья особого ребенка. Часть II /Сборник материалов II научно-практической конференции с международным участием «Семья особого ребенка» (19 ноября 2020 г., г. Москва) /Сост. Г.Ю. </a:t>
            </a:r>
            <a:r>
              <a:rPr lang="ru-RU" sz="1300" dirty="0" err="1"/>
              <a:t>Одинокова</a:t>
            </a:r>
            <a:r>
              <a:rPr lang="ru-RU" sz="1300" dirty="0"/>
              <a:t>, С.А. Пономарева. — М.: ФГБНУ «ИКП РАО», 2020. — 687 с. </a:t>
            </a:r>
            <a:r>
              <a:rPr lang="ru-RU" sz="1300" dirty="0" smtClean="0"/>
              <a:t>С.250-257</a:t>
            </a:r>
            <a:endParaRPr lang="ru-RU" sz="1300" dirty="0"/>
          </a:p>
        </p:txBody>
      </p:sp>
    </p:spTree>
    <p:extLst>
      <p:ext uri="{BB962C8B-B14F-4D97-AF65-F5344CB8AC3E}">
        <p14:creationId xmlns:p14="http://schemas.microsoft.com/office/powerpoint/2010/main" val="7462313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3274871" y="1609634"/>
            <a:ext cx="4940579" cy="932335"/>
          </a:xfrm>
          <a:prstGeom prst="roundRect">
            <a:avLst/>
          </a:prstGeom>
          <a:solidFill>
            <a:schemeClr val="accent1">
              <a:lumMod val="50000"/>
              <a:alpha val="48000"/>
            </a:schemeClr>
          </a:solidFill>
          <a:ln>
            <a:solidFill>
              <a:srgbClr val="1F4F51">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Скругленный прямоугольник 7"/>
          <p:cNvSpPr/>
          <p:nvPr/>
        </p:nvSpPr>
        <p:spPr>
          <a:xfrm>
            <a:off x="0" y="735979"/>
            <a:ext cx="8482361" cy="723229"/>
          </a:xfrm>
          <a:prstGeom prst="roundRect">
            <a:avLst/>
          </a:prstGeom>
          <a:solidFill>
            <a:schemeClr val="accent1">
              <a:lumMod val="50000"/>
            </a:schemeClr>
          </a:solidFill>
          <a:ln>
            <a:solidFill>
              <a:srgbClr val="1F4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Заголовок 4">
            <a:extLst>
              <a:ext uri="{FF2B5EF4-FFF2-40B4-BE49-F238E27FC236}">
                <a16:creationId xmlns:a16="http://schemas.microsoft.com/office/drawing/2014/main" id="{73274A67-D6DE-4CAB-A356-2F90267F10DC}"/>
              </a:ext>
            </a:extLst>
          </p:cNvPr>
          <p:cNvSpPr>
            <a:spLocks noGrp="1"/>
          </p:cNvSpPr>
          <p:nvPr>
            <p:ph type="title" idx="4294967295"/>
          </p:nvPr>
        </p:nvSpPr>
        <p:spPr>
          <a:xfrm>
            <a:off x="-585407" y="1478122"/>
            <a:ext cx="6490010" cy="1073963"/>
          </a:xfrm>
        </p:spPr>
        <p:txBody>
          <a:bodyPr>
            <a:noAutofit/>
          </a:bodyPr>
          <a:lstStyle/>
          <a:p>
            <a:pPr algn="ctr"/>
            <a:r>
              <a:rPr lang="ru-RU" altLang="ru-RU" sz="3600" b="1" dirty="0" smtClean="0">
                <a:solidFill>
                  <a:srgbClr val="ECEADC"/>
                </a:solidFill>
                <a:latin typeface="Arial" panose="020B0604020202020204" pitchFamily="34" charset="0"/>
                <a:cs typeface="Arial" panose="020B0604020202020204" pitchFamily="34" charset="0"/>
              </a:rPr>
              <a:t>Спасибо </a:t>
            </a:r>
            <a:r>
              <a:rPr lang="ru-RU" altLang="ru-RU" sz="3600" b="1" dirty="0">
                <a:solidFill>
                  <a:srgbClr val="ECEADC"/>
                </a:solidFill>
                <a:latin typeface="Arial" panose="020B0604020202020204" pitchFamily="34" charset="0"/>
                <a:cs typeface="Arial" panose="020B0604020202020204" pitchFamily="34" charset="0"/>
              </a:rPr>
              <a:t>за внимание</a:t>
            </a:r>
            <a:br>
              <a:rPr lang="ru-RU" altLang="ru-RU" sz="3600" b="1" dirty="0">
                <a:solidFill>
                  <a:srgbClr val="ECEADC"/>
                </a:solidFill>
                <a:latin typeface="Arial" panose="020B0604020202020204" pitchFamily="34" charset="0"/>
                <a:cs typeface="Arial" panose="020B0604020202020204" pitchFamily="34" charset="0"/>
              </a:rPr>
            </a:br>
            <a:r>
              <a:rPr lang="ru-RU" altLang="ru-RU" sz="3600" b="1" dirty="0">
                <a:solidFill>
                  <a:srgbClr val="ECEADC"/>
                </a:solidFill>
                <a:latin typeface="Arial" panose="020B0604020202020204" pitchFamily="34" charset="0"/>
                <a:cs typeface="Arial" panose="020B0604020202020204" pitchFamily="34" charset="0"/>
              </a:rPr>
              <a:t/>
            </a:r>
            <a:br>
              <a:rPr lang="ru-RU" altLang="ru-RU" sz="3600" b="1" dirty="0">
                <a:solidFill>
                  <a:srgbClr val="ECEADC"/>
                </a:solidFill>
                <a:latin typeface="Arial" panose="020B0604020202020204" pitchFamily="34" charset="0"/>
                <a:cs typeface="Arial" panose="020B0604020202020204" pitchFamily="34" charset="0"/>
              </a:rPr>
            </a:br>
            <a:r>
              <a:rPr lang="ru-RU" altLang="ru-RU" sz="3600" b="1" dirty="0">
                <a:solidFill>
                  <a:srgbClr val="ECEADC"/>
                </a:solidFill>
                <a:latin typeface="Arial" panose="020B0604020202020204" pitchFamily="34" charset="0"/>
                <a:cs typeface="Arial" panose="020B0604020202020204" pitchFamily="34" charset="0"/>
              </a:rPr>
              <a:t/>
            </a:r>
            <a:br>
              <a:rPr lang="ru-RU" altLang="ru-RU" sz="3600" b="1" dirty="0">
                <a:solidFill>
                  <a:srgbClr val="ECEADC"/>
                </a:solidFill>
                <a:latin typeface="Arial" panose="020B0604020202020204" pitchFamily="34" charset="0"/>
                <a:cs typeface="Arial" panose="020B0604020202020204" pitchFamily="34" charset="0"/>
              </a:rPr>
            </a:br>
            <a:r>
              <a:rPr lang="ru-RU" altLang="ru-RU" sz="2400" b="1" dirty="0">
                <a:solidFill>
                  <a:srgbClr val="ECEADC"/>
                </a:solidFill>
                <a:latin typeface="Arial" panose="020B0604020202020204" pitchFamily="34" charset="0"/>
                <a:cs typeface="Arial" panose="020B0604020202020204" pitchFamily="34" charset="0"/>
              </a:rPr>
              <a:t/>
            </a:r>
            <a:br>
              <a:rPr lang="ru-RU" altLang="ru-RU" sz="2400" b="1" dirty="0">
                <a:solidFill>
                  <a:srgbClr val="ECEADC"/>
                </a:solidFill>
                <a:latin typeface="Arial" panose="020B0604020202020204" pitchFamily="34" charset="0"/>
                <a:cs typeface="Arial" panose="020B0604020202020204" pitchFamily="34" charset="0"/>
              </a:rPr>
            </a:br>
            <a:endParaRPr lang="ru-RU" altLang="ru-RU" sz="2400" b="1" dirty="0">
              <a:solidFill>
                <a:srgbClr val="ECEADC"/>
              </a:solidFill>
              <a:latin typeface="Arial" panose="020B0604020202020204" pitchFamily="34" charset="0"/>
              <a:cs typeface="Arial" panose="020B0604020202020204" pitchFamily="34" charset="0"/>
            </a:endParaRPr>
          </a:p>
        </p:txBody>
      </p:sp>
      <p:pic>
        <p:nvPicPr>
          <p:cNvPr id="2" name="Рисунок 16">
            <a:extLst>
              <a:ext uri="{FF2B5EF4-FFF2-40B4-BE49-F238E27FC236}">
                <a16:creationId xmlns:a16="http://schemas.microsoft.com/office/drawing/2014/main" id="{670D1BC6-CC18-B4BC-849A-2C4D5B27E4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624" t="8001" r="9915" b="23528"/>
          <a:stretch/>
        </p:blipFill>
        <p:spPr>
          <a:xfrm>
            <a:off x="3430147" y="3713067"/>
            <a:ext cx="916529" cy="895337"/>
          </a:xfrm>
          <a:prstGeom prst="rect">
            <a:avLst/>
          </a:prstGeom>
        </p:spPr>
      </p:pic>
      <p:sp>
        <p:nvSpPr>
          <p:cNvPr id="3" name="TextBox 2">
            <a:extLst>
              <a:ext uri="{FF2B5EF4-FFF2-40B4-BE49-F238E27FC236}">
                <a16:creationId xmlns:a16="http://schemas.microsoft.com/office/drawing/2014/main" id="{82042EC0-29FB-D18C-7807-4B67F5190B89}"/>
              </a:ext>
            </a:extLst>
          </p:cNvPr>
          <p:cNvSpPr txBox="1"/>
          <p:nvPr/>
        </p:nvSpPr>
        <p:spPr>
          <a:xfrm>
            <a:off x="3274871" y="1609634"/>
            <a:ext cx="5107940" cy="1131079"/>
          </a:xfrm>
          <a:prstGeom prst="rect">
            <a:avLst/>
          </a:prstGeom>
          <a:noFill/>
          <a:ln>
            <a:noFill/>
          </a:ln>
        </p:spPr>
        <p:txBody>
          <a:bodyPr wrap="square" rtlCol="0">
            <a:spAutoFit/>
          </a:bodyPr>
          <a:lstStyle/>
          <a:p>
            <a:pPr defTabSz="685800">
              <a:defRPr/>
            </a:pPr>
            <a:r>
              <a:rPr lang="ru-RU" sz="1350" b="1" kern="0" dirty="0">
                <a:latin typeface="Roboto Black" panose="02000000000000000000" pitchFamily="2" charset="0"/>
                <a:ea typeface="Roboto Black" panose="02000000000000000000" pitchFamily="2" charset="0"/>
                <a:cs typeface="Roboto Black" panose="02000000000000000000" pitchFamily="2" charset="0"/>
              </a:rPr>
              <a:t>Федеральный ресурсный</a:t>
            </a:r>
          </a:p>
          <a:p>
            <a:pPr defTabSz="685800">
              <a:defRPr/>
            </a:pPr>
            <a:r>
              <a:rPr lang="ru-RU" sz="1350" b="1" kern="0" dirty="0">
                <a:latin typeface="Roboto Black" panose="02000000000000000000" pitchFamily="2" charset="0"/>
                <a:ea typeface="Roboto Black" panose="02000000000000000000" pitchFamily="2" charset="0"/>
                <a:cs typeface="Roboto Black" panose="02000000000000000000" pitchFamily="2" charset="0"/>
              </a:rPr>
              <a:t>(информационно-методический) центр</a:t>
            </a:r>
          </a:p>
          <a:p>
            <a:pPr defTabSz="685800">
              <a:defRPr/>
            </a:pPr>
            <a:r>
              <a:rPr lang="ru-RU" sz="1350" b="1" kern="0" dirty="0">
                <a:latin typeface="Roboto Black" panose="02000000000000000000" pitchFamily="2" charset="0"/>
                <a:ea typeface="Roboto Black" panose="02000000000000000000" pitchFamily="2" charset="0"/>
                <a:cs typeface="Roboto Black" panose="02000000000000000000" pitchFamily="2" charset="0"/>
              </a:rPr>
              <a:t>по формированию доступной среды</a:t>
            </a:r>
          </a:p>
          <a:p>
            <a:pPr defTabSz="685800">
              <a:defRPr/>
            </a:pPr>
            <a:r>
              <a:rPr lang="ru-RU" sz="1350" b="1" kern="0" dirty="0">
                <a:latin typeface="Roboto Black" panose="02000000000000000000" pitchFamily="2" charset="0"/>
                <a:ea typeface="Roboto Black" panose="02000000000000000000" pitchFamily="2" charset="0"/>
                <a:cs typeface="Roboto Black" panose="02000000000000000000" pitchFamily="2" charset="0"/>
              </a:rPr>
              <a:t>для инвалидов и других маломобильных групп населения</a:t>
            </a:r>
          </a:p>
        </p:txBody>
      </p:sp>
      <p:sp>
        <p:nvSpPr>
          <p:cNvPr id="4" name="TextBox 3">
            <a:extLst>
              <a:ext uri="{FF2B5EF4-FFF2-40B4-BE49-F238E27FC236}">
                <a16:creationId xmlns:a16="http://schemas.microsoft.com/office/drawing/2014/main" id="{5E400CE3-9EA4-554E-F748-9F5491FE1895}"/>
              </a:ext>
            </a:extLst>
          </p:cNvPr>
          <p:cNvSpPr txBox="1"/>
          <p:nvPr/>
        </p:nvSpPr>
        <p:spPr>
          <a:xfrm>
            <a:off x="3430146" y="2848985"/>
            <a:ext cx="1693121" cy="1304203"/>
          </a:xfrm>
          <a:prstGeom prst="rect">
            <a:avLst/>
          </a:prstGeom>
          <a:noFill/>
        </p:spPr>
        <p:txBody>
          <a:bodyPr wrap="square">
            <a:spAutoFit/>
          </a:bodyPr>
          <a:lstStyle/>
          <a:p>
            <a:r>
              <a:rPr lang="en-US" sz="1350" dirty="0">
                <a:latin typeface="Roboto Black" panose="02000000000000000000" pitchFamily="2" charset="0"/>
                <a:ea typeface="Roboto Black" panose="02000000000000000000" pitchFamily="2" charset="0"/>
                <a:cs typeface="Roboto Black" panose="02000000000000000000" pitchFamily="2" charset="0"/>
                <a:hlinkClick r:id="rId3">
                  <a:extLst>
                    <a:ext uri="{A12FA001-AC4F-418D-AE19-62706E023703}">
                      <ahyp:hlinkClr xmlns="" xmlns:ahyp="http://schemas.microsoft.com/office/drawing/2018/hyperlinkcolor" val="tx"/>
                    </a:ext>
                  </a:extLst>
                </a:hlinkClick>
              </a:rPr>
              <a:t>www.frcds.ru </a:t>
            </a:r>
            <a:endParaRPr lang="ru-RU" sz="1350" dirty="0">
              <a:latin typeface="Roboto Black" panose="02000000000000000000" pitchFamily="2" charset="0"/>
              <a:ea typeface="Roboto Black" panose="02000000000000000000" pitchFamily="2" charset="0"/>
              <a:cs typeface="Roboto Black" panose="02000000000000000000" pitchFamily="2" charset="0"/>
              <a:hlinkClick r:id="rId3">
                <a:extLst>
                  <a:ext uri="{A12FA001-AC4F-418D-AE19-62706E023703}">
                    <ahyp:hlinkClr xmlns="" xmlns:ahyp="http://schemas.microsoft.com/office/drawing/2018/hyperlinkcolor" val="tx"/>
                  </a:ext>
                </a:extLst>
              </a:hlinkClick>
            </a:endParaRPr>
          </a:p>
          <a:p>
            <a:endParaRPr lang="ru-RU" sz="375" dirty="0">
              <a:latin typeface="Roboto Black" panose="02000000000000000000" pitchFamily="2" charset="0"/>
              <a:ea typeface="Roboto Black" panose="02000000000000000000" pitchFamily="2" charset="0"/>
              <a:cs typeface="Roboto Black" panose="02000000000000000000" pitchFamily="2" charset="0"/>
              <a:hlinkClick r:id="rId3">
                <a:extLst>
                  <a:ext uri="{A12FA001-AC4F-418D-AE19-62706E023703}">
                    <ahyp:hlinkClr xmlns="" xmlns:ahyp="http://schemas.microsoft.com/office/drawing/2018/hyperlinkcolor" val="tx"/>
                  </a:ext>
                </a:extLst>
              </a:hlinkClick>
            </a:endParaRPr>
          </a:p>
          <a:p>
            <a:r>
              <a:rPr lang="en-US" sz="1350" dirty="0">
                <a:latin typeface="Roboto Black" panose="02000000000000000000" pitchFamily="2" charset="0"/>
                <a:ea typeface="Roboto Black" panose="02000000000000000000" pitchFamily="2" charset="0"/>
                <a:cs typeface="Roboto Black" panose="02000000000000000000" pitchFamily="2" charset="0"/>
                <a:hlinkClick r:id="rId3">
                  <a:extLst>
                    <a:ext uri="{A12FA001-AC4F-418D-AE19-62706E023703}">
                      <ahyp:hlinkClr xmlns="" xmlns:ahyp="http://schemas.microsoft.com/office/drawing/2018/hyperlinkcolor" val="tx"/>
                    </a:ext>
                  </a:extLst>
                </a:hlinkClick>
              </a:rPr>
              <a:t>info@frcds.ru</a:t>
            </a:r>
            <a:endParaRPr lang="ru-RU" sz="1350" dirty="0">
              <a:latin typeface="Roboto Black" panose="02000000000000000000" pitchFamily="2" charset="0"/>
              <a:ea typeface="Roboto Black" panose="02000000000000000000" pitchFamily="2" charset="0"/>
              <a:cs typeface="Roboto Black" panose="02000000000000000000" pitchFamily="2" charset="0"/>
            </a:endParaRPr>
          </a:p>
          <a:p>
            <a:endParaRPr lang="ru-RU" sz="375" dirty="0">
              <a:latin typeface="Roboto Black" panose="02000000000000000000" pitchFamily="2" charset="0"/>
              <a:ea typeface="Roboto Black" panose="02000000000000000000" pitchFamily="2" charset="0"/>
              <a:cs typeface="Roboto Black" panose="02000000000000000000" pitchFamily="2" charset="0"/>
            </a:endParaRPr>
          </a:p>
          <a:p>
            <a:r>
              <a:rPr lang="en-US" sz="1350" dirty="0">
                <a:latin typeface="Roboto Black" panose="02000000000000000000" pitchFamily="2" charset="0"/>
                <a:ea typeface="Roboto Black" panose="02000000000000000000" pitchFamily="2" charset="0"/>
                <a:cs typeface="Roboto Black" panose="02000000000000000000" pitchFamily="2" charset="0"/>
              </a:rPr>
              <a:t>8(812) 542-83-75</a:t>
            </a:r>
            <a:endParaRPr lang="ru-RU" sz="1350" dirty="0">
              <a:latin typeface="Roboto Black" panose="02000000000000000000" pitchFamily="2" charset="0"/>
              <a:ea typeface="Roboto Black" panose="02000000000000000000" pitchFamily="2" charset="0"/>
              <a:cs typeface="Roboto Black" panose="02000000000000000000" pitchFamily="2" charset="0"/>
            </a:endParaRPr>
          </a:p>
          <a:p>
            <a:endParaRPr lang="ru-RU" sz="375" dirty="0">
              <a:latin typeface="Roboto Black" panose="02000000000000000000" pitchFamily="2" charset="0"/>
              <a:ea typeface="Roboto Black" panose="02000000000000000000" pitchFamily="2" charset="0"/>
              <a:cs typeface="Roboto Black" panose="02000000000000000000" pitchFamily="2" charset="0"/>
            </a:endParaRPr>
          </a:p>
          <a:p>
            <a:endParaRPr lang="en-US" sz="1350" dirty="0">
              <a:latin typeface="Roboto Black" panose="02000000000000000000" pitchFamily="2" charset="0"/>
              <a:ea typeface="Roboto Black" panose="02000000000000000000" pitchFamily="2" charset="0"/>
              <a:cs typeface="Roboto Black" panose="02000000000000000000" pitchFamily="2" charset="0"/>
            </a:endParaRPr>
          </a:p>
        </p:txBody>
      </p:sp>
      <p:pic>
        <p:nvPicPr>
          <p:cNvPr id="7" name="Рисунок 6">
            <a:extLst>
              <a:ext uri="{FF2B5EF4-FFF2-40B4-BE49-F238E27FC236}">
                <a16:creationId xmlns:a16="http://schemas.microsoft.com/office/drawing/2014/main" id="{4D7064EA-F11C-05DF-3050-810267F16F72}"/>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rcRect b="19033"/>
          <a:stretch/>
        </p:blipFill>
        <p:spPr>
          <a:xfrm>
            <a:off x="6025914" y="2740713"/>
            <a:ext cx="2181040" cy="2066357"/>
          </a:xfrm>
          <a:prstGeom prst="rect">
            <a:avLst/>
          </a:prstGeom>
        </p:spPr>
      </p:pic>
    </p:spTree>
    <p:extLst>
      <p:ext uri="{BB962C8B-B14F-4D97-AF65-F5344CB8AC3E}">
        <p14:creationId xmlns:p14="http://schemas.microsoft.com/office/powerpoint/2010/main" val="1317202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142"/>
            <a:ext cx="8014010" cy="711482"/>
          </a:xfrm>
        </p:spPr>
        <p:txBody>
          <a:bodyPr>
            <a:normAutofit/>
          </a:bodyPr>
          <a:lstStyle/>
          <a:p>
            <a:pPr algn="l"/>
            <a:r>
              <a:rPr lang="ru-RU" sz="3200" b="1" dirty="0">
                <a:solidFill>
                  <a:srgbClr val="ECEADC"/>
                </a:solidFill>
              </a:rPr>
              <a:t>Содержание игры, </a:t>
            </a:r>
            <a:r>
              <a:rPr lang="ru-RU" sz="3200" b="1" dirty="0" smtClean="0">
                <a:solidFill>
                  <a:srgbClr val="ECEADC"/>
                </a:solidFill>
              </a:rPr>
              <a:t>сюжет</a:t>
            </a:r>
            <a:endParaRPr lang="en-US" sz="2200" b="1" dirty="0">
              <a:solidFill>
                <a:srgbClr val="ECEADC"/>
              </a:solidFill>
            </a:endParaRPr>
          </a:p>
        </p:txBody>
      </p:sp>
      <p:sp>
        <p:nvSpPr>
          <p:cNvPr id="4" name="Скругленный прямоугольник 3"/>
          <p:cNvSpPr/>
          <p:nvPr/>
        </p:nvSpPr>
        <p:spPr>
          <a:xfrm>
            <a:off x="39367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solidFill>
                  <a:schemeClr val="tx2">
                    <a:lumMod val="50000"/>
                  </a:schemeClr>
                </a:solidFill>
              </a:rPr>
              <a:t>Действия</a:t>
            </a:r>
            <a:r>
              <a:rPr lang="ru-RU" sz="2400" b="1" dirty="0">
                <a:solidFill>
                  <a:schemeClr val="tx2">
                    <a:lumMod val="50000"/>
                  </a:schemeClr>
                </a:solidFill>
              </a:rPr>
              <a:t>, передающие характер отношений с другими участниками игры</a:t>
            </a:r>
            <a:endParaRPr lang="en-US" sz="2800" b="1" dirty="0">
              <a:solidFill>
                <a:schemeClr val="tx2">
                  <a:lumMod val="50000"/>
                </a:schemeClr>
              </a:solidFill>
            </a:endParaRPr>
          </a:p>
        </p:txBody>
      </p:sp>
      <p:sp>
        <p:nvSpPr>
          <p:cNvPr id="5" name="Скругленный прямоугольник 4"/>
          <p:cNvSpPr/>
          <p:nvPr/>
        </p:nvSpPr>
        <p:spPr>
          <a:xfrm>
            <a:off x="325041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2">
                    <a:lumMod val="50000"/>
                  </a:schemeClr>
                </a:solidFill>
              </a:rPr>
              <a:t>Игровое действие </a:t>
            </a:r>
            <a:r>
              <a:rPr lang="ru-RU" sz="2400" b="1" dirty="0" smtClean="0">
                <a:solidFill>
                  <a:schemeClr val="tx2">
                    <a:lumMod val="50000"/>
                  </a:schemeClr>
                </a:solidFill>
              </a:rPr>
              <a:t>соответствует </a:t>
            </a:r>
            <a:r>
              <a:rPr lang="ru-RU" sz="2400" b="1" dirty="0">
                <a:solidFill>
                  <a:schemeClr val="tx2">
                    <a:lumMod val="50000"/>
                  </a:schemeClr>
                </a:solidFill>
              </a:rPr>
              <a:t>реальному</a:t>
            </a:r>
            <a:endParaRPr lang="en-US" sz="2400" b="1" dirty="0">
              <a:solidFill>
                <a:schemeClr val="tx2">
                  <a:lumMod val="50000"/>
                </a:schemeClr>
              </a:solidFill>
            </a:endParaRPr>
          </a:p>
        </p:txBody>
      </p:sp>
      <p:sp>
        <p:nvSpPr>
          <p:cNvPr id="6" name="Скругленный прямоугольник 5"/>
          <p:cNvSpPr/>
          <p:nvPr/>
        </p:nvSpPr>
        <p:spPr>
          <a:xfrm>
            <a:off x="610715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Действия с определенными предметами, направленные на соучастника</a:t>
            </a:r>
            <a:endParaRPr lang="en-US" sz="2000" b="1" dirty="0">
              <a:solidFill>
                <a:schemeClr val="tx2">
                  <a:lumMod val="50000"/>
                </a:schemeClr>
              </a:solidFill>
            </a:endParaRP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2701763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Ранний возраст</a:t>
            </a:r>
            <a:endParaRPr lang="en-US" dirty="0"/>
          </a:p>
        </p:txBody>
      </p:sp>
      <p:pic>
        <p:nvPicPr>
          <p:cNvPr id="4" name="Рисунок 3">
            <a:extLst>
              <a:ext uri="{FF2B5EF4-FFF2-40B4-BE49-F238E27FC236}">
                <a16:creationId xmlns:a16="http://schemas.microsoft.com/office/drawing/2014/main" id="{C390566B-8AB0-DE8B-C3BF-86D5890DB72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6589"/>
          <a:stretch/>
        </p:blipFill>
        <p:spPr bwMode="auto">
          <a:xfrm>
            <a:off x="1234542" y="1409590"/>
            <a:ext cx="3100889" cy="3448657"/>
          </a:xfrm>
          <a:prstGeom prst="rect">
            <a:avLst/>
          </a:prstGeom>
        </p:spPr>
      </p:pic>
    </p:spTree>
    <p:extLst>
      <p:ext uri="{BB962C8B-B14F-4D97-AF65-F5344CB8AC3E}">
        <p14:creationId xmlns:p14="http://schemas.microsoft.com/office/powerpoint/2010/main" val="3806202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142"/>
            <a:ext cx="8014010" cy="711482"/>
          </a:xfrm>
        </p:spPr>
        <p:txBody>
          <a:bodyPr>
            <a:normAutofit fontScale="90000"/>
          </a:bodyPr>
          <a:lstStyle/>
          <a:p>
            <a:pPr algn="l"/>
            <a:r>
              <a:rPr lang="ru-RU" sz="3200" b="1" dirty="0">
                <a:solidFill>
                  <a:srgbClr val="ECEADC"/>
                </a:solidFill>
              </a:rPr>
              <a:t>Содержание игры, </a:t>
            </a:r>
            <a:r>
              <a:rPr lang="ru-RU" sz="3200" dirty="0"/>
              <a:t>с</a:t>
            </a:r>
            <a:r>
              <a:rPr lang="ru-RU" sz="3200" b="1" dirty="0" smtClean="0">
                <a:solidFill>
                  <a:srgbClr val="ECEADC"/>
                </a:solidFill>
              </a:rPr>
              <a:t>южет</a:t>
            </a:r>
            <a:r>
              <a:rPr lang="en-US" sz="3200" b="1" dirty="0" smtClean="0">
                <a:solidFill>
                  <a:srgbClr val="ECEADC"/>
                </a:solidFill>
              </a:rPr>
              <a:t>:</a:t>
            </a:r>
            <a:r>
              <a:rPr lang="ru-RU" sz="3200" b="1" dirty="0" smtClean="0">
                <a:solidFill>
                  <a:srgbClr val="ECEADC"/>
                </a:solidFill>
              </a:rPr>
              <a:t> </a:t>
            </a:r>
            <a:r>
              <a:rPr lang="ru-RU" sz="2200" b="1" dirty="0" smtClean="0">
                <a:solidFill>
                  <a:srgbClr val="ECEADC"/>
                </a:solidFill>
              </a:rPr>
              <a:t>предметно-игровые </a:t>
            </a:r>
            <a:r>
              <a:rPr lang="ru-RU" sz="2200" b="1" dirty="0">
                <a:solidFill>
                  <a:srgbClr val="ECEADC"/>
                </a:solidFill>
              </a:rPr>
              <a:t>действия</a:t>
            </a:r>
            <a:endParaRPr lang="en-US" sz="1600" b="1" dirty="0">
              <a:solidFill>
                <a:srgbClr val="ECEADC"/>
              </a:solidFill>
            </a:endParaRPr>
          </a:p>
        </p:txBody>
      </p:sp>
      <p:sp>
        <p:nvSpPr>
          <p:cNvPr id="4" name="Скругленный прямоугольник 3"/>
          <p:cNvSpPr/>
          <p:nvPr/>
        </p:nvSpPr>
        <p:spPr>
          <a:xfrm>
            <a:off x="39367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tx2">
                    <a:lumMod val="50000"/>
                  </a:schemeClr>
                </a:solidFill>
              </a:rPr>
              <a:t>условные</a:t>
            </a:r>
            <a:endParaRPr lang="en-US" sz="3200" b="1" dirty="0">
              <a:solidFill>
                <a:schemeClr val="tx2">
                  <a:lumMod val="50000"/>
                </a:schemeClr>
              </a:solidFill>
            </a:endParaRPr>
          </a:p>
        </p:txBody>
      </p:sp>
      <p:sp>
        <p:nvSpPr>
          <p:cNvPr id="5" name="Скругленный прямоугольник 4"/>
          <p:cNvSpPr/>
          <p:nvPr/>
        </p:nvSpPr>
        <p:spPr>
          <a:xfrm>
            <a:off x="325041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Функциональные </a:t>
            </a:r>
            <a:endParaRPr lang="en-US" sz="2000" b="1" dirty="0">
              <a:solidFill>
                <a:schemeClr val="tx2">
                  <a:lumMod val="50000"/>
                </a:schemeClr>
              </a:solidFill>
            </a:endParaRPr>
          </a:p>
        </p:txBody>
      </p:sp>
      <p:sp>
        <p:nvSpPr>
          <p:cNvPr id="6" name="Скругленный прямоугольник 5"/>
          <p:cNvSpPr/>
          <p:nvPr/>
        </p:nvSpPr>
        <p:spPr>
          <a:xfrm>
            <a:off x="610715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Специфические манипуляции</a:t>
            </a:r>
            <a:endParaRPr lang="en-US" sz="2000" b="1" dirty="0">
              <a:solidFill>
                <a:schemeClr val="tx2">
                  <a:lumMod val="50000"/>
                </a:schemeClr>
              </a:solidFill>
            </a:endParaRP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13090296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142"/>
            <a:ext cx="8014010" cy="711482"/>
          </a:xfrm>
        </p:spPr>
        <p:txBody>
          <a:bodyPr>
            <a:normAutofit fontScale="90000"/>
          </a:bodyPr>
          <a:lstStyle/>
          <a:p>
            <a:pPr algn="l"/>
            <a:r>
              <a:rPr lang="ru-RU" sz="3200" b="1" dirty="0">
                <a:solidFill>
                  <a:srgbClr val="ECEADC"/>
                </a:solidFill>
              </a:rPr>
              <a:t>Содержание игры, </a:t>
            </a:r>
            <a:r>
              <a:rPr lang="ru-RU" sz="3200" dirty="0"/>
              <a:t>с</a:t>
            </a:r>
            <a:r>
              <a:rPr lang="ru-RU" sz="3200" b="1" dirty="0" smtClean="0">
                <a:solidFill>
                  <a:srgbClr val="ECEADC"/>
                </a:solidFill>
              </a:rPr>
              <a:t>южет</a:t>
            </a:r>
            <a:r>
              <a:rPr lang="en-US" sz="3200" b="1" dirty="0" smtClean="0">
                <a:solidFill>
                  <a:srgbClr val="ECEADC"/>
                </a:solidFill>
              </a:rPr>
              <a:t>:</a:t>
            </a:r>
            <a:r>
              <a:rPr lang="ru-RU" sz="3200" b="1" dirty="0" smtClean="0">
                <a:solidFill>
                  <a:srgbClr val="ECEADC"/>
                </a:solidFill>
              </a:rPr>
              <a:t> </a:t>
            </a:r>
            <a:r>
              <a:rPr lang="ru-RU" sz="2200" b="1" dirty="0">
                <a:solidFill>
                  <a:srgbClr val="ECEADC"/>
                </a:solidFill>
              </a:rPr>
              <a:t>наличие действующего </a:t>
            </a:r>
            <a:r>
              <a:rPr lang="ru-RU" sz="2200" b="1" dirty="0" smtClean="0">
                <a:solidFill>
                  <a:srgbClr val="ECEADC"/>
                </a:solidFill>
              </a:rPr>
              <a:t>героя</a:t>
            </a:r>
            <a:endParaRPr lang="en-US" sz="1600" b="1" dirty="0">
              <a:solidFill>
                <a:srgbClr val="ECEADC"/>
              </a:solidFill>
            </a:endParaRPr>
          </a:p>
        </p:txBody>
      </p:sp>
      <p:sp>
        <p:nvSpPr>
          <p:cNvPr id="4" name="Скругленный прямоугольник 3"/>
          <p:cNvSpPr/>
          <p:nvPr/>
        </p:nvSpPr>
        <p:spPr>
          <a:xfrm>
            <a:off x="39367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solidFill>
                  <a:schemeClr val="tx2">
                    <a:lumMod val="50000"/>
                  </a:schemeClr>
                </a:solidFill>
              </a:rPr>
              <a:t>Сменные</a:t>
            </a:r>
            <a:endParaRPr lang="en-US" sz="3600" b="1" dirty="0">
              <a:solidFill>
                <a:schemeClr val="tx2">
                  <a:lumMod val="50000"/>
                </a:schemeClr>
              </a:solidFill>
            </a:endParaRPr>
          </a:p>
        </p:txBody>
      </p:sp>
      <p:sp>
        <p:nvSpPr>
          <p:cNvPr id="5" name="Скругленный прямоугольник 4"/>
          <p:cNvSpPr/>
          <p:nvPr/>
        </p:nvSpPr>
        <p:spPr>
          <a:xfrm>
            <a:off x="325041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tx2">
                    <a:lumMod val="50000"/>
                  </a:schemeClr>
                </a:solidFill>
              </a:rPr>
              <a:t>Знакомый персонаж </a:t>
            </a:r>
            <a:endParaRPr lang="en-US" sz="2800" b="1" dirty="0">
              <a:solidFill>
                <a:schemeClr val="tx2">
                  <a:lumMod val="50000"/>
                </a:schemeClr>
              </a:solidFill>
            </a:endParaRPr>
          </a:p>
        </p:txBody>
      </p:sp>
      <p:sp>
        <p:nvSpPr>
          <p:cNvPr id="6" name="Скругленный прямоугольник 5"/>
          <p:cNvSpPr/>
          <p:nvPr/>
        </p:nvSpPr>
        <p:spPr>
          <a:xfrm>
            <a:off x="610715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2">
                    <a:lumMod val="50000"/>
                  </a:schemeClr>
                </a:solidFill>
              </a:rPr>
              <a:t>При помощи взрослого</a:t>
            </a:r>
            <a:endParaRPr lang="en-US" sz="2400" b="1" dirty="0">
              <a:solidFill>
                <a:schemeClr val="tx2">
                  <a:lumMod val="50000"/>
                </a:schemeClr>
              </a:solidFill>
            </a:endParaRP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3117797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142"/>
            <a:ext cx="8014010" cy="711482"/>
          </a:xfrm>
        </p:spPr>
        <p:txBody>
          <a:bodyPr>
            <a:normAutofit fontScale="90000"/>
          </a:bodyPr>
          <a:lstStyle/>
          <a:p>
            <a:pPr algn="l"/>
            <a:r>
              <a:rPr lang="ru-RU" sz="3100" b="1" dirty="0">
                <a:solidFill>
                  <a:srgbClr val="ECEADC"/>
                </a:solidFill>
              </a:rPr>
              <a:t>Содержание игры, </a:t>
            </a:r>
            <a:r>
              <a:rPr lang="ru-RU" sz="3100" dirty="0"/>
              <a:t>с</a:t>
            </a:r>
            <a:r>
              <a:rPr lang="ru-RU" sz="3100" b="1" dirty="0" smtClean="0">
                <a:solidFill>
                  <a:srgbClr val="ECEADC"/>
                </a:solidFill>
              </a:rPr>
              <a:t>южет</a:t>
            </a:r>
            <a:r>
              <a:rPr lang="en-US" sz="3100" b="1" dirty="0" smtClean="0">
                <a:solidFill>
                  <a:srgbClr val="ECEADC"/>
                </a:solidFill>
              </a:rPr>
              <a:t>:</a:t>
            </a:r>
            <a:r>
              <a:rPr lang="ru-RU" sz="3100" b="1" dirty="0" smtClean="0">
                <a:solidFill>
                  <a:srgbClr val="ECEADC"/>
                </a:solidFill>
              </a:rPr>
              <a:t> </a:t>
            </a:r>
            <a:r>
              <a:rPr lang="ru-RU" sz="2000" b="1" dirty="0">
                <a:solidFill>
                  <a:srgbClr val="ECEADC"/>
                </a:solidFill>
              </a:rPr>
              <a:t>цепочки игровых действий </a:t>
            </a:r>
            <a:r>
              <a:rPr lang="ru-RU" sz="2000" b="1" dirty="0" smtClean="0">
                <a:solidFill>
                  <a:srgbClr val="ECEADC"/>
                </a:solidFill>
              </a:rPr>
              <a:t/>
            </a:r>
            <a:br>
              <a:rPr lang="ru-RU" sz="2000" b="1" dirty="0" smtClean="0">
                <a:solidFill>
                  <a:srgbClr val="ECEADC"/>
                </a:solidFill>
              </a:rPr>
            </a:br>
            <a:r>
              <a:rPr lang="ru-RU" sz="2000" b="1" dirty="0" smtClean="0">
                <a:solidFill>
                  <a:srgbClr val="ECEADC"/>
                </a:solidFill>
              </a:rPr>
              <a:t>(</a:t>
            </a:r>
            <a:r>
              <a:rPr lang="ru-RU" sz="2000" b="1" dirty="0">
                <a:solidFill>
                  <a:srgbClr val="ECEADC"/>
                </a:solidFill>
              </a:rPr>
              <a:t>указать количество вариантов цепочек 1 2 3 4 </a:t>
            </a:r>
            <a:r>
              <a:rPr lang="ru-RU" sz="2000" b="1" dirty="0" smtClean="0">
                <a:solidFill>
                  <a:srgbClr val="ECEADC"/>
                </a:solidFill>
              </a:rPr>
              <a:t>5)</a:t>
            </a:r>
            <a:endParaRPr lang="en-US" sz="1300" b="1" dirty="0">
              <a:solidFill>
                <a:srgbClr val="ECEADC"/>
              </a:solidFill>
            </a:endParaRPr>
          </a:p>
        </p:txBody>
      </p:sp>
      <p:sp>
        <p:nvSpPr>
          <p:cNvPr id="4" name="Скругленный прямоугольник 3"/>
          <p:cNvSpPr/>
          <p:nvPr/>
        </p:nvSpPr>
        <p:spPr>
          <a:xfrm>
            <a:off x="39367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2">
                    <a:lumMod val="50000"/>
                  </a:schemeClr>
                </a:solidFill>
              </a:rPr>
              <a:t>При учете позиции партнеров по игре</a:t>
            </a:r>
            <a:endParaRPr lang="en-US" sz="2800" b="1" dirty="0">
              <a:solidFill>
                <a:schemeClr val="tx2">
                  <a:lumMod val="50000"/>
                </a:schemeClr>
              </a:solidFill>
            </a:endParaRPr>
          </a:p>
        </p:txBody>
      </p:sp>
      <p:sp>
        <p:nvSpPr>
          <p:cNvPr id="5" name="Скругленный прямоугольник 4"/>
          <p:cNvSpPr/>
          <p:nvPr/>
        </p:nvSpPr>
        <p:spPr>
          <a:xfrm>
            <a:off x="325041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tx2">
                    <a:lumMod val="50000"/>
                  </a:schemeClr>
                </a:solidFill>
              </a:rPr>
              <a:t>При подсказке, помощи взрослого</a:t>
            </a:r>
            <a:endParaRPr lang="en-US" sz="2800" b="1" dirty="0">
              <a:solidFill>
                <a:schemeClr val="tx2">
                  <a:lumMod val="50000"/>
                </a:schemeClr>
              </a:solidFill>
            </a:endParaRPr>
          </a:p>
        </p:txBody>
      </p:sp>
      <p:sp>
        <p:nvSpPr>
          <p:cNvPr id="6" name="Скругленный прямоугольник 5"/>
          <p:cNvSpPr/>
          <p:nvPr/>
        </p:nvSpPr>
        <p:spPr>
          <a:xfrm>
            <a:off x="610715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2">
                    <a:lumMod val="50000"/>
                  </a:schemeClr>
                </a:solidFill>
              </a:rPr>
              <a:t>При смене предмета оперирования</a:t>
            </a:r>
            <a:endParaRPr lang="en-US" sz="2400" b="1" dirty="0">
              <a:solidFill>
                <a:schemeClr val="tx2">
                  <a:lumMod val="50000"/>
                </a:schemeClr>
              </a:solidFill>
            </a:endParaRP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2411694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142"/>
            <a:ext cx="8014010" cy="711482"/>
          </a:xfrm>
        </p:spPr>
        <p:txBody>
          <a:bodyPr>
            <a:normAutofit/>
          </a:bodyPr>
          <a:lstStyle/>
          <a:p>
            <a:pPr algn="l"/>
            <a:r>
              <a:rPr lang="ru-RU" sz="3100" b="1" dirty="0">
                <a:solidFill>
                  <a:srgbClr val="ECEADC"/>
                </a:solidFill>
              </a:rPr>
              <a:t>Содержание игры, </a:t>
            </a:r>
            <a:r>
              <a:rPr lang="ru-RU" sz="3100" dirty="0"/>
              <a:t>с</a:t>
            </a:r>
            <a:r>
              <a:rPr lang="ru-RU" sz="3100" b="1" dirty="0" smtClean="0">
                <a:solidFill>
                  <a:srgbClr val="ECEADC"/>
                </a:solidFill>
              </a:rPr>
              <a:t>южет</a:t>
            </a:r>
            <a:r>
              <a:rPr lang="en-US" sz="3100" b="1" dirty="0" smtClean="0">
                <a:solidFill>
                  <a:srgbClr val="ECEADC"/>
                </a:solidFill>
              </a:rPr>
              <a:t>:</a:t>
            </a:r>
            <a:r>
              <a:rPr lang="ru-RU" sz="3100" b="1" dirty="0" smtClean="0">
                <a:solidFill>
                  <a:srgbClr val="ECEADC"/>
                </a:solidFill>
              </a:rPr>
              <a:t> </a:t>
            </a:r>
            <a:r>
              <a:rPr lang="ru-RU" sz="2400" b="1" dirty="0">
                <a:solidFill>
                  <a:srgbClr val="ECEADC"/>
                </a:solidFill>
              </a:rPr>
              <a:t>Цель</a:t>
            </a:r>
            <a:endParaRPr lang="en-US" sz="1300" b="1" dirty="0">
              <a:solidFill>
                <a:srgbClr val="ECEADC"/>
              </a:solidFill>
            </a:endParaRPr>
          </a:p>
        </p:txBody>
      </p:sp>
      <p:sp>
        <p:nvSpPr>
          <p:cNvPr id="4" name="Скругленный прямоугольник 3"/>
          <p:cNvSpPr/>
          <p:nvPr/>
        </p:nvSpPr>
        <p:spPr>
          <a:xfrm>
            <a:off x="39367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chemeClr val="tx2">
                    <a:lumMod val="50000"/>
                  </a:schemeClr>
                </a:solidFill>
              </a:rPr>
              <a:t>Интерес к другим</a:t>
            </a:r>
            <a:endParaRPr lang="en-US" sz="3600" b="1" dirty="0">
              <a:solidFill>
                <a:schemeClr val="tx2">
                  <a:lumMod val="50000"/>
                </a:schemeClr>
              </a:solidFill>
            </a:endParaRPr>
          </a:p>
        </p:txBody>
      </p:sp>
      <p:sp>
        <p:nvSpPr>
          <p:cNvPr id="5" name="Скругленный прямоугольник 4"/>
          <p:cNvSpPr/>
          <p:nvPr/>
        </p:nvSpPr>
        <p:spPr>
          <a:xfrm>
            <a:off x="325041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tx2">
                    <a:lumMod val="50000"/>
                  </a:schemeClr>
                </a:solidFill>
              </a:rPr>
              <a:t>Я в отношениях с другим</a:t>
            </a:r>
            <a:endParaRPr lang="en-US" sz="2800" b="1" dirty="0">
              <a:solidFill>
                <a:schemeClr val="tx2">
                  <a:lumMod val="50000"/>
                </a:schemeClr>
              </a:solidFill>
            </a:endParaRPr>
          </a:p>
        </p:txBody>
      </p:sp>
      <p:sp>
        <p:nvSpPr>
          <p:cNvPr id="6" name="Скругленный прямоугольник 5"/>
          <p:cNvSpPr/>
          <p:nvPr/>
        </p:nvSpPr>
        <p:spPr>
          <a:xfrm>
            <a:off x="610715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2">
                    <a:lumMod val="50000"/>
                  </a:schemeClr>
                </a:solidFill>
              </a:rPr>
              <a:t>Оперирование игрушками</a:t>
            </a:r>
            <a:endParaRPr lang="en-US" sz="2400" b="1" dirty="0">
              <a:solidFill>
                <a:schemeClr val="tx2">
                  <a:lumMod val="50000"/>
                </a:schemeClr>
              </a:solidFill>
            </a:endParaRP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4071438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142"/>
            <a:ext cx="8014010" cy="711482"/>
          </a:xfrm>
        </p:spPr>
        <p:txBody>
          <a:bodyPr>
            <a:normAutofit/>
          </a:bodyPr>
          <a:lstStyle/>
          <a:p>
            <a:pPr algn="l"/>
            <a:r>
              <a:rPr lang="ru-RU" sz="3100" b="1" dirty="0">
                <a:solidFill>
                  <a:srgbClr val="ECEADC"/>
                </a:solidFill>
              </a:rPr>
              <a:t>Содержание игры, </a:t>
            </a:r>
            <a:r>
              <a:rPr lang="ru-RU" sz="3100" dirty="0"/>
              <a:t>с</a:t>
            </a:r>
            <a:r>
              <a:rPr lang="ru-RU" sz="3100" b="1" dirty="0" smtClean="0">
                <a:solidFill>
                  <a:srgbClr val="ECEADC"/>
                </a:solidFill>
              </a:rPr>
              <a:t>южет</a:t>
            </a:r>
            <a:r>
              <a:rPr lang="en-US" sz="3100" b="1" dirty="0" smtClean="0">
                <a:solidFill>
                  <a:srgbClr val="ECEADC"/>
                </a:solidFill>
              </a:rPr>
              <a:t>:</a:t>
            </a:r>
            <a:r>
              <a:rPr lang="ru-RU" sz="3100" b="1" dirty="0" smtClean="0">
                <a:solidFill>
                  <a:srgbClr val="ECEADC"/>
                </a:solidFill>
              </a:rPr>
              <a:t> </a:t>
            </a:r>
            <a:r>
              <a:rPr lang="ru-RU" sz="2400" dirty="0"/>
              <a:t>с</a:t>
            </a:r>
            <a:r>
              <a:rPr lang="ru-RU" sz="2400" b="1" dirty="0" smtClean="0">
                <a:solidFill>
                  <a:srgbClr val="ECEADC"/>
                </a:solidFill>
              </a:rPr>
              <a:t>троит </a:t>
            </a:r>
            <a:r>
              <a:rPr lang="ru-RU" sz="2400" b="1" dirty="0">
                <a:solidFill>
                  <a:srgbClr val="ECEADC"/>
                </a:solidFill>
              </a:rPr>
              <a:t>сюжет</a:t>
            </a:r>
            <a:endParaRPr lang="en-US" sz="1300" b="1" dirty="0">
              <a:solidFill>
                <a:srgbClr val="ECEADC"/>
              </a:solidFill>
            </a:endParaRPr>
          </a:p>
        </p:txBody>
      </p:sp>
      <p:sp>
        <p:nvSpPr>
          <p:cNvPr id="4" name="Скругленный прямоугольник 3"/>
          <p:cNvSpPr/>
          <p:nvPr/>
        </p:nvSpPr>
        <p:spPr>
          <a:xfrm>
            <a:off x="39367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Разнообразные сюжеты, изменяет с неожиданными событиями</a:t>
            </a:r>
            <a:endParaRPr lang="en-US" sz="2400" b="1" dirty="0">
              <a:solidFill>
                <a:schemeClr val="tx2">
                  <a:lumMod val="50000"/>
                </a:schemeClr>
              </a:solidFill>
            </a:endParaRPr>
          </a:p>
        </p:txBody>
      </p:sp>
      <p:sp>
        <p:nvSpPr>
          <p:cNvPr id="5" name="Скругленный прямоугольник 4"/>
          <p:cNvSpPr/>
          <p:nvPr/>
        </p:nvSpPr>
        <p:spPr>
          <a:xfrm>
            <a:off x="325041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Готовые сюжеты мультфильмов, литературных произведений</a:t>
            </a:r>
            <a:endParaRPr lang="en-US" sz="2000" b="1" dirty="0">
              <a:solidFill>
                <a:schemeClr val="tx2">
                  <a:lumMod val="50000"/>
                </a:schemeClr>
              </a:solidFill>
            </a:endParaRPr>
          </a:p>
        </p:txBody>
      </p:sp>
      <p:sp>
        <p:nvSpPr>
          <p:cNvPr id="6" name="Скругленный прямоугольник 5"/>
          <p:cNvSpPr/>
          <p:nvPr/>
        </p:nvSpPr>
        <p:spPr>
          <a:xfrm>
            <a:off x="610715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2">
                    <a:lumMod val="50000"/>
                  </a:schemeClr>
                </a:solidFill>
              </a:rPr>
              <a:t>На основе привычных бытовых действий</a:t>
            </a:r>
            <a:endParaRPr lang="en-US" sz="2400" b="1" dirty="0">
              <a:solidFill>
                <a:schemeClr val="tx2">
                  <a:lumMod val="50000"/>
                </a:schemeClr>
              </a:solidFill>
            </a:endParaRP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2375233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ECEADC"/>
                </a:solidFill>
              </a:rPr>
              <a:t>Путешествие по </a:t>
            </a:r>
            <a:r>
              <a:rPr lang="ru-RU" dirty="0"/>
              <a:t>л</a:t>
            </a:r>
            <a:r>
              <a:rPr lang="ru-RU" b="1" dirty="0" smtClean="0">
                <a:solidFill>
                  <a:srgbClr val="ECEADC"/>
                </a:solidFill>
              </a:rPr>
              <a:t>енте </a:t>
            </a:r>
            <a:r>
              <a:rPr lang="ru-RU" b="1" dirty="0">
                <a:solidFill>
                  <a:srgbClr val="ECEADC"/>
                </a:solidFill>
              </a:rPr>
              <a:t>времени</a:t>
            </a:r>
          </a:p>
        </p:txBody>
      </p:sp>
      <p:pic>
        <p:nvPicPr>
          <p:cNvPr id="7" name="Объект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153080"/>
            <a:ext cx="4362765" cy="3268778"/>
          </a:xfrm>
        </p:spPr>
      </p:pic>
      <p:pic>
        <p:nvPicPr>
          <p:cNvPr id="15" name="Рисунок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1026" y="1392411"/>
            <a:ext cx="4039263" cy="3029447"/>
          </a:xfrm>
          <a:prstGeom prst="rect">
            <a:avLst/>
          </a:prstGeom>
        </p:spPr>
      </p:pic>
    </p:spTree>
    <p:extLst>
      <p:ext uri="{BB962C8B-B14F-4D97-AF65-F5344CB8AC3E}">
        <p14:creationId xmlns:p14="http://schemas.microsoft.com/office/powerpoint/2010/main" val="1162694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142"/>
            <a:ext cx="8014010" cy="711482"/>
          </a:xfrm>
        </p:spPr>
        <p:txBody>
          <a:bodyPr>
            <a:normAutofit/>
          </a:bodyPr>
          <a:lstStyle/>
          <a:p>
            <a:pPr algn="l"/>
            <a:r>
              <a:rPr lang="ru-RU" sz="3100" b="1" dirty="0">
                <a:solidFill>
                  <a:srgbClr val="ECEADC"/>
                </a:solidFill>
              </a:rPr>
              <a:t>Характер роли </a:t>
            </a:r>
            <a:endParaRPr lang="en-US" sz="1300" b="1" dirty="0">
              <a:solidFill>
                <a:srgbClr val="ECEADC"/>
              </a:solidFill>
            </a:endParaRPr>
          </a:p>
        </p:txBody>
      </p:sp>
      <p:sp>
        <p:nvSpPr>
          <p:cNvPr id="4" name="Скругленный прямоугольник 3"/>
          <p:cNvSpPr/>
          <p:nvPr/>
        </p:nvSpPr>
        <p:spPr>
          <a:xfrm>
            <a:off x="39367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До начала игры распределение ролей, возможны в игре обычные </a:t>
            </a:r>
            <a:r>
              <a:rPr lang="ru-RU" sz="2000" b="1" dirty="0" err="1">
                <a:solidFill>
                  <a:schemeClr val="tx2">
                    <a:lumMod val="50000"/>
                  </a:schemeClr>
                </a:solidFill>
              </a:rPr>
              <a:t>внеигровые</a:t>
            </a:r>
            <a:r>
              <a:rPr lang="ru-RU" sz="2000" b="1" dirty="0">
                <a:solidFill>
                  <a:schemeClr val="tx2">
                    <a:lumMod val="50000"/>
                  </a:schemeClr>
                </a:solidFill>
              </a:rPr>
              <a:t> отношения</a:t>
            </a:r>
            <a:endParaRPr lang="en-US" sz="2400" b="1" dirty="0">
              <a:solidFill>
                <a:schemeClr val="tx2">
                  <a:lumMod val="50000"/>
                </a:schemeClr>
              </a:solidFill>
            </a:endParaRPr>
          </a:p>
        </p:txBody>
      </p:sp>
      <p:sp>
        <p:nvSpPr>
          <p:cNvPr id="5" name="Скругленный прямоугольник 4"/>
          <p:cNvSpPr/>
          <p:nvPr/>
        </p:nvSpPr>
        <p:spPr>
          <a:xfrm>
            <a:off x="325041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2">
                    <a:lumMod val="50000"/>
                  </a:schemeClr>
                </a:solidFill>
              </a:rPr>
              <a:t>Роли называются, намечается разделение функций, подбирает атрибуты с помощью взрослого</a:t>
            </a:r>
            <a:endParaRPr lang="en-US" b="1" dirty="0">
              <a:solidFill>
                <a:schemeClr val="tx2">
                  <a:lumMod val="50000"/>
                </a:schemeClr>
              </a:solidFill>
            </a:endParaRPr>
          </a:p>
        </p:txBody>
      </p:sp>
      <p:sp>
        <p:nvSpPr>
          <p:cNvPr id="6" name="Скругленный прямоугольник 5"/>
          <p:cNvSpPr/>
          <p:nvPr/>
        </p:nvSpPr>
        <p:spPr>
          <a:xfrm>
            <a:off x="610715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Роли есть фактически, но они не называются и определяются характером действий</a:t>
            </a:r>
            <a:endParaRPr lang="en-US" sz="2000" b="1" dirty="0">
              <a:solidFill>
                <a:schemeClr val="tx2">
                  <a:lumMod val="50000"/>
                </a:schemeClr>
              </a:solidFill>
            </a:endParaRP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3498102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2F1E2-BBD5-C53E-ECA8-1A6D76AC3ABB}"/>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57E431-FD20-FC21-8725-3615C03AA50E}"/>
              </a:ext>
            </a:extLst>
          </p:cNvPr>
          <p:cNvSpPr>
            <a:spLocks noGrp="1"/>
          </p:cNvSpPr>
          <p:nvPr>
            <p:ph type="title" idx="4294967295"/>
          </p:nvPr>
        </p:nvSpPr>
        <p:spPr>
          <a:xfrm>
            <a:off x="3682746" y="644176"/>
            <a:ext cx="1456608" cy="1145762"/>
          </a:xfrm>
          <a:solidFill>
            <a:schemeClr val="accent1"/>
          </a:solidFill>
        </p:spPr>
        <p:txBody>
          <a:bodyPr>
            <a:normAutofit/>
          </a:bodyPr>
          <a:lstStyle/>
          <a:p>
            <a:pPr algn="ctr"/>
            <a:r>
              <a:rPr lang="ru-RU" sz="5400" b="1" dirty="0">
                <a:solidFill>
                  <a:schemeClr val="bg1"/>
                </a:solidFill>
                <a:latin typeface="Arial" panose="020B0604020202020204" pitchFamily="34" charset="0"/>
                <a:cs typeface="Arial" panose="020B0604020202020204" pitchFamily="34" charset="0"/>
              </a:rPr>
              <a:t>что</a:t>
            </a:r>
          </a:p>
        </p:txBody>
      </p:sp>
      <p:pic>
        <p:nvPicPr>
          <p:cNvPr id="4" name="Объект 3">
            <a:extLst>
              <a:ext uri="{FF2B5EF4-FFF2-40B4-BE49-F238E27FC236}">
                <a16:creationId xmlns:a16="http://schemas.microsoft.com/office/drawing/2014/main" id="{7A7C4FCB-F610-202A-222A-C90BED9AB5D3}"/>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1358020" y="2012821"/>
            <a:ext cx="1460755" cy="1460755"/>
          </a:xfrm>
          <a:prstGeom prst="roundRect">
            <a:avLst/>
          </a:prstGeom>
        </p:spPr>
      </p:pic>
      <p:pic>
        <p:nvPicPr>
          <p:cNvPr id="5" name="Рисунок 4">
            <a:extLst>
              <a:ext uri="{FF2B5EF4-FFF2-40B4-BE49-F238E27FC236}">
                <a16:creationId xmlns:a16="http://schemas.microsoft.com/office/drawing/2014/main" id="{45C82009-8A63-1C22-F0EE-8CF0FAADD9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6003325" y="2012822"/>
            <a:ext cx="1460755" cy="1460755"/>
          </a:xfrm>
          <a:prstGeom prst="rect">
            <a:avLst/>
          </a:prstGeom>
        </p:spPr>
      </p:pic>
      <p:sp>
        <p:nvSpPr>
          <p:cNvPr id="6" name="Заголовок 1">
            <a:extLst>
              <a:ext uri="{FF2B5EF4-FFF2-40B4-BE49-F238E27FC236}">
                <a16:creationId xmlns:a16="http://schemas.microsoft.com/office/drawing/2014/main" id="{03EBF4DE-6FCC-B88C-A9A6-0E5C7E45126D}"/>
              </a:ext>
            </a:extLst>
          </p:cNvPr>
          <p:cNvSpPr txBox="1">
            <a:spLocks/>
          </p:cNvSpPr>
          <p:nvPr/>
        </p:nvSpPr>
        <p:spPr>
          <a:xfrm>
            <a:off x="3682746" y="3696462"/>
            <a:ext cx="1456608" cy="1145762"/>
          </a:xfrm>
          <a:prstGeom prst="rect">
            <a:avLst/>
          </a:prstGeom>
          <a:solidFill>
            <a:schemeClr val="tx1"/>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5400" b="1" dirty="0">
                <a:solidFill>
                  <a:schemeClr val="bg1"/>
                </a:solidFill>
                <a:latin typeface="Arial" panose="020B0604020202020204" pitchFamily="34" charset="0"/>
                <a:cs typeface="Arial" panose="020B0604020202020204" pitchFamily="34" charset="0"/>
              </a:rPr>
              <a:t>как</a:t>
            </a:r>
          </a:p>
        </p:txBody>
      </p:sp>
      <p:sp>
        <p:nvSpPr>
          <p:cNvPr id="7" name="Заголовок 1">
            <a:extLst>
              <a:ext uri="{FF2B5EF4-FFF2-40B4-BE49-F238E27FC236}">
                <a16:creationId xmlns:a16="http://schemas.microsoft.com/office/drawing/2014/main" id="{7C732536-9F7A-C08C-85B9-F279E1B4DF6B}"/>
              </a:ext>
            </a:extLst>
          </p:cNvPr>
          <p:cNvSpPr txBox="1">
            <a:spLocks/>
          </p:cNvSpPr>
          <p:nvPr/>
        </p:nvSpPr>
        <p:spPr>
          <a:xfrm>
            <a:off x="3682746" y="2170319"/>
            <a:ext cx="1456608" cy="1145762"/>
          </a:xfrm>
          <a:prstGeom prst="rect">
            <a:avLst/>
          </a:prstGeom>
          <a:solidFill>
            <a:schemeClr val="accent1"/>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54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659100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142"/>
            <a:ext cx="8014010" cy="711482"/>
          </a:xfrm>
        </p:spPr>
        <p:txBody>
          <a:bodyPr>
            <a:normAutofit fontScale="90000"/>
          </a:bodyPr>
          <a:lstStyle/>
          <a:p>
            <a:pPr algn="l"/>
            <a:r>
              <a:rPr lang="ru-RU" sz="3100" b="1" dirty="0">
                <a:solidFill>
                  <a:srgbClr val="ECEADC"/>
                </a:solidFill>
              </a:rPr>
              <a:t>Характер </a:t>
            </a:r>
            <a:r>
              <a:rPr lang="ru-RU" sz="3100" b="1" dirty="0" smtClean="0">
                <a:solidFill>
                  <a:srgbClr val="ECEADC"/>
                </a:solidFill>
              </a:rPr>
              <a:t>роли</a:t>
            </a:r>
            <a:r>
              <a:rPr lang="LID9216" sz="3100" b="1" dirty="0" smtClean="0">
                <a:solidFill>
                  <a:srgbClr val="ECEADC"/>
                </a:solidFill>
              </a:rPr>
              <a:t>:</a:t>
            </a:r>
            <a:r>
              <a:rPr lang="ru-RU" sz="3100" b="1" dirty="0" smtClean="0">
                <a:solidFill>
                  <a:srgbClr val="ECEADC"/>
                </a:solidFill>
              </a:rPr>
              <a:t> </a:t>
            </a:r>
            <a:r>
              <a:rPr lang="ru-RU" sz="2000" dirty="0"/>
              <a:t>п</a:t>
            </a:r>
            <a:r>
              <a:rPr lang="ru-RU" sz="2000" b="1" dirty="0" smtClean="0">
                <a:solidFill>
                  <a:srgbClr val="ECEADC"/>
                </a:solidFill>
              </a:rPr>
              <a:t>онимание </a:t>
            </a:r>
            <a:r>
              <a:rPr lang="ru-RU" sz="2000" b="1" dirty="0">
                <a:solidFill>
                  <a:srgbClr val="ECEADC"/>
                </a:solidFill>
              </a:rPr>
              <a:t>партнера по игре при </a:t>
            </a:r>
            <a:r>
              <a:rPr lang="ru-RU" sz="2000" b="1" dirty="0" smtClean="0">
                <a:solidFill>
                  <a:srgbClr val="ECEADC"/>
                </a:solidFill>
              </a:rPr>
              <a:t>речевом общении </a:t>
            </a:r>
            <a:r>
              <a:rPr lang="ru-RU" sz="2000" b="1" dirty="0">
                <a:solidFill>
                  <a:srgbClr val="ECEADC"/>
                </a:solidFill>
              </a:rPr>
              <a:t>и совместной деятельности  </a:t>
            </a:r>
            <a:endParaRPr lang="en-US" sz="1200" b="1" dirty="0">
              <a:solidFill>
                <a:srgbClr val="ECEADC"/>
              </a:solidFill>
            </a:endParaRPr>
          </a:p>
        </p:txBody>
      </p:sp>
      <p:sp>
        <p:nvSpPr>
          <p:cNvPr id="4" name="Скругленный прямоугольник 3"/>
          <p:cNvSpPr/>
          <p:nvPr/>
        </p:nvSpPr>
        <p:spPr>
          <a:xfrm>
            <a:off x="39367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2">
                    <a:lumMod val="50000"/>
                  </a:schemeClr>
                </a:solidFill>
              </a:rPr>
              <a:t>Жест</a:t>
            </a:r>
            <a:r>
              <a:rPr lang="ru-RU" sz="2400" b="1" dirty="0">
                <a:solidFill>
                  <a:schemeClr val="tx2">
                    <a:lumMod val="50000"/>
                  </a:schemeClr>
                </a:solidFill>
              </a:rPr>
              <a:t>, восприятие сообщений</a:t>
            </a:r>
            <a:endParaRPr lang="en-US" sz="2800" b="1" dirty="0">
              <a:solidFill>
                <a:schemeClr val="tx2">
                  <a:lumMod val="50000"/>
                </a:schemeClr>
              </a:solidFill>
            </a:endParaRPr>
          </a:p>
        </p:txBody>
      </p:sp>
      <p:sp>
        <p:nvSpPr>
          <p:cNvPr id="5" name="Скругленный прямоугольник 4"/>
          <p:cNvSpPr/>
          <p:nvPr/>
        </p:nvSpPr>
        <p:spPr>
          <a:xfrm>
            <a:off x="3250411" y="1382749"/>
            <a:ext cx="2629999"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2">
                    <a:lumMod val="50000"/>
                  </a:schemeClr>
                </a:solidFill>
              </a:rPr>
              <a:t>Позиционирование </a:t>
            </a:r>
            <a:r>
              <a:rPr lang="ru-RU" sz="2000" b="1" dirty="0">
                <a:solidFill>
                  <a:schemeClr val="tx2">
                    <a:lumMod val="50000"/>
                  </a:schemeClr>
                </a:solidFill>
              </a:rPr>
              <a:t>рядом, деление атрибутов</a:t>
            </a:r>
            <a:endParaRPr lang="en-US" sz="2000" b="1" dirty="0">
              <a:solidFill>
                <a:schemeClr val="tx2">
                  <a:lumMod val="50000"/>
                </a:schemeClr>
              </a:solidFill>
            </a:endParaRPr>
          </a:p>
        </p:txBody>
      </p:sp>
      <p:sp>
        <p:nvSpPr>
          <p:cNvPr id="6" name="Скругленный прямоугольник 5"/>
          <p:cNvSpPr/>
          <p:nvPr/>
        </p:nvSpPr>
        <p:spPr>
          <a:xfrm>
            <a:off x="610715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Не замечает или воспринимает как </a:t>
            </a:r>
            <a:r>
              <a:rPr lang="ru-RU" sz="2000" b="1" dirty="0" smtClean="0">
                <a:solidFill>
                  <a:schemeClr val="tx2">
                    <a:lumMod val="50000"/>
                  </a:schemeClr>
                </a:solidFill>
              </a:rPr>
              <a:t>преграду</a:t>
            </a:r>
            <a:endParaRPr lang="en-US" sz="2000" b="1" dirty="0">
              <a:solidFill>
                <a:schemeClr val="tx2">
                  <a:lumMod val="50000"/>
                </a:schemeClr>
              </a:solidFill>
            </a:endParaRP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3236911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DSC03162.JPG">
            <a:extLst>
              <a:ext uri="{FF2B5EF4-FFF2-40B4-BE49-F238E27FC236}">
                <a16:creationId xmlns:a16="http://schemas.microsoft.com/office/drawing/2014/main" id="{BC7EE422-7688-7D74-6DCF-C999373319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60196" y="1140366"/>
            <a:ext cx="3742254" cy="268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G:\10.jpeg">
            <a:extLst>
              <a:ext uri="{FF2B5EF4-FFF2-40B4-BE49-F238E27FC236}">
                <a16:creationId xmlns:a16="http://schemas.microsoft.com/office/drawing/2014/main" id="{47A49D6D-C0DC-F326-E251-F988B44AED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8699" y="3184071"/>
            <a:ext cx="2858765" cy="18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Содержимое 2">
            <a:extLst>
              <a:ext uri="{FF2B5EF4-FFF2-40B4-BE49-F238E27FC236}">
                <a16:creationId xmlns:a16="http://schemas.microsoft.com/office/drawing/2014/main" id="{2ADDDF82-2032-E275-5EDC-F81C4C425485}"/>
              </a:ext>
            </a:extLst>
          </p:cNvPr>
          <p:cNvSpPr txBox="1">
            <a:spLocks/>
          </p:cNvSpPr>
          <p:nvPr/>
        </p:nvSpPr>
        <p:spPr>
          <a:xfrm>
            <a:off x="471803" y="1234976"/>
            <a:ext cx="2925661" cy="2049834"/>
          </a:xfrm>
          <a:prstGeom prst="rect">
            <a:avLst/>
          </a:prstGeom>
        </p:spPr>
        <p:txBody>
          <a:bodyPr vert="horz" lIns="91440" tIns="45720" rIns="91440" bIns="45720" rtlCol="0">
            <a:normAutofit fontScale="5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chemeClr val="accent2"/>
              </a:buClr>
              <a:defRPr/>
            </a:pPr>
            <a:r>
              <a:rPr lang="ru-RU" dirty="0">
                <a:solidFill>
                  <a:schemeClr val="accent1">
                    <a:lumMod val="50000"/>
                  </a:schemeClr>
                </a:solidFill>
              </a:rPr>
              <a:t> </a:t>
            </a:r>
            <a:r>
              <a:rPr lang="ru-RU" b="1" dirty="0">
                <a:solidFill>
                  <a:schemeClr val="accent1">
                    <a:lumMod val="50000"/>
                  </a:schemeClr>
                </a:solidFill>
                <a:latin typeface="Arial" panose="020B0604020202020204" pitchFamily="34" charset="0"/>
                <a:cs typeface="Arial" panose="020B0604020202020204" pitchFamily="34" charset="0"/>
              </a:rPr>
              <a:t>образно-ролевая игра на основе личного опыта ребенка</a:t>
            </a:r>
          </a:p>
          <a:p>
            <a:pPr>
              <a:buClr>
                <a:schemeClr val="accent2"/>
              </a:buClr>
              <a:defRPr/>
            </a:pPr>
            <a:endParaRPr lang="ru-RU" dirty="0">
              <a:solidFill>
                <a:schemeClr val="accent1">
                  <a:lumMod val="50000"/>
                </a:schemeClr>
              </a:solidFill>
              <a:latin typeface="Arial" panose="020B0604020202020204" pitchFamily="34" charset="0"/>
              <a:cs typeface="Arial" panose="020B0604020202020204" pitchFamily="34" charset="0"/>
            </a:endParaRPr>
          </a:p>
          <a:p>
            <a:pPr>
              <a:buClr>
                <a:schemeClr val="accent2"/>
              </a:buClr>
              <a:defRPr/>
            </a:pPr>
            <a:r>
              <a:rPr lang="ru-RU" dirty="0">
                <a:solidFill>
                  <a:schemeClr val="accent1">
                    <a:lumMod val="50000"/>
                  </a:schemeClr>
                </a:solidFill>
                <a:latin typeface="Arial" panose="020B0604020202020204" pitchFamily="34" charset="0"/>
                <a:cs typeface="Arial" panose="020B0604020202020204" pitchFamily="34" charset="0"/>
              </a:rPr>
              <a:t>Использование знаково-символических средств (пиктограмм)</a:t>
            </a:r>
          </a:p>
          <a:p>
            <a:pPr>
              <a:spcBef>
                <a:spcPts val="0"/>
              </a:spcBef>
              <a:buClr>
                <a:srgbClr val="A5644E"/>
              </a:buClr>
              <a:defRPr/>
            </a:pPr>
            <a:r>
              <a:rPr lang="ru-RU" dirty="0">
                <a:solidFill>
                  <a:schemeClr val="accent1">
                    <a:lumMod val="50000"/>
                  </a:schemeClr>
                </a:solidFill>
                <a:cs typeface="Arial" charset="0"/>
              </a:rPr>
              <a:t> </a:t>
            </a:r>
          </a:p>
          <a:p>
            <a:pPr>
              <a:buClr>
                <a:schemeClr val="accent2"/>
              </a:buClr>
              <a:buFont typeface="Wingdings" pitchFamily="2" charset="2"/>
              <a:buChar char="q"/>
              <a:defRPr/>
            </a:pPr>
            <a:endParaRPr lang="ru-RU" b="1" dirty="0">
              <a:solidFill>
                <a:schemeClr val="accent1">
                  <a:lumMod val="50000"/>
                </a:schemeClr>
              </a:solidFill>
            </a:endParaRPr>
          </a:p>
          <a:p>
            <a:pPr>
              <a:defRPr/>
            </a:pPr>
            <a:endParaRPr lang="ru-RU" dirty="0">
              <a:solidFill>
                <a:schemeClr val="accent1">
                  <a:lumMod val="50000"/>
                </a:schemeClr>
              </a:solidFill>
            </a:endParaRPr>
          </a:p>
        </p:txBody>
      </p:sp>
      <p:sp>
        <p:nvSpPr>
          <p:cNvPr id="3" name="Заголовок 2"/>
          <p:cNvSpPr>
            <a:spLocks noGrp="1"/>
          </p:cNvSpPr>
          <p:nvPr>
            <p:ph type="title"/>
          </p:nvPr>
        </p:nvSpPr>
        <p:spPr/>
        <p:txBody>
          <a:bodyPr>
            <a:normAutofit/>
          </a:bodyPr>
          <a:lstStyle/>
          <a:p>
            <a:r>
              <a:rPr lang="ru-RU" dirty="0"/>
              <a:t>Наглядное моделирование </a:t>
            </a:r>
            <a:r>
              <a:rPr lang="ru-RU" dirty="0" smtClean="0"/>
              <a:t>эмоций</a:t>
            </a:r>
            <a:endParaRPr lang="en-US" dirty="0"/>
          </a:p>
        </p:txBody>
      </p:sp>
    </p:spTree>
    <p:extLst>
      <p:ext uri="{BB962C8B-B14F-4D97-AF65-F5344CB8AC3E}">
        <p14:creationId xmlns:p14="http://schemas.microsoft.com/office/powerpoint/2010/main" val="1793218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9230874-CBAD-47D3-82E5-B642772662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990" y="2032880"/>
            <a:ext cx="2691815" cy="2018861"/>
          </a:xfrm>
          <a:prstGeom prst="rect">
            <a:avLst/>
          </a:prstGeom>
        </p:spPr>
      </p:pic>
      <p:pic>
        <p:nvPicPr>
          <p:cNvPr id="7" name="Рисунок 6">
            <a:extLst>
              <a:ext uri="{FF2B5EF4-FFF2-40B4-BE49-F238E27FC236}">
                <a16:creationId xmlns:a16="http://schemas.microsoft.com/office/drawing/2014/main" id="{E962D48E-20B0-4C15-AFA0-21901E4455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3234" y="1733666"/>
            <a:ext cx="3090766" cy="2318075"/>
          </a:xfrm>
          <a:prstGeom prst="rect">
            <a:avLst/>
          </a:prstGeom>
        </p:spPr>
      </p:pic>
      <p:sp>
        <p:nvSpPr>
          <p:cNvPr id="8" name="Прямоугольник: скругленные углы 7">
            <a:extLst>
              <a:ext uri="{FF2B5EF4-FFF2-40B4-BE49-F238E27FC236}">
                <a16:creationId xmlns:a16="http://schemas.microsoft.com/office/drawing/2014/main" id="{53B65A26-BEF3-4FBB-BFA2-44E7F6AFB568}"/>
              </a:ext>
            </a:extLst>
          </p:cNvPr>
          <p:cNvSpPr/>
          <p:nvPr/>
        </p:nvSpPr>
        <p:spPr>
          <a:xfrm>
            <a:off x="348713" y="91747"/>
            <a:ext cx="8220460" cy="1574321"/>
          </a:xfrm>
          <a:prstGeom prst="roundRect">
            <a:avLst/>
          </a:prstGeom>
          <a:solidFill>
            <a:srgbClr val="FFFFFF">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ru-RU" sz="2000" b="1" dirty="0" smtClean="0">
                <a:solidFill>
                  <a:schemeClr val="accent1">
                    <a:lumMod val="50000"/>
                  </a:schemeClr>
                </a:solidFill>
              </a:rPr>
              <a:t>Пиктограммы </a:t>
            </a:r>
          </a:p>
          <a:p>
            <a:pPr marL="342900" indent="-342900">
              <a:buFont typeface="Arial" panose="020B0604020202020204" pitchFamily="34" charset="0"/>
              <a:buChar char="•"/>
            </a:pPr>
            <a:r>
              <a:rPr lang="ru-RU" sz="2000" b="1" dirty="0" smtClean="0">
                <a:solidFill>
                  <a:schemeClr val="accent1">
                    <a:lumMod val="50000"/>
                  </a:schemeClr>
                </a:solidFill>
              </a:rPr>
              <a:t>фотографии </a:t>
            </a:r>
            <a:r>
              <a:rPr lang="ru-RU" sz="2000" b="1" dirty="0">
                <a:solidFill>
                  <a:schemeClr val="accent1">
                    <a:lumMod val="50000"/>
                  </a:schemeClr>
                </a:solidFill>
              </a:rPr>
              <a:t>родителей детей с их детскими игрушками. </a:t>
            </a:r>
          </a:p>
          <a:p>
            <a:pPr marL="342900" indent="-342900">
              <a:buFont typeface="Arial" panose="020B0604020202020204" pitchFamily="34" charset="0"/>
              <a:buChar char="•"/>
            </a:pPr>
            <a:r>
              <a:rPr lang="ru-RU" sz="2000" b="1" dirty="0" err="1">
                <a:solidFill>
                  <a:schemeClr val="accent1">
                    <a:lumMod val="50000"/>
                  </a:schemeClr>
                </a:solidFill>
              </a:rPr>
              <a:t>мемори</a:t>
            </a:r>
            <a:r>
              <a:rPr lang="ru-RU" sz="2000" b="1" dirty="0">
                <a:solidFill>
                  <a:schemeClr val="accent1">
                    <a:lumMod val="50000"/>
                  </a:schemeClr>
                </a:solidFill>
              </a:rPr>
              <a:t>-бук </a:t>
            </a:r>
            <a:r>
              <a:rPr lang="en-US" sz="2000" b="1" dirty="0">
                <a:solidFill>
                  <a:schemeClr val="accent1">
                    <a:lumMod val="50000"/>
                  </a:schemeClr>
                </a:solidFill>
              </a:rPr>
              <a:t>(</a:t>
            </a:r>
            <a:r>
              <a:rPr lang="en-US" sz="2000" b="1" dirty="0">
                <a:solidFill>
                  <a:schemeClr val="accent1">
                    <a:lumMod val="50000"/>
                  </a:schemeClr>
                </a:solidFill>
                <a:latin typeface="Times New Roman" pitchFamily="18" charset="0"/>
                <a:cs typeface="Times New Roman" pitchFamily="18" charset="0"/>
              </a:rPr>
              <a:t>memory book) </a:t>
            </a:r>
            <a:r>
              <a:rPr lang="ru-RU" sz="2000" b="1" dirty="0">
                <a:solidFill>
                  <a:schemeClr val="accent1">
                    <a:lumMod val="50000"/>
                  </a:schemeClr>
                </a:solidFill>
              </a:rPr>
              <a:t>как продукт совместной деятельности взаимодействия педагогов, детей и родителей</a:t>
            </a:r>
          </a:p>
          <a:p>
            <a:pPr marL="285750" indent="-285750" algn="ctr">
              <a:buFont typeface="Arial" panose="020B0604020202020204" pitchFamily="34" charset="0"/>
              <a:buChar char="•"/>
            </a:pPr>
            <a:endParaRPr lang="ru-RU" sz="1350" dirty="0"/>
          </a:p>
        </p:txBody>
      </p:sp>
      <p:pic>
        <p:nvPicPr>
          <p:cNvPr id="6" name="Объект 7">
            <a:extLst>
              <a:ext uri="{FF2B5EF4-FFF2-40B4-BE49-F238E27FC236}">
                <a16:creationId xmlns:a16="http://schemas.microsoft.com/office/drawing/2014/main" id="{9DD7F4FE-239B-4A2F-A812-A4AA8E833DE4}"/>
              </a:ext>
            </a:extLst>
          </p:cNvPr>
          <p:cNvPicPr>
            <a:picLocks noGrp="1" noChangeAspect="1"/>
          </p:cNvPicPr>
          <p:nvPr>
            <p:ph sz="half" idx="4294967295"/>
          </p:nvPr>
        </p:nvPicPr>
        <p:blipFill>
          <a:blip r:embed="rId4" cstate="email">
            <a:extLst>
              <a:ext uri="{28A0092B-C50C-407E-A947-70E740481C1C}">
                <a14:useLocalDpi xmlns:a14="http://schemas.microsoft.com/office/drawing/2010/main"/>
              </a:ext>
            </a:extLst>
          </a:blip>
          <a:stretch>
            <a:fillRect/>
          </a:stretch>
        </p:blipFill>
        <p:spPr>
          <a:xfrm>
            <a:off x="2807805" y="2424750"/>
            <a:ext cx="3258349" cy="2443762"/>
          </a:xfrm>
        </p:spPr>
      </p:pic>
    </p:spTree>
    <p:extLst>
      <p:ext uri="{BB962C8B-B14F-4D97-AF65-F5344CB8AC3E}">
        <p14:creationId xmlns:p14="http://schemas.microsoft.com/office/powerpoint/2010/main" val="6890582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a:t>Предметно-развивающая </a:t>
            </a:r>
            <a:r>
              <a:rPr lang="ru-RU" sz="2400" dirty="0" smtClean="0"/>
              <a:t>среда</a:t>
            </a:r>
            <a:endParaRPr lang="ru-RU" sz="1800" dirty="0"/>
          </a:p>
        </p:txBody>
      </p:sp>
      <p:pic>
        <p:nvPicPr>
          <p:cNvPr id="6" name="Picture 7" descr="PA31003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685952" y="1762125"/>
            <a:ext cx="4038600" cy="3028950"/>
          </a:xfrm>
          <a:prstGeom prst="rect">
            <a:avLst/>
          </a:prstGeom>
          <a:noFill/>
        </p:spPr>
      </p:pic>
      <p:pic>
        <p:nvPicPr>
          <p:cNvPr id="5" name="Picture 4" descr="PA310048"/>
          <p:cNvPicPr>
            <a:picLocks noGrp="1" noChangeAspect="1" noChangeArrowheads="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5239910" y="1897297"/>
            <a:ext cx="3657600" cy="2743201"/>
          </a:xfrm>
          <a:prstGeom prst="rect">
            <a:avLst/>
          </a:prstGeom>
          <a:noFill/>
        </p:spPr>
      </p:pic>
      <p:sp>
        <p:nvSpPr>
          <p:cNvPr id="3" name="Скругленный прямоугольник 2"/>
          <p:cNvSpPr/>
          <p:nvPr/>
        </p:nvSpPr>
        <p:spPr>
          <a:xfrm>
            <a:off x="262393" y="985962"/>
            <a:ext cx="7378810" cy="480094"/>
          </a:xfrm>
          <a:prstGeom prst="roundRect">
            <a:avLst>
              <a:gd name="adj" fmla="val 4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solidFill>
                  <a:schemeClr val="tx2"/>
                </a:solidFill>
              </a:rPr>
              <a:t>игры с водой и плоскостными изображениями (на кафеле) при формировании математических представлений</a:t>
            </a:r>
            <a:endParaRPr lang="en-US" b="1" dirty="0">
              <a:solidFill>
                <a:schemeClr val="tx2"/>
              </a:solidFill>
            </a:endParaRPr>
          </a:p>
        </p:txBody>
      </p:sp>
    </p:spTree>
    <p:extLst>
      <p:ext uri="{BB962C8B-B14F-4D97-AF65-F5344CB8AC3E}">
        <p14:creationId xmlns:p14="http://schemas.microsoft.com/office/powerpoint/2010/main" val="4163533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100" dirty="0"/>
              <a:t>Совместная со студентами театрализованная деятельность «Путешествие к Деду Морозу по ж/</a:t>
            </a:r>
            <a:r>
              <a:rPr lang="ru-RU" sz="2100" dirty="0" err="1"/>
              <a:t>д</a:t>
            </a:r>
            <a:r>
              <a:rPr lang="ru-RU" sz="2100" dirty="0"/>
              <a:t>»</a:t>
            </a:r>
          </a:p>
        </p:txBody>
      </p:sp>
      <p:pic>
        <p:nvPicPr>
          <p:cNvPr id="5" name="Содержимое 4" descr="DSC06209.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0922" y="1243131"/>
            <a:ext cx="4653861" cy="3106233"/>
          </a:xfrm>
        </p:spPr>
      </p:pic>
      <p:pic>
        <p:nvPicPr>
          <p:cNvPr id="6" name="Содержимое 5" descr="DSC06235.jpg"/>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4815156" y="1815976"/>
            <a:ext cx="3883571" cy="2589047"/>
          </a:xfrm>
        </p:spPr>
      </p:pic>
    </p:spTree>
    <p:extLst>
      <p:ext uri="{BB962C8B-B14F-4D97-AF65-F5344CB8AC3E}">
        <p14:creationId xmlns:p14="http://schemas.microsoft.com/office/powerpoint/2010/main" val="403680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Общеразвивающие </a:t>
            </a:r>
            <a:r>
              <a:rPr lang="ru-RU" dirty="0" smtClean="0"/>
              <a:t>упражнения</a:t>
            </a:r>
            <a:endParaRPr lang="en-US" dirty="0"/>
          </a:p>
        </p:txBody>
      </p:sp>
      <p:pic>
        <p:nvPicPr>
          <p:cNvPr id="4" name="Рисунок 3">
            <a:extLst>
              <a:ext uri="{FF2B5EF4-FFF2-40B4-BE49-F238E27FC236}">
                <a16:creationId xmlns:a16="http://schemas.microsoft.com/office/drawing/2014/main" id="{044DD4B8-DEA6-A64C-5E98-27E59C08EBF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8379" t="17655" r="37272" b="18504"/>
          <a:stretch/>
        </p:blipFill>
        <p:spPr bwMode="auto">
          <a:xfrm>
            <a:off x="6743393" y="1191021"/>
            <a:ext cx="2019884" cy="2977584"/>
          </a:xfrm>
          <a:prstGeom prst="rect">
            <a:avLst/>
          </a:prstGeom>
          <a:ln w="57150">
            <a:solidFill>
              <a:srgbClr val="92D050"/>
            </a:solidFill>
          </a:ln>
        </p:spPr>
      </p:pic>
      <p:pic>
        <p:nvPicPr>
          <p:cNvPr id="5" name="VIDEO-2022-02-18-10-00-14 (1)">
            <a:hlinkClick r:id="" action="ppaction://media"/>
            <a:extLst>
              <a:ext uri="{FF2B5EF4-FFF2-40B4-BE49-F238E27FC236}">
                <a16:creationId xmlns:a16="http://schemas.microsoft.com/office/drawing/2014/main" id="{7C84E89D-3C61-672B-3635-71582E5396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bwMode="auto">
          <a:xfrm>
            <a:off x="2771680" y="2085115"/>
            <a:ext cx="3788163" cy="2083490"/>
          </a:xfrm>
          <a:prstGeom prst="rect">
            <a:avLst/>
          </a:prstGeom>
          <a:ln w="57150">
            <a:solidFill>
              <a:srgbClr val="92D050"/>
            </a:solidFill>
          </a:ln>
          <a:effectLst/>
        </p:spPr>
      </p:pic>
      <p:pic>
        <p:nvPicPr>
          <p:cNvPr id="6" name="Рисунок 5">
            <a:extLst>
              <a:ext uri="{FF2B5EF4-FFF2-40B4-BE49-F238E27FC236}">
                <a16:creationId xmlns:a16="http://schemas.microsoft.com/office/drawing/2014/main" id="{630E2CA9-886F-D1F2-A5CD-D0DC6137023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7273" t="10630" r="41591" b="36220"/>
          <a:stretch/>
        </p:blipFill>
        <p:spPr bwMode="auto">
          <a:xfrm>
            <a:off x="353505" y="1334450"/>
            <a:ext cx="2004734" cy="2834155"/>
          </a:xfrm>
          <a:prstGeom prst="rect">
            <a:avLst/>
          </a:prstGeom>
          <a:ln w="57150">
            <a:solidFill>
              <a:srgbClr val="92D050"/>
            </a:solidFill>
          </a:ln>
          <a:effectLst/>
        </p:spPr>
      </p:pic>
      <p:pic>
        <p:nvPicPr>
          <p:cNvPr id="7" name="Объект 5">
            <a:extLst>
              <a:ext uri="{FF2B5EF4-FFF2-40B4-BE49-F238E27FC236}">
                <a16:creationId xmlns:a16="http://schemas.microsoft.com/office/drawing/2014/main" id="{287C1D91-01B2-2F44-FAA5-B8E8180D52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auto">
          <a:xfrm>
            <a:off x="3794346" y="1129858"/>
            <a:ext cx="777653" cy="777653"/>
          </a:xfrm>
          <a:prstGeom prst="rect">
            <a:avLst/>
          </a:prstGeom>
        </p:spPr>
      </p:pic>
      <p:pic>
        <p:nvPicPr>
          <p:cNvPr id="8" name="Объект 7">
            <a:extLst>
              <a:ext uri="{FF2B5EF4-FFF2-40B4-BE49-F238E27FC236}">
                <a16:creationId xmlns:a16="http://schemas.microsoft.com/office/drawing/2014/main" id="{C0F41ED5-B54B-09CF-8A02-9593935CBF9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auto">
          <a:xfrm>
            <a:off x="2732620" y="1129858"/>
            <a:ext cx="777653" cy="777653"/>
          </a:xfrm>
          <a:prstGeom prst="rect">
            <a:avLst/>
          </a:prstGeom>
        </p:spPr>
      </p:pic>
    </p:spTree>
    <p:extLst>
      <p:ext uri="{BB962C8B-B14F-4D97-AF65-F5344CB8AC3E}">
        <p14:creationId xmlns:p14="http://schemas.microsoft.com/office/powerpoint/2010/main" val="201963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1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100000">
                <p:cTn id="12" repeatCount="indefinite"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a:t>Д</a:t>
            </a:r>
            <a:r>
              <a:rPr lang="ru-RU" sz="3200" dirty="0" smtClean="0"/>
              <a:t>осуг</a:t>
            </a:r>
            <a:endParaRPr lang="en-US" sz="3200" dirty="0"/>
          </a:p>
        </p:txBody>
      </p:sp>
      <p:sp>
        <p:nvSpPr>
          <p:cNvPr id="3" name="Объект 2"/>
          <p:cNvSpPr>
            <a:spLocks noGrp="1"/>
          </p:cNvSpPr>
          <p:nvPr>
            <p:ph idx="1"/>
          </p:nvPr>
        </p:nvSpPr>
        <p:spPr/>
        <p:txBody>
          <a:bodyPr/>
          <a:lstStyle/>
          <a:p>
            <a:endParaRPr lang="en-US"/>
          </a:p>
        </p:txBody>
      </p:sp>
      <p:pic>
        <p:nvPicPr>
          <p:cNvPr id="4" name="АДК">
            <a:hlinkClick r:id="" action="ppaction://media"/>
            <a:extLst>
              <a:ext uri="{FF2B5EF4-FFF2-40B4-BE49-F238E27FC236}">
                <a16:creationId xmlns:a16="http://schemas.microsoft.com/office/drawing/2014/main" id="{1678EFA6-B896-C7F3-5387-97420B765E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253494" y="1312337"/>
            <a:ext cx="5550927" cy="3191060"/>
          </a:xfrm>
          <a:prstGeom prst="rect">
            <a:avLst/>
          </a:prstGeom>
          <a:ln w="57150">
            <a:solidFill>
              <a:srgbClr val="92D050"/>
            </a:solidFill>
          </a:ln>
        </p:spPr>
      </p:pic>
      <p:pic>
        <p:nvPicPr>
          <p:cNvPr id="5" name="Рисунок 4">
            <a:extLst>
              <a:ext uri="{FF2B5EF4-FFF2-40B4-BE49-F238E27FC236}">
                <a16:creationId xmlns:a16="http://schemas.microsoft.com/office/drawing/2014/main" id="{800CF4BB-EE3B-D49E-AC98-CFC88773CB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6001598" y="1271362"/>
            <a:ext cx="2901708" cy="3199602"/>
          </a:xfrm>
          <a:prstGeom prst="rect">
            <a:avLst/>
          </a:prstGeom>
        </p:spPr>
      </p:pic>
    </p:spTree>
    <p:extLst>
      <p:ext uri="{BB962C8B-B14F-4D97-AF65-F5344CB8AC3E}">
        <p14:creationId xmlns:p14="http://schemas.microsoft.com/office/powerpoint/2010/main" val="250894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142"/>
            <a:ext cx="8014010" cy="711482"/>
          </a:xfrm>
        </p:spPr>
        <p:txBody>
          <a:bodyPr>
            <a:normAutofit/>
          </a:bodyPr>
          <a:lstStyle/>
          <a:p>
            <a:pPr algn="l"/>
            <a:r>
              <a:rPr lang="ru-RU" sz="3100" b="1" dirty="0" smtClean="0">
                <a:solidFill>
                  <a:srgbClr val="ECEADC"/>
                </a:solidFill>
              </a:rPr>
              <a:t>Характер роли</a:t>
            </a:r>
            <a:r>
              <a:rPr lang="LID9216" sz="3100" b="1" dirty="0" smtClean="0">
                <a:solidFill>
                  <a:srgbClr val="ECEADC"/>
                </a:solidFill>
              </a:rPr>
              <a:t>:</a:t>
            </a:r>
            <a:r>
              <a:rPr lang="ru-RU" sz="3100" b="1" dirty="0" smtClean="0">
                <a:solidFill>
                  <a:srgbClr val="ECEADC"/>
                </a:solidFill>
              </a:rPr>
              <a:t> </a:t>
            </a:r>
            <a:r>
              <a:rPr lang="ru-RU" sz="2000" b="1" dirty="0">
                <a:solidFill>
                  <a:srgbClr val="ECEADC"/>
                </a:solidFill>
              </a:rPr>
              <a:t>Сюжетно-ролевые игры</a:t>
            </a:r>
            <a:endParaRPr lang="en-US" sz="1200" b="1" dirty="0">
              <a:solidFill>
                <a:srgbClr val="ECEADC"/>
              </a:solidFill>
            </a:endParaRPr>
          </a:p>
        </p:txBody>
      </p:sp>
      <p:sp>
        <p:nvSpPr>
          <p:cNvPr id="4" name="Скругленный прямоугольник 3"/>
          <p:cNvSpPr/>
          <p:nvPr/>
        </p:nvSpPr>
        <p:spPr>
          <a:xfrm>
            <a:off x="200722" y="1382749"/>
            <a:ext cx="2713463"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2">
                    <a:lumMod val="50000"/>
                  </a:schemeClr>
                </a:solidFill>
              </a:rPr>
              <a:t>Роль </a:t>
            </a:r>
            <a:r>
              <a:rPr lang="ru-RU" sz="2000" b="1" dirty="0">
                <a:solidFill>
                  <a:schemeClr val="tx2">
                    <a:lumMod val="50000"/>
                  </a:schemeClr>
                </a:solidFill>
              </a:rPr>
              <a:t>определяет характер и последовательность разнообразных действий </a:t>
            </a:r>
            <a:endParaRPr lang="en-US" sz="2400" b="1" dirty="0">
              <a:solidFill>
                <a:schemeClr val="tx2">
                  <a:lumMod val="50000"/>
                </a:schemeClr>
              </a:solidFill>
            </a:endParaRPr>
          </a:p>
        </p:txBody>
      </p:sp>
      <p:sp>
        <p:nvSpPr>
          <p:cNvPr id="5" name="Скругленный прямоугольник 4"/>
          <p:cNvSpPr/>
          <p:nvPr/>
        </p:nvSpPr>
        <p:spPr>
          <a:xfrm>
            <a:off x="3025698" y="1382749"/>
            <a:ext cx="3081453"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В соответствие с жизненной последовательностью </a:t>
            </a:r>
            <a:endParaRPr lang="ru-RU" sz="2000" b="1" dirty="0" smtClean="0">
              <a:solidFill>
                <a:schemeClr val="tx2">
                  <a:lumMod val="50000"/>
                </a:schemeClr>
              </a:solidFill>
            </a:endParaRPr>
          </a:p>
          <a:p>
            <a:pPr algn="ctr"/>
            <a:endParaRPr lang="ru-RU" sz="2000" b="1" dirty="0">
              <a:solidFill>
                <a:schemeClr val="tx2">
                  <a:lumMod val="50000"/>
                </a:schemeClr>
              </a:solidFill>
            </a:endParaRPr>
          </a:p>
          <a:p>
            <a:pPr algn="ctr"/>
            <a:r>
              <a:rPr lang="ru-RU" sz="2000" b="1" dirty="0" smtClean="0">
                <a:solidFill>
                  <a:schemeClr val="tx2">
                    <a:lumMod val="50000"/>
                  </a:schemeClr>
                </a:solidFill>
              </a:rPr>
              <a:t>смена </a:t>
            </a:r>
            <a:r>
              <a:rPr lang="ru-RU" sz="2000" b="1" dirty="0">
                <a:solidFill>
                  <a:schemeClr val="tx2">
                    <a:lumMod val="50000"/>
                  </a:schemeClr>
                </a:solidFill>
              </a:rPr>
              <a:t>видов игровых действий с помощью педагога</a:t>
            </a:r>
            <a:endParaRPr lang="en-US" sz="2000" b="1" dirty="0">
              <a:solidFill>
                <a:schemeClr val="tx2">
                  <a:lumMod val="50000"/>
                </a:schemeClr>
              </a:solidFill>
            </a:endParaRPr>
          </a:p>
        </p:txBody>
      </p:sp>
      <p:sp>
        <p:nvSpPr>
          <p:cNvPr id="6" name="Скругленный прямоугольник 5"/>
          <p:cNvSpPr/>
          <p:nvPr/>
        </p:nvSpPr>
        <p:spPr>
          <a:xfrm>
            <a:off x="6348761" y="1382749"/>
            <a:ext cx="2587083"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Повторяющиеся бытовые сюжеты с функциональными действиями с игрушками</a:t>
            </a:r>
            <a:endParaRPr lang="en-US" sz="2000" b="1" dirty="0">
              <a:solidFill>
                <a:schemeClr val="tx2">
                  <a:lumMod val="50000"/>
                </a:schemeClr>
              </a:solidFill>
            </a:endParaRP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2580997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142"/>
            <a:ext cx="8014010" cy="711482"/>
          </a:xfrm>
        </p:spPr>
        <p:txBody>
          <a:bodyPr>
            <a:normAutofit/>
          </a:bodyPr>
          <a:lstStyle/>
          <a:p>
            <a:pPr algn="l"/>
            <a:r>
              <a:rPr lang="ru-RU" sz="3100" b="1" dirty="0" smtClean="0">
                <a:solidFill>
                  <a:srgbClr val="ECEADC"/>
                </a:solidFill>
              </a:rPr>
              <a:t>Характер роли</a:t>
            </a:r>
            <a:r>
              <a:rPr lang="LID9216" sz="3100" b="1" dirty="0" smtClean="0">
                <a:solidFill>
                  <a:srgbClr val="ECEADC"/>
                </a:solidFill>
              </a:rPr>
              <a:t>:</a:t>
            </a:r>
            <a:r>
              <a:rPr lang="ru-RU" sz="3100" b="1" dirty="0" smtClean="0">
                <a:solidFill>
                  <a:srgbClr val="ECEADC"/>
                </a:solidFill>
              </a:rPr>
              <a:t> </a:t>
            </a:r>
            <a:r>
              <a:rPr lang="ru-RU" sz="2000" dirty="0"/>
              <a:t>т</a:t>
            </a:r>
            <a:r>
              <a:rPr lang="ru-RU" sz="2000" b="1" dirty="0" smtClean="0">
                <a:solidFill>
                  <a:srgbClr val="ECEADC"/>
                </a:solidFill>
              </a:rPr>
              <a:t>еатрализованные </a:t>
            </a:r>
            <a:r>
              <a:rPr lang="ru-RU" sz="2000" b="1" dirty="0">
                <a:solidFill>
                  <a:srgbClr val="ECEADC"/>
                </a:solidFill>
              </a:rPr>
              <a:t>игры</a:t>
            </a:r>
            <a:endParaRPr lang="en-US" sz="1200" b="1" dirty="0">
              <a:solidFill>
                <a:srgbClr val="ECEADC"/>
              </a:solidFill>
            </a:endParaRPr>
          </a:p>
        </p:txBody>
      </p:sp>
      <p:sp>
        <p:nvSpPr>
          <p:cNvPr id="4" name="Скругленный прямоугольник 3"/>
          <p:cNvSpPr/>
          <p:nvPr/>
        </p:nvSpPr>
        <p:spPr>
          <a:xfrm>
            <a:off x="39367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2">
                    <a:lumMod val="50000"/>
                  </a:schemeClr>
                </a:solidFill>
              </a:rPr>
              <a:t>Детализирует </a:t>
            </a:r>
            <a:r>
              <a:rPr lang="ru-RU" sz="1400" b="1" dirty="0">
                <a:solidFill>
                  <a:schemeClr val="tx2">
                    <a:lumMod val="50000"/>
                  </a:schemeClr>
                </a:solidFill>
              </a:rPr>
              <a:t>образ, выбирает наиболее характерные движения персонажа, передает присущие ему позы, при перевоплощении в образ использует  предметы-заместители, воображаемые предметы. </a:t>
            </a:r>
            <a:r>
              <a:rPr lang="ru-RU" sz="1400" b="1" dirty="0" smtClean="0">
                <a:solidFill>
                  <a:schemeClr val="tx2">
                    <a:lumMod val="50000"/>
                  </a:schemeClr>
                </a:solidFill>
              </a:rPr>
              <a:t>Ребенок </a:t>
            </a:r>
            <a:r>
              <a:rPr lang="ru-RU" sz="1400" b="1" dirty="0">
                <a:solidFill>
                  <a:schemeClr val="tx2">
                    <a:lumMod val="50000"/>
                  </a:schemeClr>
                </a:solidFill>
              </a:rPr>
              <a:t>умеет взаимодействовать с другими персонажами - договариваться</a:t>
            </a:r>
            <a:endParaRPr lang="en-US" sz="1600" b="1" dirty="0">
              <a:solidFill>
                <a:schemeClr val="tx2">
                  <a:lumMod val="50000"/>
                </a:schemeClr>
              </a:solidFill>
            </a:endParaRPr>
          </a:p>
        </p:txBody>
      </p:sp>
      <p:sp>
        <p:nvSpPr>
          <p:cNvPr id="5" name="Скругленный прямоугольник 4"/>
          <p:cNvSpPr/>
          <p:nvPr/>
        </p:nvSpPr>
        <p:spPr>
          <a:xfrm>
            <a:off x="325041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50" b="1" dirty="0" smtClean="0">
                <a:solidFill>
                  <a:schemeClr val="tx2">
                    <a:lumMod val="50000"/>
                  </a:schemeClr>
                </a:solidFill>
              </a:rPr>
              <a:t>Образная </a:t>
            </a:r>
            <a:r>
              <a:rPr lang="ru-RU" sz="1550" b="1" dirty="0">
                <a:solidFill>
                  <a:schemeClr val="tx2">
                    <a:lumMod val="50000"/>
                  </a:schemeClr>
                </a:solidFill>
              </a:rPr>
              <a:t>игра с элементами роли, проявляет репродуктивное воображение. Ребенок берет на себя роль, начинает играть и лишь потом вступает воображение, что свидетельствует о </a:t>
            </a:r>
            <a:r>
              <a:rPr lang="ru-RU" sz="1550" b="1" dirty="0" err="1" smtClean="0">
                <a:solidFill>
                  <a:schemeClr val="tx2">
                    <a:lumMod val="50000"/>
                  </a:schemeClr>
                </a:solidFill>
              </a:rPr>
              <a:t>несформированности</a:t>
            </a:r>
            <a:r>
              <a:rPr lang="ru-RU" sz="1550" b="1" dirty="0" smtClean="0">
                <a:solidFill>
                  <a:schemeClr val="tx2">
                    <a:lumMod val="50000"/>
                  </a:schemeClr>
                </a:solidFill>
              </a:rPr>
              <a:t> </a:t>
            </a:r>
            <a:r>
              <a:rPr lang="ru-RU" sz="1550" b="1" dirty="0">
                <a:solidFill>
                  <a:schemeClr val="tx2">
                    <a:lumMod val="50000"/>
                  </a:schemeClr>
                </a:solidFill>
              </a:rPr>
              <a:t>действий планирования</a:t>
            </a:r>
            <a:endParaRPr lang="en-US" sz="1550" b="1" dirty="0">
              <a:solidFill>
                <a:schemeClr val="tx2">
                  <a:lumMod val="50000"/>
                </a:schemeClr>
              </a:solidFill>
            </a:endParaRPr>
          </a:p>
        </p:txBody>
      </p:sp>
      <p:sp>
        <p:nvSpPr>
          <p:cNvPr id="6" name="Скругленный прямоугольник 5"/>
          <p:cNvSpPr/>
          <p:nvPr/>
        </p:nvSpPr>
        <p:spPr>
          <a:xfrm>
            <a:off x="610715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2">
                    <a:lumMod val="50000"/>
                  </a:schemeClr>
                </a:solidFill>
              </a:rPr>
              <a:t>Принимает </a:t>
            </a:r>
            <a:r>
              <a:rPr lang="ru-RU" sz="1400" b="1" dirty="0">
                <a:solidFill>
                  <a:schemeClr val="tx2">
                    <a:lumMod val="50000"/>
                  </a:schemeClr>
                </a:solidFill>
              </a:rPr>
              <a:t>отдельные фрагменты предложенного взрослым сюжета, не всегда адекватно подчиняет инструкции предметы и куклы, самостоятельно ничего не планируя.  Может соотносить куклы и персонажи: знает, кто кем и что чем </a:t>
            </a:r>
            <a:r>
              <a:rPr lang="ru-RU" sz="1400" b="1" dirty="0" smtClean="0">
                <a:solidFill>
                  <a:schemeClr val="tx2">
                    <a:lumMod val="50000"/>
                  </a:schemeClr>
                </a:solidFill>
              </a:rPr>
              <a:t>будет</a:t>
            </a:r>
            <a:endParaRPr lang="en-US" sz="1400" b="1" dirty="0">
              <a:solidFill>
                <a:schemeClr val="tx2">
                  <a:lumMod val="50000"/>
                </a:schemeClr>
              </a:solidFill>
            </a:endParaRP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4288515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142"/>
            <a:ext cx="8014010" cy="711482"/>
          </a:xfrm>
        </p:spPr>
        <p:txBody>
          <a:bodyPr>
            <a:normAutofit/>
          </a:bodyPr>
          <a:lstStyle/>
          <a:p>
            <a:pPr algn="l"/>
            <a:r>
              <a:rPr lang="ru-RU" sz="2400" b="1" dirty="0">
                <a:solidFill>
                  <a:srgbClr val="ECEADC"/>
                </a:solidFill>
              </a:rPr>
              <a:t>Использование подготовленного пространства для игр</a:t>
            </a:r>
            <a:endParaRPr lang="en-US" sz="1000" b="1" dirty="0">
              <a:solidFill>
                <a:srgbClr val="ECEADC"/>
              </a:solidFill>
            </a:endParaRPr>
          </a:p>
        </p:txBody>
      </p:sp>
      <p:sp>
        <p:nvSpPr>
          <p:cNvPr id="4" name="Скругленный прямоугольник 3"/>
          <p:cNvSpPr/>
          <p:nvPr/>
        </p:nvSpPr>
        <p:spPr>
          <a:xfrm>
            <a:off x="341971" y="1382749"/>
            <a:ext cx="2535044"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tx2">
                    <a:lumMod val="50000"/>
                  </a:schemeClr>
                </a:solidFill>
              </a:rPr>
              <a:t>Использует разнообразный спектр игрушек, мебели, обращается к книгам, коллекциям, мини-музеям, исследованиям, </a:t>
            </a:r>
            <a:r>
              <a:rPr lang="ru-RU" sz="1600" b="1" dirty="0" smtClean="0">
                <a:solidFill>
                  <a:schemeClr val="tx2">
                    <a:lumMod val="50000"/>
                  </a:schemeClr>
                </a:solidFill>
              </a:rPr>
              <a:t>экспериментированию, </a:t>
            </a:r>
            <a:r>
              <a:rPr lang="ru-RU" sz="1600" b="1" dirty="0">
                <a:solidFill>
                  <a:schemeClr val="tx2">
                    <a:lumMod val="50000"/>
                  </a:schemeClr>
                </a:solidFill>
              </a:rPr>
              <a:t>игровым модулям</a:t>
            </a:r>
            <a:endParaRPr lang="en-US" b="1" dirty="0">
              <a:solidFill>
                <a:schemeClr val="tx2">
                  <a:lumMod val="50000"/>
                </a:schemeClr>
              </a:solidFill>
            </a:endParaRPr>
          </a:p>
        </p:txBody>
      </p:sp>
      <p:sp>
        <p:nvSpPr>
          <p:cNvPr id="5" name="Скругленный прямоугольник 4"/>
          <p:cNvSpPr/>
          <p:nvPr/>
        </p:nvSpPr>
        <p:spPr>
          <a:xfrm>
            <a:off x="325041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2">
                    <a:lumMod val="50000"/>
                  </a:schemeClr>
                </a:solidFill>
              </a:rPr>
              <a:t>Игрушки</a:t>
            </a:r>
            <a:r>
              <a:rPr lang="ru-RU" b="1" dirty="0">
                <a:solidFill>
                  <a:schemeClr val="tx2">
                    <a:lumMod val="50000"/>
                  </a:schemeClr>
                </a:solidFill>
              </a:rPr>
              <a:t>, с помощью которых возможно маркировать пространства,</a:t>
            </a:r>
          </a:p>
          <a:p>
            <a:pPr algn="ctr"/>
            <a:r>
              <a:rPr lang="ru-RU" b="1" dirty="0">
                <a:solidFill>
                  <a:schemeClr val="tx2">
                    <a:lumMod val="50000"/>
                  </a:schemeClr>
                </a:solidFill>
              </a:rPr>
              <a:t>конструкторы для моделирования пространства</a:t>
            </a:r>
          </a:p>
        </p:txBody>
      </p:sp>
      <p:sp>
        <p:nvSpPr>
          <p:cNvPr id="6" name="Скругленный прямоугольник 5"/>
          <p:cNvSpPr/>
          <p:nvPr/>
        </p:nvSpPr>
        <p:spPr>
          <a:xfrm>
            <a:off x="6107151" y="1382749"/>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2">
                    <a:lumMod val="50000"/>
                  </a:schemeClr>
                </a:solidFill>
              </a:rPr>
              <a:t>Игрушки-предметы</a:t>
            </a:r>
            <a:r>
              <a:rPr lang="ru-RU" sz="1600" b="1" dirty="0">
                <a:solidFill>
                  <a:schemeClr val="tx2">
                    <a:lumMod val="50000"/>
                  </a:schemeClr>
                </a:solidFill>
              </a:rPr>
              <a:t>, с которыми знают, как оперировать (например, различные виды транспорта),</a:t>
            </a:r>
          </a:p>
          <a:p>
            <a:pPr algn="ctr"/>
            <a:r>
              <a:rPr lang="ru-RU" sz="1600" b="1" dirty="0">
                <a:solidFill>
                  <a:schemeClr val="tx2">
                    <a:lumMod val="50000"/>
                  </a:schemeClr>
                </a:solidFill>
              </a:rPr>
              <a:t>игрушки-персонажи  (мультфильмы, гаджеты)</a:t>
            </a:r>
          </a:p>
        </p:txBody>
      </p:sp>
      <p:sp>
        <p:nvSpPr>
          <p:cNvPr id="7" name="Скругленный прямоугольник 6"/>
          <p:cNvSpPr/>
          <p:nvPr/>
        </p:nvSpPr>
        <p:spPr>
          <a:xfrm>
            <a:off x="1177972" y="96130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96130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961305"/>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Tree>
    <p:extLst>
      <p:ext uri="{BB962C8B-B14F-4D97-AF65-F5344CB8AC3E}">
        <p14:creationId xmlns:p14="http://schemas.microsoft.com/office/powerpoint/2010/main" val="1741678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close up of clock">
            <a:extLst>
              <a:ext uri="{FF2B5EF4-FFF2-40B4-BE49-F238E27FC236}">
                <a16:creationId xmlns:a16="http://schemas.microsoft.com/office/drawing/2014/main" id="{83B20FBB-8217-4FB0-BC35-E49BA9252554}"/>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4840065" y="0"/>
            <a:ext cx="4295775" cy="5143500"/>
          </a:xfrm>
        </p:spPr>
      </p:pic>
      <p:pic>
        <p:nvPicPr>
          <p:cNvPr id="5" name="Picture Placeholder 4" descr="girl with headphones, backpack, and stack of binders/books">
            <a:extLst>
              <a:ext uri="{FF2B5EF4-FFF2-40B4-BE49-F238E27FC236}">
                <a16:creationId xmlns:a16="http://schemas.microsoft.com/office/drawing/2014/main" id="{68B6FFC1-6A21-4DAC-82BC-F2966925C165}"/>
              </a:ext>
            </a:extLst>
          </p:cNvPr>
          <p:cNvPicPr>
            <a:picLocks noGrp="1" noChangeAspect="1"/>
          </p:cNvPicPr>
          <p:nvPr>
            <p:ph type="pic" sz="quarter" idx="12"/>
          </p:nvPr>
        </p:nvPicPr>
        <p:blipFill rotWithShape="1">
          <a:blip r:embed="rId4" cstate="email">
            <a:extLst>
              <a:ext uri="{28A0092B-C50C-407E-A947-70E740481C1C}">
                <a14:useLocalDpi xmlns:a14="http://schemas.microsoft.com/office/drawing/2010/main"/>
              </a:ext>
            </a:extLst>
          </a:blip>
          <a:srcRect/>
          <a:stretch/>
        </p:blipFill>
        <p:spPr>
          <a:xfrm>
            <a:off x="0" y="0"/>
            <a:ext cx="6065478" cy="5143500"/>
          </a:xfrm>
        </p:spPr>
      </p:pic>
      <p:sp>
        <p:nvSpPr>
          <p:cNvPr id="20" name="Прямоугольник 19"/>
          <p:cNvSpPr/>
          <p:nvPr/>
        </p:nvSpPr>
        <p:spPr>
          <a:xfrm>
            <a:off x="-8159" y="0"/>
            <a:ext cx="9143999" cy="5143500"/>
          </a:xfrm>
          <a:prstGeom prst="rect">
            <a:avLst/>
          </a:prstGeom>
          <a:solidFill>
            <a:schemeClr val="bg2">
              <a:lumMod val="2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5" name="Скругленный прямоугольник 14"/>
          <p:cNvSpPr/>
          <p:nvPr/>
        </p:nvSpPr>
        <p:spPr>
          <a:xfrm>
            <a:off x="-4080" y="3097850"/>
            <a:ext cx="5975696" cy="1537212"/>
          </a:xfrm>
          <a:prstGeom prst="roundRect">
            <a:avLst>
              <a:gd name="adj" fmla="val 22141"/>
            </a:avLst>
          </a:prstGeom>
          <a:solidFill>
            <a:srgbClr val="1F4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Скругленный прямоугольник 15"/>
          <p:cNvSpPr/>
          <p:nvPr/>
        </p:nvSpPr>
        <p:spPr>
          <a:xfrm>
            <a:off x="-4080" y="3097850"/>
            <a:ext cx="5975696" cy="1444109"/>
          </a:xfrm>
          <a:prstGeom prst="roundRect">
            <a:avLst>
              <a:gd name="adj" fmla="val 12606"/>
            </a:avLst>
          </a:prstGeom>
          <a:solidFill>
            <a:srgbClr val="2D7275"/>
          </a:solidFill>
        </p:spPr>
        <p:txBody>
          <a:bodyPr wrap="square">
            <a:spAutoFit/>
          </a:bodyPr>
          <a:lstStyle/>
          <a:p>
            <a:pPr defTabSz="685800" eaLnBrk="0" fontAlgn="base" hangingPunct="0">
              <a:spcBef>
                <a:spcPct val="0"/>
              </a:spcBef>
              <a:spcAft>
                <a:spcPct val="0"/>
              </a:spcAft>
            </a:pPr>
            <a:r>
              <a:rPr lang="ru-RU" b="1" dirty="0">
                <a:solidFill>
                  <a:schemeClr val="bg2">
                    <a:lumMod val="90000"/>
                  </a:schemeClr>
                </a:solidFill>
                <a:latin typeface="Arial" panose="020B0604020202020204" pitchFamily="34" charset="0"/>
                <a:cs typeface="Arial" panose="020B0604020202020204" pitchFamily="34" charset="0"/>
              </a:rPr>
              <a:t>Федеральная адаптированная образовательная </a:t>
            </a:r>
            <a:r>
              <a:rPr lang="ru-RU" b="1" dirty="0" smtClean="0">
                <a:solidFill>
                  <a:schemeClr val="bg2">
                    <a:lumMod val="90000"/>
                  </a:schemeClr>
                </a:solidFill>
                <a:latin typeface="Arial" panose="020B0604020202020204" pitchFamily="34" charset="0"/>
                <a:cs typeface="Arial" panose="020B0604020202020204" pitchFamily="34" charset="0"/>
              </a:rPr>
              <a:t>программа</a:t>
            </a:r>
          </a:p>
          <a:p>
            <a:pPr defTabSz="685800" eaLnBrk="0" fontAlgn="base" hangingPunct="0">
              <a:spcBef>
                <a:spcPct val="0"/>
              </a:spcBef>
              <a:spcAft>
                <a:spcPct val="0"/>
              </a:spcAft>
            </a:pPr>
            <a:r>
              <a:rPr lang="ru-RU" b="1" dirty="0" smtClean="0">
                <a:solidFill>
                  <a:schemeClr val="bg2">
                    <a:lumMod val="90000"/>
                  </a:schemeClr>
                </a:solidFill>
                <a:latin typeface="Arial" panose="020B0604020202020204" pitchFamily="34" charset="0"/>
                <a:cs typeface="Arial" panose="020B0604020202020204" pitchFamily="34" charset="0"/>
              </a:rPr>
              <a:t>дошкольного образования особенности </a:t>
            </a:r>
            <a:r>
              <a:rPr lang="ru-RU" b="1" dirty="0">
                <a:solidFill>
                  <a:schemeClr val="bg2">
                    <a:lumMod val="90000"/>
                  </a:schemeClr>
                </a:solidFill>
                <a:latin typeface="Arial" panose="020B0604020202020204" pitchFamily="34" charset="0"/>
                <a:cs typeface="Arial" panose="020B0604020202020204" pitchFamily="34" charset="0"/>
              </a:rPr>
              <a:t>организации и реализации для детей с ЗПР </a:t>
            </a:r>
            <a:endParaRPr lang="ru-RU" b="1" dirty="0">
              <a:solidFill>
                <a:schemeClr val="bg2">
                  <a:lumMod val="90000"/>
                </a:schemeClr>
              </a:solidFill>
              <a:latin typeface="Arial" pitchFamily="34" charset="0"/>
              <a:ea typeface="Verdana" panose="020B0604030504040204" pitchFamily="34" charset="0"/>
              <a:cs typeface="Arial" pitchFamily="34" charset="0"/>
            </a:endParaRPr>
          </a:p>
        </p:txBody>
      </p:sp>
      <p:sp>
        <p:nvSpPr>
          <p:cNvPr id="18" name="Скругленный прямоугольник 17"/>
          <p:cNvSpPr/>
          <p:nvPr/>
        </p:nvSpPr>
        <p:spPr>
          <a:xfrm>
            <a:off x="3164224" y="21730"/>
            <a:ext cx="5975696" cy="1385421"/>
          </a:xfrm>
          <a:prstGeom prst="roundRect">
            <a:avLst>
              <a:gd name="adj" fmla="val 21776"/>
            </a:avLst>
          </a:prstGeom>
          <a:solidFill>
            <a:srgbClr val="1F4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Скругленный прямоугольник 18"/>
          <p:cNvSpPr/>
          <p:nvPr/>
        </p:nvSpPr>
        <p:spPr>
          <a:xfrm>
            <a:off x="3164225" y="21730"/>
            <a:ext cx="5975695" cy="1300932"/>
          </a:xfrm>
          <a:prstGeom prst="roundRect">
            <a:avLst>
              <a:gd name="adj" fmla="val 14680"/>
            </a:avLst>
          </a:prstGeom>
          <a:solidFill>
            <a:srgbClr val="2D7275"/>
          </a:solidFill>
        </p:spPr>
        <p:txBody>
          <a:bodyPr wrap="square">
            <a:spAutoFit/>
          </a:bodyPr>
          <a:lstStyle/>
          <a:p>
            <a:pPr algn="ctr" defTabSz="685800">
              <a:lnSpc>
                <a:spcPct val="90000"/>
              </a:lnSpc>
              <a:spcBef>
                <a:spcPts val="750"/>
              </a:spcBef>
              <a:defRPr/>
            </a:pPr>
            <a:r>
              <a:rPr lang="ru-RU" sz="1600" b="1" dirty="0">
                <a:solidFill>
                  <a:schemeClr val="bg2">
                    <a:lumMod val="90000"/>
                  </a:schemeClr>
                </a:solidFill>
                <a:latin typeface="Arial" panose="020B0604020202020204" pitchFamily="34" charset="0"/>
                <a:cs typeface="Arial" panose="020B0604020202020204" pitchFamily="34" charset="0"/>
              </a:rPr>
              <a:t>Институт коррекционной педагогики Министерства просвещения Российской Федерации</a:t>
            </a:r>
          </a:p>
          <a:p>
            <a:pPr algn="ctr" defTabSz="685800">
              <a:lnSpc>
                <a:spcPct val="90000"/>
              </a:lnSpc>
              <a:spcBef>
                <a:spcPts val="750"/>
              </a:spcBef>
              <a:defRPr/>
            </a:pPr>
            <a:r>
              <a:rPr lang="ru-RU" sz="1600" b="1" dirty="0">
                <a:solidFill>
                  <a:schemeClr val="bg2">
                    <a:lumMod val="90000"/>
                  </a:schemeClr>
                </a:solidFill>
                <a:latin typeface="Arial" panose="020B0604020202020204" pitchFamily="34" charset="0"/>
                <a:cs typeface="Arial" panose="020B0604020202020204" pitchFamily="34" charset="0"/>
              </a:rPr>
              <a:t>Лаборатория образования и комплексной </a:t>
            </a:r>
            <a:r>
              <a:rPr lang="ru-RU" sz="1600" b="1" dirty="0" smtClean="0">
                <a:solidFill>
                  <a:schemeClr val="bg2">
                    <a:lumMod val="90000"/>
                  </a:schemeClr>
                </a:solidFill>
                <a:latin typeface="Arial" panose="020B0604020202020204" pitchFamily="34" charset="0"/>
                <a:cs typeface="Arial" panose="020B0604020202020204" pitchFamily="34" charset="0"/>
              </a:rPr>
              <a:t>реабилитации </a:t>
            </a:r>
            <a:r>
              <a:rPr lang="ru-RU" sz="1600" b="1" dirty="0">
                <a:solidFill>
                  <a:schemeClr val="bg2">
                    <a:lumMod val="90000"/>
                  </a:schemeClr>
                </a:solidFill>
                <a:latin typeface="Arial" panose="020B0604020202020204" pitchFamily="34" charset="0"/>
                <a:cs typeface="Arial" panose="020B0604020202020204" pitchFamily="34" charset="0"/>
              </a:rPr>
              <a:t>детей с </a:t>
            </a:r>
            <a:r>
              <a:rPr lang="ru-RU" sz="1600" b="1" dirty="0" smtClean="0">
                <a:solidFill>
                  <a:schemeClr val="bg2">
                    <a:lumMod val="90000"/>
                  </a:schemeClr>
                </a:solidFill>
                <a:latin typeface="Arial" panose="020B0604020202020204" pitchFamily="34" charset="0"/>
                <a:cs typeface="Arial" panose="020B0604020202020204" pitchFamily="34" charset="0"/>
              </a:rPr>
              <a:t>ЗПР</a:t>
            </a:r>
            <a:endParaRPr lang="ru-RU" sz="1600" b="1" dirty="0">
              <a:solidFill>
                <a:schemeClr val="bg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3344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91F25D-685A-43B1-8536-659983E87533}"/>
              </a:ext>
            </a:extLst>
          </p:cNvPr>
          <p:cNvSpPr>
            <a:spLocks noGrp="1"/>
          </p:cNvSpPr>
          <p:nvPr>
            <p:ph type="title"/>
          </p:nvPr>
        </p:nvSpPr>
        <p:spPr/>
        <p:txBody>
          <a:bodyPr/>
          <a:lstStyle/>
          <a:p>
            <a:r>
              <a:rPr lang="ru-RU" b="1" dirty="0">
                <a:solidFill>
                  <a:srgbClr val="ECEADC"/>
                </a:solidFill>
              </a:rPr>
              <a:t>Обмен заданиями - опытами</a:t>
            </a:r>
          </a:p>
        </p:txBody>
      </p:sp>
      <p:sp>
        <p:nvSpPr>
          <p:cNvPr id="3" name="Текст 2">
            <a:extLst>
              <a:ext uri="{FF2B5EF4-FFF2-40B4-BE49-F238E27FC236}">
                <a16:creationId xmlns:a16="http://schemas.microsoft.com/office/drawing/2014/main" id="{9A72B668-89E0-480B-9EEB-E3F69E965B9E}"/>
              </a:ext>
            </a:extLst>
          </p:cNvPr>
          <p:cNvSpPr>
            <a:spLocks noGrp="1"/>
          </p:cNvSpPr>
          <p:nvPr>
            <p:ph type="body" idx="1"/>
          </p:nvPr>
        </p:nvSpPr>
        <p:spPr/>
        <p:txBody>
          <a:bodyPr>
            <a:normAutofit lnSpcReduction="10000"/>
          </a:bodyPr>
          <a:lstStyle/>
          <a:p>
            <a:r>
              <a:rPr lang="ru-RU" dirty="0">
                <a:solidFill>
                  <a:srgbClr val="ECEADC"/>
                </a:solidFill>
              </a:rPr>
              <a:t>Непоседы ТВ</a:t>
            </a:r>
          </a:p>
        </p:txBody>
      </p:sp>
      <p:pic>
        <p:nvPicPr>
          <p:cNvPr id="7" name="Объект 6">
            <a:extLst>
              <a:ext uri="{FF2B5EF4-FFF2-40B4-BE49-F238E27FC236}">
                <a16:creationId xmlns:a16="http://schemas.microsoft.com/office/drawing/2014/main" id="{D73AF24D-C51C-4D7F-B908-3F4DB304910D}"/>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780259" y="1933575"/>
            <a:ext cx="3058620" cy="2763441"/>
          </a:xfrm>
          <a:prstGeom prst="rect">
            <a:avLst/>
          </a:prstGeom>
        </p:spPr>
      </p:pic>
      <p:sp>
        <p:nvSpPr>
          <p:cNvPr id="5" name="Текст 4">
            <a:extLst>
              <a:ext uri="{FF2B5EF4-FFF2-40B4-BE49-F238E27FC236}">
                <a16:creationId xmlns:a16="http://schemas.microsoft.com/office/drawing/2014/main" id="{7D98AAF8-68B8-4D14-8D79-3959A3E2DE67}"/>
              </a:ext>
            </a:extLst>
          </p:cNvPr>
          <p:cNvSpPr>
            <a:spLocks noGrp="1"/>
          </p:cNvSpPr>
          <p:nvPr>
            <p:ph type="body" sz="quarter" idx="3"/>
          </p:nvPr>
        </p:nvSpPr>
        <p:spPr/>
        <p:txBody>
          <a:bodyPr/>
          <a:lstStyle/>
          <a:p>
            <a:r>
              <a:rPr lang="ru-RU" dirty="0" err="1">
                <a:solidFill>
                  <a:srgbClr val="ECEADC"/>
                </a:solidFill>
              </a:rPr>
              <a:t>Осьминожки</a:t>
            </a:r>
            <a:r>
              <a:rPr lang="ru-RU" dirty="0">
                <a:solidFill>
                  <a:srgbClr val="ECEADC"/>
                </a:solidFill>
              </a:rPr>
              <a:t> ТВ</a:t>
            </a:r>
          </a:p>
        </p:txBody>
      </p:sp>
      <p:pic>
        <p:nvPicPr>
          <p:cNvPr id="8" name="Объект 7">
            <a:extLst>
              <a:ext uri="{FF2B5EF4-FFF2-40B4-BE49-F238E27FC236}">
                <a16:creationId xmlns:a16="http://schemas.microsoft.com/office/drawing/2014/main" id="{917DBF10-D452-4DC8-8523-7AD13A56791B}"/>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4498181" y="2306894"/>
            <a:ext cx="3887391" cy="2335354"/>
          </a:xfrm>
          <a:prstGeom prst="rect">
            <a:avLst/>
          </a:prstGeom>
        </p:spPr>
      </p:pic>
      <p:pic>
        <p:nvPicPr>
          <p:cNvPr id="9" name="Объект 7">
            <a:extLst>
              <a:ext uri="{FF2B5EF4-FFF2-40B4-BE49-F238E27FC236}">
                <a16:creationId xmlns:a16="http://schemas.microsoft.com/office/drawing/2014/main" id="{73A3AC42-5E8A-4A31-A1B0-2183300F89D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46846" y="1453753"/>
            <a:ext cx="1035844" cy="1035844"/>
          </a:xfrm>
          <a:prstGeom prst="rect">
            <a:avLst/>
          </a:prstGeom>
        </p:spPr>
      </p:pic>
      <p:pic>
        <p:nvPicPr>
          <p:cNvPr id="10" name="Объект 11">
            <a:extLst>
              <a:ext uri="{FF2B5EF4-FFF2-40B4-BE49-F238E27FC236}">
                <a16:creationId xmlns:a16="http://schemas.microsoft.com/office/drawing/2014/main" id="{F1481FCC-94C9-4B68-A311-F9598ACCC6E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11666" y="1360884"/>
            <a:ext cx="1035844" cy="1035844"/>
          </a:xfrm>
          <a:prstGeom prst="rect">
            <a:avLst/>
          </a:prstGeom>
        </p:spPr>
      </p:pic>
    </p:spTree>
    <p:extLst>
      <p:ext uri="{BB962C8B-B14F-4D97-AF65-F5344CB8AC3E}">
        <p14:creationId xmlns:p14="http://schemas.microsoft.com/office/powerpoint/2010/main" val="4103288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142"/>
            <a:ext cx="8014010" cy="711482"/>
          </a:xfrm>
        </p:spPr>
        <p:txBody>
          <a:bodyPr>
            <a:normAutofit/>
          </a:bodyPr>
          <a:lstStyle/>
          <a:p>
            <a:pPr algn="l"/>
            <a:r>
              <a:rPr lang="ru-RU" sz="2400" b="1" dirty="0">
                <a:solidFill>
                  <a:srgbClr val="ECEADC"/>
                </a:solidFill>
              </a:rPr>
              <a:t>Использование подготовленного пространства для игр</a:t>
            </a:r>
            <a:endParaRPr lang="en-US" sz="1000" b="1" dirty="0">
              <a:solidFill>
                <a:srgbClr val="ECEADC"/>
              </a:solidFill>
            </a:endParaRPr>
          </a:p>
        </p:txBody>
      </p:sp>
      <p:sp>
        <p:nvSpPr>
          <p:cNvPr id="4" name="Скругленный прямоугольник 3"/>
          <p:cNvSpPr/>
          <p:nvPr/>
        </p:nvSpPr>
        <p:spPr>
          <a:xfrm>
            <a:off x="393671" y="1865971"/>
            <a:ext cx="2393795" cy="312982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При направляющей помощи взрослого и самостоятельно</a:t>
            </a:r>
            <a:endParaRPr lang="en-US" sz="2000" b="1" dirty="0">
              <a:solidFill>
                <a:schemeClr val="tx2">
                  <a:lumMod val="50000"/>
                </a:schemeClr>
              </a:solidFill>
            </a:endParaRPr>
          </a:p>
        </p:txBody>
      </p:sp>
      <p:sp>
        <p:nvSpPr>
          <p:cNvPr id="5" name="Скругленный прямоугольник 4"/>
          <p:cNvSpPr/>
          <p:nvPr/>
        </p:nvSpPr>
        <p:spPr>
          <a:xfrm>
            <a:off x="3250411" y="1865971"/>
            <a:ext cx="2393795" cy="312982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2">
                    <a:lumMod val="50000"/>
                  </a:schemeClr>
                </a:solidFill>
              </a:rPr>
              <a:t>При подачи взрослым использует</a:t>
            </a:r>
            <a:endParaRPr lang="en-US" sz="2400" b="1" dirty="0">
              <a:solidFill>
                <a:schemeClr val="tx2">
                  <a:lumMod val="50000"/>
                </a:schemeClr>
              </a:solidFill>
            </a:endParaRPr>
          </a:p>
        </p:txBody>
      </p:sp>
      <p:sp>
        <p:nvSpPr>
          <p:cNvPr id="6" name="Скругленный прямоугольник 5"/>
          <p:cNvSpPr/>
          <p:nvPr/>
        </p:nvSpPr>
        <p:spPr>
          <a:xfrm>
            <a:off x="6107151" y="1865971"/>
            <a:ext cx="2393795" cy="312982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2">
                    <a:lumMod val="50000"/>
                  </a:schemeClr>
                </a:solidFill>
              </a:rPr>
              <a:t>Не замечает  бросовый материал</a:t>
            </a:r>
            <a:endParaRPr lang="en-US" sz="2400" b="1" dirty="0">
              <a:solidFill>
                <a:schemeClr val="tx2">
                  <a:lumMod val="50000"/>
                </a:schemeClr>
              </a:solidFill>
            </a:endParaRPr>
          </a:p>
        </p:txBody>
      </p:sp>
      <p:sp>
        <p:nvSpPr>
          <p:cNvPr id="7" name="Скругленный прямоугольник 6"/>
          <p:cNvSpPr/>
          <p:nvPr/>
        </p:nvSpPr>
        <p:spPr>
          <a:xfrm>
            <a:off x="1177972" y="139463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139463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1394636"/>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
        <p:nvSpPr>
          <p:cNvPr id="3" name="Скругленный прямоугольник 2"/>
          <p:cNvSpPr/>
          <p:nvPr/>
        </p:nvSpPr>
        <p:spPr>
          <a:xfrm>
            <a:off x="363858" y="906965"/>
            <a:ext cx="7620338" cy="39699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solidFill>
                  <a:srgbClr val="ECEADC"/>
                </a:solidFill>
              </a:rPr>
              <a:t>использование дополнительного/бросового материала для самостоятельного изготовления атрибутов</a:t>
            </a:r>
            <a:endParaRPr lang="en-US" sz="1400" b="1" dirty="0">
              <a:solidFill>
                <a:srgbClr val="ECEADC"/>
              </a:solidFill>
            </a:endParaRPr>
          </a:p>
        </p:txBody>
      </p:sp>
    </p:spTree>
    <p:extLst>
      <p:ext uri="{BB962C8B-B14F-4D97-AF65-F5344CB8AC3E}">
        <p14:creationId xmlns:p14="http://schemas.microsoft.com/office/powerpoint/2010/main" val="1251083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C00AB7-AF2F-421E-B38F-26CDC06F61F8}"/>
              </a:ext>
            </a:extLst>
          </p:cNvPr>
          <p:cNvSpPr>
            <a:spLocks noGrp="1"/>
          </p:cNvSpPr>
          <p:nvPr>
            <p:ph type="title"/>
          </p:nvPr>
        </p:nvSpPr>
        <p:spPr>
          <a:xfrm>
            <a:off x="0" y="98089"/>
            <a:ext cx="8048211" cy="789866"/>
          </a:xfrm>
        </p:spPr>
        <p:txBody>
          <a:bodyPr>
            <a:noAutofit/>
          </a:bodyPr>
          <a:lstStyle/>
          <a:p>
            <a:pPr algn="ctr"/>
            <a:r>
              <a:rPr lang="ru-RU" sz="2400" b="1" dirty="0">
                <a:latin typeface="Times New Roman" panose="02020603050405020304" pitchFamily="18" charset="0"/>
                <a:cs typeface="Times New Roman" panose="02020603050405020304" pitchFamily="18" charset="0"/>
              </a:rPr>
              <a:t>Выставка творческих работ родителей и детей  на темы:</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«Музыкальный Петербург», «Музейный Петербург»</a:t>
            </a:r>
          </a:p>
        </p:txBody>
      </p:sp>
      <p:pic>
        <p:nvPicPr>
          <p:cNvPr id="3" name="Рисунок 2">
            <a:extLst>
              <a:ext uri="{FF2B5EF4-FFF2-40B4-BE49-F238E27FC236}">
                <a16:creationId xmlns:a16="http://schemas.microsoft.com/office/drawing/2014/main" id="{C399D8B1-00C0-4799-9E64-61D1539A31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6369" y="1169753"/>
            <a:ext cx="3039500" cy="3883806"/>
          </a:xfrm>
          <a:prstGeom prst="rect">
            <a:avLst/>
          </a:prstGeom>
        </p:spPr>
      </p:pic>
      <p:pic>
        <p:nvPicPr>
          <p:cNvPr id="4" name="Рисунок 3">
            <a:extLst>
              <a:ext uri="{FF2B5EF4-FFF2-40B4-BE49-F238E27FC236}">
                <a16:creationId xmlns:a16="http://schemas.microsoft.com/office/drawing/2014/main" id="{968C6015-3FF0-4888-A43C-1BC1E59D27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186" y="1169753"/>
            <a:ext cx="2812875" cy="2109656"/>
          </a:xfrm>
          <a:prstGeom prst="rect">
            <a:avLst/>
          </a:prstGeom>
        </p:spPr>
      </p:pic>
      <p:pic>
        <p:nvPicPr>
          <p:cNvPr id="6" name="Рисунок 5">
            <a:extLst>
              <a:ext uri="{FF2B5EF4-FFF2-40B4-BE49-F238E27FC236}">
                <a16:creationId xmlns:a16="http://schemas.microsoft.com/office/drawing/2014/main" id="{FCE01AB6-C374-41B0-AAC0-087312FC54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84281" y="3279409"/>
            <a:ext cx="2759719" cy="1837880"/>
          </a:xfrm>
          <a:prstGeom prst="rect">
            <a:avLst/>
          </a:prstGeom>
        </p:spPr>
      </p:pic>
      <p:pic>
        <p:nvPicPr>
          <p:cNvPr id="7" name="Рисунок 6">
            <a:extLst>
              <a:ext uri="{FF2B5EF4-FFF2-40B4-BE49-F238E27FC236}">
                <a16:creationId xmlns:a16="http://schemas.microsoft.com/office/drawing/2014/main" id="{E057A792-7C04-4125-A2B9-8A31EBC694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02360" y="1169753"/>
            <a:ext cx="2590455" cy="1726970"/>
          </a:xfrm>
          <a:prstGeom prst="rect">
            <a:avLst/>
          </a:prstGeom>
        </p:spPr>
      </p:pic>
      <p:pic>
        <p:nvPicPr>
          <p:cNvPr id="8" name="Рисунок 7">
            <a:extLst>
              <a:ext uri="{FF2B5EF4-FFF2-40B4-BE49-F238E27FC236}">
                <a16:creationId xmlns:a16="http://schemas.microsoft.com/office/drawing/2014/main" id="{BCA28B1C-F06B-4E52-908A-A5CB74EF29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3341" y="3428374"/>
            <a:ext cx="2428565" cy="1619044"/>
          </a:xfrm>
          <a:prstGeom prst="rect">
            <a:avLst/>
          </a:prstGeom>
        </p:spPr>
      </p:pic>
    </p:spTree>
    <p:extLst>
      <p:ext uri="{BB962C8B-B14F-4D97-AF65-F5344CB8AC3E}">
        <p14:creationId xmlns:p14="http://schemas.microsoft.com/office/powerpoint/2010/main" val="196356324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1142"/>
            <a:ext cx="8014010" cy="711482"/>
          </a:xfrm>
        </p:spPr>
        <p:txBody>
          <a:bodyPr>
            <a:normAutofit/>
          </a:bodyPr>
          <a:lstStyle/>
          <a:p>
            <a:pPr algn="l"/>
            <a:r>
              <a:rPr lang="ru-RU" sz="2400" b="1" dirty="0">
                <a:solidFill>
                  <a:srgbClr val="ECEADC"/>
                </a:solidFill>
              </a:rPr>
              <a:t>Использование подготовленного пространства для игр</a:t>
            </a:r>
            <a:endParaRPr lang="en-US" sz="1000" b="1" dirty="0">
              <a:solidFill>
                <a:srgbClr val="ECEADC"/>
              </a:solidFill>
            </a:endParaRPr>
          </a:p>
        </p:txBody>
      </p:sp>
      <p:sp>
        <p:nvSpPr>
          <p:cNvPr id="4" name="Скругленный прямоугольник 3"/>
          <p:cNvSpPr/>
          <p:nvPr/>
        </p:nvSpPr>
        <p:spPr>
          <a:xfrm>
            <a:off x="393671" y="1700801"/>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Договаривается со сверстниками при направляющей помощи</a:t>
            </a:r>
            <a:endParaRPr lang="en-US" sz="2000" b="1" dirty="0">
              <a:solidFill>
                <a:schemeClr val="tx2">
                  <a:lumMod val="50000"/>
                </a:schemeClr>
              </a:solidFill>
            </a:endParaRPr>
          </a:p>
        </p:txBody>
      </p:sp>
      <p:sp>
        <p:nvSpPr>
          <p:cNvPr id="5" name="Скругленный прямоугольник 4"/>
          <p:cNvSpPr/>
          <p:nvPr/>
        </p:nvSpPr>
        <p:spPr>
          <a:xfrm>
            <a:off x="3250411" y="1700801"/>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2">
                    <a:lumMod val="50000"/>
                  </a:schemeClr>
                </a:solidFill>
              </a:rPr>
              <a:t>Обращается за помощью к взрослому</a:t>
            </a:r>
            <a:endParaRPr lang="en-US" sz="2400" b="1" dirty="0">
              <a:solidFill>
                <a:schemeClr val="tx2">
                  <a:lumMod val="50000"/>
                </a:schemeClr>
              </a:solidFill>
            </a:endParaRPr>
          </a:p>
        </p:txBody>
      </p:sp>
      <p:sp>
        <p:nvSpPr>
          <p:cNvPr id="6" name="Скругленный прямоугольник 5"/>
          <p:cNvSpPr/>
          <p:nvPr/>
        </p:nvSpPr>
        <p:spPr>
          <a:xfrm>
            <a:off x="6107151" y="1700801"/>
            <a:ext cx="2650273"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2">
                    <a:lumMod val="50000"/>
                  </a:schemeClr>
                </a:solidFill>
              </a:rPr>
              <a:t>Не различает игровые и реальные взаимоотношения, необходима организационная помощь взрослого</a:t>
            </a:r>
            <a:endParaRPr lang="en-US" sz="2000" b="1" dirty="0">
              <a:solidFill>
                <a:schemeClr val="tx2">
                  <a:lumMod val="50000"/>
                </a:schemeClr>
              </a:solidFill>
            </a:endParaRPr>
          </a:p>
        </p:txBody>
      </p:sp>
      <p:sp>
        <p:nvSpPr>
          <p:cNvPr id="7" name="Скругленный прямоугольник 6"/>
          <p:cNvSpPr/>
          <p:nvPr/>
        </p:nvSpPr>
        <p:spPr>
          <a:xfrm>
            <a:off x="1177972" y="1279360"/>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tx2">
                    <a:lumMod val="50000"/>
                  </a:schemeClr>
                </a:solidFill>
              </a:rPr>
              <a:t>А</a:t>
            </a:r>
            <a:endParaRPr lang="en-US" sz="3600" b="1" dirty="0">
              <a:solidFill>
                <a:schemeClr val="tx2">
                  <a:lumMod val="50000"/>
                </a:schemeClr>
              </a:solidFill>
            </a:endParaRPr>
          </a:p>
        </p:txBody>
      </p:sp>
      <p:sp>
        <p:nvSpPr>
          <p:cNvPr id="8" name="Скругленный прямоугольник 7"/>
          <p:cNvSpPr/>
          <p:nvPr/>
        </p:nvSpPr>
        <p:spPr>
          <a:xfrm>
            <a:off x="4034712" y="1279358"/>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В</a:t>
            </a:r>
            <a:endParaRPr lang="en-US" sz="3600" b="1" dirty="0">
              <a:solidFill>
                <a:schemeClr val="tx2">
                  <a:lumMod val="50000"/>
                </a:schemeClr>
              </a:solidFill>
            </a:endParaRPr>
          </a:p>
        </p:txBody>
      </p:sp>
      <p:sp>
        <p:nvSpPr>
          <p:cNvPr id="9" name="Скругленный прямоугольник 8"/>
          <p:cNvSpPr/>
          <p:nvPr/>
        </p:nvSpPr>
        <p:spPr>
          <a:xfrm>
            <a:off x="6891452" y="1279357"/>
            <a:ext cx="825191" cy="37170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a:solidFill>
                  <a:schemeClr val="tx2">
                    <a:lumMod val="50000"/>
                  </a:schemeClr>
                </a:solidFill>
              </a:rPr>
              <a:t>С</a:t>
            </a:r>
            <a:endParaRPr lang="en-US" sz="3600" b="1" dirty="0">
              <a:solidFill>
                <a:schemeClr val="tx2">
                  <a:lumMod val="50000"/>
                </a:schemeClr>
              </a:solidFill>
            </a:endParaRPr>
          </a:p>
        </p:txBody>
      </p:sp>
      <p:sp>
        <p:nvSpPr>
          <p:cNvPr id="3" name="Скругленный прямоугольник 2"/>
          <p:cNvSpPr/>
          <p:nvPr/>
        </p:nvSpPr>
        <p:spPr>
          <a:xfrm>
            <a:off x="326687" y="832624"/>
            <a:ext cx="6789730" cy="31236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solidFill>
                  <a:srgbClr val="ECEADC"/>
                </a:solidFill>
              </a:rPr>
              <a:t>произвольная регуляция в реальных и игровых взаимоотношениях</a:t>
            </a:r>
            <a:endParaRPr lang="en-US" sz="1600" b="1" dirty="0">
              <a:solidFill>
                <a:srgbClr val="ECEADC"/>
              </a:solidFill>
            </a:endParaRPr>
          </a:p>
        </p:txBody>
      </p:sp>
    </p:spTree>
    <p:extLst>
      <p:ext uri="{BB962C8B-B14F-4D97-AF65-F5344CB8AC3E}">
        <p14:creationId xmlns:p14="http://schemas.microsoft.com/office/powerpoint/2010/main" val="17462688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pPr algn="l" eaLnBrk="1" hangingPunct="1">
              <a:defRPr/>
            </a:pPr>
            <a:r>
              <a:rPr lang="ru-RU" sz="3000" b="1" dirty="0">
                <a:solidFill>
                  <a:srgbClr val="ECEADC"/>
                </a:solidFill>
              </a:rPr>
              <a:t>Зона родного языка (грамоты)</a:t>
            </a:r>
          </a:p>
        </p:txBody>
      </p:sp>
      <p:pic>
        <p:nvPicPr>
          <p:cNvPr id="5" name="SN850751.AVI">
            <a:hlinkClick r:id="" action="ppaction://media"/>
          </p:cNvPr>
          <p:cNvPicPr>
            <a:picLocks noGrp="1" noRot="1" noChangeAspect="1"/>
          </p:cNvPicPr>
          <p:nvPr>
            <p:ph sz="half" idx="4294967295"/>
            <a:videoFile r:link="rId1"/>
          </p:nvPr>
        </p:nvPicPr>
        <p:blipFill>
          <a:blip r:embed="rId3">
            <a:extLst>
              <a:ext uri="{28A0092B-C50C-407E-A947-70E740481C1C}">
                <a14:useLocalDpi xmlns:a14="http://schemas.microsoft.com/office/drawing/2010/main" val="0"/>
              </a:ext>
            </a:extLst>
          </a:blip>
          <a:srcRect/>
          <a:stretch>
            <a:fillRect/>
          </a:stretch>
        </p:blipFill>
        <p:spPr>
          <a:xfrm>
            <a:off x="158491" y="1255823"/>
            <a:ext cx="4378325" cy="3284538"/>
          </a:xfrm>
        </p:spPr>
      </p:pic>
      <p:pic>
        <p:nvPicPr>
          <p:cNvPr id="38915" name="Рисунок 5" descr="DSC02396.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95309" y="1312664"/>
            <a:ext cx="20002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Рисунок 6" descr="DSC02395.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12544" y="1312664"/>
            <a:ext cx="1815703" cy="305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91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D1D9142C-FA8C-41AE-97AE-2F4573E35843}"/>
              </a:ext>
            </a:extLst>
          </p:cNvPr>
          <p:cNvSpPr>
            <a:spLocks noGrp="1"/>
          </p:cNvSpPr>
          <p:nvPr>
            <p:ph type="title"/>
          </p:nvPr>
        </p:nvSpPr>
        <p:spPr/>
        <p:txBody>
          <a:bodyPr>
            <a:noAutofit/>
          </a:bodyPr>
          <a:lstStyle/>
          <a:p>
            <a:r>
              <a:rPr lang="ru-RU" sz="2400" dirty="0">
                <a:latin typeface="Arial" panose="020B0604020202020204" pitchFamily="34" charset="0"/>
                <a:cs typeface="Arial" panose="020B0604020202020204" pitchFamily="34" charset="0"/>
              </a:rPr>
              <a:t>День славянской письменности:</a:t>
            </a:r>
            <a:br>
              <a:rPr lang="ru-RU" sz="2400" dirty="0">
                <a:latin typeface="Arial" panose="020B0604020202020204" pitchFamily="34" charset="0"/>
                <a:cs typeface="Arial" panose="020B0604020202020204" pitchFamily="34" charset="0"/>
              </a:rPr>
            </a:br>
            <a:r>
              <a:rPr lang="ru-RU" sz="2400" dirty="0">
                <a:latin typeface="Arial" panose="020B0604020202020204" pitchFamily="34" charset="0"/>
                <a:cs typeface="Arial" panose="020B0604020202020204" pitchFamily="34" charset="0"/>
              </a:rPr>
              <a:t>Реставратор в музее «Наш Эрмитаж»</a:t>
            </a:r>
          </a:p>
        </p:txBody>
      </p:sp>
      <p:pic>
        <p:nvPicPr>
          <p:cNvPr id="8" name="Объект 7">
            <a:extLst>
              <a:ext uri="{FF2B5EF4-FFF2-40B4-BE49-F238E27FC236}">
                <a16:creationId xmlns:a16="http://schemas.microsoft.com/office/drawing/2014/main" id="{BCCB895F-0F17-4DCE-BF36-C97D3013C63D}"/>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432390" y="1765669"/>
            <a:ext cx="2914650" cy="2185988"/>
          </a:xfrm>
        </p:spPr>
      </p:pic>
      <p:pic>
        <p:nvPicPr>
          <p:cNvPr id="10" name="Объект 9">
            <a:extLst>
              <a:ext uri="{FF2B5EF4-FFF2-40B4-BE49-F238E27FC236}">
                <a16:creationId xmlns:a16="http://schemas.microsoft.com/office/drawing/2014/main" id="{F3F82930-CE00-42C1-BA3F-827D2024E277}"/>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4529248" y="1560107"/>
            <a:ext cx="3686175" cy="2765425"/>
          </a:xfrm>
        </p:spPr>
      </p:pic>
    </p:spTree>
    <p:extLst>
      <p:ext uri="{BB962C8B-B14F-4D97-AF65-F5344CB8AC3E}">
        <p14:creationId xmlns:p14="http://schemas.microsoft.com/office/powerpoint/2010/main" val="14426100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a:extLst>
              <a:ext uri="{FF2B5EF4-FFF2-40B4-BE49-F238E27FC236}">
                <a16:creationId xmlns:a16="http://schemas.microsoft.com/office/drawing/2014/main" id="{A42165F1-722A-49EC-87C4-51E7BF3FD6CF}"/>
              </a:ext>
            </a:extLst>
          </p:cNvPr>
          <p:cNvSpPr txBox="1">
            <a:spLocks/>
          </p:cNvSpPr>
          <p:nvPr/>
        </p:nvSpPr>
        <p:spPr>
          <a:xfrm>
            <a:off x="398050" y="21286"/>
            <a:ext cx="5623560" cy="857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ru-RU" sz="2400" dirty="0"/>
          </a:p>
        </p:txBody>
      </p:sp>
      <p:pic>
        <p:nvPicPr>
          <p:cNvPr id="7" name="Содержимое 6">
            <a:extLst>
              <a:ext uri="{FF2B5EF4-FFF2-40B4-BE49-F238E27FC236}">
                <a16:creationId xmlns:a16="http://schemas.microsoft.com/office/drawing/2014/main" id="{CBEB4FB1-C75D-4FDF-B47C-BA5FBCA45E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733" y="1326709"/>
            <a:ext cx="5099818" cy="3394472"/>
          </a:xfrm>
          <a:prstGeom prst="rect">
            <a:avLst/>
          </a:prstGeom>
        </p:spPr>
      </p:pic>
      <p:pic>
        <p:nvPicPr>
          <p:cNvPr id="2" name="Объект 8">
            <a:extLst>
              <a:ext uri="{FF2B5EF4-FFF2-40B4-BE49-F238E27FC236}">
                <a16:creationId xmlns:a16="http://schemas.microsoft.com/office/drawing/2014/main" id="{0EFD695E-43DB-BE81-EE82-7CC9C22880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2854" y="1642225"/>
            <a:ext cx="3350797" cy="2763441"/>
          </a:xfrm>
          <a:prstGeom prst="rect">
            <a:avLst/>
          </a:prstGeom>
          <a:ln>
            <a:noFill/>
          </a:ln>
          <a:effectLst>
            <a:outerShdw blurRad="190500" algn="tl" rotWithShape="0">
              <a:srgbClr val="000000">
                <a:alpha val="70000"/>
              </a:srgbClr>
            </a:outerShdw>
          </a:effectLst>
        </p:spPr>
      </p:pic>
      <p:sp>
        <p:nvSpPr>
          <p:cNvPr id="5" name="Заголовок 4"/>
          <p:cNvSpPr>
            <a:spLocks noGrp="1"/>
          </p:cNvSpPr>
          <p:nvPr>
            <p:ph type="title"/>
          </p:nvPr>
        </p:nvSpPr>
        <p:spPr/>
        <p:txBody>
          <a:bodyPr>
            <a:normAutofit/>
          </a:bodyPr>
          <a:lstStyle/>
          <a:p>
            <a:r>
              <a:rPr lang="ru-RU" dirty="0"/>
              <a:t> «Мамина школа</a:t>
            </a:r>
            <a:r>
              <a:rPr lang="ru-RU" dirty="0" smtClean="0"/>
              <a:t>»</a:t>
            </a:r>
            <a:endParaRPr lang="en-US" dirty="0"/>
          </a:p>
        </p:txBody>
      </p:sp>
    </p:spTree>
    <p:extLst>
      <p:ext uri="{BB962C8B-B14F-4D97-AF65-F5344CB8AC3E}">
        <p14:creationId xmlns:p14="http://schemas.microsoft.com/office/powerpoint/2010/main" val="2117911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523409"/>
            <a:ext cx="7492409" cy="1511004"/>
          </a:xfrm>
          <a:prstGeom prst="rect">
            <a:avLst/>
          </a:prstGeom>
          <a:solidFill>
            <a:schemeClr val="accent1">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nvPr>
        </p:nvSpPr>
        <p:spPr/>
        <p:txBody>
          <a:bodyPr>
            <a:noAutofit/>
          </a:bodyPr>
          <a:lstStyle/>
          <a:p>
            <a:pPr eaLnBrk="1" hangingPunct="1"/>
            <a:r>
              <a:rPr lang="ru-RU" sz="2000" b="1" dirty="0">
                <a:latin typeface="Arial" panose="020B0604020202020204" pitchFamily="34" charset="0"/>
                <a:cs typeface="Arial" panose="020B0604020202020204" pitchFamily="34" charset="0"/>
              </a:rPr>
              <a:t>Проект </a:t>
            </a:r>
            <a:r>
              <a:rPr lang="ru-RU" sz="2000" b="1" dirty="0" smtClean="0">
                <a:latin typeface="Arial" panose="020B0604020202020204" pitchFamily="34" charset="0"/>
                <a:cs typeface="Arial" panose="020B0604020202020204" pitchFamily="34" charset="0"/>
              </a:rPr>
              <a:t>(</a:t>
            </a:r>
            <a:r>
              <a:rPr lang="ru-RU" sz="2000" b="1" dirty="0">
                <a:latin typeface="Arial" panose="020B0604020202020204" pitchFamily="34" charset="0"/>
                <a:cs typeface="Arial" panose="020B0604020202020204" pitchFamily="34" charset="0"/>
              </a:rPr>
              <a:t>буквально "брошенный вперед") </a:t>
            </a:r>
            <a:endParaRPr lang="ru-RU" i="1" dirty="0">
              <a:latin typeface="Arial" panose="020B0604020202020204" pitchFamily="34" charset="0"/>
              <a:cs typeface="Arial" panose="020B0604020202020204" pitchFamily="34" charset="0"/>
            </a:endParaRPr>
          </a:p>
        </p:txBody>
      </p:sp>
      <p:sp>
        <p:nvSpPr>
          <p:cNvPr id="28675" name="Rectangle 3"/>
          <p:cNvSpPr>
            <a:spLocks noGrp="1" noChangeArrowheads="1"/>
          </p:cNvSpPr>
          <p:nvPr>
            <p:ph type="body" idx="4294967295"/>
          </p:nvPr>
        </p:nvSpPr>
        <p:spPr>
          <a:xfrm>
            <a:off x="99238" y="1466111"/>
            <a:ext cx="6573838" cy="1625600"/>
          </a:xfrm>
        </p:spPr>
        <p:txBody>
          <a:bodyPr>
            <a:normAutofit fontScale="92500"/>
          </a:bodyPr>
          <a:lstStyle/>
          <a:p>
            <a:pPr marL="0" indent="0" eaLnBrk="1" hangingPunct="1">
              <a:buNone/>
            </a:pPr>
            <a:r>
              <a:rPr lang="ru-RU" sz="2000" b="1" dirty="0">
                <a:solidFill>
                  <a:srgbClr val="ECEADC"/>
                </a:solidFill>
                <a:latin typeface="Arial" panose="020B0604020202020204" pitchFamily="34" charset="0"/>
                <a:cs typeface="Arial" panose="020B0604020202020204" pitchFamily="34" charset="0"/>
              </a:rPr>
              <a:t>Метод проектов - это система обучения, при которой дети приобретают знания и умения в процессе планирования и выполнения постепенно услож­няющихся практических заданий</a:t>
            </a:r>
          </a:p>
          <a:p>
            <a:pPr marL="0" indent="0" eaLnBrk="1" hangingPunct="1">
              <a:buNone/>
            </a:pPr>
            <a:r>
              <a:rPr lang="ru-RU" sz="2000" b="1" dirty="0">
                <a:solidFill>
                  <a:srgbClr val="ECEADC"/>
                </a:solidFill>
                <a:latin typeface="Arial" panose="020B0604020202020204" pitchFamily="34" charset="0"/>
                <a:cs typeface="Arial" panose="020B0604020202020204" pitchFamily="34" charset="0"/>
              </a:rPr>
              <a:t>(Педагогический словарь)</a:t>
            </a:r>
          </a:p>
        </p:txBody>
      </p:sp>
      <p:pic>
        <p:nvPicPr>
          <p:cNvPr id="5" name="Содержимое 7" descr="IMG_20141031_012837 книга проек деят.jpg"/>
          <p:cNvPicPr>
            <a:picLocks noChangeAspect="1"/>
          </p:cNvPicPr>
          <p:nvPr/>
        </p:nvPicPr>
        <p:blipFill rotWithShape="1">
          <a:blip r:embed="rId2" cstate="email">
            <a:extLst>
              <a:ext uri="{28A0092B-C50C-407E-A947-70E740481C1C}">
                <a14:useLocalDpi xmlns:a14="http://schemas.microsoft.com/office/drawing/2010/main"/>
              </a:ext>
            </a:extLst>
          </a:blip>
          <a:srcRect l="-1591" t="3717" r="936" b="7783"/>
          <a:stretch/>
        </p:blipFill>
        <p:spPr bwMode="auto">
          <a:xfrm>
            <a:off x="7513674" y="1523409"/>
            <a:ext cx="1574271" cy="246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76448" y="3182679"/>
            <a:ext cx="7125520" cy="1924830"/>
          </a:xfrm>
          <a:prstGeom prst="rect">
            <a:avLst/>
          </a:prstGeom>
        </p:spPr>
        <p:txBody>
          <a:bodyPr wrap="square">
            <a:spAutoFit/>
          </a:bodyPr>
          <a:lstStyle/>
          <a:p>
            <a:pPr indent="0" algn="just">
              <a:lnSpc>
                <a:spcPct val="107000"/>
              </a:lnSpc>
              <a:spcAft>
                <a:spcPts val="544"/>
              </a:spcAft>
              <a:buNone/>
            </a:pPr>
            <a:r>
              <a:rPr lang="ru-RU"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Проектная деятельность с дошкольниками в группах различной направленности (Из опыта работы ГБДОУ детского сада № 5 Невского района Санкт-Петербурга в условиях ФГОС ДО) </a:t>
            </a:r>
            <a:r>
              <a:rPr lang="ru-RU" b="1" dirty="0" smtClean="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a:t>
            </a:r>
            <a:r>
              <a:rPr lang="ru-RU" b="1" dirty="0" smtClean="0"/>
              <a:t>Л</a:t>
            </a:r>
            <a:r>
              <a:rPr lang="ru-RU" b="1" dirty="0"/>
              <a:t>. Б. </a:t>
            </a:r>
            <a:r>
              <a:rPr lang="ru-RU" b="1" dirty="0" err="1"/>
              <a:t>Баряева</a:t>
            </a:r>
            <a:r>
              <a:rPr lang="ru-RU" b="1" dirty="0"/>
              <a:t>, И. Г. Вечканова, В. Е. Демина и др.: под общ. ред. И. Г. Вечкановой: Методическое пособие. — СПб. :ЦДК проф. Л. Б. </a:t>
            </a:r>
            <a:r>
              <a:rPr lang="ru-RU" b="1" dirty="0" err="1"/>
              <a:t>Баряевой</a:t>
            </a:r>
            <a:r>
              <a:rPr lang="ru-RU" b="1" dirty="0"/>
              <a:t>, 2014. - 206 с.</a:t>
            </a:r>
          </a:p>
        </p:txBody>
      </p:sp>
      <p:sp>
        <p:nvSpPr>
          <p:cNvPr id="7" name="Скругленный прямоугольник 6"/>
          <p:cNvSpPr/>
          <p:nvPr/>
        </p:nvSpPr>
        <p:spPr>
          <a:xfrm>
            <a:off x="326687" y="832624"/>
            <a:ext cx="6889276" cy="54252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b="1" dirty="0">
                <a:solidFill>
                  <a:srgbClr val="ECEADC"/>
                </a:solidFill>
              </a:rPr>
              <a:t>- прототип, прообраз какого-либо объекта или замысел вида деятельности, а проектирование – процесс создания проекта. </a:t>
            </a:r>
          </a:p>
        </p:txBody>
      </p:sp>
    </p:spTree>
    <p:extLst>
      <p:ext uri="{BB962C8B-B14F-4D97-AF65-F5344CB8AC3E}">
        <p14:creationId xmlns:p14="http://schemas.microsoft.com/office/powerpoint/2010/main" val="17097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checkerboard(across)">
                                      <p:cBhvr>
                                        <p:cTn id="7" dur="500"/>
                                        <p:tgtEl>
                                          <p:spTgt spid="28675">
                                            <p:txEl>
                                              <p:pRg st="0" end="0"/>
                                            </p:txEl>
                                          </p:spTgt>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animEffect transition="in" filter="checkerboard(across)">
                                      <p:cBhvr>
                                        <p:cTn id="11" dur="500"/>
                                        <p:tgtEl>
                                          <p:spTgt spid="286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421758" y="503275"/>
            <a:ext cx="8229600" cy="3928316"/>
          </a:xfrm>
        </p:spPr>
        <p:txBody>
          <a:bodyPr>
            <a:normAutofit fontScale="70000" lnSpcReduction="20000"/>
          </a:bodyPr>
          <a:lstStyle/>
          <a:p>
            <a:pPr marL="0" indent="0" algn="just">
              <a:buNone/>
            </a:pPr>
            <a:r>
              <a:rPr lang="ru-RU" sz="3400" b="1" dirty="0" smtClean="0">
                <a:solidFill>
                  <a:schemeClr val="tx2">
                    <a:lumMod val="50000"/>
                  </a:schemeClr>
                </a:solidFill>
              </a:rPr>
              <a:t>     Дошкольники </a:t>
            </a:r>
            <a:r>
              <a:rPr lang="ru-RU" sz="3400" b="1" dirty="0">
                <a:solidFill>
                  <a:schemeClr val="tx2">
                    <a:lumMod val="50000"/>
                  </a:schemeClr>
                </a:solidFill>
              </a:rPr>
              <a:t>с низким уровнем регуляторных функций показали наиболее сильное снижение социальной тревожности в свободной сюжетно-ролевой игре</a:t>
            </a:r>
            <a:r>
              <a:rPr lang="ru-RU" sz="3400" b="1" dirty="0" smtClean="0">
                <a:solidFill>
                  <a:schemeClr val="tx2">
                    <a:lumMod val="50000"/>
                  </a:schemeClr>
                </a:solidFill>
              </a:rPr>
              <a:t>.</a:t>
            </a:r>
          </a:p>
          <a:p>
            <a:pPr marL="0" indent="0" algn="just">
              <a:buNone/>
            </a:pPr>
            <a:r>
              <a:rPr lang="ru-RU" sz="3400" b="1" dirty="0" smtClean="0">
                <a:solidFill>
                  <a:schemeClr val="tx2">
                    <a:lumMod val="50000"/>
                  </a:schemeClr>
                </a:solidFill>
              </a:rPr>
              <a:t>      В </a:t>
            </a:r>
            <a:r>
              <a:rPr lang="ru-RU" sz="3400" b="1" dirty="0">
                <a:solidFill>
                  <a:schemeClr val="tx2">
                    <a:lumMod val="50000"/>
                  </a:schemeClr>
                </a:solidFill>
              </a:rPr>
              <a:t>то же время дети с высоким уровнем регуляторных функций показали большее снижение баллов по данному показателю при участии в исследовательском проекте. Сюжетно-ролевая игра и проектная деятельность в оказались в равной степени эффективны для развития социальной </a:t>
            </a:r>
            <a:r>
              <a:rPr lang="ru-RU" sz="3400" b="1" dirty="0" smtClean="0">
                <a:solidFill>
                  <a:schemeClr val="tx2">
                    <a:lumMod val="50000"/>
                  </a:schemeClr>
                </a:solidFill>
              </a:rPr>
              <a:t>компетентности</a:t>
            </a:r>
          </a:p>
          <a:p>
            <a:pPr marL="0" indent="0" algn="just">
              <a:buNone/>
            </a:pPr>
            <a:endParaRPr lang="ru-RU" b="1" dirty="0" smtClean="0">
              <a:solidFill>
                <a:schemeClr val="tx2">
                  <a:lumMod val="50000"/>
                </a:schemeClr>
              </a:solidFill>
            </a:endParaRPr>
          </a:p>
          <a:p>
            <a:pPr marL="0" indent="0">
              <a:buNone/>
            </a:pPr>
            <a:r>
              <a:rPr lang="ru-RU" sz="2200" b="1" dirty="0" err="1" smtClean="0">
                <a:solidFill>
                  <a:schemeClr val="tx2">
                    <a:lumMod val="50000"/>
                  </a:schemeClr>
                </a:solidFill>
              </a:rPr>
              <a:t>Веракса</a:t>
            </a:r>
            <a:r>
              <a:rPr lang="ru-RU" sz="2200" b="1" dirty="0" smtClean="0">
                <a:solidFill>
                  <a:schemeClr val="tx2">
                    <a:lumMod val="50000"/>
                  </a:schemeClr>
                </a:solidFill>
              </a:rPr>
              <a:t> </a:t>
            </a:r>
            <a:r>
              <a:rPr lang="ru-RU" sz="2200" b="1" dirty="0">
                <a:solidFill>
                  <a:schemeClr val="tx2">
                    <a:lumMod val="50000"/>
                  </a:schemeClr>
                </a:solidFill>
              </a:rPr>
              <a:t>А.Н., Плотникова В.А., Ивенская П.Р. Возможности развития социальной компетентности дошкольников с разным уровнем регуляторных функций: сюжетно-ролевая игра и проектная деятельность // Психологическая наука и образование. 2024. Том 29. № 3. C. 96—112. DOI: </a:t>
            </a:r>
            <a:r>
              <a:rPr lang="ru-RU" sz="2200" b="1" u="sng" dirty="0">
                <a:solidFill>
                  <a:schemeClr val="tx2">
                    <a:lumMod val="50000"/>
                  </a:schemeClr>
                </a:solidFill>
                <a:hlinkClick r:id="rId2"/>
              </a:rPr>
              <a:t>https://doi.org/10.17759/pse.2024290306</a:t>
            </a:r>
            <a:endParaRPr lang="ru-RU" sz="2200" b="1" dirty="0">
              <a:solidFill>
                <a:schemeClr val="tx2">
                  <a:lumMod val="50000"/>
                </a:schemeClr>
              </a:solidFill>
            </a:endParaRPr>
          </a:p>
          <a:p>
            <a:endParaRPr lang="ru-RU" b="1" dirty="0">
              <a:solidFill>
                <a:schemeClr val="tx2">
                  <a:lumMod val="50000"/>
                </a:schemeClr>
              </a:solidFill>
            </a:endParaRPr>
          </a:p>
          <a:p>
            <a:endParaRPr lang="ru-RU" b="1" dirty="0">
              <a:solidFill>
                <a:schemeClr val="tx2">
                  <a:lumMod val="50000"/>
                </a:schemeClr>
              </a:solidFill>
            </a:endParaRPr>
          </a:p>
        </p:txBody>
      </p:sp>
    </p:spTree>
    <p:extLst>
      <p:ext uri="{BB962C8B-B14F-4D97-AF65-F5344CB8AC3E}">
        <p14:creationId xmlns:p14="http://schemas.microsoft.com/office/powerpoint/2010/main" val="17222524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Arial" panose="020B0604020202020204" pitchFamily="34" charset="0"/>
                <a:cs typeface="Arial" panose="020B0604020202020204" pitchFamily="34" charset="0"/>
              </a:rPr>
              <a:t>Проект </a:t>
            </a:r>
            <a:r>
              <a:rPr lang="ru-RU" dirty="0">
                <a:latin typeface="Arial" panose="020B0604020202020204" pitchFamily="34" charset="0"/>
                <a:cs typeface="Arial" panose="020B0604020202020204" pitchFamily="34" charset="0"/>
              </a:rPr>
              <a:t>– </a:t>
            </a:r>
          </a:p>
        </p:txBody>
      </p:sp>
      <p:sp>
        <p:nvSpPr>
          <p:cNvPr id="3" name="Объект 2"/>
          <p:cNvSpPr>
            <a:spLocks noGrp="1"/>
          </p:cNvSpPr>
          <p:nvPr>
            <p:ph idx="4294967295"/>
          </p:nvPr>
        </p:nvSpPr>
        <p:spPr>
          <a:xfrm>
            <a:off x="0" y="1200150"/>
            <a:ext cx="8229600" cy="3394075"/>
          </a:xfrm>
        </p:spPr>
        <p:txBody>
          <a:bodyPr>
            <a:noAutofit/>
          </a:bodyPr>
          <a:lstStyle/>
          <a:p>
            <a:pPr marL="0" indent="0">
              <a:buNone/>
            </a:pPr>
            <a:r>
              <a:rPr lang="ru-RU" sz="1600" b="1" dirty="0" smtClean="0">
                <a:latin typeface="Arial" panose="020B0604020202020204" pitchFamily="34" charset="0"/>
                <a:cs typeface="Arial" panose="020B0604020202020204" pitchFamily="34" charset="0"/>
              </a:rPr>
              <a:t>       это </a:t>
            </a:r>
            <a:r>
              <a:rPr lang="ru-RU" sz="1600" b="1" dirty="0">
                <a:latin typeface="Arial" panose="020B0604020202020204" pitchFamily="34" charset="0"/>
                <a:cs typeface="Arial" panose="020B0604020202020204" pitchFamily="34" charset="0"/>
              </a:rPr>
              <a:t>деятельность по достижению нового результата в рамках установленного времени с учетом определенных ресурсов. Описание конкретной ситуации, которая должна быть улучшена, и конкретных методов по ее улучшению. </a:t>
            </a:r>
          </a:p>
          <a:p>
            <a:pPr marL="0" indent="0">
              <a:buNone/>
            </a:pPr>
            <a:r>
              <a:rPr lang="ru-RU" sz="1600" b="1" dirty="0" smtClean="0">
                <a:latin typeface="Arial" panose="020B0604020202020204" pitchFamily="34" charset="0"/>
                <a:cs typeface="Arial" panose="020B0604020202020204" pitchFamily="34" charset="0"/>
              </a:rPr>
              <a:t>       описание </a:t>
            </a:r>
            <a:r>
              <a:rPr lang="ru-RU" sz="1600" b="1" dirty="0">
                <a:latin typeface="Arial" panose="020B0604020202020204" pitchFamily="34" charset="0"/>
                <a:cs typeface="Arial" panose="020B0604020202020204" pitchFamily="34" charset="0"/>
              </a:rPr>
              <a:t>конкретной ситуации, которая должна быть улучшена, и конкретных шагов по её реализации.</a:t>
            </a:r>
          </a:p>
          <a:p>
            <a:pPr>
              <a:buAutoNum type="arabicParenR"/>
            </a:pPr>
            <a:r>
              <a:rPr lang="ru-RU" sz="1600" b="1" dirty="0" smtClean="0">
                <a:latin typeface="Arial" panose="020B0604020202020204" pitchFamily="34" charset="0"/>
                <a:cs typeface="Arial" panose="020B0604020202020204" pitchFamily="34" charset="0"/>
              </a:rPr>
              <a:t>реалистичный </a:t>
            </a:r>
            <a:r>
              <a:rPr lang="ru-RU" sz="1600" b="1" dirty="0">
                <a:latin typeface="Arial" panose="020B0604020202020204" pitchFamily="34" charset="0"/>
                <a:cs typeface="Arial" panose="020B0604020202020204" pitchFamily="34" charset="0"/>
              </a:rPr>
              <a:t>план, план на желаемое будущее</a:t>
            </a:r>
            <a:r>
              <a:rPr lang="ru-RU" sz="1600" b="1" dirty="0" smtClean="0">
                <a:latin typeface="Arial" panose="020B0604020202020204" pitchFamily="34" charset="0"/>
                <a:cs typeface="Arial" panose="020B0604020202020204" pitchFamily="34" charset="0"/>
              </a:rPr>
              <a:t>;</a:t>
            </a:r>
          </a:p>
          <a:p>
            <a:pPr>
              <a:buAutoNum type="arabicParenR"/>
            </a:pPr>
            <a:r>
              <a:rPr lang="ru-RU" sz="1600" b="1" dirty="0" smtClean="0">
                <a:latin typeface="Arial" panose="020B0604020202020204" pitchFamily="34" charset="0"/>
                <a:cs typeface="Arial" panose="020B0604020202020204" pitchFamily="34" charset="0"/>
              </a:rPr>
              <a:t>комплект </a:t>
            </a:r>
            <a:r>
              <a:rPr lang="ru-RU" sz="1600" b="1" dirty="0">
                <a:latin typeface="Arial" panose="020B0604020202020204" pitchFamily="34" charset="0"/>
                <a:cs typeface="Arial" panose="020B0604020202020204" pitchFamily="34" charset="0"/>
              </a:rPr>
              <a:t>документов (расчеты, чертежи, макеты) для создания продукта, содержащий рациональное обоснование и конкретный метод реализации</a:t>
            </a:r>
            <a:r>
              <a:rPr lang="ru-RU" sz="1600" b="1" dirty="0" smtClean="0">
                <a:latin typeface="Arial" panose="020B0604020202020204" pitchFamily="34" charset="0"/>
                <a:cs typeface="Arial" panose="020B0604020202020204" pitchFamily="34" charset="0"/>
              </a:rPr>
              <a:t>;</a:t>
            </a:r>
          </a:p>
          <a:p>
            <a:pPr>
              <a:buAutoNum type="arabicParenR"/>
            </a:pPr>
            <a:r>
              <a:rPr lang="ru-RU" sz="1600" b="1" dirty="0" smtClean="0">
                <a:latin typeface="Arial" panose="020B0604020202020204" pitchFamily="34" charset="0"/>
                <a:cs typeface="Arial" panose="020B0604020202020204" pitchFamily="34" charset="0"/>
              </a:rPr>
              <a:t>метод </a:t>
            </a:r>
            <a:r>
              <a:rPr lang="ru-RU" sz="1600" b="1" dirty="0">
                <a:latin typeface="Arial" panose="020B0604020202020204" pitchFamily="34" charset="0"/>
                <a:cs typeface="Arial" panose="020B0604020202020204" pitchFamily="34" charset="0"/>
              </a:rPr>
              <a:t>обучения, основанный на постановке социально значимых целей и их практическом достижении, как и проект, направлен на решение конкретной проблемы, разработку определенного продукта, соответствующего заданным требованиям. </a:t>
            </a:r>
          </a:p>
          <a:p>
            <a:pPr marL="0" indent="0">
              <a:buNone/>
            </a:pPr>
            <a:endParaRPr lang="ru-RU"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1197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431B6-07AA-0770-B730-184DE214686F}"/>
            </a:ext>
          </a:extLst>
        </p:cNvPr>
        <p:cNvGrpSpPr/>
        <p:nvPr/>
      </p:nvGrpSpPr>
      <p:grpSpPr>
        <a:xfrm>
          <a:off x="0" y="0"/>
          <a:ext cx="0" cy="0"/>
          <a:chOff x="0" y="0"/>
          <a:chExt cx="0" cy="0"/>
        </a:xfrm>
      </p:grpSpPr>
      <p:pic>
        <p:nvPicPr>
          <p:cNvPr id="4" name="Объект 3">
            <a:extLst>
              <a:ext uri="{FF2B5EF4-FFF2-40B4-BE49-F238E27FC236}">
                <a16:creationId xmlns:a16="http://schemas.microsoft.com/office/drawing/2014/main" id="{FF91C333-374C-3B1F-0BAA-5F0CCDF92DCC}"/>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6862630" y="2705802"/>
            <a:ext cx="1296986" cy="1296986"/>
          </a:xfrm>
          <a:prstGeom prst="roundRect">
            <a:avLst/>
          </a:prstGeom>
        </p:spPr>
      </p:pic>
      <p:pic>
        <p:nvPicPr>
          <p:cNvPr id="5" name="Рисунок 4">
            <a:extLst>
              <a:ext uri="{FF2B5EF4-FFF2-40B4-BE49-F238E27FC236}">
                <a16:creationId xmlns:a16="http://schemas.microsoft.com/office/drawing/2014/main" id="{902E1CB1-0692-1FAA-9301-C68B7236A1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799925" y="2575941"/>
            <a:ext cx="1381940" cy="1381940"/>
          </a:xfrm>
          <a:prstGeom prst="rect">
            <a:avLst/>
          </a:prstGeom>
        </p:spPr>
      </p:pic>
      <p:sp>
        <p:nvSpPr>
          <p:cNvPr id="6" name="Заголовок 1">
            <a:extLst>
              <a:ext uri="{FF2B5EF4-FFF2-40B4-BE49-F238E27FC236}">
                <a16:creationId xmlns:a16="http://schemas.microsoft.com/office/drawing/2014/main" id="{0E76E188-FEDA-17D8-F8BA-2B41FF3E204B}"/>
              </a:ext>
            </a:extLst>
          </p:cNvPr>
          <p:cNvSpPr txBox="1">
            <a:spLocks/>
          </p:cNvSpPr>
          <p:nvPr/>
        </p:nvSpPr>
        <p:spPr>
          <a:xfrm>
            <a:off x="3688871" y="3368191"/>
            <a:ext cx="1456608" cy="1145762"/>
          </a:xfrm>
          <a:prstGeom prst="rect">
            <a:avLst/>
          </a:prstGeom>
          <a:solidFill>
            <a:schemeClr val="tx1">
              <a:lumMod val="85000"/>
              <a:lumOff val="15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8"/>
            <a:r>
              <a:rPr lang="ru-RU" sz="5400" b="1" dirty="0">
                <a:solidFill>
                  <a:prstClr val="white"/>
                </a:solidFill>
                <a:latin typeface="Arial" panose="020B0604020202020204" pitchFamily="34" charset="0"/>
                <a:cs typeface="Arial" panose="020B0604020202020204" pitchFamily="34" charset="0"/>
              </a:rPr>
              <a:t>как</a:t>
            </a:r>
          </a:p>
        </p:txBody>
      </p:sp>
      <p:sp>
        <p:nvSpPr>
          <p:cNvPr id="7" name="Заголовок 1">
            <a:extLst>
              <a:ext uri="{FF2B5EF4-FFF2-40B4-BE49-F238E27FC236}">
                <a16:creationId xmlns:a16="http://schemas.microsoft.com/office/drawing/2014/main" id="{950CCED9-DEAD-A253-B364-26AF363727DD}"/>
              </a:ext>
            </a:extLst>
          </p:cNvPr>
          <p:cNvSpPr txBox="1">
            <a:spLocks/>
          </p:cNvSpPr>
          <p:nvPr/>
        </p:nvSpPr>
        <p:spPr>
          <a:xfrm>
            <a:off x="3944070" y="2170320"/>
            <a:ext cx="946210" cy="953756"/>
          </a:xfrm>
          <a:prstGeom prst="rect">
            <a:avLst/>
          </a:prstGeom>
          <a:solidFill>
            <a:schemeClr val="tx2"/>
          </a:solidFill>
          <a:ln w="28575">
            <a:noFill/>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normAutofit/>
          </a:bodyPr>
          <a:lstStyle>
            <a:lvl1pPr algn="ctr">
              <a:spcBef>
                <a:spcPct val="0"/>
              </a:spcBef>
              <a:buNone/>
              <a:defRPr sz="5400" b="1">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78"/>
            <a:r>
              <a:rPr lang="ru-RU" sz="4050" dirty="0">
                <a:solidFill>
                  <a:prstClr val="white"/>
                </a:solidFill>
              </a:rPr>
              <a:t>?</a:t>
            </a:r>
          </a:p>
        </p:txBody>
      </p:sp>
      <p:sp>
        <p:nvSpPr>
          <p:cNvPr id="8" name="Заголовок 1">
            <a:extLst>
              <a:ext uri="{FF2B5EF4-FFF2-40B4-BE49-F238E27FC236}">
                <a16:creationId xmlns:a16="http://schemas.microsoft.com/office/drawing/2014/main" id="{38801177-4083-CF3A-01FB-3C1977538967}"/>
              </a:ext>
            </a:extLst>
          </p:cNvPr>
          <p:cNvSpPr txBox="1">
            <a:spLocks/>
          </p:cNvSpPr>
          <p:nvPr/>
        </p:nvSpPr>
        <p:spPr>
          <a:xfrm>
            <a:off x="134755" y="1664594"/>
            <a:ext cx="1593025" cy="911346"/>
          </a:xfrm>
          <a:prstGeom prst="rect">
            <a:avLst/>
          </a:prstGeom>
          <a:solidFill>
            <a:schemeClr val="tx2"/>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fi-FI"/>
            </a:defPPr>
            <a:lvl1pPr algn="ctr">
              <a:defRPr sz="11733">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78"/>
            <a:r>
              <a:rPr lang="ru-RU" sz="4050" b="1" dirty="0">
                <a:solidFill>
                  <a:prstClr val="white"/>
                </a:solidFill>
                <a:latin typeface="Arial" panose="020B0604020202020204" pitchFamily="34" charset="0"/>
                <a:cs typeface="Arial" panose="020B0604020202020204" pitchFamily="34" charset="0"/>
              </a:rPr>
              <a:t>кто</a:t>
            </a:r>
          </a:p>
        </p:txBody>
      </p:sp>
      <p:sp>
        <p:nvSpPr>
          <p:cNvPr id="9" name="Oval 15">
            <a:extLst>
              <a:ext uri="{FF2B5EF4-FFF2-40B4-BE49-F238E27FC236}">
                <a16:creationId xmlns:a16="http://schemas.microsoft.com/office/drawing/2014/main" id="{B788B6FA-3162-A488-AA59-6C0DDC1CFBF7}"/>
              </a:ext>
            </a:extLst>
          </p:cNvPr>
          <p:cNvSpPr/>
          <p:nvPr/>
        </p:nvSpPr>
        <p:spPr>
          <a:xfrm>
            <a:off x="2199869" y="980875"/>
            <a:ext cx="594227" cy="597637"/>
          </a:xfrm>
          <a:prstGeom prst="ellipse">
            <a:avLst/>
          </a:pr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en-US" sz="8800">
              <a:solidFill>
                <a:prstClr val="white"/>
              </a:solidFill>
              <a:latin typeface="Calibri"/>
            </a:endParaRPr>
          </a:p>
        </p:txBody>
      </p:sp>
      <p:grpSp>
        <p:nvGrpSpPr>
          <p:cNvPr id="10" name="Group 30">
            <a:extLst>
              <a:ext uri="{FF2B5EF4-FFF2-40B4-BE49-F238E27FC236}">
                <a16:creationId xmlns:a16="http://schemas.microsoft.com/office/drawing/2014/main" id="{AAE7FF0F-D483-DBA6-7119-683BAB325229}"/>
              </a:ext>
            </a:extLst>
          </p:cNvPr>
          <p:cNvGrpSpPr/>
          <p:nvPr/>
        </p:nvGrpSpPr>
        <p:grpSpPr>
          <a:xfrm>
            <a:off x="2351326" y="1155560"/>
            <a:ext cx="341924" cy="312911"/>
            <a:chOff x="6726389" y="1486674"/>
            <a:chExt cx="411805" cy="376863"/>
          </a:xfrm>
          <a:solidFill>
            <a:schemeClr val="bg1"/>
          </a:solidFill>
        </p:grpSpPr>
        <p:sp>
          <p:nvSpPr>
            <p:cNvPr id="11" name="Oval 52">
              <a:extLst>
                <a:ext uri="{FF2B5EF4-FFF2-40B4-BE49-F238E27FC236}">
                  <a16:creationId xmlns:a16="http://schemas.microsoft.com/office/drawing/2014/main" id="{9A5507DA-192E-6092-81CB-E31CCF121108}"/>
                </a:ext>
              </a:extLst>
            </p:cNvPr>
            <p:cNvSpPr>
              <a:spLocks noChangeArrowheads="1"/>
            </p:cNvSpPr>
            <p:nvPr/>
          </p:nvSpPr>
          <p:spPr bwMode="auto">
            <a:xfrm>
              <a:off x="6773808" y="1786168"/>
              <a:ext cx="44924" cy="4242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378"/>
              <a:endParaRPr lang="en-US">
                <a:solidFill>
                  <a:prstClr val="black"/>
                </a:solidFill>
                <a:latin typeface="Calibri"/>
              </a:endParaRPr>
            </a:p>
          </p:txBody>
        </p:sp>
        <p:sp>
          <p:nvSpPr>
            <p:cNvPr id="12" name="Oval 53">
              <a:extLst>
                <a:ext uri="{FF2B5EF4-FFF2-40B4-BE49-F238E27FC236}">
                  <a16:creationId xmlns:a16="http://schemas.microsoft.com/office/drawing/2014/main" id="{A1DDF02C-643B-C87E-B062-41F31B6F64F6}"/>
                </a:ext>
              </a:extLst>
            </p:cNvPr>
            <p:cNvSpPr>
              <a:spLocks noChangeArrowheads="1"/>
            </p:cNvSpPr>
            <p:nvPr/>
          </p:nvSpPr>
          <p:spPr bwMode="auto">
            <a:xfrm>
              <a:off x="6748851" y="1836083"/>
              <a:ext cx="24958" cy="2745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378"/>
              <a:endParaRPr lang="en-US">
                <a:solidFill>
                  <a:prstClr val="black"/>
                </a:solidFill>
                <a:latin typeface="Calibri"/>
              </a:endParaRPr>
            </a:p>
          </p:txBody>
        </p:sp>
        <p:sp>
          <p:nvSpPr>
            <p:cNvPr id="13" name="Freeform 54">
              <a:extLst>
                <a:ext uri="{FF2B5EF4-FFF2-40B4-BE49-F238E27FC236}">
                  <a16:creationId xmlns:a16="http://schemas.microsoft.com/office/drawing/2014/main" id="{9F5B3795-F040-C284-62E7-A76D903695C9}"/>
                </a:ext>
              </a:extLst>
            </p:cNvPr>
            <p:cNvSpPr/>
            <p:nvPr/>
          </p:nvSpPr>
          <p:spPr bwMode="auto">
            <a:xfrm>
              <a:off x="6726389" y="1486674"/>
              <a:ext cx="411805" cy="292007"/>
            </a:xfrm>
            <a:custGeom>
              <a:avLst/>
              <a:gdLst>
                <a:gd name="T0" fmla="*/ 124 w 124"/>
                <a:gd name="T1" fmla="*/ 34 h 88"/>
                <a:gd name="T2" fmla="*/ 99 w 124"/>
                <a:gd name="T3" fmla="*/ 9 h 88"/>
                <a:gd name="T4" fmla="*/ 93 w 124"/>
                <a:gd name="T5" fmla="*/ 10 h 88"/>
                <a:gd name="T6" fmla="*/ 74 w 124"/>
                <a:gd name="T7" fmla="*/ 0 h 88"/>
                <a:gd name="T8" fmla="*/ 60 w 124"/>
                <a:gd name="T9" fmla="*/ 5 h 88"/>
                <a:gd name="T10" fmla="*/ 46 w 124"/>
                <a:gd name="T11" fmla="*/ 0 h 88"/>
                <a:gd name="T12" fmla="*/ 31 w 124"/>
                <a:gd name="T13" fmla="*/ 5 h 88"/>
                <a:gd name="T14" fmla="*/ 25 w 124"/>
                <a:gd name="T15" fmla="*/ 5 h 88"/>
                <a:gd name="T16" fmla="*/ 0 w 124"/>
                <a:gd name="T17" fmla="*/ 30 h 88"/>
                <a:gd name="T18" fmla="*/ 3 w 124"/>
                <a:gd name="T19" fmla="*/ 43 h 88"/>
                <a:gd name="T20" fmla="*/ 0 w 124"/>
                <a:gd name="T21" fmla="*/ 55 h 88"/>
                <a:gd name="T22" fmla="*/ 25 w 124"/>
                <a:gd name="T23" fmla="*/ 80 h 88"/>
                <a:gd name="T24" fmla="*/ 28 w 124"/>
                <a:gd name="T25" fmla="*/ 80 h 88"/>
                <a:gd name="T26" fmla="*/ 46 w 124"/>
                <a:gd name="T27" fmla="*/ 88 h 88"/>
                <a:gd name="T28" fmla="*/ 64 w 124"/>
                <a:gd name="T29" fmla="*/ 80 h 88"/>
                <a:gd name="T30" fmla="*/ 79 w 124"/>
                <a:gd name="T31" fmla="*/ 85 h 88"/>
                <a:gd name="T32" fmla="*/ 104 w 124"/>
                <a:gd name="T33" fmla="*/ 60 h 88"/>
                <a:gd name="T34" fmla="*/ 104 w 124"/>
                <a:gd name="T35" fmla="*/ 59 h 88"/>
                <a:gd name="T36" fmla="*/ 124 w 124"/>
                <a:gd name="T37" fmla="*/ 3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88">
                  <a:moveTo>
                    <a:pt x="124" y="34"/>
                  </a:moveTo>
                  <a:cubicBezTo>
                    <a:pt x="124" y="21"/>
                    <a:pt x="113" y="9"/>
                    <a:pt x="99" y="9"/>
                  </a:cubicBezTo>
                  <a:cubicBezTo>
                    <a:pt x="97" y="9"/>
                    <a:pt x="95" y="10"/>
                    <a:pt x="93" y="10"/>
                  </a:cubicBezTo>
                  <a:cubicBezTo>
                    <a:pt x="89" y="4"/>
                    <a:pt x="82" y="0"/>
                    <a:pt x="74" y="0"/>
                  </a:cubicBezTo>
                  <a:cubicBezTo>
                    <a:pt x="69" y="0"/>
                    <a:pt x="64" y="2"/>
                    <a:pt x="60" y="5"/>
                  </a:cubicBezTo>
                  <a:cubicBezTo>
                    <a:pt x="56" y="2"/>
                    <a:pt x="51" y="0"/>
                    <a:pt x="46" y="0"/>
                  </a:cubicBezTo>
                  <a:cubicBezTo>
                    <a:pt x="40" y="0"/>
                    <a:pt x="35" y="2"/>
                    <a:pt x="31" y="5"/>
                  </a:cubicBezTo>
                  <a:cubicBezTo>
                    <a:pt x="29" y="5"/>
                    <a:pt x="27" y="5"/>
                    <a:pt x="25" y="5"/>
                  </a:cubicBezTo>
                  <a:cubicBezTo>
                    <a:pt x="11" y="5"/>
                    <a:pt x="0" y="16"/>
                    <a:pt x="0" y="30"/>
                  </a:cubicBezTo>
                  <a:cubicBezTo>
                    <a:pt x="0" y="35"/>
                    <a:pt x="1" y="39"/>
                    <a:pt x="3" y="43"/>
                  </a:cubicBezTo>
                  <a:cubicBezTo>
                    <a:pt x="1" y="46"/>
                    <a:pt x="0" y="51"/>
                    <a:pt x="0" y="55"/>
                  </a:cubicBezTo>
                  <a:cubicBezTo>
                    <a:pt x="0" y="69"/>
                    <a:pt x="11" y="80"/>
                    <a:pt x="25" y="80"/>
                  </a:cubicBezTo>
                  <a:cubicBezTo>
                    <a:pt x="26" y="80"/>
                    <a:pt x="27" y="80"/>
                    <a:pt x="28" y="80"/>
                  </a:cubicBezTo>
                  <a:cubicBezTo>
                    <a:pt x="32" y="85"/>
                    <a:pt x="39" y="88"/>
                    <a:pt x="46" y="88"/>
                  </a:cubicBezTo>
                  <a:cubicBezTo>
                    <a:pt x="53" y="88"/>
                    <a:pt x="59" y="85"/>
                    <a:pt x="64" y="80"/>
                  </a:cubicBezTo>
                  <a:cubicBezTo>
                    <a:pt x="68" y="83"/>
                    <a:pt x="73" y="85"/>
                    <a:pt x="79" y="85"/>
                  </a:cubicBezTo>
                  <a:cubicBezTo>
                    <a:pt x="92" y="85"/>
                    <a:pt x="104" y="74"/>
                    <a:pt x="104" y="60"/>
                  </a:cubicBezTo>
                  <a:cubicBezTo>
                    <a:pt x="104" y="60"/>
                    <a:pt x="104" y="59"/>
                    <a:pt x="104" y="59"/>
                  </a:cubicBezTo>
                  <a:cubicBezTo>
                    <a:pt x="115" y="57"/>
                    <a:pt x="124" y="47"/>
                    <a:pt x="124"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378"/>
              <a:endParaRPr lang="en-US">
                <a:solidFill>
                  <a:prstClr val="black"/>
                </a:solidFill>
                <a:latin typeface="Calibri"/>
              </a:endParaRPr>
            </a:p>
          </p:txBody>
        </p:sp>
      </p:grpSp>
      <p:sp>
        <p:nvSpPr>
          <p:cNvPr id="14" name="Oval 15">
            <a:extLst>
              <a:ext uri="{FF2B5EF4-FFF2-40B4-BE49-F238E27FC236}">
                <a16:creationId xmlns:a16="http://schemas.microsoft.com/office/drawing/2014/main" id="{B7FF06BE-04ED-532D-58C7-59108B75664F}"/>
              </a:ext>
            </a:extLst>
          </p:cNvPr>
          <p:cNvSpPr/>
          <p:nvPr/>
        </p:nvSpPr>
        <p:spPr>
          <a:xfrm>
            <a:off x="3181865" y="1003824"/>
            <a:ext cx="594227" cy="597637"/>
          </a:xfrm>
          <a:prstGeom prst="ellipse">
            <a:avLst/>
          </a:pr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en-US" sz="8800">
              <a:solidFill>
                <a:prstClr val="white"/>
              </a:solidFill>
              <a:latin typeface="Calibri"/>
            </a:endParaRPr>
          </a:p>
        </p:txBody>
      </p:sp>
      <p:grpSp>
        <p:nvGrpSpPr>
          <p:cNvPr id="15" name="Group 9">
            <a:extLst>
              <a:ext uri="{FF2B5EF4-FFF2-40B4-BE49-F238E27FC236}">
                <a16:creationId xmlns:a16="http://schemas.microsoft.com/office/drawing/2014/main" id="{E0BC5E7C-B4E5-0E31-B30B-D0A786AE5DEB}"/>
              </a:ext>
            </a:extLst>
          </p:cNvPr>
          <p:cNvGrpSpPr/>
          <p:nvPr/>
        </p:nvGrpSpPr>
        <p:grpSpPr>
          <a:xfrm>
            <a:off x="3267654" y="1060642"/>
            <a:ext cx="424283" cy="449241"/>
            <a:chOff x="3659074" y="3351023"/>
            <a:chExt cx="424283" cy="449241"/>
          </a:xfrm>
          <a:solidFill>
            <a:schemeClr val="bg1"/>
          </a:solidFill>
        </p:grpSpPr>
        <p:sp>
          <p:nvSpPr>
            <p:cNvPr id="16" name="Freeform 47">
              <a:extLst>
                <a:ext uri="{FF2B5EF4-FFF2-40B4-BE49-F238E27FC236}">
                  <a16:creationId xmlns:a16="http://schemas.microsoft.com/office/drawing/2014/main" id="{28458451-98EE-61E7-BAEC-BA81C596950D}"/>
                </a:ext>
              </a:extLst>
            </p:cNvPr>
            <p:cNvSpPr/>
            <p:nvPr/>
          </p:nvSpPr>
          <p:spPr bwMode="auto">
            <a:xfrm>
              <a:off x="3659074" y="3518240"/>
              <a:ext cx="199662" cy="282024"/>
            </a:xfrm>
            <a:custGeom>
              <a:avLst/>
              <a:gdLst>
                <a:gd name="T0" fmla="*/ 43 w 60"/>
                <a:gd name="T1" fmla="*/ 49 h 85"/>
                <a:gd name="T2" fmla="*/ 44 w 60"/>
                <a:gd name="T3" fmla="*/ 40 h 85"/>
                <a:gd name="T4" fmla="*/ 32 w 60"/>
                <a:gd name="T5" fmla="*/ 4 h 85"/>
                <a:gd name="T6" fmla="*/ 26 w 60"/>
                <a:gd name="T7" fmla="*/ 2 h 85"/>
                <a:gd name="T8" fmla="*/ 12 w 60"/>
                <a:gd name="T9" fmla="*/ 7 h 85"/>
                <a:gd name="T10" fmla="*/ 4 w 60"/>
                <a:gd name="T11" fmla="*/ 22 h 85"/>
                <a:gd name="T12" fmla="*/ 9 w 60"/>
                <a:gd name="T13" fmla="*/ 37 h 85"/>
                <a:gd name="T14" fmla="*/ 25 w 60"/>
                <a:gd name="T15" fmla="*/ 46 h 85"/>
                <a:gd name="T16" fmla="*/ 31 w 60"/>
                <a:gd name="T17" fmla="*/ 52 h 85"/>
                <a:gd name="T18" fmla="*/ 41 w 60"/>
                <a:gd name="T19" fmla="*/ 80 h 85"/>
                <a:gd name="T20" fmla="*/ 46 w 60"/>
                <a:gd name="T21" fmla="*/ 83 h 85"/>
                <a:gd name="T22" fmla="*/ 49 w 60"/>
                <a:gd name="T23" fmla="*/ 70 h 85"/>
                <a:gd name="T24" fmla="*/ 43 w 60"/>
                <a:gd name="T25" fmla="*/ 4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85">
                  <a:moveTo>
                    <a:pt x="43" y="49"/>
                  </a:moveTo>
                  <a:cubicBezTo>
                    <a:pt x="43" y="49"/>
                    <a:pt x="45" y="43"/>
                    <a:pt x="44" y="40"/>
                  </a:cubicBezTo>
                  <a:cubicBezTo>
                    <a:pt x="32" y="4"/>
                    <a:pt x="32" y="4"/>
                    <a:pt x="32" y="4"/>
                  </a:cubicBezTo>
                  <a:cubicBezTo>
                    <a:pt x="32" y="4"/>
                    <a:pt x="31" y="0"/>
                    <a:pt x="26" y="2"/>
                  </a:cubicBezTo>
                  <a:cubicBezTo>
                    <a:pt x="12" y="7"/>
                    <a:pt x="12" y="7"/>
                    <a:pt x="12" y="7"/>
                  </a:cubicBezTo>
                  <a:cubicBezTo>
                    <a:pt x="12" y="7"/>
                    <a:pt x="0" y="11"/>
                    <a:pt x="4" y="22"/>
                  </a:cubicBezTo>
                  <a:cubicBezTo>
                    <a:pt x="9" y="37"/>
                    <a:pt x="9" y="37"/>
                    <a:pt x="9" y="37"/>
                  </a:cubicBezTo>
                  <a:cubicBezTo>
                    <a:pt x="9" y="37"/>
                    <a:pt x="14" y="50"/>
                    <a:pt x="25" y="46"/>
                  </a:cubicBezTo>
                  <a:cubicBezTo>
                    <a:pt x="25" y="46"/>
                    <a:pt x="29" y="45"/>
                    <a:pt x="31" y="52"/>
                  </a:cubicBezTo>
                  <a:cubicBezTo>
                    <a:pt x="41" y="80"/>
                    <a:pt x="41" y="80"/>
                    <a:pt x="41" y="80"/>
                  </a:cubicBezTo>
                  <a:cubicBezTo>
                    <a:pt x="41" y="80"/>
                    <a:pt x="41" y="85"/>
                    <a:pt x="46" y="83"/>
                  </a:cubicBezTo>
                  <a:cubicBezTo>
                    <a:pt x="46" y="83"/>
                    <a:pt x="60" y="81"/>
                    <a:pt x="49" y="70"/>
                  </a:cubicBezTo>
                  <a:cubicBezTo>
                    <a:pt x="52" y="63"/>
                    <a:pt x="43" y="58"/>
                    <a:pt x="43"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378"/>
              <a:endParaRPr lang="en-US">
                <a:solidFill>
                  <a:prstClr val="black"/>
                </a:solidFill>
                <a:latin typeface="Calibri"/>
              </a:endParaRPr>
            </a:p>
          </p:txBody>
        </p:sp>
        <p:sp>
          <p:nvSpPr>
            <p:cNvPr id="17" name="Freeform 48">
              <a:extLst>
                <a:ext uri="{FF2B5EF4-FFF2-40B4-BE49-F238E27FC236}">
                  <a16:creationId xmlns:a16="http://schemas.microsoft.com/office/drawing/2014/main" id="{5214D306-9609-9C44-BEC9-2FC2A2DFD1BC}"/>
                </a:ext>
              </a:extLst>
            </p:cNvPr>
            <p:cNvSpPr/>
            <p:nvPr/>
          </p:nvSpPr>
          <p:spPr bwMode="auto">
            <a:xfrm>
              <a:off x="3768888" y="3351023"/>
              <a:ext cx="272041" cy="316965"/>
            </a:xfrm>
            <a:custGeom>
              <a:avLst/>
              <a:gdLst>
                <a:gd name="T0" fmla="*/ 70 w 82"/>
                <a:gd name="T1" fmla="*/ 58 h 95"/>
                <a:gd name="T2" fmla="*/ 73 w 82"/>
                <a:gd name="T3" fmla="*/ 45 h 95"/>
                <a:gd name="T4" fmla="*/ 62 w 82"/>
                <a:gd name="T5" fmla="*/ 36 h 95"/>
                <a:gd name="T6" fmla="*/ 52 w 82"/>
                <a:gd name="T7" fmla="*/ 4 h 95"/>
                <a:gd name="T8" fmla="*/ 48 w 82"/>
                <a:gd name="T9" fmla="*/ 6 h 95"/>
                <a:gd name="T10" fmla="*/ 4 w 82"/>
                <a:gd name="T11" fmla="*/ 47 h 95"/>
                <a:gd name="T12" fmla="*/ 2 w 82"/>
                <a:gd name="T13" fmla="*/ 52 h 95"/>
                <a:gd name="T14" fmla="*/ 12 w 82"/>
                <a:gd name="T15" fmla="*/ 83 h 95"/>
                <a:gd name="T16" fmla="*/ 17 w 82"/>
                <a:gd name="T17" fmla="*/ 85 h 95"/>
                <a:gd name="T18" fmla="*/ 78 w 82"/>
                <a:gd name="T19" fmla="*/ 92 h 95"/>
                <a:gd name="T20" fmla="*/ 81 w 82"/>
                <a:gd name="T21" fmla="*/ 91 h 95"/>
                <a:gd name="T22" fmla="*/ 70 w 82"/>
                <a:gd name="T23" fmla="*/ 5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95">
                  <a:moveTo>
                    <a:pt x="70" y="58"/>
                  </a:moveTo>
                  <a:cubicBezTo>
                    <a:pt x="73" y="55"/>
                    <a:pt x="75" y="50"/>
                    <a:pt x="73" y="45"/>
                  </a:cubicBezTo>
                  <a:cubicBezTo>
                    <a:pt x="71" y="40"/>
                    <a:pt x="67" y="37"/>
                    <a:pt x="62" y="36"/>
                  </a:cubicBezTo>
                  <a:cubicBezTo>
                    <a:pt x="52" y="4"/>
                    <a:pt x="52" y="4"/>
                    <a:pt x="52" y="4"/>
                  </a:cubicBezTo>
                  <a:cubicBezTo>
                    <a:pt x="50" y="0"/>
                    <a:pt x="48" y="6"/>
                    <a:pt x="48" y="6"/>
                  </a:cubicBezTo>
                  <a:cubicBezTo>
                    <a:pt x="40" y="38"/>
                    <a:pt x="4" y="47"/>
                    <a:pt x="4" y="47"/>
                  </a:cubicBezTo>
                  <a:cubicBezTo>
                    <a:pt x="0" y="49"/>
                    <a:pt x="2" y="52"/>
                    <a:pt x="2" y="52"/>
                  </a:cubicBezTo>
                  <a:cubicBezTo>
                    <a:pt x="12" y="83"/>
                    <a:pt x="12" y="83"/>
                    <a:pt x="12" y="83"/>
                  </a:cubicBezTo>
                  <a:cubicBezTo>
                    <a:pt x="14" y="86"/>
                    <a:pt x="17" y="85"/>
                    <a:pt x="17" y="85"/>
                  </a:cubicBezTo>
                  <a:cubicBezTo>
                    <a:pt x="56" y="72"/>
                    <a:pt x="78" y="92"/>
                    <a:pt x="78" y="92"/>
                  </a:cubicBezTo>
                  <a:cubicBezTo>
                    <a:pt x="78" y="92"/>
                    <a:pt x="82" y="95"/>
                    <a:pt x="81" y="91"/>
                  </a:cubicBezTo>
                  <a:lnTo>
                    <a:pt x="7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378"/>
              <a:endParaRPr lang="en-US">
                <a:solidFill>
                  <a:prstClr val="black"/>
                </a:solidFill>
                <a:latin typeface="Calibri"/>
              </a:endParaRPr>
            </a:p>
          </p:txBody>
        </p:sp>
        <p:sp>
          <p:nvSpPr>
            <p:cNvPr id="18" name="Freeform 49">
              <a:extLst>
                <a:ext uri="{FF2B5EF4-FFF2-40B4-BE49-F238E27FC236}">
                  <a16:creationId xmlns:a16="http://schemas.microsoft.com/office/drawing/2014/main" id="{D5FDEEA2-1D47-9968-F3B3-528FDE556102}"/>
                </a:ext>
              </a:extLst>
            </p:cNvPr>
            <p:cNvSpPr/>
            <p:nvPr/>
          </p:nvSpPr>
          <p:spPr bwMode="auto">
            <a:xfrm>
              <a:off x="4003491" y="3410922"/>
              <a:ext cx="44924" cy="57404"/>
            </a:xfrm>
            <a:custGeom>
              <a:avLst/>
              <a:gdLst>
                <a:gd name="T0" fmla="*/ 18 w 18"/>
                <a:gd name="T1" fmla="*/ 3 h 23"/>
                <a:gd name="T2" fmla="*/ 15 w 18"/>
                <a:gd name="T3" fmla="*/ 0 h 23"/>
                <a:gd name="T4" fmla="*/ 0 w 18"/>
                <a:gd name="T5" fmla="*/ 20 h 23"/>
                <a:gd name="T6" fmla="*/ 3 w 18"/>
                <a:gd name="T7" fmla="*/ 23 h 23"/>
                <a:gd name="T8" fmla="*/ 18 w 18"/>
                <a:gd name="T9" fmla="*/ 3 h 23"/>
              </a:gdLst>
              <a:ahLst/>
              <a:cxnLst>
                <a:cxn ang="0">
                  <a:pos x="T0" y="T1"/>
                </a:cxn>
                <a:cxn ang="0">
                  <a:pos x="T2" y="T3"/>
                </a:cxn>
                <a:cxn ang="0">
                  <a:pos x="T4" y="T5"/>
                </a:cxn>
                <a:cxn ang="0">
                  <a:pos x="T6" y="T7"/>
                </a:cxn>
                <a:cxn ang="0">
                  <a:pos x="T8" y="T9"/>
                </a:cxn>
              </a:cxnLst>
              <a:rect l="0" t="0" r="r" b="b"/>
              <a:pathLst>
                <a:path w="18" h="23">
                  <a:moveTo>
                    <a:pt x="18" y="3"/>
                  </a:moveTo>
                  <a:lnTo>
                    <a:pt x="15" y="0"/>
                  </a:lnTo>
                  <a:lnTo>
                    <a:pt x="0" y="20"/>
                  </a:lnTo>
                  <a:lnTo>
                    <a:pt x="3" y="23"/>
                  </a:lnTo>
                  <a:lnTo>
                    <a:pt x="18"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378"/>
              <a:endParaRPr lang="en-US">
                <a:solidFill>
                  <a:prstClr val="black"/>
                </a:solidFill>
                <a:latin typeface="Calibri"/>
              </a:endParaRPr>
            </a:p>
          </p:txBody>
        </p:sp>
        <p:sp>
          <p:nvSpPr>
            <p:cNvPr id="19" name="Freeform 50">
              <a:extLst>
                <a:ext uri="{FF2B5EF4-FFF2-40B4-BE49-F238E27FC236}">
                  <a16:creationId xmlns:a16="http://schemas.microsoft.com/office/drawing/2014/main" id="{2B62F821-57DE-1F5A-3FF9-9D367C272E3B}"/>
                </a:ext>
              </a:extLst>
            </p:cNvPr>
            <p:cNvSpPr/>
            <p:nvPr/>
          </p:nvSpPr>
          <p:spPr bwMode="auto">
            <a:xfrm>
              <a:off x="4023458" y="3538206"/>
              <a:ext cx="59899" cy="37438"/>
            </a:xfrm>
            <a:custGeom>
              <a:avLst/>
              <a:gdLst>
                <a:gd name="T0" fmla="*/ 0 w 24"/>
                <a:gd name="T1" fmla="*/ 3 h 15"/>
                <a:gd name="T2" fmla="*/ 23 w 24"/>
                <a:gd name="T3" fmla="*/ 15 h 15"/>
                <a:gd name="T4" fmla="*/ 24 w 24"/>
                <a:gd name="T5" fmla="*/ 12 h 15"/>
                <a:gd name="T6" fmla="*/ 3 w 24"/>
                <a:gd name="T7" fmla="*/ 0 h 15"/>
                <a:gd name="T8" fmla="*/ 0 w 24"/>
                <a:gd name="T9" fmla="*/ 3 h 15"/>
              </a:gdLst>
              <a:ahLst/>
              <a:cxnLst>
                <a:cxn ang="0">
                  <a:pos x="T0" y="T1"/>
                </a:cxn>
                <a:cxn ang="0">
                  <a:pos x="T2" y="T3"/>
                </a:cxn>
                <a:cxn ang="0">
                  <a:pos x="T4" y="T5"/>
                </a:cxn>
                <a:cxn ang="0">
                  <a:pos x="T6" y="T7"/>
                </a:cxn>
                <a:cxn ang="0">
                  <a:pos x="T8" y="T9"/>
                </a:cxn>
              </a:cxnLst>
              <a:rect l="0" t="0" r="r" b="b"/>
              <a:pathLst>
                <a:path w="24" h="15">
                  <a:moveTo>
                    <a:pt x="0" y="3"/>
                  </a:moveTo>
                  <a:lnTo>
                    <a:pt x="23" y="15"/>
                  </a:lnTo>
                  <a:lnTo>
                    <a:pt x="24" y="12"/>
                  </a:lnTo>
                  <a:lnTo>
                    <a:pt x="3"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378"/>
              <a:endParaRPr lang="en-US">
                <a:solidFill>
                  <a:prstClr val="black"/>
                </a:solidFill>
                <a:latin typeface="Calibri"/>
              </a:endParaRPr>
            </a:p>
          </p:txBody>
        </p:sp>
        <p:sp>
          <p:nvSpPr>
            <p:cNvPr id="20" name="Freeform 51">
              <a:extLst>
                <a:ext uri="{FF2B5EF4-FFF2-40B4-BE49-F238E27FC236}">
                  <a16:creationId xmlns:a16="http://schemas.microsoft.com/office/drawing/2014/main" id="{3F5EB033-182B-7CC3-D033-45FDE70B9ECA}"/>
                </a:ext>
              </a:extLst>
            </p:cNvPr>
            <p:cNvSpPr/>
            <p:nvPr/>
          </p:nvSpPr>
          <p:spPr bwMode="auto">
            <a:xfrm>
              <a:off x="4023458" y="3478307"/>
              <a:ext cx="59899" cy="27454"/>
            </a:xfrm>
            <a:custGeom>
              <a:avLst/>
              <a:gdLst>
                <a:gd name="T0" fmla="*/ 0 w 24"/>
                <a:gd name="T1" fmla="*/ 11 h 11"/>
                <a:gd name="T2" fmla="*/ 24 w 24"/>
                <a:gd name="T3" fmla="*/ 3 h 11"/>
                <a:gd name="T4" fmla="*/ 24 w 24"/>
                <a:gd name="T5" fmla="*/ 0 h 11"/>
                <a:gd name="T6" fmla="*/ 0 w 24"/>
                <a:gd name="T7" fmla="*/ 7 h 11"/>
                <a:gd name="T8" fmla="*/ 0 w 24"/>
                <a:gd name="T9" fmla="*/ 11 h 11"/>
              </a:gdLst>
              <a:ahLst/>
              <a:cxnLst>
                <a:cxn ang="0">
                  <a:pos x="T0" y="T1"/>
                </a:cxn>
                <a:cxn ang="0">
                  <a:pos x="T2" y="T3"/>
                </a:cxn>
                <a:cxn ang="0">
                  <a:pos x="T4" y="T5"/>
                </a:cxn>
                <a:cxn ang="0">
                  <a:pos x="T6" y="T7"/>
                </a:cxn>
                <a:cxn ang="0">
                  <a:pos x="T8" y="T9"/>
                </a:cxn>
              </a:cxnLst>
              <a:rect l="0" t="0" r="r" b="b"/>
              <a:pathLst>
                <a:path w="24" h="11">
                  <a:moveTo>
                    <a:pt x="0" y="11"/>
                  </a:moveTo>
                  <a:lnTo>
                    <a:pt x="24" y="3"/>
                  </a:lnTo>
                  <a:lnTo>
                    <a:pt x="24" y="0"/>
                  </a:lnTo>
                  <a:lnTo>
                    <a:pt x="0" y="7"/>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378"/>
              <a:endParaRPr lang="en-US">
                <a:solidFill>
                  <a:prstClr val="black"/>
                </a:solidFill>
                <a:latin typeface="Calibri"/>
              </a:endParaRPr>
            </a:p>
          </p:txBody>
        </p:sp>
      </p:grpSp>
      <p:sp>
        <p:nvSpPr>
          <p:cNvPr id="21" name="Rounded Rectangle 51">
            <a:extLst>
              <a:ext uri="{FF2B5EF4-FFF2-40B4-BE49-F238E27FC236}">
                <a16:creationId xmlns:a16="http://schemas.microsoft.com/office/drawing/2014/main" id="{129DF4D3-92CA-D0CF-82BF-30D08B8DADC2}"/>
              </a:ext>
            </a:extLst>
          </p:cNvPr>
          <p:cNvSpPr/>
          <p:nvPr/>
        </p:nvSpPr>
        <p:spPr>
          <a:xfrm rot="16200000" flipH="1">
            <a:off x="8243852" y="1111692"/>
            <a:ext cx="406175" cy="382520"/>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78"/>
            <a:endParaRPr lang="ko-KR" altLang="en-US" sz="1350">
              <a:solidFill>
                <a:prstClr val="black"/>
              </a:solidFill>
              <a:latin typeface="Calibri"/>
              <a:ea typeface="맑은 고딕" panose="020B0503020000020004" pitchFamily="34" charset="-127"/>
            </a:endParaRPr>
          </a:p>
        </p:txBody>
      </p:sp>
      <p:sp>
        <p:nvSpPr>
          <p:cNvPr id="22" name="Isosceles Triangle 8">
            <a:extLst>
              <a:ext uri="{FF2B5EF4-FFF2-40B4-BE49-F238E27FC236}">
                <a16:creationId xmlns:a16="http://schemas.microsoft.com/office/drawing/2014/main" id="{1F2B50F6-AC57-58F5-2CEA-0E7A862467A4}"/>
              </a:ext>
            </a:extLst>
          </p:cNvPr>
          <p:cNvSpPr/>
          <p:nvPr/>
        </p:nvSpPr>
        <p:spPr>
          <a:xfrm rot="16200000">
            <a:off x="1570296" y="1032881"/>
            <a:ext cx="333112" cy="397157"/>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ko-KR" altLang="en-US" sz="8800">
              <a:solidFill>
                <a:prstClr val="white"/>
              </a:solidFill>
              <a:latin typeface="Calibri"/>
              <a:ea typeface="맑은 고딕" panose="020B0503020000020004" pitchFamily="34" charset="-127"/>
            </a:endParaRPr>
          </a:p>
        </p:txBody>
      </p:sp>
      <p:sp>
        <p:nvSpPr>
          <p:cNvPr id="23" name="Round Same Side Corner Rectangle 11">
            <a:extLst>
              <a:ext uri="{FF2B5EF4-FFF2-40B4-BE49-F238E27FC236}">
                <a16:creationId xmlns:a16="http://schemas.microsoft.com/office/drawing/2014/main" id="{371A2699-FC09-C036-6555-6DA4F887CD1B}"/>
              </a:ext>
            </a:extLst>
          </p:cNvPr>
          <p:cNvSpPr/>
          <p:nvPr/>
        </p:nvSpPr>
        <p:spPr>
          <a:xfrm rot="9900000">
            <a:off x="7844122" y="4175418"/>
            <a:ext cx="434900" cy="369364"/>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ko-KR" altLang="en-US" sz="8800">
              <a:solidFill>
                <a:prstClr val="white"/>
              </a:solidFill>
              <a:latin typeface="Calibri"/>
              <a:ea typeface="맑은 고딕" panose="020B0503020000020004" pitchFamily="34" charset="-127"/>
            </a:endParaRPr>
          </a:p>
        </p:txBody>
      </p:sp>
      <p:sp>
        <p:nvSpPr>
          <p:cNvPr id="24" name="Donut 8">
            <a:extLst>
              <a:ext uri="{FF2B5EF4-FFF2-40B4-BE49-F238E27FC236}">
                <a16:creationId xmlns:a16="http://schemas.microsoft.com/office/drawing/2014/main" id="{E228C9AA-BFFE-B605-6022-2FA59FBD124E}"/>
              </a:ext>
            </a:extLst>
          </p:cNvPr>
          <p:cNvSpPr/>
          <p:nvPr/>
        </p:nvSpPr>
        <p:spPr>
          <a:xfrm>
            <a:off x="7175233" y="4283790"/>
            <a:ext cx="364662" cy="435888"/>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ko-KR" altLang="en-US" sz="8800">
              <a:solidFill>
                <a:prstClr val="white"/>
              </a:solidFill>
              <a:latin typeface="Calibri"/>
              <a:ea typeface="맑은 고딕" panose="020B0503020000020004" pitchFamily="34" charset="-127"/>
            </a:endParaRPr>
          </a:p>
        </p:txBody>
      </p:sp>
      <p:sp>
        <p:nvSpPr>
          <p:cNvPr id="26" name="Заголовок 1">
            <a:extLst>
              <a:ext uri="{FF2B5EF4-FFF2-40B4-BE49-F238E27FC236}">
                <a16:creationId xmlns:a16="http://schemas.microsoft.com/office/drawing/2014/main" id="{5968232D-3F86-AD59-75D6-E14A55E90B1C}"/>
              </a:ext>
            </a:extLst>
          </p:cNvPr>
          <p:cNvSpPr txBox="1">
            <a:spLocks/>
          </p:cNvSpPr>
          <p:nvPr/>
        </p:nvSpPr>
        <p:spPr>
          <a:xfrm>
            <a:off x="5467929" y="1789939"/>
            <a:ext cx="1964169" cy="979931"/>
          </a:xfrm>
          <a:prstGeom prst="rect">
            <a:avLst/>
          </a:prstGeom>
          <a:solidFill>
            <a:schemeClr val="tx2"/>
          </a:solidFill>
          <a:ln w="28575">
            <a:noFill/>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normAutofit/>
          </a:bodyPr>
          <a:lstStyle>
            <a:defPPr>
              <a:defRPr lang="fi-FI"/>
            </a:defPPr>
            <a:lvl1pPr algn="ctr">
              <a:spcBef>
                <a:spcPct val="0"/>
              </a:spcBef>
              <a:buNone/>
              <a:defRPr sz="5400" b="1">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78"/>
            <a:r>
              <a:rPr lang="ru-RU" sz="4050" dirty="0">
                <a:solidFill>
                  <a:prstClr val="white"/>
                </a:solidFill>
              </a:rPr>
              <a:t>кому</a:t>
            </a:r>
          </a:p>
        </p:txBody>
      </p:sp>
      <p:sp>
        <p:nvSpPr>
          <p:cNvPr id="27" name="Oval 15">
            <a:extLst>
              <a:ext uri="{FF2B5EF4-FFF2-40B4-BE49-F238E27FC236}">
                <a16:creationId xmlns:a16="http://schemas.microsoft.com/office/drawing/2014/main" id="{95A297A0-9A33-AEE7-6D82-322DB650E6EA}"/>
              </a:ext>
            </a:extLst>
          </p:cNvPr>
          <p:cNvSpPr/>
          <p:nvPr/>
        </p:nvSpPr>
        <p:spPr>
          <a:xfrm>
            <a:off x="6268403" y="1066958"/>
            <a:ext cx="594227" cy="597637"/>
          </a:xfrm>
          <a:prstGeom prst="ellipse">
            <a:avLst/>
          </a:pr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en-US" sz="8800">
              <a:solidFill>
                <a:prstClr val="white"/>
              </a:solidFill>
              <a:latin typeface="Calibri"/>
            </a:endParaRPr>
          </a:p>
        </p:txBody>
      </p:sp>
      <p:grpSp>
        <p:nvGrpSpPr>
          <p:cNvPr id="28" name="Group 30">
            <a:extLst>
              <a:ext uri="{FF2B5EF4-FFF2-40B4-BE49-F238E27FC236}">
                <a16:creationId xmlns:a16="http://schemas.microsoft.com/office/drawing/2014/main" id="{ACA203D3-BBF0-C6F5-9C7B-E9C85304D7F3}"/>
              </a:ext>
            </a:extLst>
          </p:cNvPr>
          <p:cNvGrpSpPr/>
          <p:nvPr/>
        </p:nvGrpSpPr>
        <p:grpSpPr>
          <a:xfrm>
            <a:off x="6416782" y="1215380"/>
            <a:ext cx="341924" cy="312911"/>
            <a:chOff x="6726389" y="1486674"/>
            <a:chExt cx="411805" cy="376863"/>
          </a:xfrm>
          <a:solidFill>
            <a:schemeClr val="bg1"/>
          </a:solidFill>
        </p:grpSpPr>
        <p:sp>
          <p:nvSpPr>
            <p:cNvPr id="29" name="Oval 52">
              <a:extLst>
                <a:ext uri="{FF2B5EF4-FFF2-40B4-BE49-F238E27FC236}">
                  <a16:creationId xmlns:a16="http://schemas.microsoft.com/office/drawing/2014/main" id="{E171C345-F625-5220-94C9-C630CD1026A1}"/>
                </a:ext>
              </a:extLst>
            </p:cNvPr>
            <p:cNvSpPr>
              <a:spLocks noChangeArrowheads="1"/>
            </p:cNvSpPr>
            <p:nvPr/>
          </p:nvSpPr>
          <p:spPr bwMode="auto">
            <a:xfrm>
              <a:off x="6773808" y="1786168"/>
              <a:ext cx="44924" cy="4242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378"/>
              <a:endParaRPr lang="en-US">
                <a:solidFill>
                  <a:prstClr val="black"/>
                </a:solidFill>
                <a:latin typeface="Calibri"/>
              </a:endParaRPr>
            </a:p>
          </p:txBody>
        </p:sp>
        <p:sp>
          <p:nvSpPr>
            <p:cNvPr id="30" name="Oval 53">
              <a:extLst>
                <a:ext uri="{FF2B5EF4-FFF2-40B4-BE49-F238E27FC236}">
                  <a16:creationId xmlns:a16="http://schemas.microsoft.com/office/drawing/2014/main" id="{5FEFBC61-3559-6674-ECE2-A7734B8B7097}"/>
                </a:ext>
              </a:extLst>
            </p:cNvPr>
            <p:cNvSpPr>
              <a:spLocks noChangeArrowheads="1"/>
            </p:cNvSpPr>
            <p:nvPr/>
          </p:nvSpPr>
          <p:spPr bwMode="auto">
            <a:xfrm>
              <a:off x="6748851" y="1836083"/>
              <a:ext cx="24958" cy="2745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378"/>
              <a:endParaRPr lang="en-US">
                <a:solidFill>
                  <a:prstClr val="black"/>
                </a:solidFill>
                <a:latin typeface="Calibri"/>
              </a:endParaRPr>
            </a:p>
          </p:txBody>
        </p:sp>
        <p:sp>
          <p:nvSpPr>
            <p:cNvPr id="31" name="Freeform 54">
              <a:extLst>
                <a:ext uri="{FF2B5EF4-FFF2-40B4-BE49-F238E27FC236}">
                  <a16:creationId xmlns:a16="http://schemas.microsoft.com/office/drawing/2014/main" id="{3622484A-D733-CB47-8C3D-F74BC7E34593}"/>
                </a:ext>
              </a:extLst>
            </p:cNvPr>
            <p:cNvSpPr/>
            <p:nvPr/>
          </p:nvSpPr>
          <p:spPr bwMode="auto">
            <a:xfrm>
              <a:off x="6726389" y="1486674"/>
              <a:ext cx="411805" cy="292007"/>
            </a:xfrm>
            <a:custGeom>
              <a:avLst/>
              <a:gdLst>
                <a:gd name="T0" fmla="*/ 124 w 124"/>
                <a:gd name="T1" fmla="*/ 34 h 88"/>
                <a:gd name="T2" fmla="*/ 99 w 124"/>
                <a:gd name="T3" fmla="*/ 9 h 88"/>
                <a:gd name="T4" fmla="*/ 93 w 124"/>
                <a:gd name="T5" fmla="*/ 10 h 88"/>
                <a:gd name="T6" fmla="*/ 74 w 124"/>
                <a:gd name="T7" fmla="*/ 0 h 88"/>
                <a:gd name="T8" fmla="*/ 60 w 124"/>
                <a:gd name="T9" fmla="*/ 5 h 88"/>
                <a:gd name="T10" fmla="*/ 46 w 124"/>
                <a:gd name="T11" fmla="*/ 0 h 88"/>
                <a:gd name="T12" fmla="*/ 31 w 124"/>
                <a:gd name="T13" fmla="*/ 5 h 88"/>
                <a:gd name="T14" fmla="*/ 25 w 124"/>
                <a:gd name="T15" fmla="*/ 5 h 88"/>
                <a:gd name="T16" fmla="*/ 0 w 124"/>
                <a:gd name="T17" fmla="*/ 30 h 88"/>
                <a:gd name="T18" fmla="*/ 3 w 124"/>
                <a:gd name="T19" fmla="*/ 43 h 88"/>
                <a:gd name="T20" fmla="*/ 0 w 124"/>
                <a:gd name="T21" fmla="*/ 55 h 88"/>
                <a:gd name="T22" fmla="*/ 25 w 124"/>
                <a:gd name="T23" fmla="*/ 80 h 88"/>
                <a:gd name="T24" fmla="*/ 28 w 124"/>
                <a:gd name="T25" fmla="*/ 80 h 88"/>
                <a:gd name="T26" fmla="*/ 46 w 124"/>
                <a:gd name="T27" fmla="*/ 88 h 88"/>
                <a:gd name="T28" fmla="*/ 64 w 124"/>
                <a:gd name="T29" fmla="*/ 80 h 88"/>
                <a:gd name="T30" fmla="*/ 79 w 124"/>
                <a:gd name="T31" fmla="*/ 85 h 88"/>
                <a:gd name="T32" fmla="*/ 104 w 124"/>
                <a:gd name="T33" fmla="*/ 60 h 88"/>
                <a:gd name="T34" fmla="*/ 104 w 124"/>
                <a:gd name="T35" fmla="*/ 59 h 88"/>
                <a:gd name="T36" fmla="*/ 124 w 124"/>
                <a:gd name="T37" fmla="*/ 3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88">
                  <a:moveTo>
                    <a:pt x="124" y="34"/>
                  </a:moveTo>
                  <a:cubicBezTo>
                    <a:pt x="124" y="21"/>
                    <a:pt x="113" y="9"/>
                    <a:pt x="99" y="9"/>
                  </a:cubicBezTo>
                  <a:cubicBezTo>
                    <a:pt x="97" y="9"/>
                    <a:pt x="95" y="10"/>
                    <a:pt x="93" y="10"/>
                  </a:cubicBezTo>
                  <a:cubicBezTo>
                    <a:pt x="89" y="4"/>
                    <a:pt x="82" y="0"/>
                    <a:pt x="74" y="0"/>
                  </a:cubicBezTo>
                  <a:cubicBezTo>
                    <a:pt x="69" y="0"/>
                    <a:pt x="64" y="2"/>
                    <a:pt x="60" y="5"/>
                  </a:cubicBezTo>
                  <a:cubicBezTo>
                    <a:pt x="56" y="2"/>
                    <a:pt x="51" y="0"/>
                    <a:pt x="46" y="0"/>
                  </a:cubicBezTo>
                  <a:cubicBezTo>
                    <a:pt x="40" y="0"/>
                    <a:pt x="35" y="2"/>
                    <a:pt x="31" y="5"/>
                  </a:cubicBezTo>
                  <a:cubicBezTo>
                    <a:pt x="29" y="5"/>
                    <a:pt x="27" y="5"/>
                    <a:pt x="25" y="5"/>
                  </a:cubicBezTo>
                  <a:cubicBezTo>
                    <a:pt x="11" y="5"/>
                    <a:pt x="0" y="16"/>
                    <a:pt x="0" y="30"/>
                  </a:cubicBezTo>
                  <a:cubicBezTo>
                    <a:pt x="0" y="35"/>
                    <a:pt x="1" y="39"/>
                    <a:pt x="3" y="43"/>
                  </a:cubicBezTo>
                  <a:cubicBezTo>
                    <a:pt x="1" y="46"/>
                    <a:pt x="0" y="51"/>
                    <a:pt x="0" y="55"/>
                  </a:cubicBezTo>
                  <a:cubicBezTo>
                    <a:pt x="0" y="69"/>
                    <a:pt x="11" y="80"/>
                    <a:pt x="25" y="80"/>
                  </a:cubicBezTo>
                  <a:cubicBezTo>
                    <a:pt x="26" y="80"/>
                    <a:pt x="27" y="80"/>
                    <a:pt x="28" y="80"/>
                  </a:cubicBezTo>
                  <a:cubicBezTo>
                    <a:pt x="32" y="85"/>
                    <a:pt x="39" y="88"/>
                    <a:pt x="46" y="88"/>
                  </a:cubicBezTo>
                  <a:cubicBezTo>
                    <a:pt x="53" y="88"/>
                    <a:pt x="59" y="85"/>
                    <a:pt x="64" y="80"/>
                  </a:cubicBezTo>
                  <a:cubicBezTo>
                    <a:pt x="68" y="83"/>
                    <a:pt x="73" y="85"/>
                    <a:pt x="79" y="85"/>
                  </a:cubicBezTo>
                  <a:cubicBezTo>
                    <a:pt x="92" y="85"/>
                    <a:pt x="104" y="74"/>
                    <a:pt x="104" y="60"/>
                  </a:cubicBezTo>
                  <a:cubicBezTo>
                    <a:pt x="104" y="60"/>
                    <a:pt x="104" y="59"/>
                    <a:pt x="104" y="59"/>
                  </a:cubicBezTo>
                  <a:cubicBezTo>
                    <a:pt x="115" y="57"/>
                    <a:pt x="124" y="47"/>
                    <a:pt x="124"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378"/>
              <a:endParaRPr lang="en-US">
                <a:solidFill>
                  <a:prstClr val="black"/>
                </a:solidFill>
                <a:latin typeface="Calibri"/>
              </a:endParaRPr>
            </a:p>
          </p:txBody>
        </p:sp>
      </p:grpSp>
      <p:sp>
        <p:nvSpPr>
          <p:cNvPr id="32" name="Freeform 108">
            <a:extLst>
              <a:ext uri="{FF2B5EF4-FFF2-40B4-BE49-F238E27FC236}">
                <a16:creationId xmlns:a16="http://schemas.microsoft.com/office/drawing/2014/main" id="{E2DF91D8-4C15-8917-0A42-22EBAF887E8C}"/>
              </a:ext>
            </a:extLst>
          </p:cNvPr>
          <p:cNvSpPr/>
          <p:nvPr/>
        </p:nvSpPr>
        <p:spPr>
          <a:xfrm>
            <a:off x="5784252" y="1250884"/>
            <a:ext cx="376393" cy="415916"/>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ko-KR" altLang="en-US" sz="8800">
              <a:solidFill>
                <a:prstClr val="white"/>
              </a:solidFill>
              <a:latin typeface="Calibri"/>
              <a:ea typeface="맑은 고딕" panose="020B0503020000020004" pitchFamily="34" charset="-127"/>
            </a:endParaRPr>
          </a:p>
        </p:txBody>
      </p:sp>
      <p:sp>
        <p:nvSpPr>
          <p:cNvPr id="33" name="Молния 32">
            <a:extLst>
              <a:ext uri="{FF2B5EF4-FFF2-40B4-BE49-F238E27FC236}">
                <a16:creationId xmlns:a16="http://schemas.microsoft.com/office/drawing/2014/main" id="{C130B243-EF0A-20FA-2658-94B58AAB631D}"/>
              </a:ext>
            </a:extLst>
          </p:cNvPr>
          <p:cNvSpPr/>
          <p:nvPr/>
        </p:nvSpPr>
        <p:spPr>
          <a:xfrm>
            <a:off x="3204264" y="474027"/>
            <a:ext cx="379600" cy="434740"/>
          </a:xfrm>
          <a:prstGeom prst="lightningBolt">
            <a:avLst/>
          </a:pr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ru-RU" sz="8800">
              <a:solidFill>
                <a:prstClr val="white"/>
              </a:solidFill>
              <a:latin typeface="Calibri"/>
            </a:endParaRPr>
          </a:p>
        </p:txBody>
      </p:sp>
      <p:sp>
        <p:nvSpPr>
          <p:cNvPr id="34" name="Молния 33">
            <a:extLst>
              <a:ext uri="{FF2B5EF4-FFF2-40B4-BE49-F238E27FC236}">
                <a16:creationId xmlns:a16="http://schemas.microsoft.com/office/drawing/2014/main" id="{89394593-6EDB-E691-29E1-6FF1810DD2AF}"/>
              </a:ext>
            </a:extLst>
          </p:cNvPr>
          <p:cNvSpPr/>
          <p:nvPr/>
        </p:nvSpPr>
        <p:spPr>
          <a:xfrm>
            <a:off x="4821863" y="499276"/>
            <a:ext cx="454191" cy="529796"/>
          </a:xfrm>
          <a:prstGeom prst="lightningBolt">
            <a:avLst/>
          </a:pr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ru-RU" sz="8800">
              <a:solidFill>
                <a:prstClr val="white"/>
              </a:solidFill>
              <a:latin typeface="Calibri"/>
            </a:endParaRPr>
          </a:p>
        </p:txBody>
      </p:sp>
      <p:pic>
        <p:nvPicPr>
          <p:cNvPr id="35" name="Рисунок 34">
            <a:extLst>
              <a:ext uri="{FF2B5EF4-FFF2-40B4-BE49-F238E27FC236}">
                <a16:creationId xmlns:a16="http://schemas.microsoft.com/office/drawing/2014/main" id="{2BE15BF7-80CF-6869-3390-A8A4E8591F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8204543" y="2568464"/>
            <a:ext cx="867312" cy="867312"/>
          </a:xfrm>
          <a:prstGeom prst="roundRect">
            <a:avLst/>
          </a:prstGeom>
        </p:spPr>
      </p:pic>
      <p:sp>
        <p:nvSpPr>
          <p:cNvPr id="36" name="Smiley Face 12">
            <a:extLst>
              <a:ext uri="{FF2B5EF4-FFF2-40B4-BE49-F238E27FC236}">
                <a16:creationId xmlns:a16="http://schemas.microsoft.com/office/drawing/2014/main" id="{C46F0DEE-02A9-7072-35FF-1E370782C079}"/>
              </a:ext>
            </a:extLst>
          </p:cNvPr>
          <p:cNvSpPr/>
          <p:nvPr/>
        </p:nvSpPr>
        <p:spPr>
          <a:xfrm>
            <a:off x="8255682" y="3502376"/>
            <a:ext cx="633796" cy="593545"/>
          </a:xfrm>
          <a:custGeom>
            <a:avLst/>
            <a:gdLst/>
            <a:ahLst/>
            <a:cxnLst/>
            <a:rect l="l" t="t" r="r" b="b"/>
            <a:pathLst>
              <a:path w="3240000" h="3240000">
                <a:moveTo>
                  <a:pt x="1613470" y="2077417"/>
                </a:moveTo>
                <a:cubicBezTo>
                  <a:pt x="1358886" y="2080042"/>
                  <a:pt x="1130625" y="2234862"/>
                  <a:pt x="1034031" y="2470424"/>
                </a:cubicBezTo>
                <a:lnTo>
                  <a:pt x="1213303" y="2543936"/>
                </a:lnTo>
                <a:cubicBezTo>
                  <a:pt x="1280345" y="2380442"/>
                  <a:pt x="1438772" y="2272988"/>
                  <a:pt x="1615468" y="2271166"/>
                </a:cubicBezTo>
                <a:cubicBezTo>
                  <a:pt x="1792164" y="2269344"/>
                  <a:pt x="1952774" y="2373507"/>
                  <a:pt x="2023173" y="2535584"/>
                </a:cubicBezTo>
                <a:lnTo>
                  <a:pt x="2200891" y="2458391"/>
                </a:lnTo>
                <a:cubicBezTo>
                  <a:pt x="2099460" y="2224871"/>
                  <a:pt x="1868054" y="2074792"/>
                  <a:pt x="1613470" y="2077417"/>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9" y="72832"/>
                </a:lnTo>
                <a:lnTo>
                  <a:pt x="2250577" y="127308"/>
                </a:lnTo>
                <a:lnTo>
                  <a:pt x="2392188" y="195525"/>
                </a:lnTo>
                <a:lnTo>
                  <a:pt x="2525758" y="276671"/>
                </a:lnTo>
                <a:lnTo>
                  <a:pt x="2650471" y="369929"/>
                </a:lnTo>
                <a:lnTo>
                  <a:pt x="2765513" y="474487"/>
                </a:lnTo>
                <a:lnTo>
                  <a:pt x="2870071" y="589530"/>
                </a:lnTo>
                <a:lnTo>
                  <a:pt x="2963330"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30" y="2525758"/>
                </a:lnTo>
                <a:lnTo>
                  <a:pt x="2870071" y="2650471"/>
                </a:lnTo>
                <a:lnTo>
                  <a:pt x="2765513" y="2765513"/>
                </a:lnTo>
                <a:lnTo>
                  <a:pt x="2650471" y="2870071"/>
                </a:lnTo>
                <a:lnTo>
                  <a:pt x="2525758" y="2963330"/>
                </a:lnTo>
                <a:lnTo>
                  <a:pt x="2392188" y="3044475"/>
                </a:lnTo>
                <a:lnTo>
                  <a:pt x="2250577" y="3112693"/>
                </a:lnTo>
                <a:lnTo>
                  <a:pt x="2101739" y="3167168"/>
                </a:lnTo>
                <a:lnTo>
                  <a:pt x="1946487" y="3207088"/>
                </a:lnTo>
                <a:lnTo>
                  <a:pt x="1785636" y="3231636"/>
                </a:lnTo>
                <a:cubicBezTo>
                  <a:pt x="1731176" y="3237167"/>
                  <a:pt x="1675919" y="3240000"/>
                  <a:pt x="1620000" y="3240000"/>
                </a:cubicBezTo>
                <a:cubicBezTo>
                  <a:pt x="1508163"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4" y="3019536"/>
                  <a:pt x="757335" y="2992442"/>
                  <a:pt x="714243" y="2963330"/>
                </a:cubicBezTo>
                <a:cubicBezTo>
                  <a:pt x="671151" y="2934217"/>
                  <a:pt x="629534" y="2903086"/>
                  <a:pt x="589530" y="2870071"/>
                </a:cubicBezTo>
                <a:cubicBezTo>
                  <a:pt x="549525" y="2837056"/>
                  <a:pt x="511133" y="2802158"/>
                  <a:pt x="474487" y="2765513"/>
                </a:cubicBezTo>
                <a:cubicBezTo>
                  <a:pt x="437842" y="2728868"/>
                  <a:pt x="402944" y="2690475"/>
                  <a:pt x="369930" y="2650471"/>
                </a:cubicBezTo>
                <a:cubicBezTo>
                  <a:pt x="336915" y="2610466"/>
                  <a:pt x="305783" y="2568850"/>
                  <a:pt x="276671" y="2525758"/>
                </a:cubicBezTo>
                <a:cubicBezTo>
                  <a:pt x="247558" y="2482665"/>
                  <a:pt x="220465" y="2438097"/>
                  <a:pt x="195526" y="2392188"/>
                </a:cubicBezTo>
                <a:cubicBezTo>
                  <a:pt x="170586" y="2346280"/>
                  <a:pt x="147802" y="2299031"/>
                  <a:pt x="127308" y="2250577"/>
                </a:cubicBezTo>
                <a:cubicBezTo>
                  <a:pt x="106814" y="2202124"/>
                  <a:pt x="88610" y="2152466"/>
                  <a:pt x="72832" y="2101739"/>
                </a:cubicBezTo>
                <a:cubicBezTo>
                  <a:pt x="57055"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5" y="1188989"/>
                  <a:pt x="72832" y="1138262"/>
                </a:cubicBezTo>
                <a:cubicBezTo>
                  <a:pt x="88610" y="1087535"/>
                  <a:pt x="106814" y="1037877"/>
                  <a:pt x="127308" y="989423"/>
                </a:cubicBezTo>
                <a:cubicBezTo>
                  <a:pt x="147802" y="940970"/>
                  <a:pt x="170586" y="893721"/>
                  <a:pt x="195526" y="847812"/>
                </a:cubicBezTo>
                <a:cubicBezTo>
                  <a:pt x="220465" y="801904"/>
                  <a:pt x="247558" y="757335"/>
                  <a:pt x="276671" y="714243"/>
                </a:cubicBezTo>
                <a:cubicBezTo>
                  <a:pt x="305783" y="671151"/>
                  <a:pt x="336915" y="629534"/>
                  <a:pt x="369930" y="589530"/>
                </a:cubicBezTo>
                <a:cubicBezTo>
                  <a:pt x="402944" y="549525"/>
                  <a:pt x="437842" y="511133"/>
                  <a:pt x="474487" y="474487"/>
                </a:cubicBezTo>
                <a:cubicBezTo>
                  <a:pt x="511133" y="437842"/>
                  <a:pt x="549525" y="402944"/>
                  <a:pt x="589530" y="369929"/>
                </a:cubicBezTo>
                <a:cubicBezTo>
                  <a:pt x="629534" y="336915"/>
                  <a:pt x="671151" y="305783"/>
                  <a:pt x="714243" y="276671"/>
                </a:cubicBezTo>
                <a:cubicBezTo>
                  <a:pt x="757335" y="247558"/>
                  <a:pt x="801904"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78"/>
            <a:endParaRPr lang="ko-KR" altLang="en-US" sz="1350">
              <a:solidFill>
                <a:prstClr val="white"/>
              </a:solidFill>
              <a:latin typeface="Calibri"/>
              <a:ea typeface="맑은 고딕" panose="020B0503020000020004" pitchFamily="34" charset="-127"/>
            </a:endParaRPr>
          </a:p>
        </p:txBody>
      </p:sp>
      <p:sp>
        <p:nvSpPr>
          <p:cNvPr id="37" name="Isosceles Triangle 51">
            <a:extLst>
              <a:ext uri="{FF2B5EF4-FFF2-40B4-BE49-F238E27FC236}">
                <a16:creationId xmlns:a16="http://schemas.microsoft.com/office/drawing/2014/main" id="{61F8F62C-BFBC-2F63-2EA4-0E5CA723E04D}"/>
              </a:ext>
            </a:extLst>
          </p:cNvPr>
          <p:cNvSpPr/>
          <p:nvPr/>
        </p:nvSpPr>
        <p:spPr>
          <a:xfrm>
            <a:off x="2351956" y="4172377"/>
            <a:ext cx="392360" cy="287720"/>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ko-KR" altLang="en-US" sz="8800">
              <a:solidFill>
                <a:prstClr val="white"/>
              </a:solidFill>
              <a:latin typeface="Calibri"/>
              <a:ea typeface="맑은 고딕" panose="020B0503020000020004" pitchFamily="34" charset="-127"/>
            </a:endParaRPr>
          </a:p>
        </p:txBody>
      </p:sp>
      <p:sp>
        <p:nvSpPr>
          <p:cNvPr id="38" name="Diamond 5">
            <a:extLst>
              <a:ext uri="{FF2B5EF4-FFF2-40B4-BE49-F238E27FC236}">
                <a16:creationId xmlns:a16="http://schemas.microsoft.com/office/drawing/2014/main" id="{87CB7375-BFD4-D845-D053-DEF3294BAB41}"/>
              </a:ext>
            </a:extLst>
          </p:cNvPr>
          <p:cNvSpPr/>
          <p:nvPr/>
        </p:nvSpPr>
        <p:spPr>
          <a:xfrm>
            <a:off x="5605328" y="3975617"/>
            <a:ext cx="392362" cy="393521"/>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ko-KR" altLang="en-US" sz="8800">
              <a:solidFill>
                <a:prstClr val="white"/>
              </a:solidFill>
              <a:latin typeface="Calibri"/>
              <a:ea typeface="맑은 고딕" panose="020B0503020000020004" pitchFamily="34" charset="-127"/>
            </a:endParaRPr>
          </a:p>
        </p:txBody>
      </p:sp>
      <p:sp>
        <p:nvSpPr>
          <p:cNvPr id="39" name="Block Arc 41">
            <a:extLst>
              <a:ext uri="{FF2B5EF4-FFF2-40B4-BE49-F238E27FC236}">
                <a16:creationId xmlns:a16="http://schemas.microsoft.com/office/drawing/2014/main" id="{7B20AE0E-FD84-0A68-62AC-2130B9AEBDB4}"/>
              </a:ext>
            </a:extLst>
          </p:cNvPr>
          <p:cNvSpPr/>
          <p:nvPr/>
        </p:nvSpPr>
        <p:spPr>
          <a:xfrm>
            <a:off x="8431466" y="4284279"/>
            <a:ext cx="422493" cy="427846"/>
          </a:xfrm>
          <a:custGeom>
            <a:avLst/>
            <a:gdLst/>
            <a:ahLst/>
            <a:cxnLst/>
            <a:rect l="l" t="t" r="r" b="b"/>
            <a:pathLst>
              <a:path w="2844151" h="288018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78"/>
            <a:endParaRPr lang="ko-KR" altLang="en-US" sz="1350">
              <a:solidFill>
                <a:prstClr val="black"/>
              </a:solidFill>
              <a:latin typeface="Calibri"/>
              <a:ea typeface="맑은 고딕" panose="020B0503020000020004" pitchFamily="34" charset="-127"/>
            </a:endParaRPr>
          </a:p>
        </p:txBody>
      </p:sp>
      <p:sp>
        <p:nvSpPr>
          <p:cNvPr id="44" name="Rounded Rectangle 5">
            <a:extLst>
              <a:ext uri="{FF2B5EF4-FFF2-40B4-BE49-F238E27FC236}">
                <a16:creationId xmlns:a16="http://schemas.microsoft.com/office/drawing/2014/main" id="{558A3FC6-36BB-2795-7AA3-04327A676E84}"/>
              </a:ext>
            </a:extLst>
          </p:cNvPr>
          <p:cNvSpPr/>
          <p:nvPr/>
        </p:nvSpPr>
        <p:spPr>
          <a:xfrm flipH="1">
            <a:off x="655054" y="3574621"/>
            <a:ext cx="378475" cy="312218"/>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ko-KR" altLang="en-US" sz="8800">
              <a:solidFill>
                <a:prstClr val="white"/>
              </a:solidFill>
              <a:latin typeface="Calibri"/>
              <a:ea typeface="맑은 고딕" panose="020B0503020000020004" pitchFamily="34" charset="-127"/>
            </a:endParaRPr>
          </a:p>
        </p:txBody>
      </p:sp>
      <p:sp>
        <p:nvSpPr>
          <p:cNvPr id="45" name="Parallelogram 30">
            <a:extLst>
              <a:ext uri="{FF2B5EF4-FFF2-40B4-BE49-F238E27FC236}">
                <a16:creationId xmlns:a16="http://schemas.microsoft.com/office/drawing/2014/main" id="{3C96C5F3-AA5F-35FF-F9D9-F305D303C152}"/>
              </a:ext>
            </a:extLst>
          </p:cNvPr>
          <p:cNvSpPr/>
          <p:nvPr/>
        </p:nvSpPr>
        <p:spPr>
          <a:xfrm flipH="1">
            <a:off x="7346780" y="1274877"/>
            <a:ext cx="534827" cy="415916"/>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ko-KR" altLang="en-US" sz="8800">
              <a:solidFill>
                <a:prstClr val="white"/>
              </a:solidFill>
              <a:latin typeface="Calibri"/>
              <a:ea typeface="맑은 고딕" panose="020B0503020000020004" pitchFamily="34" charset="-127"/>
            </a:endParaRPr>
          </a:p>
        </p:txBody>
      </p:sp>
      <p:sp>
        <p:nvSpPr>
          <p:cNvPr id="48" name="Rounded Rectangle 6">
            <a:extLst>
              <a:ext uri="{FF2B5EF4-FFF2-40B4-BE49-F238E27FC236}">
                <a16:creationId xmlns:a16="http://schemas.microsoft.com/office/drawing/2014/main" id="{788C3CBD-EAE2-C620-C8E9-6A31056893B6}"/>
              </a:ext>
            </a:extLst>
          </p:cNvPr>
          <p:cNvSpPr/>
          <p:nvPr/>
        </p:nvSpPr>
        <p:spPr>
          <a:xfrm>
            <a:off x="1718058" y="4122499"/>
            <a:ext cx="381115" cy="387475"/>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ko-KR" altLang="en-US" sz="8800">
              <a:solidFill>
                <a:prstClr val="white"/>
              </a:solidFill>
              <a:latin typeface="Calibri"/>
              <a:ea typeface="맑은 고딕" panose="020B0503020000020004" pitchFamily="34" charset="-127"/>
            </a:endParaRPr>
          </a:p>
        </p:txBody>
      </p:sp>
      <p:pic>
        <p:nvPicPr>
          <p:cNvPr id="49" name="Рисунок 48"/>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flipH="1">
            <a:off x="4250235" y="1344571"/>
            <a:ext cx="640046" cy="640046"/>
          </a:xfrm>
          <a:prstGeom prst="rect">
            <a:avLst/>
          </a:prstGeom>
        </p:spPr>
      </p:pic>
      <p:pic>
        <p:nvPicPr>
          <p:cNvPr id="51" name="Picture 10" descr="https://image.freepik.com/free-icon/businessmen-trading-communication_318-62632.png">
            <a:extLst>
              <a:ext uri="{FF2B5EF4-FFF2-40B4-BE49-F238E27FC236}">
                <a16:creationId xmlns:a16="http://schemas.microsoft.com/office/drawing/2014/main" id="{819B1EB9-3C00-3ADC-3CD0-E9AEBB9B490E}"/>
              </a:ext>
            </a:extLst>
          </p:cNvPr>
          <p:cNvPicPr>
            <a:picLocks noChangeAspect="1" noChangeArrowheads="1"/>
          </p:cNvPicPr>
          <p:nvPr/>
        </p:nvPicPr>
        <p:blipFill>
          <a:blip r:embed="rId7"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09421" y="442084"/>
            <a:ext cx="710028" cy="698527"/>
          </a:xfrm>
          <a:prstGeom prst="rect">
            <a:avLst/>
          </a:prstGeom>
          <a:solidFill>
            <a:schemeClr val="accent5"/>
          </a:solidFill>
          <a:ln w="28575">
            <a:solidFill>
              <a:schemeClr val="accent5"/>
            </a:solidFill>
          </a:ln>
        </p:spPr>
      </p:pic>
      <p:sp>
        <p:nvSpPr>
          <p:cNvPr id="52" name="Round Same Side Corner Rectangle 19">
            <a:extLst>
              <a:ext uri="{FF2B5EF4-FFF2-40B4-BE49-F238E27FC236}">
                <a16:creationId xmlns:a16="http://schemas.microsoft.com/office/drawing/2014/main" id="{B846B02A-07D3-A1D0-5083-DD7705E24211}"/>
              </a:ext>
            </a:extLst>
          </p:cNvPr>
          <p:cNvSpPr/>
          <p:nvPr/>
        </p:nvSpPr>
        <p:spPr>
          <a:xfrm>
            <a:off x="3040302" y="4378924"/>
            <a:ext cx="511382" cy="567990"/>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ko-KR" altLang="en-US" sz="1350">
              <a:solidFill>
                <a:prstClr val="white"/>
              </a:solidFill>
              <a:latin typeface="Calibri"/>
              <a:ea typeface="맑은 고딕" panose="020B0503020000020004" pitchFamily="34" charset="-127"/>
            </a:endParaRPr>
          </a:p>
        </p:txBody>
      </p:sp>
      <p:sp>
        <p:nvSpPr>
          <p:cNvPr id="53" name="Стрелка: вниз 42">
            <a:extLst>
              <a:ext uri="{FF2B5EF4-FFF2-40B4-BE49-F238E27FC236}">
                <a16:creationId xmlns:a16="http://schemas.microsoft.com/office/drawing/2014/main" id="{EF6DCFE8-6700-5D60-912D-28B2C03ED7C7}"/>
              </a:ext>
            </a:extLst>
          </p:cNvPr>
          <p:cNvSpPr/>
          <p:nvPr/>
        </p:nvSpPr>
        <p:spPr>
          <a:xfrm rot="10800000">
            <a:off x="63812" y="4155922"/>
            <a:ext cx="330825" cy="914540"/>
          </a:xfrm>
          <a:prstGeom prst="downArrow">
            <a:avLst/>
          </a:prstGeom>
          <a:solidFill>
            <a:srgbClr val="4BACC6"/>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78"/>
            <a:endParaRPr lang="ru-RU" sz="8800">
              <a:solidFill>
                <a:prstClr val="white"/>
              </a:solidFill>
              <a:latin typeface="Calibri"/>
            </a:endParaRPr>
          </a:p>
        </p:txBody>
      </p:sp>
      <p:sp>
        <p:nvSpPr>
          <p:cNvPr id="54" name="Прямоугольник 53"/>
          <p:cNvSpPr/>
          <p:nvPr/>
        </p:nvSpPr>
        <p:spPr>
          <a:xfrm>
            <a:off x="149655" y="4965917"/>
            <a:ext cx="8841204" cy="129211"/>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55" name="Прямоугольник 54"/>
          <p:cNvSpPr/>
          <p:nvPr/>
        </p:nvSpPr>
        <p:spPr>
          <a:xfrm>
            <a:off x="8900419" y="4327457"/>
            <a:ext cx="146822" cy="767671"/>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2" name="Заголовок 1">
            <a:extLst>
              <a:ext uri="{FF2B5EF4-FFF2-40B4-BE49-F238E27FC236}">
                <a16:creationId xmlns:a16="http://schemas.microsoft.com/office/drawing/2014/main" id="{CA3F8440-2367-9A29-9A4D-8F11D4FC9CCB}"/>
              </a:ext>
            </a:extLst>
          </p:cNvPr>
          <p:cNvSpPr>
            <a:spLocks noGrp="1"/>
          </p:cNvSpPr>
          <p:nvPr>
            <p:ph type="title" idx="4294967295"/>
          </p:nvPr>
        </p:nvSpPr>
        <p:spPr>
          <a:xfrm>
            <a:off x="1908607" y="1726383"/>
            <a:ext cx="1780264" cy="891001"/>
          </a:xfrm>
          <a:solidFill>
            <a:schemeClr val="tx2"/>
          </a:solidFill>
          <a:ln w="2857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defTabSz="685783"/>
            <a:r>
              <a:rPr lang="ru-RU" sz="4050" b="1" dirty="0">
                <a:solidFill>
                  <a:schemeClr val="bg1"/>
                </a:solidFill>
                <a:latin typeface="Arial" panose="020B0604020202020204" pitchFamily="34" charset="0"/>
                <a:cs typeface="Arial" panose="020B0604020202020204" pitchFamily="34" charset="0"/>
              </a:rPr>
              <a:t>что</a:t>
            </a:r>
          </a:p>
        </p:txBody>
      </p:sp>
    </p:spTree>
    <p:extLst>
      <p:ext uri="{BB962C8B-B14F-4D97-AF65-F5344CB8AC3E}">
        <p14:creationId xmlns:p14="http://schemas.microsoft.com/office/powerpoint/2010/main" val="36897870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3671777"/>
            <a:ext cx="9094381" cy="1098697"/>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p:txBody>
          <a:bodyPr/>
          <a:lstStyle/>
          <a:p>
            <a:r>
              <a:rPr lang="ru-RU" dirty="0">
                <a:latin typeface="Arial" panose="020B0604020202020204" pitchFamily="34" charset="0"/>
                <a:cs typeface="Arial" panose="020B0604020202020204" pitchFamily="34" charset="0"/>
              </a:rPr>
              <a:t>Метод проектов </a:t>
            </a:r>
          </a:p>
        </p:txBody>
      </p:sp>
      <p:sp>
        <p:nvSpPr>
          <p:cNvPr id="3" name="Объект 2"/>
          <p:cNvSpPr>
            <a:spLocks noGrp="1"/>
          </p:cNvSpPr>
          <p:nvPr>
            <p:ph idx="4294967295"/>
          </p:nvPr>
        </p:nvSpPr>
        <p:spPr>
          <a:xfrm>
            <a:off x="0" y="1200150"/>
            <a:ext cx="8229600" cy="3394075"/>
          </a:xfrm>
        </p:spPr>
        <p:txBody>
          <a:bodyPr>
            <a:noAutofit/>
          </a:bodyPr>
          <a:lstStyle/>
          <a:p>
            <a:pPr marL="0" indent="0">
              <a:buNone/>
            </a:pPr>
            <a:r>
              <a:rPr lang="ru-RU" sz="1600" b="1" dirty="0" smtClean="0">
                <a:latin typeface="Arial" panose="020B0604020202020204" pitchFamily="34" charset="0"/>
                <a:cs typeface="Arial" panose="020B0604020202020204" pitchFamily="34" charset="0"/>
              </a:rPr>
              <a:t>    – </a:t>
            </a:r>
            <a:r>
              <a:rPr lang="ru-RU" sz="1600" b="1" dirty="0">
                <a:latin typeface="Arial" panose="020B0604020202020204" pitchFamily="34" charset="0"/>
                <a:cs typeface="Arial" panose="020B0604020202020204" pitchFamily="34" charset="0"/>
              </a:rPr>
              <a:t>это совместная креативная и продуктивная деятельность преподавателя и обучающихся, направленная на поиск решения, возникшей проблемы.   </a:t>
            </a:r>
          </a:p>
          <a:p>
            <a:pPr marL="0" indent="0">
              <a:buNone/>
            </a:pPr>
            <a:r>
              <a:rPr lang="ru-RU" sz="1600" b="1" dirty="0" smtClean="0">
                <a:latin typeface="Arial" panose="020B0604020202020204" pitchFamily="34" charset="0"/>
                <a:cs typeface="Arial" panose="020B0604020202020204" pitchFamily="34" charset="0"/>
              </a:rPr>
              <a:t>    – </a:t>
            </a:r>
            <a:r>
              <a:rPr lang="ru-RU" sz="1600" b="1" dirty="0">
                <a:latin typeface="Arial" panose="020B0604020202020204" pitchFamily="34" charset="0"/>
                <a:cs typeface="Arial" panose="020B0604020202020204" pitchFamily="34" charset="0"/>
              </a:rPr>
              <a:t>это самостоятельная деятельность обучающихся, осуществляемая под руководством взрослого, направленная на решение творческой, исследовательской, личностной или социально значимой проблемы и на получение конкретного результата в виде материального или интеллектуального </a:t>
            </a:r>
            <a:r>
              <a:rPr lang="ru-RU" sz="1600" b="1" dirty="0" smtClean="0">
                <a:latin typeface="Arial" panose="020B0604020202020204" pitchFamily="34" charset="0"/>
                <a:cs typeface="Arial" panose="020B0604020202020204" pitchFamily="34" charset="0"/>
              </a:rPr>
              <a:t>продукта</a:t>
            </a:r>
          </a:p>
          <a:p>
            <a:pPr marL="0" indent="0">
              <a:buNone/>
            </a:pPr>
            <a:endParaRPr lang="ru-RU" sz="1600" b="1" dirty="0">
              <a:latin typeface="Arial" panose="020B0604020202020204" pitchFamily="34" charset="0"/>
              <a:cs typeface="Arial" panose="020B0604020202020204" pitchFamily="34" charset="0"/>
            </a:endParaRPr>
          </a:p>
          <a:p>
            <a:pPr marL="0" indent="0">
              <a:buNone/>
            </a:pPr>
            <a:endParaRPr lang="ru-RU" sz="1600" b="1" dirty="0" smtClean="0">
              <a:latin typeface="Arial" panose="020B0604020202020204" pitchFamily="34" charset="0"/>
              <a:cs typeface="Arial" panose="020B0604020202020204" pitchFamily="34" charset="0"/>
            </a:endParaRPr>
          </a:p>
          <a:p>
            <a:r>
              <a:rPr lang="ru-RU" sz="2000" b="1" dirty="0" smtClean="0">
                <a:solidFill>
                  <a:srgbClr val="ECEADC"/>
                </a:solidFill>
                <a:latin typeface="Arial" panose="020B0604020202020204" pitchFamily="34" charset="0"/>
                <a:cs typeface="Arial" panose="020B0604020202020204" pitchFamily="34" charset="0"/>
              </a:rPr>
              <a:t>Проектная </a:t>
            </a:r>
            <a:r>
              <a:rPr lang="ru-RU" sz="2000" b="1" dirty="0">
                <a:solidFill>
                  <a:srgbClr val="ECEADC"/>
                </a:solidFill>
                <a:latin typeface="Arial" panose="020B0604020202020204" pitchFamily="34" charset="0"/>
                <a:cs typeface="Arial" panose="020B0604020202020204" pitchFamily="34" charset="0"/>
              </a:rPr>
              <a:t>деятельность </a:t>
            </a:r>
            <a:r>
              <a:rPr lang="ru-RU" sz="1800" b="1" dirty="0">
                <a:solidFill>
                  <a:srgbClr val="ECEADC"/>
                </a:solidFill>
                <a:latin typeface="Arial" panose="020B0604020202020204" pitchFamily="34" charset="0"/>
                <a:cs typeface="Arial" panose="020B0604020202020204" pitchFamily="34" charset="0"/>
              </a:rPr>
              <a:t>— совокупность действий, направленных на решение конкретной задачи в рамках проекта, ограниченная целевым заданием, сроками и достигнутыми результатами (или продуктами). </a:t>
            </a:r>
          </a:p>
          <a:p>
            <a:endParaRPr lang="ru-RU"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3308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F683B380-4DD3-A269-3DA5-4B3D1A1854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193" t="281" r="3569"/>
          <a:stretch/>
        </p:blipFill>
        <p:spPr>
          <a:xfrm>
            <a:off x="6087017" y="989192"/>
            <a:ext cx="1378857" cy="2031640"/>
          </a:xfrm>
          <a:prstGeom prst="rect">
            <a:avLst/>
          </a:prstGeom>
        </p:spPr>
      </p:pic>
      <p:sp>
        <p:nvSpPr>
          <p:cNvPr id="2" name="Заголовок 1"/>
          <p:cNvSpPr>
            <a:spLocks noGrp="1"/>
          </p:cNvSpPr>
          <p:nvPr>
            <p:ph type="title"/>
          </p:nvPr>
        </p:nvSpPr>
        <p:spPr/>
        <p:txBody>
          <a:bodyPr>
            <a:normAutofit/>
          </a:bodyPr>
          <a:lstStyle/>
          <a:p>
            <a:r>
              <a:rPr lang="ru-RU" sz="2400" dirty="0" smtClean="0">
                <a:latin typeface="Arial" panose="020B0604020202020204" pitchFamily="34" charset="0"/>
                <a:ea typeface="Calibri" panose="020F0502020204030204" pitchFamily="34" charset="0"/>
                <a:cs typeface="Arial" panose="020B0604020202020204" pitchFamily="34" charset="0"/>
              </a:rPr>
              <a:t>Методические </a:t>
            </a:r>
            <a:r>
              <a:rPr lang="ru-RU" sz="2400" dirty="0">
                <a:latin typeface="Arial" panose="020B0604020202020204" pitchFamily="34" charset="0"/>
                <a:ea typeface="Calibri" panose="020F0502020204030204" pitchFamily="34" charset="0"/>
                <a:cs typeface="Arial" panose="020B0604020202020204" pitchFamily="34" charset="0"/>
              </a:rPr>
              <a:t>пособия:</a:t>
            </a:r>
            <a:endParaRPr lang="ru-RU" sz="3600" b="1" dirty="0">
              <a:latin typeface="Arial" panose="020B0604020202020204" pitchFamily="34" charset="0"/>
              <a:cs typeface="Arial" panose="020B0604020202020204" pitchFamily="34" charset="0"/>
            </a:endParaRPr>
          </a:p>
        </p:txBody>
      </p:sp>
      <p:sp>
        <p:nvSpPr>
          <p:cNvPr id="5" name="Объект 3">
            <a:extLst>
              <a:ext uri="{FF2B5EF4-FFF2-40B4-BE49-F238E27FC236}">
                <a16:creationId xmlns:a16="http://schemas.microsoft.com/office/drawing/2014/main" id="{5D7A5074-F3CF-9FBB-B044-D1FEF1131275}"/>
              </a:ext>
            </a:extLst>
          </p:cNvPr>
          <p:cNvSpPr>
            <a:spLocks noGrp="1"/>
          </p:cNvSpPr>
          <p:nvPr>
            <p:ph sz="half" idx="4294967295"/>
          </p:nvPr>
        </p:nvSpPr>
        <p:spPr>
          <a:xfrm>
            <a:off x="47314" y="1392818"/>
            <a:ext cx="5561013" cy="3204000"/>
          </a:xfrm>
        </p:spPr>
        <p:txBody>
          <a:bodyPr>
            <a:noAutofit/>
          </a:bodyPr>
          <a:lstStyle/>
          <a:p>
            <a:pPr marL="0" marR="21603" indent="0">
              <a:lnSpc>
                <a:spcPct val="107000"/>
              </a:lnSpc>
              <a:spcAft>
                <a:spcPts val="544"/>
              </a:spcAft>
              <a:buNone/>
            </a:pPr>
            <a:r>
              <a:rPr lang="ru-RU" sz="1050" b="1" dirty="0" smtClean="0">
                <a:latin typeface="Arial" panose="020B0604020202020204" pitchFamily="34" charset="0"/>
                <a:ea typeface="Calibri" panose="020F0502020204030204" pitchFamily="34" charset="0"/>
                <a:cs typeface="Arial" panose="020B0604020202020204" pitchFamily="34" charset="0"/>
              </a:rPr>
              <a:t>Вечканова </a:t>
            </a:r>
            <a:r>
              <a:rPr lang="ru-RU" sz="1050" b="1" dirty="0">
                <a:latin typeface="Arial" panose="020B0604020202020204" pitchFamily="34" charset="0"/>
                <a:ea typeface="Calibri" panose="020F0502020204030204" pitchFamily="34" charset="0"/>
                <a:cs typeface="Arial" panose="020B0604020202020204" pitchFamily="34" charset="0"/>
              </a:rPr>
              <a:t>И.Г.  Азбука железной дороги: </a:t>
            </a:r>
            <a:r>
              <a:rPr lang="ru-RU" sz="1050" dirty="0">
                <a:latin typeface="Arial" panose="020B0604020202020204" pitchFamily="34" charset="0"/>
                <a:ea typeface="Calibri" panose="020F0502020204030204" pitchFamily="34" charset="0"/>
                <a:cs typeface="Arial" panose="020B0604020202020204" pitchFamily="34" charset="0"/>
              </a:rPr>
              <a:t>Пособие для педагогов, психологов и родителей/ Л.Б. </a:t>
            </a:r>
            <a:r>
              <a:rPr lang="ru-RU" sz="1050" dirty="0" err="1">
                <a:latin typeface="Arial" panose="020B0604020202020204" pitchFamily="34" charset="0"/>
                <a:ea typeface="Calibri" panose="020F0502020204030204" pitchFamily="34" charset="0"/>
                <a:cs typeface="Arial" panose="020B0604020202020204" pitchFamily="34" charset="0"/>
              </a:rPr>
              <a:t>Баряева</a:t>
            </a:r>
            <a:r>
              <a:rPr lang="ru-RU" sz="1050" dirty="0">
                <a:latin typeface="Arial" panose="020B0604020202020204" pitchFamily="34" charset="0"/>
                <a:ea typeface="Calibri" panose="020F0502020204030204" pitchFamily="34" charset="0"/>
                <a:cs typeface="Arial" panose="020B0604020202020204" pitchFamily="34" charset="0"/>
              </a:rPr>
              <a:t>, </a:t>
            </a:r>
            <a:r>
              <a:rPr lang="ru-RU" sz="1200" dirty="0"/>
              <a:t>И.Г. Вечканова </a:t>
            </a:r>
            <a:r>
              <a:rPr lang="ru-RU" sz="1050" dirty="0">
                <a:latin typeface="Arial" panose="020B0604020202020204" pitchFamily="34" charset="0"/>
                <a:ea typeface="Calibri" panose="020F0502020204030204" pitchFamily="34" charset="0"/>
                <a:cs typeface="Arial" panose="020B0604020202020204" pitchFamily="34" charset="0"/>
              </a:rPr>
              <a:t>и др. ; под ред. Л.Б. </a:t>
            </a:r>
            <a:r>
              <a:rPr lang="ru-RU" sz="1050" dirty="0" err="1">
                <a:latin typeface="Arial" panose="020B0604020202020204" pitchFamily="34" charset="0"/>
                <a:ea typeface="Calibri" panose="020F0502020204030204" pitchFamily="34" charset="0"/>
                <a:cs typeface="Arial" panose="020B0604020202020204" pitchFamily="34" charset="0"/>
              </a:rPr>
              <a:t>Баряевой</a:t>
            </a:r>
            <a:r>
              <a:rPr lang="ru-RU" sz="1050" dirty="0">
                <a:latin typeface="Arial" panose="020B0604020202020204" pitchFamily="34" charset="0"/>
                <a:ea typeface="Calibri" panose="020F0502020204030204" pitchFamily="34" charset="0"/>
                <a:cs typeface="Arial" panose="020B0604020202020204" pitchFamily="34" charset="0"/>
              </a:rPr>
              <a:t>. СПб.: Изд-во РГПУ им. А.И. Герцена, 2011. 56 с.</a:t>
            </a:r>
          </a:p>
          <a:p>
            <a:pPr marL="0" marR="21603" indent="0">
              <a:lnSpc>
                <a:spcPct val="107000"/>
              </a:lnSpc>
              <a:spcAft>
                <a:spcPts val="558"/>
              </a:spcAft>
              <a:buNone/>
            </a:pPr>
            <a:r>
              <a:rPr lang="ru-RU" sz="1200" b="1" dirty="0"/>
              <a:t>Вечканова И.Г</a:t>
            </a:r>
            <a:r>
              <a:rPr lang="ru-RU" sz="1050" dirty="0"/>
              <a:t>. </a:t>
            </a:r>
            <a:r>
              <a:rPr lang="ru-RU" sz="1050" b="1" dirty="0">
                <a:latin typeface="Arial" panose="020B0604020202020204" pitchFamily="34" charset="0"/>
                <a:ea typeface="Calibri" panose="020F0502020204030204" pitchFamily="34" charset="0"/>
                <a:cs typeface="Arial" panose="020B0604020202020204" pitchFamily="34" charset="0"/>
              </a:rPr>
              <a:t>Познаем, сохраняем традиции Петра</a:t>
            </a:r>
            <a:r>
              <a:rPr lang="ru-RU" sz="1050" b="1" i="1" dirty="0">
                <a:latin typeface="Arial" panose="020B0604020202020204" pitchFamily="34" charset="0"/>
                <a:ea typeface="Calibri" panose="020F0502020204030204" pitchFamily="34" charset="0"/>
                <a:cs typeface="Arial" panose="020B0604020202020204" pitchFamily="34" charset="0"/>
              </a:rPr>
              <a:t> </a:t>
            </a:r>
            <a:r>
              <a:rPr lang="ru-RU" sz="1050" b="1" dirty="0">
                <a:latin typeface="Arial" panose="020B0604020202020204" pitchFamily="34" charset="0"/>
                <a:ea typeface="Calibri" panose="020F0502020204030204" pitchFamily="34" charset="0"/>
                <a:cs typeface="Arial" panose="020B0604020202020204" pitchFamily="34" charset="0"/>
              </a:rPr>
              <a:t>I, созидаем будущее. Из опыта воспитательной работы педагогов детского сада с использованием конструктора «Наш Петербург»</a:t>
            </a:r>
            <a:r>
              <a:rPr lang="ru-RU" sz="1050" dirty="0">
                <a:latin typeface="Arial" panose="020B0604020202020204" pitchFamily="34" charset="0"/>
                <a:ea typeface="Calibri" panose="020F0502020204030204" pitchFamily="34" charset="0"/>
                <a:cs typeface="Arial" panose="020B0604020202020204" pitchFamily="34" charset="0"/>
              </a:rPr>
              <a:t> / И.Г. Вечканова, О.Г. Зиновьева, Т.В. Петроченко, К.Ч. Эглитис и др. // Под общей ред. И.Г. Вечкановой, Н.С. </a:t>
            </a:r>
            <a:r>
              <a:rPr lang="ru-RU" sz="1050" dirty="0" err="1">
                <a:latin typeface="Arial" panose="020B0604020202020204" pitchFamily="34" charset="0"/>
                <a:ea typeface="Calibri" panose="020F0502020204030204" pitchFamily="34" charset="0"/>
                <a:cs typeface="Arial" panose="020B0604020202020204" pitchFamily="34" charset="0"/>
              </a:rPr>
              <a:t>Соляниковой</a:t>
            </a:r>
            <a:r>
              <a:rPr lang="ru-RU" sz="1050" dirty="0">
                <a:latin typeface="Arial" panose="020B0604020202020204" pitchFamily="34" charset="0"/>
                <a:ea typeface="Calibri" panose="020F0502020204030204" pitchFamily="34" charset="0"/>
                <a:cs typeface="Arial" panose="020B0604020202020204" pitchFamily="34" charset="0"/>
              </a:rPr>
              <a:t>, М.С. </a:t>
            </a:r>
            <a:r>
              <a:rPr lang="ru-RU" sz="1050" dirty="0" err="1">
                <a:latin typeface="Arial" panose="020B0604020202020204" pitchFamily="34" charset="0"/>
                <a:ea typeface="Calibri" panose="020F0502020204030204" pitchFamily="34" charset="0"/>
                <a:cs typeface="Arial" panose="020B0604020202020204" pitchFamily="34" charset="0"/>
              </a:rPr>
              <a:t>Таратухиной</a:t>
            </a:r>
            <a:r>
              <a:rPr lang="ru-RU" sz="1050" dirty="0">
                <a:latin typeface="Arial" panose="020B0604020202020204" pitchFamily="34" charset="0"/>
                <a:ea typeface="Calibri" panose="020F0502020204030204" pitchFamily="34" charset="0"/>
                <a:cs typeface="Arial" panose="020B0604020202020204" pitchFamily="34" charset="0"/>
              </a:rPr>
              <a:t>. Пособие для педагогов, родителей и заинтересованных лиц. СПб., 2021.  </a:t>
            </a:r>
          </a:p>
          <a:p>
            <a:pPr marL="0" marR="21603" indent="0">
              <a:lnSpc>
                <a:spcPct val="107000"/>
              </a:lnSpc>
              <a:spcAft>
                <a:spcPts val="558"/>
              </a:spcAft>
              <a:buNone/>
            </a:pPr>
            <a:r>
              <a:rPr lang="ru-RU" sz="1200" b="1" dirty="0"/>
              <a:t>Вечканова И.Г</a:t>
            </a:r>
            <a:r>
              <a:rPr lang="ru-RU" sz="1050" dirty="0"/>
              <a:t>. </a:t>
            </a:r>
            <a:r>
              <a:rPr lang="ru-RU" sz="1050" b="1" dirty="0">
                <a:latin typeface="Arial" panose="020B0604020202020204" pitchFamily="34" charset="0"/>
                <a:ea typeface="Calibri" panose="020F0502020204030204" pitchFamily="34" charset="0"/>
                <a:cs typeface="Arial" panose="020B0604020202020204" pitchFamily="34" charset="0"/>
              </a:rPr>
              <a:t>Кубики «Движение» - игровые технологии физкультурно-оздоровительной деятельности с детьми с ограниченными возможностями здоровья </a:t>
            </a:r>
            <a:r>
              <a:rPr lang="ru-RU" sz="1050" dirty="0" smtClean="0">
                <a:latin typeface="Arial" panose="020B0604020202020204" pitchFamily="34" charset="0"/>
                <a:ea typeface="Calibri" panose="020F0502020204030204" pitchFamily="34" charset="0"/>
                <a:cs typeface="Arial" panose="020B0604020202020204" pitchFamily="34" charset="0"/>
              </a:rPr>
              <a:t>//</a:t>
            </a:r>
            <a:r>
              <a:rPr lang="ru-RU" sz="1050" dirty="0" smtClean="0"/>
              <a:t>И.Г</a:t>
            </a:r>
            <a:r>
              <a:rPr lang="ru-RU" sz="1050" dirty="0"/>
              <a:t>. Вечканова, А.Е. Жукова, Т.И. Юрченко / под общ. редакцией Т.И. Юрченко. - СПб.: Изд-во ООО «АЛЬМА», 2022. </a:t>
            </a:r>
            <a:endParaRPr lang="ru-RU" sz="1050" dirty="0">
              <a:highlight>
                <a:srgbClr val="FFFFFF"/>
              </a:highlight>
              <a:latin typeface="Arial" panose="020B0604020202020204" pitchFamily="34" charset="0"/>
              <a:ea typeface="Calibri" panose="020F0502020204030204" pitchFamily="34" charset="0"/>
              <a:cs typeface="Arial" panose="020B0604020202020204" pitchFamily="34" charset="0"/>
            </a:endParaRPr>
          </a:p>
          <a:p>
            <a:pPr marL="0" marR="21603" indent="0">
              <a:lnSpc>
                <a:spcPct val="107000"/>
              </a:lnSpc>
              <a:spcAft>
                <a:spcPts val="558"/>
              </a:spcAft>
              <a:buNone/>
            </a:pPr>
            <a:r>
              <a:rPr lang="ru-RU" sz="1200" b="1" dirty="0"/>
              <a:t>Вечканова И.Г. </a:t>
            </a:r>
            <a:r>
              <a:rPr lang="ru-RU" sz="1050" b="1" dirty="0">
                <a:latin typeface="Arial" panose="020B0604020202020204" pitchFamily="34" charset="0"/>
                <a:ea typeface="Calibri" panose="020F0502020204030204" pitchFamily="34" charset="0"/>
                <a:cs typeface="Arial" panose="020B0604020202020204" pitchFamily="34" charset="0"/>
              </a:rPr>
              <a:t>Образование детей от младенчества до школы. Использование элементов педагогической системы Фридриха </a:t>
            </a:r>
            <a:r>
              <a:rPr lang="ru-RU" sz="1050" b="1" dirty="0" err="1">
                <a:latin typeface="Arial" panose="020B0604020202020204" pitchFamily="34" charset="0"/>
                <a:ea typeface="Calibri" panose="020F0502020204030204" pitchFamily="34" charset="0"/>
                <a:cs typeface="Arial" panose="020B0604020202020204" pitchFamily="34" charset="0"/>
              </a:rPr>
              <a:t>Фрёбеля</a:t>
            </a:r>
            <a:r>
              <a:rPr lang="ru-RU" sz="1050" b="1" dirty="0">
                <a:latin typeface="Arial" panose="020B0604020202020204" pitchFamily="34" charset="0"/>
                <a:ea typeface="Calibri" panose="020F0502020204030204" pitchFamily="34" charset="0"/>
                <a:cs typeface="Arial" panose="020B0604020202020204" pitchFamily="34" charset="0"/>
              </a:rPr>
              <a:t>: наш опыт : учебно-методическое пособие</a:t>
            </a:r>
            <a:r>
              <a:rPr lang="ru-RU" sz="1050" dirty="0">
                <a:latin typeface="Arial" panose="020B0604020202020204" pitchFamily="34" charset="0"/>
                <a:ea typeface="Calibri" panose="020F0502020204030204" pitchFamily="34" charset="0"/>
                <a:cs typeface="Arial" panose="020B0604020202020204" pitchFamily="34" charset="0"/>
              </a:rPr>
              <a:t> / Абрамова И.С., </a:t>
            </a:r>
            <a:r>
              <a:rPr lang="ru-RU" sz="1050" dirty="0" err="1">
                <a:latin typeface="Arial" panose="020B0604020202020204" pitchFamily="34" charset="0"/>
                <a:ea typeface="Calibri" panose="020F0502020204030204" pitchFamily="34" charset="0"/>
                <a:cs typeface="Arial" panose="020B0604020202020204" pitchFamily="34" charset="0"/>
              </a:rPr>
              <a:t>Баряева</a:t>
            </a:r>
            <a:r>
              <a:rPr lang="ru-RU" sz="1050" dirty="0">
                <a:latin typeface="Arial" panose="020B0604020202020204" pitchFamily="34" charset="0"/>
                <a:ea typeface="Calibri" panose="020F0502020204030204" pitchFamily="34" charset="0"/>
                <a:cs typeface="Arial" panose="020B0604020202020204" pitchFamily="34" charset="0"/>
              </a:rPr>
              <a:t> Л.Б., </a:t>
            </a:r>
            <a:r>
              <a:rPr lang="ru-RU" sz="1050" dirty="0" err="1">
                <a:latin typeface="Arial" panose="020B0604020202020204" pitchFamily="34" charset="0"/>
                <a:ea typeface="Calibri" panose="020F0502020204030204" pitchFamily="34" charset="0"/>
                <a:cs typeface="Arial" panose="020B0604020202020204" pitchFamily="34" charset="0"/>
              </a:rPr>
              <a:t>Баряева</a:t>
            </a:r>
            <a:r>
              <a:rPr lang="ru-RU" sz="1050" dirty="0">
                <a:latin typeface="Arial" panose="020B0604020202020204" pitchFamily="34" charset="0"/>
                <a:ea typeface="Calibri" panose="020F0502020204030204" pitchFamily="34" charset="0"/>
                <a:cs typeface="Arial" panose="020B0604020202020204" pitchFamily="34" charset="0"/>
              </a:rPr>
              <a:t> Л.К., Вечканова И.Г. и др. : Под ред. Л.Н. Грызловой, О.В. Юговой. – СПб.: Печатный дом «АЛЬМА», 2023. – 132 с.</a:t>
            </a:r>
          </a:p>
          <a:p>
            <a:pPr marL="0" indent="0">
              <a:buNone/>
            </a:pPr>
            <a:endParaRPr lang="ru-RU" sz="1050" dirty="0">
              <a:latin typeface="Arial" panose="020B0604020202020204" pitchFamily="34" charset="0"/>
              <a:cs typeface="Arial" panose="020B0604020202020204" pitchFamily="34" charset="0"/>
            </a:endParaRPr>
          </a:p>
        </p:txBody>
      </p:sp>
      <p:pic>
        <p:nvPicPr>
          <p:cNvPr id="8" name="Объект 7">
            <a:extLst>
              <a:ext uri="{FF2B5EF4-FFF2-40B4-BE49-F238E27FC236}">
                <a16:creationId xmlns:a16="http://schemas.microsoft.com/office/drawing/2014/main" id="{61AD38A0-5EA0-4AA3-B859-975EF76FFC50}"/>
              </a:ext>
            </a:extLst>
          </p:cNvPr>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7943850" y="678049"/>
            <a:ext cx="1200150" cy="1776413"/>
          </a:xfrm>
          <a:prstGeom prst="rect">
            <a:avLst/>
          </a:prstGeom>
        </p:spPr>
      </p:pic>
      <p:pic>
        <p:nvPicPr>
          <p:cNvPr id="10" name="Google Shape;223;p2">
            <a:extLst>
              <a:ext uri="{FF2B5EF4-FFF2-40B4-BE49-F238E27FC236}">
                <a16:creationId xmlns:a16="http://schemas.microsoft.com/office/drawing/2014/main" id="{88204100-FBC3-4F9B-83CA-2FCE4E7935E8}"/>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400000">
            <a:off x="7122284" y="2956174"/>
            <a:ext cx="2437683" cy="16057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3361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latin typeface="Arial" panose="020B0604020202020204" pitchFamily="34" charset="0"/>
                <a:ea typeface="Calibri" panose="020F0502020204030204" pitchFamily="34" charset="0"/>
                <a:cs typeface="Arial" panose="020B0604020202020204" pitchFamily="34" charset="0"/>
              </a:rPr>
              <a:t>Методические </a:t>
            </a:r>
            <a:r>
              <a:rPr lang="ru-RU" sz="2400" dirty="0">
                <a:latin typeface="Arial" panose="020B0604020202020204" pitchFamily="34" charset="0"/>
                <a:ea typeface="Calibri" panose="020F0502020204030204" pitchFamily="34" charset="0"/>
                <a:cs typeface="Arial" panose="020B0604020202020204" pitchFamily="34" charset="0"/>
              </a:rPr>
              <a:t>пособия:</a:t>
            </a:r>
            <a:endParaRPr lang="ru-RU" sz="3600" b="1" dirty="0">
              <a:latin typeface="Arial" panose="020B0604020202020204" pitchFamily="34" charset="0"/>
              <a:cs typeface="Arial" panose="020B0604020202020204" pitchFamily="34" charset="0"/>
            </a:endParaRPr>
          </a:p>
        </p:txBody>
      </p:sp>
      <p:pic>
        <p:nvPicPr>
          <p:cNvPr id="8" name="Объект 7">
            <a:extLst>
              <a:ext uri="{FF2B5EF4-FFF2-40B4-BE49-F238E27FC236}">
                <a16:creationId xmlns:a16="http://schemas.microsoft.com/office/drawing/2014/main" id="{61AD38A0-5EA0-4AA3-B859-975EF76FFC50}"/>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6497030" y="1081942"/>
            <a:ext cx="1200150" cy="1776413"/>
          </a:xfrm>
          <a:prstGeom prst="rect">
            <a:avLst/>
          </a:prstGeom>
        </p:spPr>
      </p:pic>
      <p:pic>
        <p:nvPicPr>
          <p:cNvPr id="6" name="Picture 5" descr="C:\Users\RaizoR\Desktop\16.jpeg">
            <a:extLst>
              <a:ext uri="{FF2B5EF4-FFF2-40B4-BE49-F238E27FC236}">
                <a16:creationId xmlns:a16="http://schemas.microsoft.com/office/drawing/2014/main" id="{CF8B88A6-C79E-4812-9989-3E4D2627BC3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57036" y="877494"/>
            <a:ext cx="1386964" cy="22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RaizoR\Desktop\Teatraliz_igri.jpg">
            <a:extLst>
              <a:ext uri="{FF2B5EF4-FFF2-40B4-BE49-F238E27FC236}">
                <a16:creationId xmlns:a16="http://schemas.microsoft.com/office/drawing/2014/main" id="{B7430A31-4781-4420-BCDC-2ED46A26964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18591" t="3333" r="18503" b="3162"/>
          <a:stretch>
            <a:fillRect/>
          </a:stretch>
        </p:blipFill>
        <p:spPr bwMode="auto">
          <a:xfrm>
            <a:off x="7818081" y="3240827"/>
            <a:ext cx="1264874" cy="17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31543" y="1310448"/>
            <a:ext cx="6708297" cy="3510448"/>
          </a:xfrm>
          <a:prstGeom prst="rect">
            <a:avLst/>
          </a:prstGeom>
        </p:spPr>
        <p:txBody>
          <a:bodyPr wrap="square">
            <a:spAutoFit/>
          </a:bodyPr>
          <a:lstStyle/>
          <a:p>
            <a:pPr indent="0">
              <a:lnSpc>
                <a:spcPct val="107000"/>
              </a:lnSpc>
              <a:spcAft>
                <a:spcPts val="544"/>
              </a:spcAft>
              <a:buNone/>
            </a:pPr>
            <a:r>
              <a:rPr lang="ru-RU" sz="1600" dirty="0"/>
              <a:t>Вечканова И.Г. Театрализованные игры в </a:t>
            </a:r>
            <a:r>
              <a:rPr lang="ru-RU" sz="1600" dirty="0" err="1"/>
              <a:t>абилитации</a:t>
            </a:r>
            <a:r>
              <a:rPr lang="ru-RU" sz="1600" dirty="0"/>
              <a:t> дошкольников с интеллектуальной недостаточностью: учебно-методическое пособие. — СПб.: КАРО, 2006. – 144 с. </a:t>
            </a:r>
          </a:p>
          <a:p>
            <a:pPr indent="0">
              <a:lnSpc>
                <a:spcPct val="107000"/>
              </a:lnSpc>
              <a:spcAft>
                <a:spcPts val="544"/>
              </a:spcAft>
              <a:buNone/>
            </a:pPr>
            <a:endParaRPr lang="ru-RU" sz="1600" dirty="0"/>
          </a:p>
          <a:p>
            <a:pPr indent="0">
              <a:lnSpc>
                <a:spcPct val="107000"/>
              </a:lnSpc>
              <a:spcAft>
                <a:spcPts val="544"/>
              </a:spcAft>
              <a:buNone/>
            </a:pPr>
            <a:r>
              <a:rPr lang="ru-RU" sz="1600" dirty="0"/>
              <a:t>Вечканова И.Г. Театрализованные игры в коррекционной работе с дошкольниками / Под ред. Л. Б. </a:t>
            </a:r>
            <a:r>
              <a:rPr lang="ru-RU" sz="1600" dirty="0" err="1"/>
              <a:t>Баряевой</a:t>
            </a:r>
            <a:r>
              <a:rPr lang="ru-RU" sz="1600" dirty="0"/>
              <a:t>, И. Г. Вечкановой. – СПб.: КАРО, 2009.</a:t>
            </a:r>
          </a:p>
          <a:p>
            <a:pPr indent="0">
              <a:lnSpc>
                <a:spcPct val="107000"/>
              </a:lnSpc>
              <a:spcAft>
                <a:spcPts val="544"/>
              </a:spcAft>
              <a:buNone/>
            </a:pPr>
            <a:endParaRPr lang="ru-RU" sz="1600" dirty="0"/>
          </a:p>
          <a:p>
            <a:pPr indent="0">
              <a:lnSpc>
                <a:spcPct val="107000"/>
              </a:lnSpc>
              <a:spcAft>
                <a:spcPts val="544"/>
              </a:spcAft>
              <a:buNone/>
            </a:pPr>
            <a:r>
              <a:rPr lang="ru-RU" sz="1600" dirty="0"/>
              <a:t>Вечканова И.Г. Полифункциональная интерактивная среда развития детей с ограниченными возможностями развития: учебно-методическое пособие / Л.Б. </a:t>
            </a:r>
            <a:r>
              <a:rPr lang="ru-RU" sz="1600" dirty="0" err="1"/>
              <a:t>Баряева</a:t>
            </a:r>
            <a:r>
              <a:rPr lang="ru-RU" sz="1600" dirty="0"/>
              <a:t>, О.Г. Приходько, И.Г. Вечканова, А.В. </a:t>
            </a:r>
            <a:r>
              <a:rPr lang="ru-RU" sz="1600" dirty="0" err="1"/>
              <a:t>Творогова</a:t>
            </a:r>
            <a:r>
              <a:rPr lang="ru-RU" sz="1600" dirty="0"/>
              <a:t>, О.В. Югова. - М: Издательство МГПУ, 2021. – 152 с.</a:t>
            </a:r>
          </a:p>
        </p:txBody>
      </p:sp>
      <p:pic>
        <p:nvPicPr>
          <p:cNvPr id="10" name="Содержимое 4" descr="DSC02948.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33727" y="3240827"/>
            <a:ext cx="1306480" cy="174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698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800" dirty="0"/>
              <a:t>ОСОБЕННОСТИ ФЕДЕРАЛЬНОЙ АДАПТИРОВАННОЙ ОБРАЗОВАТЕЛЬНОЙ ПРОГРАММЫ </a:t>
            </a:r>
            <a:r>
              <a:rPr lang="ru-RU" sz="1800" dirty="0" smtClean="0"/>
              <a:t>ДО</a:t>
            </a:r>
            <a:endParaRPr lang="en-US" sz="1800" dirty="0"/>
          </a:p>
        </p:txBody>
      </p:sp>
      <p:pic>
        <p:nvPicPr>
          <p:cNvPr id="4" name="Рисунок 3">
            <a:extLst>
              <a:ext uri="{FF2B5EF4-FFF2-40B4-BE49-F238E27FC236}">
                <a16:creationId xmlns:a16="http://schemas.microsoft.com/office/drawing/2014/main" id="{9CC8B7EE-822F-5ADD-1D76-E3A87345F5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436" t="28431" r="15853" b="16482"/>
          <a:stretch/>
        </p:blipFill>
        <p:spPr>
          <a:xfrm>
            <a:off x="255724" y="1133270"/>
            <a:ext cx="8353586" cy="3559978"/>
          </a:xfrm>
          <a:prstGeom prst="rect">
            <a:avLst/>
          </a:prstGeom>
        </p:spPr>
      </p:pic>
      <p:sp>
        <p:nvSpPr>
          <p:cNvPr id="5" name="Ромб 4"/>
          <p:cNvSpPr/>
          <p:nvPr/>
        </p:nvSpPr>
        <p:spPr>
          <a:xfrm>
            <a:off x="8442422" y="295855"/>
            <a:ext cx="701578" cy="769620"/>
          </a:xfrm>
          <a:prstGeom prst="diamond">
            <a:avLst/>
          </a:prstGeom>
          <a:solidFill>
            <a:srgbClr val="8B3C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 name="Group 34"/>
          <p:cNvGrpSpPr/>
          <p:nvPr/>
        </p:nvGrpSpPr>
        <p:grpSpPr>
          <a:xfrm>
            <a:off x="8536251" y="501069"/>
            <a:ext cx="513920" cy="359192"/>
            <a:chOff x="7999238" y="1399322"/>
            <a:chExt cx="464215" cy="324452"/>
          </a:xfrm>
          <a:solidFill>
            <a:sysClr val="window" lastClr="FFFFFF"/>
          </a:solidFill>
        </p:grpSpPr>
        <p:sp>
          <p:nvSpPr>
            <p:cNvPr id="7" name="Freeform 57"/>
            <p:cNvSpPr>
              <a:spLocks noEditPoints="1"/>
            </p:cNvSpPr>
            <p:nvPr/>
          </p:nvSpPr>
          <p:spPr bwMode="auto">
            <a:xfrm>
              <a:off x="7999238" y="1399322"/>
              <a:ext cx="331940" cy="324452"/>
            </a:xfrm>
            <a:custGeom>
              <a:avLst/>
              <a:gdLst>
                <a:gd name="T0" fmla="*/ 86 w 100"/>
                <a:gd name="T1" fmla="*/ 60 h 97"/>
                <a:gd name="T2" fmla="*/ 100 w 100"/>
                <a:gd name="T3" fmla="*/ 54 h 97"/>
                <a:gd name="T4" fmla="*/ 100 w 100"/>
                <a:gd name="T5" fmla="*/ 43 h 97"/>
                <a:gd name="T6" fmla="*/ 86 w 100"/>
                <a:gd name="T7" fmla="*/ 38 h 97"/>
                <a:gd name="T8" fmla="*/ 83 w 100"/>
                <a:gd name="T9" fmla="*/ 32 h 97"/>
                <a:gd name="T10" fmla="*/ 89 w 100"/>
                <a:gd name="T11" fmla="*/ 18 h 97"/>
                <a:gd name="T12" fmla="*/ 81 w 100"/>
                <a:gd name="T13" fmla="*/ 11 h 97"/>
                <a:gd name="T14" fmla="*/ 67 w 100"/>
                <a:gd name="T15" fmla="*/ 16 h 97"/>
                <a:gd name="T16" fmla="*/ 61 w 100"/>
                <a:gd name="T17" fmla="*/ 14 h 97"/>
                <a:gd name="T18" fmla="*/ 55 w 100"/>
                <a:gd name="T19" fmla="*/ 0 h 97"/>
                <a:gd name="T20" fmla="*/ 44 w 100"/>
                <a:gd name="T21" fmla="*/ 0 h 97"/>
                <a:gd name="T22" fmla="*/ 39 w 100"/>
                <a:gd name="T23" fmla="*/ 14 h 97"/>
                <a:gd name="T24" fmla="*/ 33 w 100"/>
                <a:gd name="T25" fmla="*/ 16 h 97"/>
                <a:gd name="T26" fmla="*/ 19 w 100"/>
                <a:gd name="T27" fmla="*/ 11 h 97"/>
                <a:gd name="T28" fmla="*/ 11 w 100"/>
                <a:gd name="T29" fmla="*/ 19 h 97"/>
                <a:gd name="T30" fmla="*/ 17 w 100"/>
                <a:gd name="T31" fmla="*/ 32 h 97"/>
                <a:gd name="T32" fmla="*/ 14 w 100"/>
                <a:gd name="T33" fmla="*/ 38 h 97"/>
                <a:gd name="T34" fmla="*/ 0 w 100"/>
                <a:gd name="T35" fmla="*/ 44 h 97"/>
                <a:gd name="T36" fmla="*/ 0 w 100"/>
                <a:gd name="T37" fmla="*/ 54 h 97"/>
                <a:gd name="T38" fmla="*/ 14 w 100"/>
                <a:gd name="T39" fmla="*/ 60 h 97"/>
                <a:gd name="T40" fmla="*/ 17 w 100"/>
                <a:gd name="T41" fmla="*/ 66 h 97"/>
                <a:gd name="T42" fmla="*/ 11 w 100"/>
                <a:gd name="T43" fmla="*/ 80 h 97"/>
                <a:gd name="T44" fmla="*/ 19 w 100"/>
                <a:gd name="T45" fmla="*/ 87 h 97"/>
                <a:gd name="T46" fmla="*/ 33 w 100"/>
                <a:gd name="T47" fmla="*/ 82 h 97"/>
                <a:gd name="T48" fmla="*/ 39 w 100"/>
                <a:gd name="T49" fmla="*/ 84 h 97"/>
                <a:gd name="T50" fmla="*/ 45 w 100"/>
                <a:gd name="T51" fmla="*/ 97 h 97"/>
                <a:gd name="T52" fmla="*/ 56 w 100"/>
                <a:gd name="T53" fmla="*/ 97 h 97"/>
                <a:gd name="T54" fmla="*/ 61 w 100"/>
                <a:gd name="T55" fmla="*/ 84 h 97"/>
                <a:gd name="T56" fmla="*/ 67 w 100"/>
                <a:gd name="T57" fmla="*/ 82 h 97"/>
                <a:gd name="T58" fmla="*/ 81 w 100"/>
                <a:gd name="T59" fmla="*/ 87 h 97"/>
                <a:gd name="T60" fmla="*/ 89 w 100"/>
                <a:gd name="T61" fmla="*/ 79 h 97"/>
                <a:gd name="T62" fmla="*/ 83 w 100"/>
                <a:gd name="T63" fmla="*/ 66 h 97"/>
                <a:gd name="T64" fmla="*/ 86 w 100"/>
                <a:gd name="T65" fmla="*/ 60 h 97"/>
                <a:gd name="T66" fmla="*/ 50 w 100"/>
                <a:gd name="T67" fmla="*/ 64 h 97"/>
                <a:gd name="T68" fmla="*/ 34 w 100"/>
                <a:gd name="T69" fmla="*/ 49 h 97"/>
                <a:gd name="T70" fmla="*/ 50 w 100"/>
                <a:gd name="T71" fmla="*/ 33 h 97"/>
                <a:gd name="T72" fmla="*/ 66 w 100"/>
                <a:gd name="T73" fmla="*/ 49 h 97"/>
                <a:gd name="T74" fmla="*/ 50 w 100"/>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 h="97">
                  <a:moveTo>
                    <a:pt x="86" y="60"/>
                  </a:moveTo>
                  <a:cubicBezTo>
                    <a:pt x="86" y="60"/>
                    <a:pt x="100" y="55"/>
                    <a:pt x="100" y="54"/>
                  </a:cubicBezTo>
                  <a:cubicBezTo>
                    <a:pt x="100" y="43"/>
                    <a:pt x="100" y="43"/>
                    <a:pt x="100" y="43"/>
                  </a:cubicBezTo>
                  <a:cubicBezTo>
                    <a:pt x="100" y="43"/>
                    <a:pt x="86" y="38"/>
                    <a:pt x="86" y="38"/>
                  </a:cubicBezTo>
                  <a:cubicBezTo>
                    <a:pt x="83" y="32"/>
                    <a:pt x="83" y="32"/>
                    <a:pt x="83" y="32"/>
                  </a:cubicBezTo>
                  <a:cubicBezTo>
                    <a:pt x="83" y="32"/>
                    <a:pt x="89" y="19"/>
                    <a:pt x="89" y="18"/>
                  </a:cubicBezTo>
                  <a:cubicBezTo>
                    <a:pt x="81" y="11"/>
                    <a:pt x="81" y="11"/>
                    <a:pt x="81" y="11"/>
                  </a:cubicBezTo>
                  <a:cubicBezTo>
                    <a:pt x="80" y="10"/>
                    <a:pt x="67" y="16"/>
                    <a:pt x="67" y="16"/>
                  </a:cubicBezTo>
                  <a:cubicBezTo>
                    <a:pt x="61" y="14"/>
                    <a:pt x="61" y="14"/>
                    <a:pt x="61" y="14"/>
                  </a:cubicBezTo>
                  <a:cubicBezTo>
                    <a:pt x="61" y="14"/>
                    <a:pt x="56" y="0"/>
                    <a:pt x="55" y="0"/>
                  </a:cubicBezTo>
                  <a:cubicBezTo>
                    <a:pt x="44" y="0"/>
                    <a:pt x="44" y="0"/>
                    <a:pt x="44" y="0"/>
                  </a:cubicBezTo>
                  <a:cubicBezTo>
                    <a:pt x="44" y="0"/>
                    <a:pt x="39" y="14"/>
                    <a:pt x="39" y="14"/>
                  </a:cubicBezTo>
                  <a:cubicBezTo>
                    <a:pt x="33" y="16"/>
                    <a:pt x="33" y="16"/>
                    <a:pt x="33" y="16"/>
                  </a:cubicBezTo>
                  <a:cubicBezTo>
                    <a:pt x="33" y="16"/>
                    <a:pt x="19" y="10"/>
                    <a:pt x="19" y="11"/>
                  </a:cubicBezTo>
                  <a:cubicBezTo>
                    <a:pt x="11" y="19"/>
                    <a:pt x="11" y="19"/>
                    <a:pt x="11" y="19"/>
                  </a:cubicBezTo>
                  <a:cubicBezTo>
                    <a:pt x="10" y="19"/>
                    <a:pt x="17" y="32"/>
                    <a:pt x="17" y="32"/>
                  </a:cubicBezTo>
                  <a:cubicBezTo>
                    <a:pt x="14" y="38"/>
                    <a:pt x="14" y="38"/>
                    <a:pt x="14" y="38"/>
                  </a:cubicBezTo>
                  <a:cubicBezTo>
                    <a:pt x="14" y="38"/>
                    <a:pt x="0" y="43"/>
                    <a:pt x="0" y="44"/>
                  </a:cubicBezTo>
                  <a:cubicBezTo>
                    <a:pt x="0" y="54"/>
                    <a:pt x="0" y="54"/>
                    <a:pt x="0" y="54"/>
                  </a:cubicBezTo>
                  <a:cubicBezTo>
                    <a:pt x="0" y="55"/>
                    <a:pt x="14" y="60"/>
                    <a:pt x="14" y="60"/>
                  </a:cubicBezTo>
                  <a:cubicBezTo>
                    <a:pt x="17" y="66"/>
                    <a:pt x="17" y="66"/>
                    <a:pt x="17" y="66"/>
                  </a:cubicBezTo>
                  <a:cubicBezTo>
                    <a:pt x="17" y="66"/>
                    <a:pt x="11" y="79"/>
                    <a:pt x="11" y="80"/>
                  </a:cubicBezTo>
                  <a:cubicBezTo>
                    <a:pt x="19" y="87"/>
                    <a:pt x="19" y="87"/>
                    <a:pt x="19" y="87"/>
                  </a:cubicBezTo>
                  <a:cubicBezTo>
                    <a:pt x="20" y="88"/>
                    <a:pt x="33" y="82"/>
                    <a:pt x="33" y="82"/>
                  </a:cubicBezTo>
                  <a:cubicBezTo>
                    <a:pt x="39" y="84"/>
                    <a:pt x="39" y="84"/>
                    <a:pt x="39" y="84"/>
                  </a:cubicBezTo>
                  <a:cubicBezTo>
                    <a:pt x="39" y="84"/>
                    <a:pt x="44" y="97"/>
                    <a:pt x="45" y="97"/>
                  </a:cubicBezTo>
                  <a:cubicBezTo>
                    <a:pt x="56" y="97"/>
                    <a:pt x="56" y="97"/>
                    <a:pt x="56" y="97"/>
                  </a:cubicBezTo>
                  <a:cubicBezTo>
                    <a:pt x="56" y="97"/>
                    <a:pt x="61" y="84"/>
                    <a:pt x="61" y="84"/>
                  </a:cubicBezTo>
                  <a:cubicBezTo>
                    <a:pt x="67" y="82"/>
                    <a:pt x="67" y="82"/>
                    <a:pt x="67" y="82"/>
                  </a:cubicBezTo>
                  <a:cubicBezTo>
                    <a:pt x="67" y="82"/>
                    <a:pt x="81" y="87"/>
                    <a:pt x="81" y="87"/>
                  </a:cubicBezTo>
                  <a:cubicBezTo>
                    <a:pt x="89" y="79"/>
                    <a:pt x="89" y="79"/>
                    <a:pt x="89" y="79"/>
                  </a:cubicBezTo>
                  <a:cubicBezTo>
                    <a:pt x="90" y="79"/>
                    <a:pt x="83" y="66"/>
                    <a:pt x="83" y="66"/>
                  </a:cubicBezTo>
                  <a:lnTo>
                    <a:pt x="86" y="60"/>
                  </a:lnTo>
                  <a:close/>
                  <a:moveTo>
                    <a:pt x="50" y="64"/>
                  </a:moveTo>
                  <a:cubicBezTo>
                    <a:pt x="41" y="64"/>
                    <a:pt x="34" y="57"/>
                    <a:pt x="34" y="49"/>
                  </a:cubicBezTo>
                  <a:cubicBezTo>
                    <a:pt x="34" y="40"/>
                    <a:pt x="41" y="33"/>
                    <a:pt x="50" y="33"/>
                  </a:cubicBezTo>
                  <a:cubicBezTo>
                    <a:pt x="59" y="33"/>
                    <a:pt x="66" y="40"/>
                    <a:pt x="66" y="49"/>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ndParaRPr>
            </a:p>
          </p:txBody>
        </p:sp>
        <p:sp>
          <p:nvSpPr>
            <p:cNvPr id="8" name="Freeform 58"/>
            <p:cNvSpPr>
              <a:spLocks noEditPoints="1"/>
            </p:cNvSpPr>
            <p:nvPr/>
          </p:nvSpPr>
          <p:spPr bwMode="auto">
            <a:xfrm>
              <a:off x="8308715" y="1564044"/>
              <a:ext cx="154738" cy="154738"/>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3 w 47"/>
                <a:gd name="T17" fmla="*/ 6 h 47"/>
                <a:gd name="T18" fmla="*/ 20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1 w 47"/>
                <a:gd name="T31" fmla="*/ 21 h 47"/>
                <a:gd name="T32" fmla="*/ 6 w 47"/>
                <a:gd name="T33" fmla="*/ 25 h 47"/>
                <a:gd name="T34" fmla="*/ 7 w 47"/>
                <a:gd name="T35" fmla="*/ 28 h 47"/>
                <a:gd name="T36" fmla="*/ 3 w 47"/>
                <a:gd name="T37" fmla="*/ 34 h 47"/>
                <a:gd name="T38" fmla="*/ 5 w 47"/>
                <a:gd name="T39" fmla="*/ 38 h 47"/>
                <a:gd name="T40" fmla="*/ 12 w 47"/>
                <a:gd name="T41" fmla="*/ 37 h 47"/>
                <a:gd name="T42" fmla="*/ 14 w 47"/>
                <a:gd name="T43" fmla="*/ 39 h 47"/>
                <a:gd name="T44" fmla="*/ 16 w 47"/>
                <a:gd name="T45" fmla="*/ 46 h 47"/>
                <a:gd name="T46" fmla="*/ 21 w 47"/>
                <a:gd name="T47" fmla="*/ 47 h 47"/>
                <a:gd name="T48" fmla="*/ 25 w 47"/>
                <a:gd name="T49" fmla="*/ 41 h 47"/>
                <a:gd name="T50" fmla="*/ 28 w 47"/>
                <a:gd name="T51" fmla="*/ 41 h 47"/>
                <a:gd name="T52" fmla="*/ 33 w 47"/>
                <a:gd name="T53" fmla="*/ 45 h 47"/>
                <a:gd name="T54" fmla="*/ 38 w 47"/>
                <a:gd name="T55" fmla="*/ 42 h 47"/>
                <a:gd name="T56" fmla="*/ 37 w 47"/>
                <a:gd name="T57" fmla="*/ 35 h 47"/>
                <a:gd name="T58" fmla="*/ 39 w 47"/>
                <a:gd name="T59" fmla="*/ 33 h 47"/>
                <a:gd name="T60" fmla="*/ 46 w 47"/>
                <a:gd name="T61" fmla="*/ 31 h 47"/>
                <a:gd name="T62" fmla="*/ 47 w 47"/>
                <a:gd name="T63" fmla="*/ 26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3" y="6"/>
                    <a:pt x="23" y="6"/>
                  </a:cubicBezTo>
                  <a:cubicBezTo>
                    <a:pt x="20" y="6"/>
                    <a:pt x="20" y="6"/>
                    <a:pt x="20" y="6"/>
                  </a:cubicBezTo>
                  <a:cubicBezTo>
                    <a:pt x="20"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1" y="21"/>
                    <a:pt x="1" y="21"/>
                    <a:pt x="1" y="21"/>
                  </a:cubicBezTo>
                  <a:cubicBezTo>
                    <a:pt x="0" y="21"/>
                    <a:pt x="6" y="25"/>
                    <a:pt x="6" y="25"/>
                  </a:cubicBezTo>
                  <a:cubicBezTo>
                    <a:pt x="7" y="28"/>
                    <a:pt x="7" y="28"/>
                    <a:pt x="7" y="28"/>
                  </a:cubicBezTo>
                  <a:cubicBezTo>
                    <a:pt x="7" y="28"/>
                    <a:pt x="2" y="33"/>
                    <a:pt x="3" y="34"/>
                  </a:cubicBezTo>
                  <a:cubicBezTo>
                    <a:pt x="5" y="38"/>
                    <a:pt x="5" y="38"/>
                    <a:pt x="5" y="38"/>
                  </a:cubicBezTo>
                  <a:cubicBezTo>
                    <a:pt x="5" y="38"/>
                    <a:pt x="12" y="37"/>
                    <a:pt x="12" y="37"/>
                  </a:cubicBezTo>
                  <a:cubicBezTo>
                    <a:pt x="14" y="39"/>
                    <a:pt x="14" y="39"/>
                    <a:pt x="14" y="39"/>
                  </a:cubicBezTo>
                  <a:cubicBezTo>
                    <a:pt x="14" y="39"/>
                    <a:pt x="15" y="46"/>
                    <a:pt x="16" y="46"/>
                  </a:cubicBezTo>
                  <a:cubicBezTo>
                    <a:pt x="21" y="47"/>
                    <a:pt x="21" y="47"/>
                    <a:pt x="21" y="47"/>
                  </a:cubicBezTo>
                  <a:cubicBezTo>
                    <a:pt x="21" y="47"/>
                    <a:pt x="25" y="41"/>
                    <a:pt x="25" y="41"/>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6" y="31"/>
                  </a:cubicBezTo>
                  <a:cubicBezTo>
                    <a:pt x="47" y="26"/>
                    <a:pt x="47" y="26"/>
                    <a:pt x="47" y="26"/>
                  </a:cubicBezTo>
                  <a:cubicBezTo>
                    <a:pt x="47" y="26"/>
                    <a:pt x="41" y="22"/>
                    <a:pt x="41" y="22"/>
                  </a:cubicBezTo>
                  <a:close/>
                  <a:moveTo>
                    <a:pt x="31" y="25"/>
                  </a:moveTo>
                  <a:cubicBezTo>
                    <a:pt x="30" y="29"/>
                    <a:pt x="26" y="32"/>
                    <a:pt x="22" y="31"/>
                  </a:cubicBezTo>
                  <a:cubicBezTo>
                    <a:pt x="18" y="30"/>
                    <a:pt x="15" y="26"/>
                    <a:pt x="16" y="22"/>
                  </a:cubicBezTo>
                  <a:cubicBezTo>
                    <a:pt x="17" y="18"/>
                    <a:pt x="22"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912521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147235" y="1100315"/>
            <a:ext cx="3138406" cy="444600"/>
          </a:xfrm>
          <a:prstGeom prst="roundRect">
            <a:avLst>
              <a:gd name="adj" fmla="val 27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Заголовок 3">
            <a:extLst>
              <a:ext uri="{FF2B5EF4-FFF2-40B4-BE49-F238E27FC236}">
                <a16:creationId xmlns:a16="http://schemas.microsoft.com/office/drawing/2014/main" id="{E25AED55-4423-4ECB-B724-C0E2D559889F}"/>
              </a:ext>
            </a:extLst>
          </p:cNvPr>
          <p:cNvSpPr>
            <a:spLocks noGrp="1"/>
          </p:cNvSpPr>
          <p:nvPr>
            <p:ph type="title"/>
          </p:nvPr>
        </p:nvSpPr>
        <p:spPr/>
        <p:txBody>
          <a:bodyPr>
            <a:noAutofit/>
          </a:bodyPr>
          <a:lstStyle/>
          <a:p>
            <a:r>
              <a:rPr lang="ru-RU" sz="2000" b="1" dirty="0">
                <a:latin typeface="Arial" panose="020B0604020202020204" pitchFamily="34" charset="0"/>
                <a:ea typeface="Times New Roman"/>
                <a:cs typeface="Arial" panose="020B0604020202020204" pitchFamily="34" charset="0"/>
                <a:sym typeface="Times New Roman"/>
              </a:rPr>
              <a:t>«Познаем, сохраняем традиции Петра I, созидаем будущее»</a:t>
            </a:r>
            <a:endParaRPr lang="ru-RU" sz="2000" b="1" dirty="0">
              <a:latin typeface="Arial" panose="020B0604020202020204" pitchFamily="34" charset="0"/>
              <a:cs typeface="Arial" panose="020B0604020202020204" pitchFamily="34" charset="0"/>
            </a:endParaRPr>
          </a:p>
        </p:txBody>
      </p:sp>
      <p:sp>
        <p:nvSpPr>
          <p:cNvPr id="5" name="Текст 4">
            <a:extLst>
              <a:ext uri="{FF2B5EF4-FFF2-40B4-BE49-F238E27FC236}">
                <a16:creationId xmlns:a16="http://schemas.microsoft.com/office/drawing/2014/main" id="{637E7953-6C5C-47C8-B4B4-347E25ECF6FA}"/>
              </a:ext>
            </a:extLst>
          </p:cNvPr>
          <p:cNvSpPr>
            <a:spLocks noGrp="1"/>
          </p:cNvSpPr>
          <p:nvPr>
            <p:ph type="body" idx="4294967295"/>
          </p:nvPr>
        </p:nvSpPr>
        <p:spPr>
          <a:xfrm>
            <a:off x="147235" y="1060842"/>
            <a:ext cx="3239146" cy="617538"/>
          </a:xfrm>
        </p:spPr>
        <p:txBody>
          <a:bodyPr>
            <a:normAutofit/>
          </a:bodyPr>
          <a:lstStyle/>
          <a:p>
            <a:pPr marL="0" indent="0" algn="ctr">
              <a:buNone/>
            </a:pPr>
            <a:r>
              <a:rPr lang="ru-RU" sz="1350" b="1" dirty="0">
                <a:solidFill>
                  <a:srgbClr val="ECEADC"/>
                </a:solidFill>
                <a:latin typeface="Arial" panose="020B0604020202020204" pitchFamily="34" charset="0"/>
                <a:cs typeface="Arial" panose="020B0604020202020204" pitchFamily="34" charset="0"/>
              </a:rPr>
              <a:t>Образовательные подкасты СОВА: </a:t>
            </a:r>
            <a:br>
              <a:rPr lang="ru-RU" sz="1350" b="1" dirty="0">
                <a:solidFill>
                  <a:srgbClr val="ECEADC"/>
                </a:solidFill>
                <a:latin typeface="Arial" panose="020B0604020202020204" pitchFamily="34" charset="0"/>
                <a:cs typeface="Arial" panose="020B0604020202020204" pitchFamily="34" charset="0"/>
              </a:rPr>
            </a:br>
            <a:r>
              <a:rPr lang="en-US" sz="1350" b="1" dirty="0">
                <a:solidFill>
                  <a:srgbClr val="ECEADC"/>
                </a:solidFill>
                <a:latin typeface="Arial" panose="020B0604020202020204" pitchFamily="34" charset="0"/>
                <a:cs typeface="Arial" panose="020B0604020202020204" pitchFamily="34" charset="0"/>
              </a:rPr>
              <a:t>YouTube</a:t>
            </a:r>
            <a:r>
              <a:rPr lang="ru-RU" sz="1350" b="1" dirty="0">
                <a:solidFill>
                  <a:srgbClr val="ECEADC"/>
                </a:solidFill>
                <a:latin typeface="Arial" panose="020B0604020202020204" pitchFamily="34" charset="0"/>
                <a:cs typeface="Arial" panose="020B0604020202020204" pitchFamily="34" charset="0"/>
              </a:rPr>
              <a:t>,  </a:t>
            </a:r>
            <a:r>
              <a:rPr lang="en-US" sz="1350" b="1" dirty="0" err="1" smtClean="0">
                <a:solidFill>
                  <a:srgbClr val="ECEADC"/>
                </a:solidFill>
                <a:latin typeface="Arial" panose="020B0604020202020204" pitchFamily="34" charset="0"/>
                <a:cs typeface="Arial" panose="020B0604020202020204" pitchFamily="34" charset="0"/>
              </a:rPr>
              <a:t>Rutube</a:t>
            </a:r>
            <a:endParaRPr lang="en-US" sz="1350" b="1" dirty="0">
              <a:solidFill>
                <a:srgbClr val="ECEADC"/>
              </a:solidFill>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6FE8B608-BFD1-4150-99F7-E72468B610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46" y="1663300"/>
            <a:ext cx="1584698" cy="1584698"/>
          </a:xfrm>
          <a:prstGeom prst="rect">
            <a:avLst/>
          </a:prstGeom>
        </p:spPr>
      </p:pic>
      <p:pic>
        <p:nvPicPr>
          <p:cNvPr id="11" name="Google Shape;254;p3">
            <a:extLst>
              <a:ext uri="{FF2B5EF4-FFF2-40B4-BE49-F238E27FC236}">
                <a16:creationId xmlns:a16="http://schemas.microsoft.com/office/drawing/2014/main" id="{58D0C4BA-17D9-4E45-B7C3-9D875FD55EE0}"/>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14860" y="2466757"/>
            <a:ext cx="3452201" cy="2387203"/>
          </a:xfrm>
          <a:prstGeom prst="rect">
            <a:avLst/>
          </a:prstGeom>
          <a:ln>
            <a:noFill/>
          </a:ln>
          <a:effectLst>
            <a:outerShdw blurRad="292100" dist="139700" dir="2700000" algn="tl" rotWithShape="0">
              <a:srgbClr val="333333">
                <a:alpha val="65000"/>
              </a:srgbClr>
            </a:outerShdw>
          </a:effectLst>
        </p:spPr>
      </p:pic>
      <p:pic>
        <p:nvPicPr>
          <p:cNvPr id="12" name="Google Shape;223;p2">
            <a:extLst>
              <a:ext uri="{FF2B5EF4-FFF2-40B4-BE49-F238E27FC236}">
                <a16:creationId xmlns:a16="http://schemas.microsoft.com/office/drawing/2014/main" id="{88204100-FBC3-4F9B-83CA-2FCE4E7935E8}"/>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400000">
            <a:off x="6300568" y="2268287"/>
            <a:ext cx="2975154" cy="2196192"/>
          </a:xfrm>
          <a:prstGeom prst="rect">
            <a:avLst/>
          </a:prstGeom>
          <a:ln>
            <a:noFill/>
          </a:ln>
          <a:effectLst>
            <a:outerShdw blurRad="292100" dist="139700" dir="2700000" algn="tl" rotWithShape="0">
              <a:srgbClr val="333333">
                <a:alpha val="65000"/>
              </a:srgbClr>
            </a:outerShdw>
          </a:effectLst>
        </p:spPr>
      </p:pic>
      <p:pic>
        <p:nvPicPr>
          <p:cNvPr id="13" name="Рисунок 12">
            <a:extLst>
              <a:ext uri="{FF2B5EF4-FFF2-40B4-BE49-F238E27FC236}">
                <a16:creationId xmlns:a16="http://schemas.microsoft.com/office/drawing/2014/main" id="{5AA2F42A-02E2-4B04-B8FB-4C7E614D98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3891" y="3366383"/>
            <a:ext cx="1491853" cy="1491853"/>
          </a:xfrm>
          <a:prstGeom prst="rect">
            <a:avLst/>
          </a:prstGeom>
        </p:spPr>
      </p:pic>
      <p:sp>
        <p:nvSpPr>
          <p:cNvPr id="14" name="Скругленный прямоугольник 13"/>
          <p:cNvSpPr/>
          <p:nvPr/>
        </p:nvSpPr>
        <p:spPr>
          <a:xfrm>
            <a:off x="2474154" y="1834936"/>
            <a:ext cx="3533612" cy="570604"/>
          </a:xfrm>
          <a:prstGeom prst="roundRect">
            <a:avLst>
              <a:gd name="adj" fmla="val 27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ECEADC"/>
                </a:solidFill>
                <a:ea typeface="Times New Roman"/>
                <a:cs typeface="Arial" panose="020B0604020202020204" pitchFamily="34" charset="0"/>
                <a:sym typeface="Times New Roman"/>
              </a:rPr>
              <a:t>Конструктор - макет «Наш Петербург</a:t>
            </a:r>
            <a:r>
              <a:rPr lang="ru-RU" b="1" dirty="0">
                <a:solidFill>
                  <a:srgbClr val="ECEADC"/>
                </a:solidFill>
                <a:ea typeface="Times New Roman"/>
                <a:cs typeface="Times New Roman"/>
                <a:sym typeface="Times New Roman"/>
              </a:rPr>
              <a:t>» </a:t>
            </a:r>
            <a:endParaRPr lang="ru-RU" b="1" dirty="0">
              <a:solidFill>
                <a:srgbClr val="ECEADC"/>
              </a:solidFill>
            </a:endParaRPr>
          </a:p>
        </p:txBody>
      </p:sp>
      <p:sp>
        <p:nvSpPr>
          <p:cNvPr id="15" name="Скругленный прямоугольник 14"/>
          <p:cNvSpPr/>
          <p:nvPr/>
        </p:nvSpPr>
        <p:spPr>
          <a:xfrm>
            <a:off x="6410586" y="1100315"/>
            <a:ext cx="2733414" cy="698216"/>
          </a:xfrm>
          <a:prstGeom prst="roundRect">
            <a:avLst>
              <a:gd name="adj" fmla="val 27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rgbClr val="ECEADC"/>
                </a:solidFill>
                <a:ea typeface="Times New Roman"/>
                <a:cs typeface="Arial" panose="020B0604020202020204" pitchFamily="34" charset="0"/>
                <a:sym typeface="Times New Roman"/>
              </a:rPr>
              <a:t>Методическое пособие </a:t>
            </a:r>
            <a:br>
              <a:rPr lang="ru-RU" sz="1200" b="1" dirty="0">
                <a:solidFill>
                  <a:srgbClr val="ECEADC"/>
                </a:solidFill>
                <a:ea typeface="Times New Roman"/>
                <a:cs typeface="Arial" panose="020B0604020202020204" pitchFamily="34" charset="0"/>
                <a:sym typeface="Times New Roman"/>
              </a:rPr>
            </a:br>
            <a:r>
              <a:rPr lang="ru-RU" sz="1200" b="1" dirty="0">
                <a:solidFill>
                  <a:srgbClr val="ECEADC"/>
                </a:solidFill>
                <a:ea typeface="Times New Roman"/>
                <a:cs typeface="Arial" panose="020B0604020202020204" pitchFamily="34" charset="0"/>
                <a:sym typeface="Times New Roman"/>
              </a:rPr>
              <a:t>«Познаем, сохраняем традиции Петра I, созидаем будущее», СПб., 2021. — с. </a:t>
            </a:r>
            <a:r>
              <a:rPr lang="ru-RU" sz="1200" b="1" dirty="0" smtClean="0">
                <a:solidFill>
                  <a:srgbClr val="ECEADC"/>
                </a:solidFill>
                <a:ea typeface="Times New Roman"/>
                <a:cs typeface="Arial" panose="020B0604020202020204" pitchFamily="34" charset="0"/>
                <a:sym typeface="Times New Roman"/>
              </a:rPr>
              <a:t>130</a:t>
            </a:r>
            <a:endParaRPr lang="ru-RU" sz="1200" b="1" dirty="0">
              <a:solidFill>
                <a:srgbClr val="ECEADC"/>
              </a:solidFill>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6089509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1431243" y="605855"/>
            <a:ext cx="6582323" cy="641667"/>
          </a:xfrm>
          <a:prstGeom prst="roundRect">
            <a:avLst>
              <a:gd name="adj" fmla="val 2029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Скругленный прямоугольник 6"/>
          <p:cNvSpPr/>
          <p:nvPr/>
        </p:nvSpPr>
        <p:spPr>
          <a:xfrm>
            <a:off x="1389736" y="595324"/>
            <a:ext cx="6665335" cy="681038"/>
          </a:xfrm>
          <a:prstGeom prst="roundRect">
            <a:avLst/>
          </a:prstGeom>
        </p:spPr>
        <p:txBody>
          <a:bodyPr wrap="square">
            <a:spAutoFit/>
          </a:bodyPr>
          <a:lstStyle/>
          <a:p>
            <a:r>
              <a:rPr lang="ru-RU" sz="1100" b="1" dirty="0">
                <a:solidFill>
                  <a:srgbClr val="ECEADC"/>
                </a:solidFill>
                <a:latin typeface="Arial" panose="020B0604020202020204" pitchFamily="34" charset="0"/>
                <a:cs typeface="Arial" panose="020B0604020202020204" pitchFamily="34" charset="0"/>
              </a:rPr>
              <a:t>РАСКРЫВАЮТ назначение Федеральной образовательной программы</a:t>
            </a:r>
            <a:br>
              <a:rPr lang="ru-RU" sz="1100" b="1" dirty="0">
                <a:solidFill>
                  <a:srgbClr val="ECEADC"/>
                </a:solidFill>
                <a:latin typeface="Arial" panose="020B0604020202020204" pitchFamily="34" charset="0"/>
                <a:cs typeface="Arial" panose="020B0604020202020204" pitchFamily="34" charset="0"/>
              </a:rPr>
            </a:br>
            <a:r>
              <a:rPr lang="ru-RU" sz="1100" b="1" dirty="0">
                <a:solidFill>
                  <a:srgbClr val="ECEADC"/>
                </a:solidFill>
                <a:latin typeface="Arial" panose="020B0604020202020204" pitchFamily="34" charset="0"/>
                <a:cs typeface="Arial" panose="020B0604020202020204" pitchFamily="34" charset="0"/>
              </a:rPr>
              <a:t>статус и особенности ФОП, содержание разделов (целевого, содержательного и организационного</a:t>
            </a:r>
            <a:r>
              <a:rPr lang="ru-RU" sz="1200" b="1" dirty="0">
                <a:solidFill>
                  <a:srgbClr val="ECEADC"/>
                </a:solidFill>
                <a:latin typeface="Arial" panose="020B0604020202020204" pitchFamily="34" charset="0"/>
                <a:cs typeface="Arial" panose="020B0604020202020204" pitchFamily="34" charset="0"/>
              </a:rPr>
              <a:t>)</a:t>
            </a:r>
            <a:endParaRPr lang="en-US" sz="1200" b="1" dirty="0">
              <a:solidFill>
                <a:srgbClr val="ECEADC"/>
              </a:solidFill>
              <a:latin typeface="Arial" panose="020B0604020202020204" pitchFamily="34" charset="0"/>
              <a:cs typeface="Arial" panose="020B0604020202020204" pitchFamily="34" charset="0"/>
            </a:endParaRPr>
          </a:p>
        </p:txBody>
      </p:sp>
      <p:sp>
        <p:nvSpPr>
          <p:cNvPr id="10" name="Скругленный прямоугольник 9"/>
          <p:cNvSpPr/>
          <p:nvPr/>
        </p:nvSpPr>
        <p:spPr>
          <a:xfrm>
            <a:off x="33002" y="605855"/>
            <a:ext cx="1398241" cy="637693"/>
          </a:xfrm>
          <a:prstGeom prst="roundRect">
            <a:avLst>
              <a:gd name="adj" fmla="val 23958"/>
            </a:avLst>
          </a:prstGeom>
          <a:solidFill>
            <a:srgbClr val="ECE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2984" y="497848"/>
            <a:ext cx="1391556" cy="860108"/>
          </a:xfrm>
          <a:prstGeom prst="roundRect">
            <a:avLst>
              <a:gd name="adj" fmla="val 25201"/>
            </a:avLst>
          </a:prstGeom>
          <a:noFill/>
        </p:spPr>
        <p:txBody>
          <a:bodyPr wrap="square" rtlCol="0">
            <a:spAutoFit/>
          </a:bodyPr>
          <a:lstStyle/>
          <a:p>
            <a:r>
              <a:rPr lang="ru-RU" sz="1400" b="1" dirty="0" smtClean="0">
                <a:solidFill>
                  <a:schemeClr val="tx2">
                    <a:lumMod val="75000"/>
                  </a:schemeClr>
                </a:solidFill>
              </a:rPr>
              <a:t>Общие положения п. 1-12</a:t>
            </a:r>
            <a:endParaRPr lang="en-US" sz="1400" b="1" dirty="0">
              <a:solidFill>
                <a:schemeClr val="tx2">
                  <a:lumMod val="75000"/>
                </a:schemeClr>
              </a:solidFill>
            </a:endParaRPr>
          </a:p>
        </p:txBody>
      </p:sp>
      <p:sp>
        <p:nvSpPr>
          <p:cNvPr id="12" name="Скругленный прямоугольник 11"/>
          <p:cNvSpPr/>
          <p:nvPr/>
        </p:nvSpPr>
        <p:spPr>
          <a:xfrm>
            <a:off x="393671" y="1832682"/>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solidFill>
                  <a:schemeClr val="tx2">
                    <a:lumMod val="50000"/>
                  </a:schemeClr>
                </a:solidFill>
              </a:rPr>
              <a:t>СОДЕРЖИТ</a:t>
            </a:r>
          </a:p>
          <a:p>
            <a:r>
              <a:rPr lang="ru-RU" sz="1400" b="1" dirty="0">
                <a:solidFill>
                  <a:schemeClr val="tx2">
                    <a:lumMod val="50000"/>
                  </a:schemeClr>
                </a:solidFill>
              </a:rPr>
              <a:t>• </a:t>
            </a:r>
            <a:r>
              <a:rPr lang="ru-RU" sz="1400" b="1" dirty="0" smtClean="0">
                <a:solidFill>
                  <a:schemeClr val="tx2">
                    <a:lumMod val="50000"/>
                  </a:schemeClr>
                </a:solidFill>
              </a:rPr>
              <a:t>цели</a:t>
            </a:r>
            <a:r>
              <a:rPr lang="ru-RU" sz="1400" b="1" dirty="0">
                <a:solidFill>
                  <a:schemeClr val="tx2">
                    <a:lumMod val="50000"/>
                  </a:schemeClr>
                </a:solidFill>
              </a:rPr>
              <a:t>, задачи, принципы ФОП</a:t>
            </a:r>
          </a:p>
          <a:p>
            <a:r>
              <a:rPr lang="ru-RU" sz="1400" b="1" dirty="0">
                <a:solidFill>
                  <a:schemeClr val="tx2">
                    <a:lumMod val="50000"/>
                  </a:schemeClr>
                </a:solidFill>
              </a:rPr>
              <a:t>• </a:t>
            </a:r>
            <a:r>
              <a:rPr lang="ru-RU" sz="1400" b="1" dirty="0" smtClean="0">
                <a:solidFill>
                  <a:schemeClr val="tx2">
                    <a:lumMod val="50000"/>
                  </a:schemeClr>
                </a:solidFill>
              </a:rPr>
              <a:t>планируемые результаты </a:t>
            </a:r>
            <a:r>
              <a:rPr lang="ru-RU" sz="1400" b="1" dirty="0">
                <a:solidFill>
                  <a:schemeClr val="tx2">
                    <a:lumMod val="50000"/>
                  </a:schemeClr>
                </a:solidFill>
              </a:rPr>
              <a:t>освоения</a:t>
            </a:r>
          </a:p>
          <a:p>
            <a:r>
              <a:rPr lang="ru-RU" sz="1400" b="1" dirty="0">
                <a:solidFill>
                  <a:schemeClr val="tx2">
                    <a:lumMod val="50000"/>
                  </a:schemeClr>
                </a:solidFill>
              </a:rPr>
              <a:t>Федеральной программы в разные периоды детства</a:t>
            </a:r>
          </a:p>
          <a:p>
            <a:r>
              <a:rPr lang="ru-RU" sz="1400" b="1" dirty="0">
                <a:solidFill>
                  <a:schemeClr val="tx2">
                    <a:lumMod val="50000"/>
                  </a:schemeClr>
                </a:solidFill>
              </a:rPr>
              <a:t>• </a:t>
            </a:r>
            <a:r>
              <a:rPr lang="ru-RU" sz="1400" b="1" dirty="0" smtClean="0">
                <a:solidFill>
                  <a:schemeClr val="tx2">
                    <a:lumMod val="50000"/>
                  </a:schemeClr>
                </a:solidFill>
              </a:rPr>
              <a:t>подходы </a:t>
            </a:r>
            <a:r>
              <a:rPr lang="ru-RU" sz="1400" b="1" dirty="0">
                <a:solidFill>
                  <a:schemeClr val="tx2">
                    <a:lumMod val="50000"/>
                  </a:schemeClr>
                </a:solidFill>
              </a:rPr>
              <a:t>к педагогической диагностике достижения планируемых результатов</a:t>
            </a:r>
            <a:endParaRPr lang="en-US" sz="1400" b="1" dirty="0">
              <a:solidFill>
                <a:schemeClr val="tx2">
                  <a:lumMod val="50000"/>
                </a:schemeClr>
              </a:solidFill>
            </a:endParaRPr>
          </a:p>
        </p:txBody>
      </p:sp>
      <p:sp>
        <p:nvSpPr>
          <p:cNvPr id="13" name="Скругленный прямоугольник 12"/>
          <p:cNvSpPr/>
          <p:nvPr/>
        </p:nvSpPr>
        <p:spPr>
          <a:xfrm>
            <a:off x="3250411" y="1832682"/>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solidFill>
                  <a:schemeClr val="tx2">
                    <a:lumMod val="50000"/>
                  </a:schemeClr>
                </a:solidFill>
              </a:rPr>
              <a:t>ВКЛЮЧАЕТ</a:t>
            </a:r>
          </a:p>
          <a:p>
            <a:r>
              <a:rPr lang="ru-RU" sz="1400" b="1" dirty="0">
                <a:solidFill>
                  <a:schemeClr val="tx2">
                    <a:lumMod val="50000"/>
                  </a:schemeClr>
                </a:solidFill>
              </a:rPr>
              <a:t>• задачи и содержание образовательной деятельности по каждой образовательной области для всех возрастных групп обучающихся</a:t>
            </a:r>
          </a:p>
          <a:p>
            <a:r>
              <a:rPr lang="ru-RU" sz="1400" b="1" dirty="0">
                <a:solidFill>
                  <a:schemeClr val="tx2">
                    <a:lumMod val="50000"/>
                  </a:schemeClr>
                </a:solidFill>
              </a:rPr>
              <a:t>направления и задачи коррекционно-развивающей работы</a:t>
            </a:r>
          </a:p>
          <a:p>
            <a:r>
              <a:rPr lang="ru-RU" sz="1400" b="1" dirty="0">
                <a:solidFill>
                  <a:schemeClr val="tx2">
                    <a:lumMod val="50000"/>
                  </a:schemeClr>
                </a:solidFill>
              </a:rPr>
              <a:t>• федеральную рабочую программу воспитания</a:t>
            </a:r>
          </a:p>
          <a:p>
            <a:r>
              <a:rPr lang="ru-RU" sz="1400" b="1" dirty="0">
                <a:solidFill>
                  <a:schemeClr val="tx2">
                    <a:lumMod val="50000"/>
                  </a:schemeClr>
                </a:solidFill>
              </a:rPr>
              <a:t>• </a:t>
            </a:r>
            <a:r>
              <a:rPr lang="ru-RU" sz="1400" b="1" dirty="0" smtClean="0">
                <a:solidFill>
                  <a:schemeClr val="tx2">
                    <a:lumMod val="50000"/>
                  </a:schemeClr>
                </a:solidFill>
              </a:rPr>
              <a:t>иные </a:t>
            </a:r>
            <a:r>
              <a:rPr lang="ru-RU" sz="1400" b="1" dirty="0">
                <a:solidFill>
                  <a:schemeClr val="tx2">
                    <a:lumMod val="50000"/>
                  </a:schemeClr>
                </a:solidFill>
              </a:rPr>
              <a:t>материалы</a:t>
            </a:r>
            <a:endParaRPr lang="en-US" sz="1400" b="1" dirty="0">
              <a:solidFill>
                <a:schemeClr val="tx2">
                  <a:lumMod val="50000"/>
                </a:schemeClr>
              </a:solidFill>
            </a:endParaRPr>
          </a:p>
        </p:txBody>
      </p:sp>
      <p:sp>
        <p:nvSpPr>
          <p:cNvPr id="14" name="Скругленный прямоугольник 13"/>
          <p:cNvSpPr/>
          <p:nvPr/>
        </p:nvSpPr>
        <p:spPr>
          <a:xfrm>
            <a:off x="6107151" y="1832682"/>
            <a:ext cx="2393795" cy="32949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chemeClr val="tx2">
                    <a:lumMod val="50000"/>
                  </a:schemeClr>
                </a:solidFill>
              </a:rPr>
              <a:t>СОДЕРЖИТ</a:t>
            </a:r>
          </a:p>
          <a:p>
            <a:r>
              <a:rPr lang="ru-RU" sz="1200" b="1" dirty="0">
                <a:solidFill>
                  <a:schemeClr val="tx2">
                    <a:lumMod val="50000"/>
                  </a:schemeClr>
                </a:solidFill>
              </a:rPr>
              <a:t>• </a:t>
            </a:r>
            <a:r>
              <a:rPr lang="ru-RU" sz="1250" b="1" dirty="0" smtClean="0">
                <a:solidFill>
                  <a:schemeClr val="tx2">
                    <a:lumMod val="50000"/>
                  </a:schemeClr>
                </a:solidFill>
              </a:rPr>
              <a:t>описание </a:t>
            </a:r>
            <a:r>
              <a:rPr lang="ru-RU" sz="1250" b="1" dirty="0">
                <a:solidFill>
                  <a:schemeClr val="tx2">
                    <a:lumMod val="50000"/>
                  </a:schemeClr>
                </a:solidFill>
              </a:rPr>
              <a:t>психолого-</a:t>
            </a:r>
          </a:p>
          <a:p>
            <a:r>
              <a:rPr lang="ru-RU" sz="1250" b="1" dirty="0">
                <a:solidFill>
                  <a:schemeClr val="tx2">
                    <a:lumMod val="50000"/>
                  </a:schemeClr>
                </a:solidFill>
              </a:rPr>
              <a:t>педагогических и кадровых условий реализации Федеральной программы, ее материально-техническое обеспечение</a:t>
            </a:r>
          </a:p>
          <a:p>
            <a:r>
              <a:rPr lang="ru-RU" sz="1250" b="1" dirty="0">
                <a:solidFill>
                  <a:schemeClr val="tx2">
                    <a:lumMod val="50000"/>
                  </a:schemeClr>
                </a:solidFill>
              </a:rPr>
              <a:t>• </a:t>
            </a:r>
            <a:r>
              <a:rPr lang="ru-RU" sz="1250" b="1" dirty="0" smtClean="0">
                <a:solidFill>
                  <a:schemeClr val="tx2">
                    <a:lumMod val="50000"/>
                  </a:schemeClr>
                </a:solidFill>
              </a:rPr>
              <a:t>примерный </a:t>
            </a:r>
            <a:r>
              <a:rPr lang="ru-RU" sz="1250" b="1" dirty="0">
                <a:solidFill>
                  <a:schemeClr val="tx2">
                    <a:lumMod val="50000"/>
                  </a:schemeClr>
                </a:solidFill>
              </a:rPr>
              <a:t>режим и распорядок дня в дошкольных группах</a:t>
            </a:r>
          </a:p>
          <a:p>
            <a:r>
              <a:rPr lang="ru-RU" sz="1250" b="1" dirty="0">
                <a:solidFill>
                  <a:schemeClr val="tx2">
                    <a:lumMod val="50000"/>
                  </a:schemeClr>
                </a:solidFill>
              </a:rPr>
              <a:t>• примерные </a:t>
            </a:r>
            <a:r>
              <a:rPr lang="ru-RU" sz="1250" b="1" dirty="0" err="1">
                <a:solidFill>
                  <a:schemeClr val="tx2">
                    <a:lumMod val="50000"/>
                  </a:schemeClr>
                </a:solidFill>
              </a:rPr>
              <a:t>перечки</a:t>
            </a:r>
            <a:r>
              <a:rPr lang="ru-RU" sz="1250" b="1" dirty="0">
                <a:solidFill>
                  <a:schemeClr val="tx2">
                    <a:lumMod val="50000"/>
                  </a:schemeClr>
                </a:solidFill>
              </a:rPr>
              <a:t> произведений разных видов искусства</a:t>
            </a:r>
          </a:p>
          <a:p>
            <a:r>
              <a:rPr lang="ru-RU" sz="1250" b="1" dirty="0">
                <a:solidFill>
                  <a:schemeClr val="tx2">
                    <a:lumMod val="50000"/>
                  </a:schemeClr>
                </a:solidFill>
              </a:rPr>
              <a:t>федеральный календарный план воспитательной работы</a:t>
            </a:r>
          </a:p>
        </p:txBody>
      </p:sp>
      <p:sp>
        <p:nvSpPr>
          <p:cNvPr id="15" name="Скругленный прямоугольник 14"/>
          <p:cNvSpPr/>
          <p:nvPr/>
        </p:nvSpPr>
        <p:spPr>
          <a:xfrm>
            <a:off x="460306" y="1288364"/>
            <a:ext cx="2260524" cy="472987"/>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2">
                    <a:lumMod val="75000"/>
                  </a:schemeClr>
                </a:solidFill>
              </a:rPr>
              <a:t>ЦЕЛЕВОЙ </a:t>
            </a:r>
            <a:r>
              <a:rPr lang="ru-RU" b="1" dirty="0">
                <a:solidFill>
                  <a:schemeClr val="tx2">
                    <a:lumMod val="75000"/>
                  </a:schemeClr>
                </a:solidFill>
              </a:rPr>
              <a:t>РАЗДЕЛ</a:t>
            </a:r>
            <a:r>
              <a:rPr lang="ru-RU" sz="1400" b="1" dirty="0">
                <a:solidFill>
                  <a:schemeClr val="tx2">
                    <a:lumMod val="75000"/>
                  </a:schemeClr>
                </a:solidFill>
              </a:rPr>
              <a:t> </a:t>
            </a:r>
            <a:endParaRPr lang="ru-RU" sz="1400" b="1" dirty="0" smtClean="0">
              <a:solidFill>
                <a:schemeClr val="tx2">
                  <a:lumMod val="75000"/>
                </a:schemeClr>
              </a:solidFill>
            </a:endParaRPr>
          </a:p>
          <a:p>
            <a:pPr algn="ctr"/>
            <a:r>
              <a:rPr lang="ru-RU" sz="1100" b="1" dirty="0" smtClean="0">
                <a:solidFill>
                  <a:schemeClr val="tx2">
                    <a:lumMod val="75000"/>
                  </a:schemeClr>
                </a:solidFill>
              </a:rPr>
              <a:t>п</a:t>
            </a:r>
            <a:r>
              <a:rPr lang="ru-RU" sz="1100" b="1" dirty="0">
                <a:solidFill>
                  <a:schemeClr val="tx2">
                    <a:lumMod val="75000"/>
                  </a:schemeClr>
                </a:solidFill>
              </a:rPr>
              <a:t>. 15-16</a:t>
            </a:r>
            <a:endParaRPr lang="en-US" sz="2000" b="1" dirty="0">
              <a:solidFill>
                <a:schemeClr val="tx2">
                  <a:lumMod val="75000"/>
                </a:schemeClr>
              </a:solidFill>
            </a:endParaRPr>
          </a:p>
        </p:txBody>
      </p:sp>
      <p:sp>
        <p:nvSpPr>
          <p:cNvPr id="16" name="Скругленный прямоугольник 15"/>
          <p:cNvSpPr/>
          <p:nvPr/>
        </p:nvSpPr>
        <p:spPr>
          <a:xfrm>
            <a:off x="3370176" y="1294668"/>
            <a:ext cx="2154264" cy="472985"/>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tx2">
                    <a:lumMod val="75000"/>
                  </a:schemeClr>
                </a:solidFill>
              </a:rPr>
              <a:t>СОДЕРЖАТЕЛЬНЫЙ РАЗДЕЛ п. 17-29</a:t>
            </a:r>
            <a:endParaRPr lang="en-US" sz="3200" b="1" dirty="0">
              <a:solidFill>
                <a:schemeClr val="tx2">
                  <a:lumMod val="75000"/>
                </a:schemeClr>
              </a:solidFill>
            </a:endParaRPr>
          </a:p>
        </p:txBody>
      </p:sp>
      <p:sp>
        <p:nvSpPr>
          <p:cNvPr id="17" name="Скругленный прямоугольник 16"/>
          <p:cNvSpPr/>
          <p:nvPr/>
        </p:nvSpPr>
        <p:spPr>
          <a:xfrm>
            <a:off x="6173786" y="1288364"/>
            <a:ext cx="2327160" cy="494579"/>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tx2">
                    <a:lumMod val="75000"/>
                  </a:schemeClr>
                </a:solidFill>
              </a:rPr>
              <a:t>ОРГАНИЗАЦИОННЫЙ РАЗДЕЛ п. 30-36</a:t>
            </a:r>
            <a:endParaRPr lang="en-US" sz="3200" b="1" dirty="0">
              <a:solidFill>
                <a:schemeClr val="tx2">
                  <a:lumMod val="75000"/>
                </a:schemeClr>
              </a:solidFill>
            </a:endParaRPr>
          </a:p>
        </p:txBody>
      </p:sp>
      <p:sp>
        <p:nvSpPr>
          <p:cNvPr id="20" name="Скругленный прямоугольник 19"/>
          <p:cNvSpPr/>
          <p:nvPr/>
        </p:nvSpPr>
        <p:spPr>
          <a:xfrm>
            <a:off x="0" y="94453"/>
            <a:ext cx="6323493" cy="414028"/>
          </a:xfrm>
          <a:prstGeom prst="roundRect">
            <a:avLst>
              <a:gd name="adj" fmla="val 2029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smtClean="0"/>
              <a:t>Структура Федерального образовательной программы</a:t>
            </a:r>
            <a:endParaRPr lang="en-US" b="1" dirty="0"/>
          </a:p>
        </p:txBody>
      </p:sp>
    </p:spTree>
    <p:extLst>
      <p:ext uri="{BB962C8B-B14F-4D97-AF65-F5344CB8AC3E}">
        <p14:creationId xmlns:p14="http://schemas.microsoft.com/office/powerpoint/2010/main" val="486919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6381" y="288072"/>
            <a:ext cx="7787898" cy="540327"/>
          </a:xfrm>
        </p:spPr>
        <p:txBody>
          <a:bodyPr>
            <a:noAutofit/>
          </a:bodyPr>
          <a:lstStyle/>
          <a:p>
            <a:r>
              <a:rPr lang="ru-RU" sz="1800" dirty="0">
                <a:latin typeface="Arial" panose="020B0604020202020204" pitchFamily="34" charset="0"/>
                <a:cs typeface="Arial" panose="020B0604020202020204" pitchFamily="34" charset="0"/>
              </a:rPr>
              <a:t>СТРУКТУРА ФЕДЕРАЛЬНОЙ </a:t>
            </a:r>
            <a:r>
              <a:rPr lang="ru-RU" sz="1800" dirty="0" smtClean="0">
                <a:latin typeface="Arial" panose="020B0604020202020204" pitchFamily="34" charset="0"/>
                <a:cs typeface="Arial" panose="020B0604020202020204" pitchFamily="34" charset="0"/>
              </a:rPr>
              <a:t>АДАПТИРОВАННОЙ ПРОГРАММЫ </a:t>
            </a:r>
            <a:r>
              <a:rPr lang="ru-RU" sz="1800" dirty="0">
                <a:latin typeface="Arial" panose="020B0604020202020204" pitchFamily="34" charset="0"/>
                <a:cs typeface="Arial" panose="020B0604020202020204" pitchFamily="34" charset="0"/>
              </a:rPr>
              <a:t>ДО </a:t>
            </a:r>
            <a:endParaRPr lang="ru-RU" sz="1800" dirty="0"/>
          </a:p>
        </p:txBody>
      </p:sp>
      <p:pic>
        <p:nvPicPr>
          <p:cNvPr id="6" name="Рисунок 5"/>
          <p:cNvPicPr>
            <a:picLocks noChangeAspect="1"/>
          </p:cNvPicPr>
          <p:nvPr/>
        </p:nvPicPr>
        <p:blipFill>
          <a:blip r:embed="rId2">
            <a:duotone>
              <a:schemeClr val="accent1">
                <a:shade val="45000"/>
                <a:satMod val="135000"/>
              </a:schemeClr>
              <a:prstClr val="white"/>
            </a:duotone>
          </a:blip>
          <a:stretch>
            <a:fillRect/>
          </a:stretch>
        </p:blipFill>
        <p:spPr>
          <a:xfrm>
            <a:off x="3847856" y="1124145"/>
            <a:ext cx="483919" cy="483919"/>
          </a:xfrm>
          <a:prstGeom prst="rect">
            <a:avLst/>
          </a:prstGeom>
        </p:spPr>
      </p:pic>
      <p:sp>
        <p:nvSpPr>
          <p:cNvPr id="7" name="Прямоугольник 6"/>
          <p:cNvSpPr/>
          <p:nvPr/>
        </p:nvSpPr>
        <p:spPr>
          <a:xfrm>
            <a:off x="585061" y="1551237"/>
            <a:ext cx="7493429" cy="2811026"/>
          </a:xfrm>
          <a:prstGeom prst="rect">
            <a:avLst/>
          </a:prstGeom>
        </p:spPr>
        <p:txBody>
          <a:bodyPr wrap="square">
            <a:spAutoFit/>
          </a:bodyPr>
          <a:lstStyle/>
          <a:p>
            <a:pPr>
              <a:spcAft>
                <a:spcPts val="956"/>
              </a:spcAft>
            </a:pPr>
            <a:r>
              <a:rPr lang="ru-RU" b="1" dirty="0">
                <a:solidFill>
                  <a:schemeClr val="tx2">
                    <a:lumMod val="50000"/>
                  </a:schemeClr>
                </a:solidFill>
              </a:rPr>
              <a:t>• </a:t>
            </a:r>
            <a:r>
              <a:rPr lang="ru-RU" sz="2000" b="1" dirty="0" smtClean="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психолого-педагогические </a:t>
            </a:r>
            <a:r>
              <a:rPr lang="ru-RU" sz="2000" b="1"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условия, обеспечивающие развитие ребенка той или иной нозологической группы, </a:t>
            </a:r>
          </a:p>
          <a:p>
            <a:pPr>
              <a:spcAft>
                <a:spcPts val="956"/>
              </a:spcAft>
            </a:pPr>
            <a:r>
              <a:rPr lang="ru-RU" sz="2000" b="1" dirty="0">
                <a:solidFill>
                  <a:schemeClr val="tx2">
                    <a:lumMod val="50000"/>
                  </a:schemeClr>
                </a:solidFill>
              </a:rPr>
              <a:t>• </a:t>
            </a:r>
            <a:r>
              <a:rPr lang="ru-RU" sz="2000" b="1" dirty="0" smtClean="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особенности </a:t>
            </a:r>
            <a:r>
              <a:rPr lang="ru-RU" sz="2000" b="1"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организации развивающей предметно-пространственной среды, </a:t>
            </a:r>
          </a:p>
          <a:p>
            <a:pPr>
              <a:spcAft>
                <a:spcPts val="956"/>
              </a:spcAft>
            </a:pPr>
            <a:r>
              <a:rPr lang="ru-RU" sz="2000" b="1" dirty="0">
                <a:solidFill>
                  <a:schemeClr val="tx2">
                    <a:lumMod val="50000"/>
                  </a:schemeClr>
                </a:solidFill>
              </a:rPr>
              <a:t>• </a:t>
            </a:r>
            <a:r>
              <a:rPr lang="ru-RU" sz="2000" b="1" dirty="0" smtClean="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федеральный </a:t>
            </a:r>
            <a:r>
              <a:rPr lang="ru-RU" sz="2000" b="1" dirty="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календарный план воспитательной работы с перечнем основных государственных и народных праздников, памятных дат в календарном плане воспитательной работы </a:t>
            </a:r>
            <a:r>
              <a:rPr lang="ru-RU" sz="2000" b="1" dirty="0" smtClean="0">
                <a:solidFill>
                  <a:schemeClr val="tx2">
                    <a:lumMod val="50000"/>
                  </a:schemeClr>
                </a:solidFill>
                <a:latin typeface="Arial" panose="020B0604020202020204" pitchFamily="34" charset="0"/>
                <a:ea typeface="Times New Roman" panose="02020603050405020304" pitchFamily="18" charset="0"/>
                <a:cs typeface="Times New Roman" panose="02020603050405020304" pitchFamily="18" charset="0"/>
              </a:rPr>
              <a:t>Организации</a:t>
            </a:r>
            <a:endParaRPr lang="ru-RU" b="1"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3361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DD756E38-4469-7F55-F0D2-BD4CD401D4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47152" y="1326376"/>
            <a:ext cx="2218015" cy="2218015"/>
          </a:xfrm>
          <a:prstGeom prst="roundRect">
            <a:avLst/>
          </a:prstGeom>
        </p:spPr>
      </p:pic>
      <p:pic>
        <p:nvPicPr>
          <p:cNvPr id="17" name="Рисунок 16">
            <a:extLst>
              <a:ext uri="{FF2B5EF4-FFF2-40B4-BE49-F238E27FC236}">
                <a16:creationId xmlns:a16="http://schemas.microsoft.com/office/drawing/2014/main" id="{C35AF018-ED2A-67E6-B7CF-BF7EFB6B3A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6850" y="301785"/>
            <a:ext cx="4267200" cy="4267200"/>
          </a:xfrm>
          <a:prstGeom prst="roundRect">
            <a:avLst/>
          </a:prstGeom>
        </p:spPr>
      </p:pic>
      <p:pic>
        <p:nvPicPr>
          <p:cNvPr id="9" name="Объект 3"/>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75733" y="1326377"/>
            <a:ext cx="2218015" cy="2218015"/>
          </a:xfrm>
          <a:prstGeom prst="roundRect">
            <a:avLst/>
          </a:prstGeom>
        </p:spPr>
      </p:pic>
    </p:spTree>
    <p:extLst>
      <p:ext uri="{BB962C8B-B14F-4D97-AF65-F5344CB8AC3E}">
        <p14:creationId xmlns:p14="http://schemas.microsoft.com/office/powerpoint/2010/main" val="18074902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уб 1">
            <a:extLst>
              <a:ext uri="{FF2B5EF4-FFF2-40B4-BE49-F238E27FC236}">
                <a16:creationId xmlns:a16="http://schemas.microsoft.com/office/drawing/2014/main" id="{6C3C6422-0F0D-4662-96A0-781207AB747C}"/>
              </a:ext>
            </a:extLst>
          </p:cNvPr>
          <p:cNvSpPr/>
          <p:nvPr/>
        </p:nvSpPr>
        <p:spPr>
          <a:xfrm flipH="1">
            <a:off x="2620278" y="301006"/>
            <a:ext cx="1759584" cy="949525"/>
          </a:xfrm>
          <a:prstGeom prst="cube">
            <a:avLst>
              <a:gd name="adj" fmla="val 2567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350" b="1" dirty="0">
                <a:solidFill>
                  <a:srgbClr val="ECEADC"/>
                </a:solidFill>
                <a:latin typeface="Arial" panose="020B0604020202020204" pitchFamily="34" charset="0"/>
                <a:ea typeface="Calibri"/>
                <a:cs typeface="Arial" panose="020B0604020202020204" pitchFamily="34" charset="0"/>
                <a:sym typeface="Calibri"/>
              </a:rPr>
              <a:t>воспитатель</a:t>
            </a:r>
          </a:p>
        </p:txBody>
      </p:sp>
      <p:sp>
        <p:nvSpPr>
          <p:cNvPr id="143" name="Куб 142">
            <a:extLst>
              <a:ext uri="{FF2B5EF4-FFF2-40B4-BE49-F238E27FC236}">
                <a16:creationId xmlns:a16="http://schemas.microsoft.com/office/drawing/2014/main" id="{1789619E-9560-49B2-BCD6-F568198C44BD}"/>
              </a:ext>
            </a:extLst>
          </p:cNvPr>
          <p:cNvSpPr/>
          <p:nvPr/>
        </p:nvSpPr>
        <p:spPr>
          <a:xfrm flipH="1">
            <a:off x="1740486" y="1206710"/>
            <a:ext cx="1759585" cy="949525"/>
          </a:xfrm>
          <a:prstGeom prst="cub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350" b="1" dirty="0">
                <a:solidFill>
                  <a:srgbClr val="ECEADC"/>
                </a:solidFill>
                <a:latin typeface="Arial" panose="020B0604020202020204" pitchFamily="34" charset="0"/>
                <a:ea typeface="Calibri"/>
                <a:cs typeface="Arial" panose="020B0604020202020204" pitchFamily="34" charset="0"/>
                <a:sym typeface="Calibri"/>
              </a:rPr>
              <a:t>учитель-дефектолог</a:t>
            </a:r>
          </a:p>
        </p:txBody>
      </p:sp>
      <p:sp>
        <p:nvSpPr>
          <p:cNvPr id="144" name="Куб 143">
            <a:extLst>
              <a:ext uri="{FF2B5EF4-FFF2-40B4-BE49-F238E27FC236}">
                <a16:creationId xmlns:a16="http://schemas.microsoft.com/office/drawing/2014/main" id="{52F6E331-B226-44EA-8FF2-BB8593CCA69D}"/>
              </a:ext>
            </a:extLst>
          </p:cNvPr>
          <p:cNvSpPr/>
          <p:nvPr/>
        </p:nvSpPr>
        <p:spPr>
          <a:xfrm flipH="1">
            <a:off x="1324788" y="2156235"/>
            <a:ext cx="1759585" cy="949525"/>
          </a:xfrm>
          <a:prstGeom prst="cub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350" b="1" dirty="0">
                <a:solidFill>
                  <a:srgbClr val="ECEADC"/>
                </a:solidFill>
                <a:latin typeface="Arial" panose="020B0604020202020204" pitchFamily="34" charset="0"/>
                <a:ea typeface="Calibri"/>
                <a:cs typeface="Arial" panose="020B0604020202020204" pitchFamily="34" charset="0"/>
                <a:sym typeface="Calibri"/>
              </a:rPr>
              <a:t>учитель-логопед</a:t>
            </a:r>
          </a:p>
        </p:txBody>
      </p:sp>
      <p:sp>
        <p:nvSpPr>
          <p:cNvPr id="145" name="Куб 144">
            <a:extLst>
              <a:ext uri="{FF2B5EF4-FFF2-40B4-BE49-F238E27FC236}">
                <a16:creationId xmlns:a16="http://schemas.microsoft.com/office/drawing/2014/main" id="{E5C106B2-8A57-4B30-A7ED-8180C540DD09}"/>
              </a:ext>
            </a:extLst>
          </p:cNvPr>
          <p:cNvSpPr/>
          <p:nvPr/>
        </p:nvSpPr>
        <p:spPr>
          <a:xfrm flipH="1">
            <a:off x="492109" y="3994914"/>
            <a:ext cx="1759585" cy="949525"/>
          </a:xfrm>
          <a:prstGeom prst="cub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350" b="1" dirty="0">
                <a:solidFill>
                  <a:srgbClr val="ECEADC"/>
                </a:solidFill>
                <a:latin typeface="Arial" panose="020B0604020202020204" pitchFamily="34" charset="0"/>
                <a:ea typeface="Calibri"/>
                <a:cs typeface="Arial" panose="020B0604020202020204" pitchFamily="34" charset="0"/>
                <a:sym typeface="Calibri"/>
              </a:rPr>
              <a:t>педагог-психолог</a:t>
            </a:r>
          </a:p>
        </p:txBody>
      </p:sp>
      <p:sp>
        <p:nvSpPr>
          <p:cNvPr id="147" name="Куб 146">
            <a:extLst>
              <a:ext uri="{FF2B5EF4-FFF2-40B4-BE49-F238E27FC236}">
                <a16:creationId xmlns:a16="http://schemas.microsoft.com/office/drawing/2014/main" id="{5F9FC67F-94FF-451D-8866-FB7734684971}"/>
              </a:ext>
            </a:extLst>
          </p:cNvPr>
          <p:cNvSpPr/>
          <p:nvPr/>
        </p:nvSpPr>
        <p:spPr>
          <a:xfrm flipH="1">
            <a:off x="2251693" y="4127754"/>
            <a:ext cx="6639440" cy="949525"/>
          </a:xfrm>
          <a:prstGeom prst="cube">
            <a:avLst/>
          </a:prstGeom>
          <a:solidFill>
            <a:srgbClr val="F5F4D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ru-RU" sz="1200" b="1" dirty="0">
                <a:solidFill>
                  <a:schemeClr val="tx1"/>
                </a:solidFill>
              </a:rPr>
              <a:t>консультативно-просветительская работа среди педагогов и родителей по подбору ролей для того, чтобы создать условия по преодолению неуверенности, повышению саморегуляции или выработки границ при следовании алгоритмам деятельности персонажа (например, начальник поезда- машинист- пассажир-кассир-обходчик)</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48" name="Куб 147">
            <a:extLst>
              <a:ext uri="{FF2B5EF4-FFF2-40B4-BE49-F238E27FC236}">
                <a16:creationId xmlns:a16="http://schemas.microsoft.com/office/drawing/2014/main" id="{61CFB93E-03CB-4E41-A61C-20A4CA18B9AE}"/>
              </a:ext>
            </a:extLst>
          </p:cNvPr>
          <p:cNvSpPr/>
          <p:nvPr/>
        </p:nvSpPr>
        <p:spPr>
          <a:xfrm flipH="1">
            <a:off x="4708209" y="2393772"/>
            <a:ext cx="4182924" cy="949525"/>
          </a:xfrm>
          <a:prstGeom prst="cube">
            <a:avLst/>
          </a:prstGeom>
          <a:solidFill>
            <a:srgbClr val="F5F4D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solidFill>
                <a:latin typeface="Arial" panose="020B0604020202020204" pitchFamily="34" charset="0"/>
                <a:cs typeface="Arial" panose="020B0604020202020204" pitchFamily="34" charset="0"/>
              </a:rPr>
              <a:t>коммуникация без барьеров, повышение мотивации  детей разных стартовых возможностей, универсальный образовательный дизайн</a:t>
            </a:r>
          </a:p>
        </p:txBody>
      </p:sp>
      <p:sp>
        <p:nvSpPr>
          <p:cNvPr id="149" name="Куб 148">
            <a:extLst>
              <a:ext uri="{FF2B5EF4-FFF2-40B4-BE49-F238E27FC236}">
                <a16:creationId xmlns:a16="http://schemas.microsoft.com/office/drawing/2014/main" id="{DB90327A-81AA-4709-A789-857910204326}"/>
              </a:ext>
            </a:extLst>
          </p:cNvPr>
          <p:cNvSpPr/>
          <p:nvPr/>
        </p:nvSpPr>
        <p:spPr>
          <a:xfrm flipH="1">
            <a:off x="4441879" y="1444247"/>
            <a:ext cx="4182924" cy="949525"/>
          </a:xfrm>
          <a:prstGeom prst="cube">
            <a:avLst/>
          </a:prstGeom>
          <a:solidFill>
            <a:srgbClr val="F5F4D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ru-RU" sz="1200" b="1" dirty="0">
                <a:solidFill>
                  <a:schemeClr val="tx1"/>
                </a:solidFill>
                <a:latin typeface="Arial" panose="020B0604020202020204" pitchFamily="34" charset="0"/>
                <a:cs typeface="Arial" panose="020B0604020202020204" pitchFamily="34" charset="0"/>
              </a:rPr>
              <a:t>подбор знаков и костюмов для дифференциации ролей и уровня сложности дидактической игры, образца конструирования</a:t>
            </a:r>
          </a:p>
        </p:txBody>
      </p:sp>
      <p:sp>
        <p:nvSpPr>
          <p:cNvPr id="150" name="Куб 149">
            <a:extLst>
              <a:ext uri="{FF2B5EF4-FFF2-40B4-BE49-F238E27FC236}">
                <a16:creationId xmlns:a16="http://schemas.microsoft.com/office/drawing/2014/main" id="{2E6F9182-7D57-4B6C-9E37-415DFF46556F}"/>
              </a:ext>
            </a:extLst>
          </p:cNvPr>
          <p:cNvSpPr/>
          <p:nvPr/>
        </p:nvSpPr>
        <p:spPr>
          <a:xfrm flipH="1">
            <a:off x="4379862" y="458784"/>
            <a:ext cx="4182924" cy="949525"/>
          </a:xfrm>
          <a:prstGeom prst="cube">
            <a:avLst/>
          </a:prstGeom>
          <a:solidFill>
            <a:srgbClr val="F5F4D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ru-RU" sz="1350" b="1" dirty="0">
                <a:solidFill>
                  <a:schemeClr val="tx1"/>
                </a:solidFill>
              </a:rPr>
              <a:t>содействие при выборе игровых модулей как маркеров игрового пространства, сбор коллекции игрушек и мини-музея в группе</a:t>
            </a:r>
            <a:endParaRPr lang="ru-RU" sz="1350" b="1" dirty="0">
              <a:solidFill>
                <a:schemeClr val="tx1"/>
              </a:solidFill>
              <a:latin typeface="Times New Roman" panose="02020603050405020304" pitchFamily="18" charset="0"/>
              <a:cs typeface="Times New Roman" panose="02020603050405020304" pitchFamily="18" charset="0"/>
            </a:endParaRPr>
          </a:p>
        </p:txBody>
      </p:sp>
      <p:sp>
        <p:nvSpPr>
          <p:cNvPr id="68" name="Скругленный прямоугольник 67">
            <a:extLst>
              <a:ext uri="{FF2B5EF4-FFF2-40B4-BE49-F238E27FC236}">
                <a16:creationId xmlns:a16="http://schemas.microsoft.com/office/drawing/2014/main" id="{A1497E64-9DF0-4A14-A24E-2AB056D8BD03}"/>
              </a:ext>
            </a:extLst>
          </p:cNvPr>
          <p:cNvSpPr/>
          <p:nvPr/>
        </p:nvSpPr>
        <p:spPr>
          <a:xfrm>
            <a:off x="309967" y="13738"/>
            <a:ext cx="8028121" cy="374571"/>
          </a:xfrm>
          <a:prstGeom prst="roundRect">
            <a:avLst/>
          </a:prstGeom>
          <a:solidFill>
            <a:schemeClr val="tx2">
              <a:lumMod val="75000"/>
            </a:schemeClr>
          </a:solidFill>
        </p:spPr>
        <p:txBody>
          <a:bodyPr wrap="square">
            <a:spAutoFit/>
          </a:bodyPr>
          <a:lstStyle/>
          <a:p>
            <a:pPr lvl="0"/>
            <a:r>
              <a:rPr lang="ru-RU" sz="1600" b="1" dirty="0">
                <a:solidFill>
                  <a:srgbClr val="ECEADC"/>
                </a:solidFill>
                <a:latin typeface="Arial" panose="020B0604020202020204" pitchFamily="34" charset="0"/>
                <a:cs typeface="Arial" panose="020B0604020202020204" pitchFamily="34" charset="0"/>
              </a:rPr>
              <a:t>Участие междисциплинарной команды –</a:t>
            </a:r>
            <a:r>
              <a:rPr lang="ru-RU" sz="1600" b="1" dirty="0" err="1">
                <a:solidFill>
                  <a:srgbClr val="ECEADC"/>
                </a:solidFill>
                <a:latin typeface="Arial" panose="020B0604020202020204" pitchFamily="34" charset="0"/>
                <a:cs typeface="Arial" panose="020B0604020202020204" pitchFamily="34" charset="0"/>
              </a:rPr>
              <a:t>мультидисциплинарной</a:t>
            </a:r>
            <a:r>
              <a:rPr lang="ru-RU" sz="1600" b="1" dirty="0">
                <a:solidFill>
                  <a:srgbClr val="ECEADC"/>
                </a:solidFill>
                <a:latin typeface="Arial" panose="020B0604020202020204" pitchFamily="34" charset="0"/>
                <a:cs typeface="Arial" panose="020B0604020202020204" pitchFamily="34" charset="0"/>
              </a:rPr>
              <a:t> бригады </a:t>
            </a:r>
          </a:p>
        </p:txBody>
      </p:sp>
      <p:sp>
        <p:nvSpPr>
          <p:cNvPr id="93" name="Куб 92">
            <a:extLst>
              <a:ext uri="{FF2B5EF4-FFF2-40B4-BE49-F238E27FC236}">
                <a16:creationId xmlns:a16="http://schemas.microsoft.com/office/drawing/2014/main" id="{1B4B39F6-6728-474F-8637-4311569F2566}"/>
              </a:ext>
            </a:extLst>
          </p:cNvPr>
          <p:cNvSpPr/>
          <p:nvPr/>
        </p:nvSpPr>
        <p:spPr>
          <a:xfrm flipH="1">
            <a:off x="957788" y="3123427"/>
            <a:ext cx="1759585" cy="949525"/>
          </a:xfrm>
          <a:prstGeom prst="cub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350" b="1" dirty="0">
                <a:solidFill>
                  <a:srgbClr val="ECEADC"/>
                </a:solidFill>
                <a:latin typeface="Arial" panose="020B0604020202020204" pitchFamily="34" charset="0"/>
                <a:ea typeface="Calibri"/>
                <a:cs typeface="Arial" panose="020B0604020202020204" pitchFamily="34" charset="0"/>
                <a:sym typeface="Calibri"/>
              </a:rPr>
              <a:t>инструктор по физкультуре, АФК</a:t>
            </a:r>
          </a:p>
        </p:txBody>
      </p:sp>
      <p:sp>
        <p:nvSpPr>
          <p:cNvPr id="94" name="Куб 93">
            <a:extLst>
              <a:ext uri="{FF2B5EF4-FFF2-40B4-BE49-F238E27FC236}">
                <a16:creationId xmlns:a16="http://schemas.microsoft.com/office/drawing/2014/main" id="{3B44E361-581D-437C-9B72-0C5F5E986744}"/>
              </a:ext>
            </a:extLst>
          </p:cNvPr>
          <p:cNvSpPr/>
          <p:nvPr/>
        </p:nvSpPr>
        <p:spPr>
          <a:xfrm flipH="1">
            <a:off x="4681496" y="3344953"/>
            <a:ext cx="4182924" cy="949525"/>
          </a:xfrm>
          <a:prstGeom prst="cube">
            <a:avLst/>
          </a:prstGeom>
          <a:solidFill>
            <a:srgbClr val="F5F4D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ru-RU" sz="1350" b="1" dirty="0">
                <a:solidFill>
                  <a:schemeClr val="tx1"/>
                </a:solidFill>
                <a:latin typeface="Arial" panose="020B0604020202020204" pitchFamily="34" charset="0"/>
                <a:cs typeface="Arial" panose="020B0604020202020204" pitchFamily="34" charset="0"/>
              </a:rPr>
              <a:t>учет форы по времени, сложности управления оборудованием, подбор игр разной подвижности</a:t>
            </a:r>
          </a:p>
        </p:txBody>
      </p:sp>
    </p:spTree>
    <p:extLst>
      <p:ext uri="{BB962C8B-B14F-4D97-AF65-F5344CB8AC3E}">
        <p14:creationId xmlns:p14="http://schemas.microsoft.com/office/powerpoint/2010/main" val="17573275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кругленный прямоугольник 14"/>
          <p:cNvSpPr/>
          <p:nvPr/>
        </p:nvSpPr>
        <p:spPr>
          <a:xfrm>
            <a:off x="103845" y="1304212"/>
            <a:ext cx="2260524" cy="472987"/>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2">
                    <a:lumMod val="75000"/>
                  </a:schemeClr>
                </a:solidFill>
              </a:rPr>
              <a:t>РИСОВАНИЕ</a:t>
            </a:r>
            <a:endParaRPr lang="en-US" sz="2800" b="1" dirty="0">
              <a:solidFill>
                <a:schemeClr val="tx2">
                  <a:lumMod val="75000"/>
                </a:schemeClr>
              </a:solidFill>
            </a:endParaRPr>
          </a:p>
        </p:txBody>
      </p:sp>
      <p:sp>
        <p:nvSpPr>
          <p:cNvPr id="16" name="Скругленный прямоугольник 15"/>
          <p:cNvSpPr/>
          <p:nvPr/>
        </p:nvSpPr>
        <p:spPr>
          <a:xfrm>
            <a:off x="2533351" y="1282620"/>
            <a:ext cx="2154264" cy="494579"/>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tx2">
                    <a:lumMod val="75000"/>
                  </a:schemeClr>
                </a:solidFill>
              </a:rPr>
              <a:t>зонт</a:t>
            </a:r>
            <a:endParaRPr lang="en-US" sz="4800" b="1" dirty="0">
              <a:solidFill>
                <a:schemeClr val="tx2">
                  <a:lumMod val="75000"/>
                </a:schemeClr>
              </a:solidFill>
            </a:endParaRPr>
          </a:p>
        </p:txBody>
      </p:sp>
      <p:sp>
        <p:nvSpPr>
          <p:cNvPr id="17" name="Скругленный прямоугольник 16"/>
          <p:cNvSpPr/>
          <p:nvPr/>
        </p:nvSpPr>
        <p:spPr>
          <a:xfrm>
            <a:off x="7393986" y="1282620"/>
            <a:ext cx="1588702" cy="494579"/>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2">
                    <a:lumMod val="75000"/>
                  </a:schemeClr>
                </a:solidFill>
              </a:rPr>
              <a:t>ВОДА</a:t>
            </a:r>
            <a:endParaRPr lang="en-US" sz="4400" b="1" dirty="0">
              <a:solidFill>
                <a:schemeClr val="tx2">
                  <a:lumMod val="75000"/>
                </a:schemeClr>
              </a:solidFill>
            </a:endParaRPr>
          </a:p>
        </p:txBody>
      </p:sp>
      <p:sp>
        <p:nvSpPr>
          <p:cNvPr id="20" name="Скругленный прямоугольник 19"/>
          <p:cNvSpPr/>
          <p:nvPr/>
        </p:nvSpPr>
        <p:spPr>
          <a:xfrm>
            <a:off x="0" y="357923"/>
            <a:ext cx="6323493" cy="618469"/>
          </a:xfrm>
          <a:prstGeom prst="roundRect">
            <a:avLst>
              <a:gd name="adj" fmla="val 2029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solidFill>
                  <a:srgbClr val="ECEADC"/>
                </a:solidFill>
              </a:rPr>
              <a:t>Концентрация внимания</a:t>
            </a:r>
            <a:endParaRPr lang="en-US" sz="2400" b="1" dirty="0">
              <a:solidFill>
                <a:srgbClr val="ECEADC"/>
              </a:solidFill>
            </a:endParaRPr>
          </a:p>
        </p:txBody>
      </p:sp>
      <p:sp>
        <p:nvSpPr>
          <p:cNvPr id="18" name="Скругленный прямоугольник 17"/>
          <p:cNvSpPr/>
          <p:nvPr/>
        </p:nvSpPr>
        <p:spPr>
          <a:xfrm>
            <a:off x="4856598" y="1261028"/>
            <a:ext cx="2327160" cy="494579"/>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2">
                    <a:lumMod val="75000"/>
                  </a:schemeClr>
                </a:solidFill>
              </a:rPr>
              <a:t>ФОНАРИК</a:t>
            </a:r>
            <a:endParaRPr lang="en-US" sz="4400" b="1" dirty="0">
              <a:solidFill>
                <a:schemeClr val="tx2">
                  <a:lumMod val="75000"/>
                </a:schemeClr>
              </a:solidFill>
            </a:endParaRPr>
          </a:p>
        </p:txBody>
      </p:sp>
      <p:pic>
        <p:nvPicPr>
          <p:cNvPr id="19" name="Содержимое 6" descr="студенты рисуют огонь.jpg">
            <a:extLst>
              <a:ext uri="{FF2B5EF4-FFF2-40B4-BE49-F238E27FC236}">
                <a16:creationId xmlns:a16="http://schemas.microsoft.com/office/drawing/2014/main" id="{4ED25A37-5BD1-42D7-00AE-15E557E18A21}"/>
              </a:ext>
            </a:extLst>
          </p:cNvPr>
          <p:cNvPicPr>
            <a:picLocks noChangeAspect="1"/>
          </p:cNvPicPr>
          <p:nvPr/>
        </p:nvPicPr>
        <p:blipFill>
          <a:blip r:embed="rId2" cstate="email">
            <a:extLst>
              <a:ext uri="{28A0092B-C50C-407E-A947-70E740481C1C}">
                <a14:useLocalDpi xmlns:a14="http://schemas.microsoft.com/office/drawing/2010/main"/>
              </a:ext>
            </a:extLst>
          </a:blip>
          <a:srcRect l="12500" r="12500"/>
          <a:stretch>
            <a:fillRect/>
          </a:stretch>
        </p:blipFill>
        <p:spPr>
          <a:xfrm>
            <a:off x="260175" y="1927571"/>
            <a:ext cx="1947863" cy="1947863"/>
          </a:xfrm>
          <a:prstGeom prst="rect">
            <a:avLst/>
          </a:prstGeom>
        </p:spPr>
      </p:pic>
      <p:pic>
        <p:nvPicPr>
          <p:cNvPr id="21" name="Picture 6" descr="SAM_0240">
            <a:extLst>
              <a:ext uri="{FF2B5EF4-FFF2-40B4-BE49-F238E27FC236}">
                <a16:creationId xmlns:a16="http://schemas.microsoft.com/office/drawing/2014/main" id="{D3A8ABC0-40AA-0AF2-7721-DEEF67EDDBB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21035" r="21035"/>
          <a:stretch>
            <a:fillRect/>
          </a:stretch>
        </p:blipFill>
        <p:spPr>
          <a:xfrm>
            <a:off x="2638164" y="1891364"/>
            <a:ext cx="1947863" cy="1947863"/>
          </a:xfrm>
          <a:prstGeom prst="rect">
            <a:avLst/>
          </a:prstGeom>
          <a:noFill/>
        </p:spPr>
      </p:pic>
      <p:pic>
        <p:nvPicPr>
          <p:cNvPr id="22" name="Рисунок 21">
            <a:extLst>
              <a:ext uri="{FF2B5EF4-FFF2-40B4-BE49-F238E27FC236}">
                <a16:creationId xmlns:a16="http://schemas.microsoft.com/office/drawing/2014/main" id="{64678274-FD2A-8035-434E-CDE082CA425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457" t="26937" r="7226" b="26937"/>
          <a:stretch/>
        </p:blipFill>
        <p:spPr>
          <a:xfrm>
            <a:off x="7328181" y="1872955"/>
            <a:ext cx="1720312" cy="1946672"/>
          </a:xfrm>
          <a:prstGeom prst="rect">
            <a:avLst/>
          </a:prstGeom>
        </p:spPr>
      </p:pic>
      <p:pic>
        <p:nvPicPr>
          <p:cNvPr id="23" name="Объект 4">
            <a:extLst>
              <a:ext uri="{FF2B5EF4-FFF2-40B4-BE49-F238E27FC236}">
                <a16:creationId xmlns:a16="http://schemas.microsoft.com/office/drawing/2014/main" id="{9F59D944-C76D-400B-A37D-4A260F23BD5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2489"/>
          <a:stretch/>
        </p:blipFill>
        <p:spPr>
          <a:xfrm>
            <a:off x="5016153" y="1857829"/>
            <a:ext cx="2008050" cy="1961798"/>
          </a:xfrm>
          <a:prstGeom prst="rect">
            <a:avLst/>
          </a:prstGeom>
        </p:spPr>
      </p:pic>
    </p:spTree>
    <p:extLst>
      <p:ext uri="{BB962C8B-B14F-4D97-AF65-F5344CB8AC3E}">
        <p14:creationId xmlns:p14="http://schemas.microsoft.com/office/powerpoint/2010/main" val="3887231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исунок 1">
            <a:extLst>
              <a:ext uri="{FF2B5EF4-FFF2-40B4-BE49-F238E27FC236}">
                <a16:creationId xmlns:a16="http://schemas.microsoft.com/office/drawing/2014/main" id="{139D27A4-F0C7-B896-7601-85D0A9EC77F6}"/>
              </a:ext>
            </a:extLst>
          </p:cNvPr>
          <p:cNvSpPr>
            <a:spLocks noGrp="1"/>
          </p:cNvSpPr>
          <p:nvPr>
            <p:ph type="pic" sz="quarter" idx="12"/>
          </p:nvPr>
        </p:nvSpPr>
        <p:spPr>
          <a:xfrm>
            <a:off x="-117566" y="0"/>
            <a:ext cx="6065478" cy="5143500"/>
          </a:xfrm>
          <a:solidFill>
            <a:schemeClr val="tx2">
              <a:lumMod val="20000"/>
              <a:lumOff val="80000"/>
            </a:schemeClr>
          </a:solidFill>
        </p:spPr>
      </p:sp>
      <p:sp>
        <p:nvSpPr>
          <p:cNvPr id="3" name="Заголовок 2">
            <a:extLst>
              <a:ext uri="{FF2B5EF4-FFF2-40B4-BE49-F238E27FC236}">
                <a16:creationId xmlns:a16="http://schemas.microsoft.com/office/drawing/2014/main" id="{DCDF07EC-0BEE-8624-4938-92ADEAD2FBBC}"/>
              </a:ext>
            </a:extLst>
          </p:cNvPr>
          <p:cNvSpPr>
            <a:spLocks noGrp="1"/>
          </p:cNvSpPr>
          <p:nvPr>
            <p:ph type="title"/>
          </p:nvPr>
        </p:nvSpPr>
        <p:spPr>
          <a:xfrm>
            <a:off x="274320" y="1812179"/>
            <a:ext cx="3754211" cy="617220"/>
          </a:xfrm>
        </p:spPr>
        <p:txBody>
          <a:bodyPr/>
          <a:lstStyle/>
          <a:p>
            <a:pPr lvl="0"/>
            <a:r>
              <a:rPr lang="ru-RU" altLang="ru-RU" b="1" dirty="0">
                <a:solidFill>
                  <a:srgbClr val="4D4D4D"/>
                </a:solidFill>
                <a:latin typeface="Arial" panose="020B0604020202020204" pitchFamily="34" charset="0"/>
                <a:ea typeface="Times New Roman" panose="02020603050405020304" pitchFamily="18" charset="0"/>
                <a:cs typeface="Arial" panose="020B0604020202020204" pitchFamily="34" charset="0"/>
              </a:rPr>
              <a:t>Приказ Министерства просвещения РФ от 24 ноября 2022</a:t>
            </a:r>
            <a:r>
              <a:rPr lang="ru-RU" altLang="ru-RU" b="1" dirty="0">
                <a:solidFill>
                  <a:srgbClr val="4D4D4D"/>
                </a:solidFill>
                <a:latin typeface="Calibri" panose="020F0502020204030204" pitchFamily="34" charset="0"/>
                <a:ea typeface="Times New Roman" panose="02020603050405020304" pitchFamily="18" charset="0"/>
                <a:cs typeface="Arial" panose="020B0604020202020204" pitchFamily="34" charset="0"/>
              </a:rPr>
              <a:t> </a:t>
            </a:r>
            <a:r>
              <a:rPr lang="ru-RU" altLang="ru-RU" b="1" dirty="0">
                <a:solidFill>
                  <a:srgbClr val="4D4D4D"/>
                </a:solidFill>
                <a:latin typeface="Arial" panose="020B0604020202020204" pitchFamily="34" charset="0"/>
                <a:ea typeface="Times New Roman" panose="02020603050405020304" pitchFamily="18" charset="0"/>
                <a:cs typeface="Arial" panose="020B0604020202020204" pitchFamily="34" charset="0"/>
              </a:rPr>
              <a:t>г. №</a:t>
            </a:r>
            <a:r>
              <a:rPr lang="ru-RU" altLang="ru-RU" b="1" dirty="0">
                <a:solidFill>
                  <a:srgbClr val="4D4D4D"/>
                </a:solidFill>
                <a:latin typeface="Calibri" panose="020F0502020204030204" pitchFamily="34" charset="0"/>
                <a:ea typeface="Times New Roman" panose="02020603050405020304" pitchFamily="18" charset="0"/>
                <a:cs typeface="Arial" panose="020B0604020202020204" pitchFamily="34" charset="0"/>
              </a:rPr>
              <a:t> </a:t>
            </a:r>
            <a:r>
              <a:rPr lang="ru-RU" altLang="ru-RU" b="1" dirty="0">
                <a:solidFill>
                  <a:srgbClr val="4D4D4D"/>
                </a:solidFill>
                <a:latin typeface="Arial" panose="020B0604020202020204" pitchFamily="34" charset="0"/>
                <a:ea typeface="Times New Roman" panose="02020603050405020304" pitchFamily="18" charset="0"/>
                <a:cs typeface="Arial" panose="020B0604020202020204" pitchFamily="34" charset="0"/>
              </a:rPr>
              <a:t>1022 </a:t>
            </a:r>
            <a:br>
              <a:rPr lang="ru-RU" altLang="ru-RU" b="1" dirty="0">
                <a:solidFill>
                  <a:srgbClr val="4D4D4D"/>
                </a:solidFill>
                <a:latin typeface="Arial" panose="020B0604020202020204" pitchFamily="34" charset="0"/>
                <a:ea typeface="Times New Roman" panose="02020603050405020304" pitchFamily="18" charset="0"/>
                <a:cs typeface="Arial" panose="020B0604020202020204" pitchFamily="34" charset="0"/>
              </a:rPr>
            </a:br>
            <a:r>
              <a:rPr lang="ru-RU" altLang="ru-RU" b="1" dirty="0">
                <a:solidFill>
                  <a:srgbClr val="4D4D4D"/>
                </a:solidFill>
                <a:latin typeface="Arial" panose="020B0604020202020204" pitchFamily="34" charset="0"/>
                <a:ea typeface="Times New Roman" panose="02020603050405020304" pitchFamily="18" charset="0"/>
                <a:cs typeface="Arial" panose="020B0604020202020204" pitchFamily="34" charset="0"/>
              </a:rPr>
              <a:t>"Об утверждении федеральной адаптированной образовательной программы дошкольного образования для обучающихся с ограниченными возможностями здоровья"</a:t>
            </a:r>
            <a:r>
              <a:rPr lang="ru-RU" altLang="ru-RU" dirty="0"/>
              <a:t/>
            </a:r>
            <a:br>
              <a:rPr lang="ru-RU" altLang="ru-RU" dirty="0"/>
            </a:br>
            <a:endParaRPr lang="ru-RU" dirty="0"/>
          </a:p>
        </p:txBody>
      </p:sp>
      <p:sp>
        <p:nvSpPr>
          <p:cNvPr id="4" name="Текст 3">
            <a:extLst>
              <a:ext uri="{FF2B5EF4-FFF2-40B4-BE49-F238E27FC236}">
                <a16:creationId xmlns:a16="http://schemas.microsoft.com/office/drawing/2014/main" id="{A17DB8BA-A0F0-E457-C65F-4EB25F436EC5}"/>
              </a:ext>
            </a:extLst>
          </p:cNvPr>
          <p:cNvSpPr>
            <a:spLocks noGrp="1"/>
          </p:cNvSpPr>
          <p:nvPr>
            <p:ph type="body" sz="quarter" idx="11"/>
          </p:nvPr>
        </p:nvSpPr>
        <p:spPr>
          <a:xfrm>
            <a:off x="403682" y="4389120"/>
            <a:ext cx="3754211" cy="754380"/>
          </a:xfrm>
        </p:spPr>
        <p:txBody>
          <a:bodyPr/>
          <a:lstStyle/>
          <a:p>
            <a:pPr lvl="0"/>
            <a:r>
              <a:rPr lang="ru-RU" altLang="ru-RU" dirty="0">
                <a:solidFill>
                  <a:srgbClr val="333333"/>
                </a:solidFill>
                <a:latin typeface="Arial" panose="020B0604020202020204" pitchFamily="34" charset="0"/>
                <a:ea typeface="Times New Roman" panose="02020603050405020304" pitchFamily="18" charset="0"/>
                <a:cs typeface="Arial" panose="020B0604020202020204" pitchFamily="34" charset="0"/>
              </a:rPr>
              <a:t>Зарегистрировано в Минюсте РФ 27 января 2023</a:t>
            </a:r>
            <a:r>
              <a:rPr lang="ru-RU" altLang="ru-RU" dirty="0">
                <a:solidFill>
                  <a:srgbClr val="333333"/>
                </a:solidFill>
                <a:latin typeface="Calibri" panose="020F0502020204030204" pitchFamily="34" charset="0"/>
                <a:ea typeface="Times New Roman" panose="02020603050405020304" pitchFamily="18" charset="0"/>
                <a:cs typeface="Arial" panose="020B0604020202020204" pitchFamily="34" charset="0"/>
              </a:rPr>
              <a:t> </a:t>
            </a:r>
            <a:r>
              <a:rPr lang="ru-RU" altLang="ru-RU" dirty="0">
                <a:solidFill>
                  <a:srgbClr val="333333"/>
                </a:solidFill>
                <a:latin typeface="Arial" panose="020B0604020202020204" pitchFamily="34" charset="0"/>
                <a:ea typeface="Times New Roman" panose="02020603050405020304" pitchFamily="18" charset="0"/>
                <a:cs typeface="Arial" panose="020B0604020202020204" pitchFamily="34" charset="0"/>
              </a:rPr>
              <a:t>г</a:t>
            </a:r>
          </a:p>
          <a:p>
            <a:pPr lvl="0"/>
            <a:r>
              <a:rPr lang="ru-RU" altLang="ru-RU" dirty="0">
                <a:solidFill>
                  <a:srgbClr val="333333"/>
                </a:solidFill>
                <a:latin typeface="Arial" panose="020B0604020202020204" pitchFamily="34" charset="0"/>
                <a:ea typeface="Times New Roman" panose="02020603050405020304" pitchFamily="18" charset="0"/>
                <a:cs typeface="Arial" panose="020B0604020202020204" pitchFamily="34" charset="0"/>
              </a:rPr>
              <a:t>Регистрационный №</a:t>
            </a:r>
            <a:r>
              <a:rPr lang="ru-RU" altLang="ru-RU" dirty="0">
                <a:solidFill>
                  <a:srgbClr val="333333"/>
                </a:solidFill>
                <a:latin typeface="Calibri" panose="020F0502020204030204" pitchFamily="34" charset="0"/>
                <a:ea typeface="Times New Roman" panose="02020603050405020304" pitchFamily="18" charset="0"/>
                <a:cs typeface="Arial" panose="020B0604020202020204" pitchFamily="34" charset="0"/>
              </a:rPr>
              <a:t> </a:t>
            </a:r>
            <a:r>
              <a:rPr lang="ru-RU" altLang="ru-RU" dirty="0">
                <a:solidFill>
                  <a:srgbClr val="333333"/>
                </a:solidFill>
                <a:latin typeface="Arial" panose="020B0604020202020204" pitchFamily="34" charset="0"/>
                <a:ea typeface="Times New Roman" panose="02020603050405020304" pitchFamily="18" charset="0"/>
                <a:cs typeface="Arial" panose="020B0604020202020204" pitchFamily="34" charset="0"/>
              </a:rPr>
              <a:t>72149</a:t>
            </a:r>
            <a:endParaRPr lang="ru-RU" altLang="ru-RU" sz="2100" dirty="0">
              <a:latin typeface="Arial" panose="020B0604020202020204" pitchFamily="34" charset="0"/>
            </a:endParaRPr>
          </a:p>
          <a:p>
            <a:endParaRPr lang="ru-RU" dirty="0"/>
          </a:p>
        </p:txBody>
      </p:sp>
      <p:sp>
        <p:nvSpPr>
          <p:cNvPr id="5" name="Рисунок 4">
            <a:extLst>
              <a:ext uri="{FF2B5EF4-FFF2-40B4-BE49-F238E27FC236}">
                <a16:creationId xmlns:a16="http://schemas.microsoft.com/office/drawing/2014/main" id="{B637A396-8FE9-75DC-9390-94406A6A7A32}"/>
              </a:ext>
            </a:extLst>
          </p:cNvPr>
          <p:cNvSpPr>
            <a:spLocks noGrp="1"/>
          </p:cNvSpPr>
          <p:nvPr>
            <p:ph type="pic" sz="quarter" idx="13"/>
          </p:nvPr>
        </p:nvSpPr>
        <p:spPr>
          <a:xfrm>
            <a:off x="4772493" y="0"/>
            <a:ext cx="4295775" cy="5143500"/>
          </a:xfrm>
        </p:spPr>
      </p:sp>
      <p:sp>
        <p:nvSpPr>
          <p:cNvPr id="7" name="Rectangle 1"/>
          <p:cNvSpPr>
            <a:spLocks noChangeArrowheads="1"/>
          </p:cNvSpPr>
          <p:nvPr/>
        </p:nvSpPr>
        <p:spPr bwMode="auto">
          <a:xfrm>
            <a:off x="5947912" y="692118"/>
            <a:ext cx="2970677" cy="4074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В соответствии с частью</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6</a:t>
            </a:r>
            <a:r>
              <a:rPr lang="ru-RU" altLang="ru-RU" sz="1200" baseline="300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5</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статьи</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12 Федерального закона от 29 декабря 2012</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г. №</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273-ФЗ "Об образовании в Российской Федерации" (Собрание законодательства Российской Федерации, 2012, №</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53, ст.</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7598; 2022, №</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39, ст.</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6541), пунктом</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1 и подпунктом</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4.2.6</a:t>
            </a:r>
            <a:r>
              <a:rPr lang="ru-RU" altLang="ru-RU" sz="1200" baseline="300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2</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пункта</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4 Положения о Министерстве просвещения Российской Федерации, утвержденного постановлением Правительства Российской Федерации от 28 июля 2018</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г. №</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884 (Собрание законодательства Российской Федерации, 2018, №</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32, ст.</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5343; 2022, №</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46, ст.</a:t>
            </a:r>
            <a:r>
              <a:rPr lang="ru-RU" altLang="ru-RU" sz="1200" dirty="0">
                <a:solidFill>
                  <a:schemeClr val="accent1">
                    <a:lumMod val="50000"/>
                  </a:schemeClr>
                </a:solidFill>
                <a:latin typeface="Calibri" panose="020F0502020204030204" pitchFamily="34" charset="0"/>
                <a:ea typeface="Times New Roman" panose="02020603050405020304" pitchFamily="18" charset="0"/>
                <a:cs typeface="Arial" panose="020B0604020202020204" pitchFamily="34" charset="0"/>
              </a:rPr>
              <a:t> </a:t>
            </a: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8024), приказываю:</a:t>
            </a:r>
            <a:endParaRPr lang="ru-RU" altLang="ru-RU" sz="1200" dirty="0">
              <a:solidFill>
                <a:schemeClr val="accent1">
                  <a:lumMod val="50000"/>
                </a:schemeClr>
              </a:solidFill>
            </a:endParaRPr>
          </a:p>
          <a:p>
            <a:pPr defTabSz="685800" eaLnBrk="0" fontAlgn="base" hangingPunct="0">
              <a:spcBef>
                <a:spcPct val="0"/>
              </a:spcBef>
              <a:spcAft>
                <a:spcPct val="0"/>
              </a:spcAft>
            </a:pPr>
            <a:r>
              <a:rPr lang="ru-RU" altLang="ru-RU" sz="1200"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Утвердить прилагаемую федеральную адаптированную образовательную программу дошкольного образования для обучающихся с ограниченными возможностями здоровья.</a:t>
            </a:r>
            <a:endParaRPr lang="ru-RU" altLang="ru-RU" sz="1200" dirty="0">
              <a:solidFill>
                <a:schemeClr val="accent1">
                  <a:lumMod val="50000"/>
                </a:schemeClr>
              </a:solidFill>
            </a:endParaRPr>
          </a:p>
          <a:p>
            <a:pPr defTabSz="685800" eaLnBrk="0" fontAlgn="base" hangingPunct="0">
              <a:spcBef>
                <a:spcPct val="0"/>
              </a:spcBef>
              <a:spcAft>
                <a:spcPct val="0"/>
              </a:spcAft>
            </a:pPr>
            <a:r>
              <a:rPr lang="ru-RU" altLang="ru-RU" sz="825"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ru-RU" altLang="ru-RU" sz="825" dirty="0">
              <a:solidFill>
                <a:schemeClr val="accent1">
                  <a:lumMod val="50000"/>
                </a:schemeClr>
              </a:solidFill>
            </a:endParaRPr>
          </a:p>
        </p:txBody>
      </p:sp>
    </p:spTree>
    <p:extLst>
      <p:ext uri="{BB962C8B-B14F-4D97-AF65-F5344CB8AC3E}">
        <p14:creationId xmlns:p14="http://schemas.microsoft.com/office/powerpoint/2010/main" val="37859265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Легкое-тяжелое</a:t>
            </a:r>
          </a:p>
        </p:txBody>
      </p:sp>
      <p:pic>
        <p:nvPicPr>
          <p:cNvPr id="7" name="Объект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81662" y="1137416"/>
            <a:ext cx="4605108" cy="3457309"/>
          </a:xfrm>
          <a:prstGeom prst="rect">
            <a:avLst/>
          </a:prstGeom>
        </p:spPr>
      </p:pic>
      <p:pic>
        <p:nvPicPr>
          <p:cNvPr id="10" name="Объект 6">
            <a:extLst>
              <a:ext uri="{FF2B5EF4-FFF2-40B4-BE49-F238E27FC236}">
                <a16:creationId xmlns:a16="http://schemas.microsoft.com/office/drawing/2014/main" id="{B10537CF-C874-4285-AF3F-2DC680A7E2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732" r="6290"/>
          <a:stretch/>
        </p:blipFill>
        <p:spPr>
          <a:xfrm rot="16200000">
            <a:off x="5426013" y="1264142"/>
            <a:ext cx="3359300" cy="3111306"/>
          </a:xfrm>
          <a:prstGeom prst="rect">
            <a:avLst/>
          </a:prstGeom>
        </p:spPr>
      </p:pic>
    </p:spTree>
    <p:extLst>
      <p:ext uri="{BB962C8B-B14F-4D97-AF65-F5344CB8AC3E}">
        <p14:creationId xmlns:p14="http://schemas.microsoft.com/office/powerpoint/2010/main" val="3856028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Свет: игры с фонариком</a:t>
            </a:r>
          </a:p>
        </p:txBody>
      </p:sp>
      <p:pic>
        <p:nvPicPr>
          <p:cNvPr id="8" name="Объект 7"/>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052446" y="1747837"/>
            <a:ext cx="2549746" cy="3395663"/>
          </a:xfrm>
          <a:prstGeom prst="rect">
            <a:avLst/>
          </a:prstGeom>
        </p:spPr>
      </p:pic>
      <p:pic>
        <p:nvPicPr>
          <p:cNvPr id="7" name="Рисунок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7280" y="1136136"/>
            <a:ext cx="2593715" cy="3458286"/>
          </a:xfrm>
          <a:prstGeom prst="rect">
            <a:avLst/>
          </a:prstGeom>
        </p:spPr>
      </p:pic>
      <p:pic>
        <p:nvPicPr>
          <p:cNvPr id="9" name="Рисунок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44" y="1298187"/>
            <a:ext cx="2506726" cy="3342301"/>
          </a:xfrm>
          <a:prstGeom prst="rect">
            <a:avLst/>
          </a:prstGeom>
        </p:spPr>
      </p:pic>
      <p:pic>
        <p:nvPicPr>
          <p:cNvPr id="10" name="Рисунок 9">
            <a:extLst>
              <a:ext uri="{FF2B5EF4-FFF2-40B4-BE49-F238E27FC236}">
                <a16:creationId xmlns:a16="http://schemas.microsoft.com/office/drawing/2014/main" id="{0F8FC0E6-6BB4-4710-8B7B-9D5BFF0022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28570" y="1136136"/>
            <a:ext cx="3772118" cy="1859864"/>
          </a:xfrm>
          <a:prstGeom prst="rect">
            <a:avLst/>
          </a:prstGeom>
        </p:spPr>
      </p:pic>
    </p:spTree>
    <p:extLst>
      <p:ext uri="{BB962C8B-B14F-4D97-AF65-F5344CB8AC3E}">
        <p14:creationId xmlns:p14="http://schemas.microsoft.com/office/powerpoint/2010/main" val="327048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eaLnBrk="1" hangingPunct="1">
              <a:defRPr/>
            </a:pPr>
            <a:r>
              <a:rPr lang="ru-RU" dirty="0"/>
              <a:t>Зона сенсорного развития</a:t>
            </a:r>
          </a:p>
        </p:txBody>
      </p:sp>
      <p:pic>
        <p:nvPicPr>
          <p:cNvPr id="29699" name="Рисунок 2" descr="DSC02386.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68396" y="1317017"/>
            <a:ext cx="2339578" cy="350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Рисунок 4" descr="DSC0238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4016" y="1330114"/>
            <a:ext cx="2189560" cy="348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descr="DSC02384.JPG">
            <a:extLst>
              <a:ext uri="{FF2B5EF4-FFF2-40B4-BE49-F238E27FC236}">
                <a16:creationId xmlns:a16="http://schemas.microsoft.com/office/drawing/2014/main" id="{3AB02853-2BB0-9BBA-3AA0-A085DE3059F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4336" y="1744331"/>
            <a:ext cx="2690201" cy="3068362"/>
          </a:xfrm>
          <a:prstGeom prst="rect">
            <a:avLst/>
          </a:prstGeom>
          <a:noFill/>
          <a:ln w="9525">
            <a:noFill/>
            <a:miter lim="800000"/>
            <a:headEnd/>
            <a:tailEnd/>
          </a:ln>
        </p:spPr>
      </p:pic>
      <p:sp>
        <p:nvSpPr>
          <p:cNvPr id="4" name="Заголовок 1">
            <a:extLst>
              <a:ext uri="{FF2B5EF4-FFF2-40B4-BE49-F238E27FC236}">
                <a16:creationId xmlns:a16="http://schemas.microsoft.com/office/drawing/2014/main" id="{0F306183-D3FD-6F65-8100-903B919E0F0B}"/>
              </a:ext>
            </a:extLst>
          </p:cNvPr>
          <p:cNvSpPr txBox="1">
            <a:spLocks/>
          </p:cNvSpPr>
          <p:nvPr/>
        </p:nvSpPr>
        <p:spPr>
          <a:xfrm>
            <a:off x="172915" y="968592"/>
            <a:ext cx="5074920" cy="5760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sz="3300" b="1" dirty="0">
                <a:solidFill>
                  <a:schemeClr val="tx2">
                    <a:lumMod val="50000"/>
                  </a:schemeClr>
                </a:solidFill>
              </a:rPr>
              <a:t>Бытовая зона </a:t>
            </a:r>
          </a:p>
        </p:txBody>
      </p:sp>
    </p:spTree>
    <p:extLst>
      <p:ext uri="{BB962C8B-B14F-4D97-AF65-F5344CB8AC3E}">
        <p14:creationId xmlns:p14="http://schemas.microsoft.com/office/powerpoint/2010/main" val="752551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ru-RU" sz="2700" dirty="0">
                <a:latin typeface="Arial" panose="020B0604020202020204" pitchFamily="34" charset="0"/>
                <a:cs typeface="Arial" panose="020B0604020202020204" pitchFamily="34" charset="0"/>
              </a:rPr>
              <a:t> Типология проектов в ДОУ</a:t>
            </a:r>
            <a:r>
              <a:rPr lang="ru-RU" sz="3000" dirty="0">
                <a:latin typeface="Arial" panose="020B0604020202020204" pitchFamily="34" charset="0"/>
                <a:cs typeface="Arial" panose="020B0604020202020204" pitchFamily="34" charset="0"/>
              </a:rPr>
              <a:t/>
            </a:r>
            <a:br>
              <a:rPr lang="ru-RU" sz="3000" dirty="0">
                <a:latin typeface="Arial" panose="020B0604020202020204" pitchFamily="34" charset="0"/>
                <a:cs typeface="Arial" panose="020B0604020202020204" pitchFamily="34" charset="0"/>
              </a:rPr>
            </a:br>
            <a:r>
              <a:rPr lang="ru-RU" sz="1350" dirty="0">
                <a:latin typeface="Arial" panose="020B0604020202020204" pitchFamily="34" charset="0"/>
                <a:cs typeface="Arial" panose="020B0604020202020204" pitchFamily="34" charset="0"/>
              </a:rPr>
              <a:t>                     ( по Е.С. Евдокимовой)</a:t>
            </a:r>
            <a:endParaRPr lang="ru-RU" sz="3000" dirty="0">
              <a:latin typeface="Arial" panose="020B0604020202020204" pitchFamily="34" charset="0"/>
              <a:cs typeface="Arial" panose="020B0604020202020204" pitchFamily="34" charset="0"/>
            </a:endParaRPr>
          </a:p>
        </p:txBody>
      </p:sp>
      <p:sp>
        <p:nvSpPr>
          <p:cNvPr id="10245" name="Rectangle 5"/>
          <p:cNvSpPr>
            <a:spLocks noChangeArrowheads="1"/>
          </p:cNvSpPr>
          <p:nvPr/>
        </p:nvSpPr>
        <p:spPr bwMode="auto">
          <a:xfrm>
            <a:off x="1385888" y="1059582"/>
            <a:ext cx="2483644" cy="1242138"/>
          </a:xfrm>
          <a:prstGeom prst="rect">
            <a:avLst/>
          </a:prstGeom>
          <a:solidFill>
            <a:schemeClr val="tx2">
              <a:lumMod val="75000"/>
            </a:schemeClr>
          </a:solidFill>
          <a:ln w="9525">
            <a:solidFill>
              <a:schemeClr val="tx2"/>
            </a:solidFill>
            <a:miter lim="800000"/>
            <a:headEnd/>
            <a:tailEnd/>
          </a:ln>
        </p:spPr>
        <p:txBody>
          <a:bodyPr wrap="none" anchor="ctr"/>
          <a:lstStyle/>
          <a:p>
            <a:pPr algn="ctr"/>
            <a:r>
              <a:rPr lang="ru-RU" sz="1600" b="1" dirty="0">
                <a:solidFill>
                  <a:schemeClr val="bg1"/>
                </a:solidFill>
              </a:rPr>
              <a:t>По доминирующей </a:t>
            </a:r>
          </a:p>
          <a:p>
            <a:pPr algn="ctr"/>
            <a:r>
              <a:rPr lang="ru-RU" sz="1600" b="1" dirty="0">
                <a:solidFill>
                  <a:schemeClr val="bg1"/>
                </a:solidFill>
              </a:rPr>
              <a:t>деятельности </a:t>
            </a:r>
          </a:p>
          <a:p>
            <a:pPr algn="ctr"/>
            <a:r>
              <a:rPr lang="ru-RU" sz="1200" b="1" dirty="0" smtClean="0">
                <a:solidFill>
                  <a:srgbClr val="ECEADC"/>
                </a:solidFill>
              </a:rPr>
              <a:t>Исследовательские</a:t>
            </a:r>
            <a:r>
              <a:rPr lang="ru-RU" sz="1200" b="1" dirty="0">
                <a:solidFill>
                  <a:srgbClr val="ECEADC"/>
                </a:solidFill>
              </a:rPr>
              <a:t>, </a:t>
            </a:r>
          </a:p>
          <a:p>
            <a:pPr algn="ctr"/>
            <a:r>
              <a:rPr lang="ru-RU" sz="1200" b="1" dirty="0">
                <a:solidFill>
                  <a:srgbClr val="ECEADC"/>
                </a:solidFill>
              </a:rPr>
              <a:t>информационные, творческие,</a:t>
            </a:r>
          </a:p>
          <a:p>
            <a:pPr algn="ctr"/>
            <a:r>
              <a:rPr lang="ru-RU" sz="1200" b="1" dirty="0">
                <a:solidFill>
                  <a:srgbClr val="ECEADC"/>
                </a:solidFill>
              </a:rPr>
              <a:t>игровые, приключенческие,</a:t>
            </a:r>
          </a:p>
          <a:p>
            <a:pPr algn="ctr"/>
            <a:r>
              <a:rPr lang="ru-RU" sz="1200" b="1" dirty="0">
                <a:solidFill>
                  <a:srgbClr val="ECEADC"/>
                </a:solidFill>
              </a:rPr>
              <a:t>практико-ориентированные</a:t>
            </a:r>
          </a:p>
        </p:txBody>
      </p:sp>
      <p:sp>
        <p:nvSpPr>
          <p:cNvPr id="10246" name="Rectangle 6"/>
          <p:cNvSpPr>
            <a:spLocks noChangeArrowheads="1"/>
          </p:cNvSpPr>
          <p:nvPr/>
        </p:nvSpPr>
        <p:spPr bwMode="auto">
          <a:xfrm>
            <a:off x="1385888" y="2409825"/>
            <a:ext cx="2483644" cy="1188244"/>
          </a:xfrm>
          <a:prstGeom prst="rect">
            <a:avLst/>
          </a:prstGeom>
          <a:solidFill>
            <a:schemeClr val="tx2">
              <a:lumMod val="75000"/>
            </a:schemeClr>
          </a:solidFill>
          <a:ln w="9525">
            <a:solidFill>
              <a:schemeClr val="tx2"/>
            </a:solidFill>
            <a:miter lim="800000"/>
            <a:headEnd/>
            <a:tailEnd/>
          </a:ln>
        </p:spPr>
        <p:txBody>
          <a:bodyPr wrap="none" anchor="ctr"/>
          <a:lstStyle/>
          <a:p>
            <a:pPr algn="ctr"/>
            <a:r>
              <a:rPr lang="ru-RU" sz="1400" b="1" dirty="0">
                <a:solidFill>
                  <a:schemeClr val="bg1"/>
                </a:solidFill>
                <a:latin typeface="Arial" panose="020B0604020202020204" pitchFamily="34" charset="0"/>
                <a:cs typeface="Arial" panose="020B0604020202020204" pitchFamily="34" charset="0"/>
              </a:rPr>
              <a:t>По характеру  </a:t>
            </a:r>
          </a:p>
          <a:p>
            <a:pPr algn="ctr"/>
            <a:r>
              <a:rPr lang="ru-RU" sz="1400" b="1" dirty="0">
                <a:solidFill>
                  <a:schemeClr val="bg1"/>
                </a:solidFill>
                <a:latin typeface="Arial" panose="020B0604020202020204" pitchFamily="34" charset="0"/>
                <a:cs typeface="Arial" panose="020B0604020202020204" pitchFamily="34" charset="0"/>
              </a:rPr>
              <a:t>содержания</a:t>
            </a:r>
          </a:p>
          <a:p>
            <a:pPr algn="ctr"/>
            <a:r>
              <a:rPr lang="ru-RU" sz="1100" b="1" dirty="0" smtClean="0">
                <a:solidFill>
                  <a:srgbClr val="ECEADC"/>
                </a:solidFill>
                <a:latin typeface="Arial" panose="020B0604020202020204" pitchFamily="34" charset="0"/>
                <a:cs typeface="Arial" panose="020B0604020202020204" pitchFamily="34" charset="0"/>
              </a:rPr>
              <a:t>Ребенок </a:t>
            </a:r>
            <a:r>
              <a:rPr lang="ru-RU" sz="1100" b="1" dirty="0">
                <a:solidFill>
                  <a:srgbClr val="ECEADC"/>
                </a:solidFill>
                <a:latin typeface="Arial" panose="020B0604020202020204" pitchFamily="34" charset="0"/>
                <a:cs typeface="Arial" panose="020B0604020202020204" pitchFamily="34" charset="0"/>
              </a:rPr>
              <a:t>и семья, ребенок и </a:t>
            </a:r>
          </a:p>
          <a:p>
            <a:pPr algn="ctr"/>
            <a:r>
              <a:rPr lang="ru-RU" sz="1100" b="1" dirty="0">
                <a:solidFill>
                  <a:srgbClr val="ECEADC"/>
                </a:solidFill>
                <a:latin typeface="Arial" panose="020B0604020202020204" pitchFamily="34" charset="0"/>
                <a:cs typeface="Arial" panose="020B0604020202020204" pitchFamily="34" charset="0"/>
              </a:rPr>
              <a:t>природа, ребенок и рукотворный</a:t>
            </a:r>
          </a:p>
          <a:p>
            <a:pPr algn="ctr"/>
            <a:r>
              <a:rPr lang="ru-RU" sz="1100" b="1" dirty="0">
                <a:solidFill>
                  <a:srgbClr val="ECEADC"/>
                </a:solidFill>
                <a:latin typeface="Arial" panose="020B0604020202020204" pitchFamily="34" charset="0"/>
                <a:cs typeface="Arial" panose="020B0604020202020204" pitchFamily="34" charset="0"/>
              </a:rPr>
              <a:t> мир, ребенок и общество и </a:t>
            </a:r>
          </a:p>
          <a:p>
            <a:pPr algn="ctr"/>
            <a:r>
              <a:rPr lang="ru-RU" sz="1100" b="1" dirty="0">
                <a:solidFill>
                  <a:srgbClr val="ECEADC"/>
                </a:solidFill>
                <a:latin typeface="Arial" panose="020B0604020202020204" pitchFamily="34" charset="0"/>
                <a:cs typeface="Arial" panose="020B0604020202020204" pitchFamily="34" charset="0"/>
              </a:rPr>
              <a:t>его культурные </a:t>
            </a:r>
            <a:r>
              <a:rPr lang="ru-RU" sz="1100" b="1" dirty="0" smtClean="0">
                <a:solidFill>
                  <a:srgbClr val="ECEADC"/>
                </a:solidFill>
                <a:latin typeface="Arial" panose="020B0604020202020204" pitchFamily="34" charset="0"/>
                <a:cs typeface="Arial" panose="020B0604020202020204" pitchFamily="34" charset="0"/>
              </a:rPr>
              <a:t>ценности</a:t>
            </a:r>
            <a:endParaRPr lang="ru-RU" sz="1100" b="1" dirty="0">
              <a:solidFill>
                <a:srgbClr val="ECEADC"/>
              </a:solidFill>
              <a:latin typeface="Arial" panose="020B0604020202020204" pitchFamily="34" charset="0"/>
              <a:cs typeface="Arial" panose="020B0604020202020204" pitchFamily="34" charset="0"/>
            </a:endParaRPr>
          </a:p>
        </p:txBody>
      </p:sp>
      <p:sp>
        <p:nvSpPr>
          <p:cNvPr id="10247" name="Rectangle 7"/>
          <p:cNvSpPr>
            <a:spLocks noChangeArrowheads="1"/>
          </p:cNvSpPr>
          <p:nvPr/>
        </p:nvSpPr>
        <p:spPr bwMode="auto">
          <a:xfrm>
            <a:off x="1385888" y="3759994"/>
            <a:ext cx="2483644" cy="1133475"/>
          </a:xfrm>
          <a:prstGeom prst="rect">
            <a:avLst/>
          </a:prstGeom>
          <a:solidFill>
            <a:schemeClr val="tx2">
              <a:lumMod val="75000"/>
            </a:schemeClr>
          </a:solidFill>
          <a:ln w="9525">
            <a:solidFill>
              <a:schemeClr val="tx2"/>
            </a:solidFill>
            <a:miter lim="800000"/>
            <a:headEnd/>
            <a:tailEnd/>
          </a:ln>
        </p:spPr>
        <p:txBody>
          <a:bodyPr wrap="none" anchor="ctr"/>
          <a:lstStyle/>
          <a:p>
            <a:pPr algn="ctr"/>
            <a:r>
              <a:rPr lang="ru-RU" sz="1400" b="1" dirty="0">
                <a:solidFill>
                  <a:schemeClr val="bg1"/>
                </a:solidFill>
                <a:latin typeface="Arial" panose="020B0604020202020204" pitchFamily="34" charset="0"/>
                <a:cs typeface="Arial" panose="020B0604020202020204" pitchFamily="34" charset="0"/>
              </a:rPr>
              <a:t>По характеру участия </a:t>
            </a:r>
          </a:p>
          <a:p>
            <a:pPr algn="ctr"/>
            <a:r>
              <a:rPr lang="ru-RU" sz="1400" b="1" dirty="0">
                <a:solidFill>
                  <a:schemeClr val="bg1"/>
                </a:solidFill>
                <a:latin typeface="Arial" panose="020B0604020202020204" pitchFamily="34" charset="0"/>
                <a:cs typeface="Arial" panose="020B0604020202020204" pitchFamily="34" charset="0"/>
              </a:rPr>
              <a:t>ребенка в проекте</a:t>
            </a:r>
          </a:p>
          <a:p>
            <a:pPr algn="ctr"/>
            <a:r>
              <a:rPr lang="ru-RU" sz="1200" b="1" dirty="0" smtClean="0">
                <a:solidFill>
                  <a:srgbClr val="ECEADC"/>
                </a:solidFill>
                <a:latin typeface="Arial" panose="020B0604020202020204" pitchFamily="34" charset="0"/>
                <a:cs typeface="Arial" panose="020B0604020202020204" pitchFamily="34" charset="0"/>
              </a:rPr>
              <a:t>Заказчик</a:t>
            </a:r>
            <a:r>
              <a:rPr lang="ru-RU" sz="1200" b="1" dirty="0">
                <a:solidFill>
                  <a:srgbClr val="ECEADC"/>
                </a:solidFill>
                <a:latin typeface="Arial" panose="020B0604020202020204" pitchFamily="34" charset="0"/>
                <a:cs typeface="Arial" panose="020B0604020202020204" pitchFamily="34" charset="0"/>
              </a:rPr>
              <a:t>, эксперт, исполнитель,</a:t>
            </a:r>
          </a:p>
          <a:p>
            <a:pPr algn="ctr"/>
            <a:r>
              <a:rPr lang="ru-RU" sz="1200" b="1" dirty="0">
                <a:solidFill>
                  <a:srgbClr val="ECEADC"/>
                </a:solidFill>
                <a:latin typeface="Arial" panose="020B0604020202020204" pitchFamily="34" charset="0"/>
                <a:cs typeface="Arial" panose="020B0604020202020204" pitchFamily="34" charset="0"/>
              </a:rPr>
              <a:t>участник от зарождения до</a:t>
            </a:r>
          </a:p>
          <a:p>
            <a:pPr algn="ctr"/>
            <a:r>
              <a:rPr lang="ru-RU" sz="1200" b="1" dirty="0">
                <a:solidFill>
                  <a:srgbClr val="ECEADC"/>
                </a:solidFill>
                <a:latin typeface="Arial" panose="020B0604020202020204" pitchFamily="34" charset="0"/>
                <a:cs typeface="Arial" panose="020B0604020202020204" pitchFamily="34" charset="0"/>
              </a:rPr>
              <a:t>получения </a:t>
            </a:r>
            <a:r>
              <a:rPr lang="ru-RU" sz="1200" b="1" dirty="0" smtClean="0">
                <a:solidFill>
                  <a:srgbClr val="ECEADC"/>
                </a:solidFill>
                <a:latin typeface="Arial" panose="020B0604020202020204" pitchFamily="34" charset="0"/>
                <a:cs typeface="Arial" panose="020B0604020202020204" pitchFamily="34" charset="0"/>
              </a:rPr>
              <a:t>результатов</a:t>
            </a:r>
            <a:endParaRPr lang="ru-RU" sz="1200" b="1" dirty="0">
              <a:solidFill>
                <a:srgbClr val="ECEADC"/>
              </a:solidFill>
              <a:latin typeface="Arial" panose="020B0604020202020204" pitchFamily="34" charset="0"/>
              <a:cs typeface="Arial" panose="020B0604020202020204" pitchFamily="34" charset="0"/>
            </a:endParaRPr>
          </a:p>
        </p:txBody>
      </p:sp>
      <p:sp>
        <p:nvSpPr>
          <p:cNvPr id="10248" name="Rectangle 8"/>
          <p:cNvSpPr>
            <a:spLocks noChangeArrowheads="1"/>
          </p:cNvSpPr>
          <p:nvPr/>
        </p:nvSpPr>
        <p:spPr bwMode="auto">
          <a:xfrm>
            <a:off x="5166122" y="1005577"/>
            <a:ext cx="2538413" cy="1350149"/>
          </a:xfrm>
          <a:prstGeom prst="rect">
            <a:avLst/>
          </a:prstGeom>
          <a:solidFill>
            <a:schemeClr val="tx2">
              <a:lumMod val="75000"/>
            </a:schemeClr>
          </a:solidFill>
          <a:ln w="9525">
            <a:solidFill>
              <a:schemeClr val="tx2"/>
            </a:solidFill>
            <a:miter lim="800000"/>
            <a:headEnd/>
            <a:tailEnd/>
          </a:ln>
        </p:spPr>
        <p:txBody>
          <a:bodyPr wrap="none" anchor="ctr"/>
          <a:lstStyle/>
          <a:p>
            <a:pPr algn="ctr"/>
            <a:r>
              <a:rPr lang="ru-RU" sz="1400" b="1" dirty="0">
                <a:solidFill>
                  <a:schemeClr val="bg1"/>
                </a:solidFill>
                <a:latin typeface="Arial" panose="020B0604020202020204" pitchFamily="34" charset="0"/>
                <a:cs typeface="Arial" panose="020B0604020202020204" pitchFamily="34" charset="0"/>
              </a:rPr>
              <a:t>По характеру контактов</a:t>
            </a:r>
          </a:p>
          <a:p>
            <a:pPr algn="ctr"/>
            <a:r>
              <a:rPr lang="ru-RU" sz="1100" b="1" dirty="0" smtClean="0">
                <a:solidFill>
                  <a:srgbClr val="ECEADC"/>
                </a:solidFill>
                <a:latin typeface="Arial" panose="020B0604020202020204" pitchFamily="34" charset="0"/>
                <a:cs typeface="Arial" panose="020B0604020202020204" pitchFamily="34" charset="0"/>
              </a:rPr>
              <a:t>Внутри </a:t>
            </a:r>
            <a:r>
              <a:rPr lang="ru-RU" sz="1100" b="1" dirty="0">
                <a:solidFill>
                  <a:srgbClr val="ECEADC"/>
                </a:solidFill>
                <a:latin typeface="Arial" panose="020B0604020202020204" pitchFamily="34" charset="0"/>
                <a:cs typeface="Arial" panose="020B0604020202020204" pitchFamily="34" charset="0"/>
              </a:rPr>
              <a:t>одной возрастной группы,</a:t>
            </a:r>
          </a:p>
          <a:p>
            <a:pPr algn="ctr"/>
            <a:r>
              <a:rPr lang="ru-RU" sz="1100" b="1" dirty="0">
                <a:solidFill>
                  <a:srgbClr val="ECEADC"/>
                </a:solidFill>
                <a:latin typeface="Arial" panose="020B0604020202020204" pitchFamily="34" charset="0"/>
                <a:cs typeface="Arial" panose="020B0604020202020204" pitchFamily="34" charset="0"/>
              </a:rPr>
              <a:t>в контакте с другой возрастной </a:t>
            </a:r>
          </a:p>
          <a:p>
            <a:pPr algn="ctr"/>
            <a:r>
              <a:rPr lang="ru-RU" sz="1100" b="1" dirty="0">
                <a:solidFill>
                  <a:srgbClr val="ECEADC"/>
                </a:solidFill>
                <a:latin typeface="Arial" panose="020B0604020202020204" pitchFamily="34" charset="0"/>
                <a:cs typeface="Arial" panose="020B0604020202020204" pitchFamily="34" charset="0"/>
              </a:rPr>
              <a:t>группой, внутри ДОУ, в контакте с </a:t>
            </a:r>
          </a:p>
          <a:p>
            <a:pPr algn="ctr"/>
            <a:r>
              <a:rPr lang="ru-RU" sz="1100" b="1" dirty="0">
                <a:solidFill>
                  <a:srgbClr val="ECEADC"/>
                </a:solidFill>
                <a:latin typeface="Arial" panose="020B0604020202020204" pitchFamily="34" charset="0"/>
                <a:cs typeface="Arial" panose="020B0604020202020204" pitchFamily="34" charset="0"/>
              </a:rPr>
              <a:t>семьей,  учреждениями культуры, </a:t>
            </a:r>
          </a:p>
          <a:p>
            <a:pPr algn="ctr"/>
            <a:r>
              <a:rPr lang="ru-RU" sz="1100" b="1" dirty="0">
                <a:solidFill>
                  <a:srgbClr val="ECEADC"/>
                </a:solidFill>
                <a:latin typeface="Arial" panose="020B0604020202020204" pitchFamily="34" charset="0"/>
                <a:cs typeface="Arial" panose="020B0604020202020204" pitchFamily="34" charset="0"/>
              </a:rPr>
              <a:t>общественными </a:t>
            </a:r>
            <a:r>
              <a:rPr lang="ru-RU" sz="1100" b="1" dirty="0" smtClean="0">
                <a:solidFill>
                  <a:srgbClr val="ECEADC"/>
                </a:solidFill>
                <a:latin typeface="Arial" panose="020B0604020202020204" pitchFamily="34" charset="0"/>
                <a:cs typeface="Arial" panose="020B0604020202020204" pitchFamily="34" charset="0"/>
              </a:rPr>
              <a:t>организациями</a:t>
            </a:r>
            <a:endParaRPr lang="ru-RU" sz="1100" b="1" dirty="0">
              <a:solidFill>
                <a:srgbClr val="ECEADC"/>
              </a:solidFill>
              <a:latin typeface="Arial" panose="020B0604020202020204" pitchFamily="34" charset="0"/>
              <a:cs typeface="Arial" panose="020B0604020202020204" pitchFamily="34" charset="0"/>
            </a:endParaRPr>
          </a:p>
        </p:txBody>
      </p:sp>
      <p:sp>
        <p:nvSpPr>
          <p:cNvPr id="10249" name="Rectangle 9"/>
          <p:cNvSpPr>
            <a:spLocks noChangeArrowheads="1"/>
          </p:cNvSpPr>
          <p:nvPr/>
        </p:nvSpPr>
        <p:spPr bwMode="auto">
          <a:xfrm>
            <a:off x="5166122" y="2518172"/>
            <a:ext cx="2538413" cy="1079897"/>
          </a:xfrm>
          <a:prstGeom prst="rect">
            <a:avLst/>
          </a:prstGeom>
          <a:solidFill>
            <a:schemeClr val="tx2">
              <a:lumMod val="75000"/>
            </a:schemeClr>
          </a:solidFill>
          <a:ln w="9525">
            <a:solidFill>
              <a:schemeClr val="tx2"/>
            </a:solidFill>
            <a:miter lim="800000"/>
            <a:headEnd/>
            <a:tailEnd/>
          </a:ln>
        </p:spPr>
        <p:txBody>
          <a:bodyPr wrap="none" anchor="ctr"/>
          <a:lstStyle/>
          <a:p>
            <a:pPr algn="ctr"/>
            <a:r>
              <a:rPr lang="ru-RU" sz="1600" b="1" dirty="0">
                <a:solidFill>
                  <a:schemeClr val="bg1"/>
                </a:solidFill>
              </a:rPr>
              <a:t>По </a:t>
            </a:r>
            <a:r>
              <a:rPr lang="ru-RU" sz="1600" b="1" dirty="0" smtClean="0">
                <a:solidFill>
                  <a:schemeClr val="bg1"/>
                </a:solidFill>
              </a:rPr>
              <a:t>количеству </a:t>
            </a:r>
            <a:r>
              <a:rPr lang="ru-RU" sz="1600" b="1" dirty="0">
                <a:solidFill>
                  <a:schemeClr val="bg1"/>
                </a:solidFill>
              </a:rPr>
              <a:t>участников</a:t>
            </a:r>
          </a:p>
          <a:p>
            <a:pPr algn="ctr"/>
            <a:r>
              <a:rPr lang="ru-RU" sz="1600" b="1" dirty="0" smtClean="0">
                <a:solidFill>
                  <a:srgbClr val="ECEADC"/>
                </a:solidFill>
              </a:rPr>
              <a:t>Индивидуальный</a:t>
            </a:r>
            <a:r>
              <a:rPr lang="ru-RU" sz="1600" b="1" dirty="0">
                <a:solidFill>
                  <a:srgbClr val="ECEADC"/>
                </a:solidFill>
              </a:rPr>
              <a:t>, парный, </a:t>
            </a:r>
          </a:p>
          <a:p>
            <a:pPr algn="ctr"/>
            <a:r>
              <a:rPr lang="ru-RU" sz="1600" b="1" dirty="0">
                <a:solidFill>
                  <a:srgbClr val="ECEADC"/>
                </a:solidFill>
              </a:rPr>
              <a:t>групповой, </a:t>
            </a:r>
            <a:r>
              <a:rPr lang="ru-RU" sz="1600" b="1" dirty="0" smtClean="0">
                <a:solidFill>
                  <a:srgbClr val="ECEADC"/>
                </a:solidFill>
              </a:rPr>
              <a:t>межгрупповой</a:t>
            </a:r>
            <a:endParaRPr lang="ru-RU" sz="1200" b="1" dirty="0">
              <a:solidFill>
                <a:srgbClr val="ECEADC"/>
              </a:solidFill>
            </a:endParaRPr>
          </a:p>
        </p:txBody>
      </p:sp>
      <p:sp>
        <p:nvSpPr>
          <p:cNvPr id="10250" name="Rectangle 10"/>
          <p:cNvSpPr>
            <a:spLocks noChangeArrowheads="1"/>
          </p:cNvSpPr>
          <p:nvPr/>
        </p:nvSpPr>
        <p:spPr bwMode="auto">
          <a:xfrm>
            <a:off x="5166122" y="3759994"/>
            <a:ext cx="2538413" cy="1075477"/>
          </a:xfrm>
          <a:prstGeom prst="rect">
            <a:avLst/>
          </a:prstGeom>
          <a:solidFill>
            <a:schemeClr val="tx2">
              <a:lumMod val="75000"/>
            </a:schemeClr>
          </a:solidFill>
          <a:ln w="9525">
            <a:solidFill>
              <a:schemeClr val="tx2"/>
            </a:solidFill>
            <a:miter lim="800000"/>
            <a:headEnd/>
            <a:tailEnd/>
          </a:ln>
        </p:spPr>
        <p:txBody>
          <a:bodyPr wrap="none" anchor="ctr"/>
          <a:lstStyle/>
          <a:p>
            <a:pPr algn="ctr"/>
            <a:r>
              <a:rPr lang="ru-RU" sz="1600" b="1" dirty="0">
                <a:solidFill>
                  <a:schemeClr val="bg1"/>
                </a:solidFill>
              </a:rPr>
              <a:t>По продолжительности</a:t>
            </a:r>
          </a:p>
          <a:p>
            <a:pPr algn="ctr"/>
            <a:r>
              <a:rPr lang="ru-RU" sz="1200" b="1" dirty="0" smtClean="0">
                <a:solidFill>
                  <a:srgbClr val="ECEADC"/>
                </a:solidFill>
              </a:rPr>
              <a:t>Краткосрочный</a:t>
            </a:r>
            <a:r>
              <a:rPr lang="ru-RU" sz="1200" b="1" dirty="0">
                <a:solidFill>
                  <a:srgbClr val="ECEADC"/>
                </a:solidFill>
              </a:rPr>
              <a:t>, средней </a:t>
            </a:r>
          </a:p>
          <a:p>
            <a:pPr algn="ctr"/>
            <a:r>
              <a:rPr lang="ru-RU" sz="1200" b="1" dirty="0">
                <a:solidFill>
                  <a:srgbClr val="ECEADC"/>
                </a:solidFill>
              </a:rPr>
              <a:t>продолжительности, </a:t>
            </a:r>
            <a:r>
              <a:rPr lang="ru-RU" sz="1200" b="1" dirty="0" smtClean="0">
                <a:solidFill>
                  <a:srgbClr val="ECEADC"/>
                </a:solidFill>
              </a:rPr>
              <a:t>долгосрочный</a:t>
            </a:r>
            <a:endParaRPr lang="ru-RU" sz="1200" dirty="0">
              <a:solidFill>
                <a:srgbClr val="ECEADC"/>
              </a:solidFill>
            </a:endParaRPr>
          </a:p>
        </p:txBody>
      </p:sp>
      <p:sp>
        <p:nvSpPr>
          <p:cNvPr id="9226" name="Text Box 11"/>
          <p:cNvSpPr txBox="1">
            <a:spLocks noChangeArrowheads="1"/>
          </p:cNvSpPr>
          <p:nvPr/>
        </p:nvSpPr>
        <p:spPr bwMode="auto">
          <a:xfrm>
            <a:off x="4356497" y="2409825"/>
            <a:ext cx="319088" cy="1754326"/>
          </a:xfrm>
          <a:prstGeom prst="rect">
            <a:avLst/>
          </a:prstGeom>
          <a:noFill/>
          <a:ln w="9525">
            <a:noFill/>
            <a:miter lim="800000"/>
            <a:headEnd/>
            <a:tailEnd/>
          </a:ln>
        </p:spPr>
        <p:txBody>
          <a:bodyPr>
            <a:spAutoFit/>
          </a:bodyPr>
          <a:lstStyle/>
          <a:p>
            <a:r>
              <a:rPr lang="ru-RU">
                <a:solidFill>
                  <a:schemeClr val="tx2"/>
                </a:solidFill>
              </a:rPr>
              <a:t>П</a:t>
            </a:r>
          </a:p>
          <a:p>
            <a:r>
              <a:rPr lang="ru-RU">
                <a:solidFill>
                  <a:schemeClr val="tx2"/>
                </a:solidFill>
              </a:rPr>
              <a:t>Р</a:t>
            </a:r>
          </a:p>
          <a:p>
            <a:r>
              <a:rPr lang="ru-RU">
                <a:solidFill>
                  <a:schemeClr val="tx2"/>
                </a:solidFill>
              </a:rPr>
              <a:t>О</a:t>
            </a:r>
          </a:p>
          <a:p>
            <a:r>
              <a:rPr lang="ru-RU">
                <a:solidFill>
                  <a:schemeClr val="tx2"/>
                </a:solidFill>
              </a:rPr>
              <a:t>Е</a:t>
            </a:r>
          </a:p>
          <a:p>
            <a:r>
              <a:rPr lang="ru-RU">
                <a:solidFill>
                  <a:schemeClr val="tx2"/>
                </a:solidFill>
              </a:rPr>
              <a:t>К</a:t>
            </a:r>
          </a:p>
          <a:p>
            <a:r>
              <a:rPr lang="ru-RU">
                <a:solidFill>
                  <a:schemeClr val="tx2"/>
                </a:solidFill>
              </a:rPr>
              <a:t>Т </a:t>
            </a:r>
          </a:p>
        </p:txBody>
      </p:sp>
      <p:sp>
        <p:nvSpPr>
          <p:cNvPr id="10252" name="Line 12"/>
          <p:cNvSpPr>
            <a:spLocks noChangeShapeType="1"/>
          </p:cNvSpPr>
          <p:nvPr/>
        </p:nvSpPr>
        <p:spPr bwMode="auto">
          <a:xfrm flipH="1" flipV="1">
            <a:off x="3924301" y="1977629"/>
            <a:ext cx="432197" cy="972740"/>
          </a:xfrm>
          <a:prstGeom prst="line">
            <a:avLst/>
          </a:prstGeom>
          <a:noFill/>
          <a:ln w="9525">
            <a:solidFill>
              <a:schemeClr val="tx1"/>
            </a:solidFill>
            <a:round/>
            <a:headEnd/>
            <a:tailEnd type="triangle" w="med" len="med"/>
          </a:ln>
        </p:spPr>
        <p:txBody>
          <a:bodyPr/>
          <a:lstStyle/>
          <a:p>
            <a:endParaRPr lang="ru-RU" sz="1350"/>
          </a:p>
        </p:txBody>
      </p:sp>
      <p:sp>
        <p:nvSpPr>
          <p:cNvPr id="10253" name="Line 13"/>
          <p:cNvSpPr>
            <a:spLocks noChangeShapeType="1"/>
          </p:cNvSpPr>
          <p:nvPr/>
        </p:nvSpPr>
        <p:spPr bwMode="auto">
          <a:xfrm flipH="1">
            <a:off x="3924301" y="3112294"/>
            <a:ext cx="432197" cy="0"/>
          </a:xfrm>
          <a:prstGeom prst="line">
            <a:avLst/>
          </a:prstGeom>
          <a:noFill/>
          <a:ln w="9525">
            <a:solidFill>
              <a:schemeClr val="tx1"/>
            </a:solidFill>
            <a:round/>
            <a:headEnd/>
            <a:tailEnd type="triangle" w="med" len="med"/>
          </a:ln>
        </p:spPr>
        <p:txBody>
          <a:bodyPr/>
          <a:lstStyle/>
          <a:p>
            <a:endParaRPr lang="ru-RU" sz="1350"/>
          </a:p>
        </p:txBody>
      </p:sp>
      <p:sp>
        <p:nvSpPr>
          <p:cNvPr id="10254" name="Line 14"/>
          <p:cNvSpPr>
            <a:spLocks noChangeShapeType="1"/>
          </p:cNvSpPr>
          <p:nvPr/>
        </p:nvSpPr>
        <p:spPr bwMode="auto">
          <a:xfrm flipH="1">
            <a:off x="3924301" y="3274219"/>
            <a:ext cx="432197" cy="1079897"/>
          </a:xfrm>
          <a:prstGeom prst="line">
            <a:avLst/>
          </a:prstGeom>
          <a:noFill/>
          <a:ln w="9525">
            <a:solidFill>
              <a:schemeClr val="tx1"/>
            </a:solidFill>
            <a:round/>
            <a:headEnd/>
            <a:tailEnd type="triangle" w="med" len="med"/>
          </a:ln>
        </p:spPr>
        <p:txBody>
          <a:bodyPr/>
          <a:lstStyle/>
          <a:p>
            <a:endParaRPr lang="ru-RU" sz="1350"/>
          </a:p>
        </p:txBody>
      </p:sp>
      <p:sp>
        <p:nvSpPr>
          <p:cNvPr id="10255" name="Line 15"/>
          <p:cNvSpPr>
            <a:spLocks noChangeShapeType="1"/>
          </p:cNvSpPr>
          <p:nvPr/>
        </p:nvSpPr>
        <p:spPr bwMode="auto">
          <a:xfrm flipV="1">
            <a:off x="4572000" y="2031206"/>
            <a:ext cx="540544" cy="919163"/>
          </a:xfrm>
          <a:prstGeom prst="line">
            <a:avLst/>
          </a:prstGeom>
          <a:noFill/>
          <a:ln w="9525">
            <a:solidFill>
              <a:schemeClr val="tx1"/>
            </a:solidFill>
            <a:round/>
            <a:headEnd/>
            <a:tailEnd type="triangle" w="med" len="med"/>
          </a:ln>
        </p:spPr>
        <p:txBody>
          <a:bodyPr/>
          <a:lstStyle/>
          <a:p>
            <a:endParaRPr lang="ru-RU" sz="1350"/>
          </a:p>
        </p:txBody>
      </p:sp>
      <p:sp>
        <p:nvSpPr>
          <p:cNvPr id="10256" name="Line 16"/>
          <p:cNvSpPr>
            <a:spLocks noChangeShapeType="1"/>
          </p:cNvSpPr>
          <p:nvPr/>
        </p:nvSpPr>
        <p:spPr bwMode="auto">
          <a:xfrm>
            <a:off x="4572000" y="3112294"/>
            <a:ext cx="540544" cy="0"/>
          </a:xfrm>
          <a:prstGeom prst="line">
            <a:avLst/>
          </a:prstGeom>
          <a:noFill/>
          <a:ln w="9525">
            <a:solidFill>
              <a:schemeClr val="tx1"/>
            </a:solidFill>
            <a:round/>
            <a:headEnd/>
            <a:tailEnd type="triangle" w="med" len="med"/>
          </a:ln>
        </p:spPr>
        <p:txBody>
          <a:bodyPr/>
          <a:lstStyle/>
          <a:p>
            <a:endParaRPr lang="ru-RU" sz="1350"/>
          </a:p>
        </p:txBody>
      </p:sp>
      <p:sp>
        <p:nvSpPr>
          <p:cNvPr id="10258" name="Line 18"/>
          <p:cNvSpPr>
            <a:spLocks noChangeShapeType="1"/>
          </p:cNvSpPr>
          <p:nvPr/>
        </p:nvSpPr>
        <p:spPr bwMode="auto">
          <a:xfrm>
            <a:off x="4572000" y="3327798"/>
            <a:ext cx="540544" cy="1026319"/>
          </a:xfrm>
          <a:prstGeom prst="line">
            <a:avLst/>
          </a:prstGeom>
          <a:noFill/>
          <a:ln w="9525">
            <a:solidFill>
              <a:schemeClr val="tx1"/>
            </a:solidFill>
            <a:round/>
            <a:headEnd/>
            <a:tailEnd type="triangle" w="med" len="med"/>
          </a:ln>
        </p:spPr>
        <p:txBody>
          <a:bodyPr/>
          <a:lstStyle/>
          <a:p>
            <a:endParaRPr lang="ru-RU" sz="1350"/>
          </a:p>
        </p:txBody>
      </p:sp>
    </p:spTree>
    <p:extLst>
      <p:ext uri="{BB962C8B-B14F-4D97-AF65-F5344CB8AC3E}">
        <p14:creationId xmlns:p14="http://schemas.microsoft.com/office/powerpoint/2010/main" val="154168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1000" fill="hold"/>
                                        <p:tgtEl>
                                          <p:spTgt spid="10245"/>
                                        </p:tgtEl>
                                        <p:attrNameLst>
                                          <p:attrName>ppt_x</p:attrName>
                                        </p:attrNameLst>
                                      </p:cBhvr>
                                      <p:tavLst>
                                        <p:tav tm="0">
                                          <p:val>
                                            <p:strVal val="#ppt_x-.2"/>
                                          </p:val>
                                        </p:tav>
                                        <p:tav tm="100000">
                                          <p:val>
                                            <p:strVal val="#ppt_x"/>
                                          </p:val>
                                        </p:tav>
                                      </p:tavLst>
                                    </p:anim>
                                    <p:anim calcmode="lin" valueType="num">
                                      <p:cBhvr>
                                        <p:cTn id="8" dur="1000" fill="hold"/>
                                        <p:tgtEl>
                                          <p:spTgt spid="1024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5"/>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0252"/>
                                        </p:tgtEl>
                                        <p:attrNameLst>
                                          <p:attrName>style.visibility</p:attrName>
                                        </p:attrNameLst>
                                      </p:cBhvr>
                                      <p:to>
                                        <p:strVal val="visible"/>
                                      </p:to>
                                    </p:set>
                                    <p:animEffect transition="in" filter="wipe(down)">
                                      <p:cBhvr>
                                        <p:cTn id="12" dur="500"/>
                                        <p:tgtEl>
                                          <p:spTgt spid="10252"/>
                                        </p:tgtEl>
                                      </p:cBhvr>
                                    </p:animEffect>
                                  </p:childTnLst>
                                </p:cTn>
                              </p:par>
                            </p:childTnLst>
                          </p:cTn>
                        </p:par>
                        <p:par>
                          <p:cTn id="13" fill="hold">
                            <p:stCondLst>
                              <p:cond delay="1000"/>
                            </p:stCondLst>
                            <p:childTnLst>
                              <p:par>
                                <p:cTn id="14" presetID="29" presetClass="entr" presetSubtype="0" fill="hold" grpId="0" nodeType="afterEffect">
                                  <p:stCondLst>
                                    <p:cond delay="0"/>
                                  </p:stCondLst>
                                  <p:childTnLst>
                                    <p:set>
                                      <p:cBhvr>
                                        <p:cTn id="15" dur="1" fill="hold">
                                          <p:stCondLst>
                                            <p:cond delay="0"/>
                                          </p:stCondLst>
                                        </p:cTn>
                                        <p:tgtEl>
                                          <p:spTgt spid="10246"/>
                                        </p:tgtEl>
                                        <p:attrNameLst>
                                          <p:attrName>style.visibility</p:attrName>
                                        </p:attrNameLst>
                                      </p:cBhvr>
                                      <p:to>
                                        <p:strVal val="visible"/>
                                      </p:to>
                                    </p:set>
                                    <p:anim calcmode="lin" valueType="num">
                                      <p:cBhvr>
                                        <p:cTn id="16" dur="1000" fill="hold"/>
                                        <p:tgtEl>
                                          <p:spTgt spid="10246"/>
                                        </p:tgtEl>
                                        <p:attrNameLst>
                                          <p:attrName>ppt_x</p:attrName>
                                        </p:attrNameLst>
                                      </p:cBhvr>
                                      <p:tavLst>
                                        <p:tav tm="0">
                                          <p:val>
                                            <p:strVal val="#ppt_x-.2"/>
                                          </p:val>
                                        </p:tav>
                                        <p:tav tm="100000">
                                          <p:val>
                                            <p:strVal val="#ppt_x"/>
                                          </p:val>
                                        </p:tav>
                                      </p:tavLst>
                                    </p:anim>
                                    <p:anim calcmode="lin" valueType="num">
                                      <p:cBhvr>
                                        <p:cTn id="17" dur="1000" fill="hold"/>
                                        <p:tgtEl>
                                          <p:spTgt spid="10246"/>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024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253"/>
                                        </p:tgtEl>
                                        <p:attrNameLst>
                                          <p:attrName>style.visibility</p:attrName>
                                        </p:attrNameLst>
                                      </p:cBhvr>
                                      <p:to>
                                        <p:strVal val="visible"/>
                                      </p:to>
                                    </p:set>
                                    <p:animEffect transition="in" filter="wipe(down)">
                                      <p:cBhvr>
                                        <p:cTn id="21" dur="500"/>
                                        <p:tgtEl>
                                          <p:spTgt spid="10253"/>
                                        </p:tgtEl>
                                      </p:cBhvr>
                                    </p:animEffect>
                                  </p:childTnLst>
                                </p:cTn>
                              </p:par>
                            </p:childTnLst>
                          </p:cTn>
                        </p:par>
                        <p:par>
                          <p:cTn id="22" fill="hold">
                            <p:stCondLst>
                              <p:cond delay="2000"/>
                            </p:stCondLst>
                            <p:childTnLst>
                              <p:par>
                                <p:cTn id="23" presetID="29" presetClass="entr" presetSubtype="0" fill="hold" grpId="0" nodeType="afterEffect">
                                  <p:stCondLst>
                                    <p:cond delay="0"/>
                                  </p:stCondLst>
                                  <p:childTnLst>
                                    <p:set>
                                      <p:cBhvr>
                                        <p:cTn id="24" dur="1" fill="hold">
                                          <p:stCondLst>
                                            <p:cond delay="0"/>
                                          </p:stCondLst>
                                        </p:cTn>
                                        <p:tgtEl>
                                          <p:spTgt spid="10247"/>
                                        </p:tgtEl>
                                        <p:attrNameLst>
                                          <p:attrName>style.visibility</p:attrName>
                                        </p:attrNameLst>
                                      </p:cBhvr>
                                      <p:to>
                                        <p:strVal val="visible"/>
                                      </p:to>
                                    </p:set>
                                    <p:anim calcmode="lin" valueType="num">
                                      <p:cBhvr>
                                        <p:cTn id="25" dur="1000" fill="hold"/>
                                        <p:tgtEl>
                                          <p:spTgt spid="10247"/>
                                        </p:tgtEl>
                                        <p:attrNameLst>
                                          <p:attrName>ppt_x</p:attrName>
                                        </p:attrNameLst>
                                      </p:cBhvr>
                                      <p:tavLst>
                                        <p:tav tm="0">
                                          <p:val>
                                            <p:strVal val="#ppt_x-.2"/>
                                          </p:val>
                                        </p:tav>
                                        <p:tav tm="100000">
                                          <p:val>
                                            <p:strVal val="#ppt_x"/>
                                          </p:val>
                                        </p:tav>
                                      </p:tavLst>
                                    </p:anim>
                                    <p:anim calcmode="lin" valueType="num">
                                      <p:cBhvr>
                                        <p:cTn id="26" dur="1000" fill="hold"/>
                                        <p:tgtEl>
                                          <p:spTgt spid="10247"/>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024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254"/>
                                        </p:tgtEl>
                                        <p:attrNameLst>
                                          <p:attrName>style.visibility</p:attrName>
                                        </p:attrNameLst>
                                      </p:cBhvr>
                                      <p:to>
                                        <p:strVal val="visible"/>
                                      </p:to>
                                    </p:set>
                                    <p:animEffect transition="in" filter="wipe(down)">
                                      <p:cBhvr>
                                        <p:cTn id="30" dur="500"/>
                                        <p:tgtEl>
                                          <p:spTgt spid="10254"/>
                                        </p:tgtEl>
                                      </p:cBhvr>
                                    </p:animEffect>
                                  </p:childTnLst>
                                </p:cTn>
                              </p:par>
                            </p:childTnLst>
                          </p:cTn>
                        </p:par>
                        <p:par>
                          <p:cTn id="31" fill="hold">
                            <p:stCondLst>
                              <p:cond delay="3000"/>
                            </p:stCondLst>
                            <p:childTnLst>
                              <p:par>
                                <p:cTn id="32" presetID="29" presetClass="entr" presetSubtype="0" fill="hold" grpId="0" nodeType="afterEffect">
                                  <p:stCondLst>
                                    <p:cond delay="0"/>
                                  </p:stCondLst>
                                  <p:childTnLst>
                                    <p:set>
                                      <p:cBhvr>
                                        <p:cTn id="33" dur="1" fill="hold">
                                          <p:stCondLst>
                                            <p:cond delay="0"/>
                                          </p:stCondLst>
                                        </p:cTn>
                                        <p:tgtEl>
                                          <p:spTgt spid="10248"/>
                                        </p:tgtEl>
                                        <p:attrNameLst>
                                          <p:attrName>style.visibility</p:attrName>
                                        </p:attrNameLst>
                                      </p:cBhvr>
                                      <p:to>
                                        <p:strVal val="visible"/>
                                      </p:to>
                                    </p:set>
                                    <p:anim calcmode="lin" valueType="num">
                                      <p:cBhvr>
                                        <p:cTn id="34" dur="1000" fill="hold"/>
                                        <p:tgtEl>
                                          <p:spTgt spid="10248"/>
                                        </p:tgtEl>
                                        <p:attrNameLst>
                                          <p:attrName>ppt_x</p:attrName>
                                        </p:attrNameLst>
                                      </p:cBhvr>
                                      <p:tavLst>
                                        <p:tav tm="0">
                                          <p:val>
                                            <p:strVal val="#ppt_x-.2"/>
                                          </p:val>
                                        </p:tav>
                                        <p:tav tm="100000">
                                          <p:val>
                                            <p:strVal val="#ppt_x"/>
                                          </p:val>
                                        </p:tav>
                                      </p:tavLst>
                                    </p:anim>
                                    <p:anim calcmode="lin" valueType="num">
                                      <p:cBhvr>
                                        <p:cTn id="35" dur="1000" fill="hold"/>
                                        <p:tgtEl>
                                          <p:spTgt spid="1024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024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255"/>
                                        </p:tgtEl>
                                        <p:attrNameLst>
                                          <p:attrName>style.visibility</p:attrName>
                                        </p:attrNameLst>
                                      </p:cBhvr>
                                      <p:to>
                                        <p:strVal val="visible"/>
                                      </p:to>
                                    </p:set>
                                    <p:animEffect transition="in" filter="wipe(down)">
                                      <p:cBhvr>
                                        <p:cTn id="39" dur="500"/>
                                        <p:tgtEl>
                                          <p:spTgt spid="10255"/>
                                        </p:tgtEl>
                                      </p:cBhvr>
                                    </p:animEffect>
                                  </p:childTnLst>
                                </p:cTn>
                              </p:par>
                            </p:childTnLst>
                          </p:cTn>
                        </p:par>
                        <p:par>
                          <p:cTn id="40" fill="hold">
                            <p:stCondLst>
                              <p:cond delay="4000"/>
                            </p:stCondLst>
                            <p:childTnLst>
                              <p:par>
                                <p:cTn id="41" presetID="29" presetClass="entr" presetSubtype="0" fill="hold" grpId="0" nodeType="afterEffect">
                                  <p:stCondLst>
                                    <p:cond delay="0"/>
                                  </p:stCondLst>
                                  <p:childTnLst>
                                    <p:set>
                                      <p:cBhvr>
                                        <p:cTn id="42" dur="1" fill="hold">
                                          <p:stCondLst>
                                            <p:cond delay="0"/>
                                          </p:stCondLst>
                                        </p:cTn>
                                        <p:tgtEl>
                                          <p:spTgt spid="10249"/>
                                        </p:tgtEl>
                                        <p:attrNameLst>
                                          <p:attrName>style.visibility</p:attrName>
                                        </p:attrNameLst>
                                      </p:cBhvr>
                                      <p:to>
                                        <p:strVal val="visible"/>
                                      </p:to>
                                    </p:set>
                                    <p:anim calcmode="lin" valueType="num">
                                      <p:cBhvr>
                                        <p:cTn id="43" dur="1000" fill="hold"/>
                                        <p:tgtEl>
                                          <p:spTgt spid="10249"/>
                                        </p:tgtEl>
                                        <p:attrNameLst>
                                          <p:attrName>ppt_x</p:attrName>
                                        </p:attrNameLst>
                                      </p:cBhvr>
                                      <p:tavLst>
                                        <p:tav tm="0">
                                          <p:val>
                                            <p:strVal val="#ppt_x-.2"/>
                                          </p:val>
                                        </p:tav>
                                        <p:tav tm="100000">
                                          <p:val>
                                            <p:strVal val="#ppt_x"/>
                                          </p:val>
                                        </p:tav>
                                      </p:tavLst>
                                    </p:anim>
                                    <p:anim calcmode="lin" valueType="num">
                                      <p:cBhvr>
                                        <p:cTn id="44" dur="1000" fill="hold"/>
                                        <p:tgtEl>
                                          <p:spTgt spid="10249"/>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0249"/>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256"/>
                                        </p:tgtEl>
                                        <p:attrNameLst>
                                          <p:attrName>style.visibility</p:attrName>
                                        </p:attrNameLst>
                                      </p:cBhvr>
                                      <p:to>
                                        <p:strVal val="visible"/>
                                      </p:to>
                                    </p:set>
                                    <p:animEffect transition="in" filter="wipe(down)">
                                      <p:cBhvr>
                                        <p:cTn id="48" dur="500"/>
                                        <p:tgtEl>
                                          <p:spTgt spid="10256"/>
                                        </p:tgtEl>
                                      </p:cBhvr>
                                    </p:animEffect>
                                  </p:childTnLst>
                                </p:cTn>
                              </p:par>
                            </p:childTnLst>
                          </p:cTn>
                        </p:par>
                        <p:par>
                          <p:cTn id="49" fill="hold">
                            <p:stCondLst>
                              <p:cond delay="5000"/>
                            </p:stCondLst>
                            <p:childTnLst>
                              <p:par>
                                <p:cTn id="50" presetID="29" presetClass="entr" presetSubtype="0" fill="hold" grpId="0" nodeType="afterEffect">
                                  <p:stCondLst>
                                    <p:cond delay="0"/>
                                  </p:stCondLst>
                                  <p:childTnLst>
                                    <p:set>
                                      <p:cBhvr>
                                        <p:cTn id="51" dur="1" fill="hold">
                                          <p:stCondLst>
                                            <p:cond delay="0"/>
                                          </p:stCondLst>
                                        </p:cTn>
                                        <p:tgtEl>
                                          <p:spTgt spid="10250"/>
                                        </p:tgtEl>
                                        <p:attrNameLst>
                                          <p:attrName>style.visibility</p:attrName>
                                        </p:attrNameLst>
                                      </p:cBhvr>
                                      <p:to>
                                        <p:strVal val="visible"/>
                                      </p:to>
                                    </p:set>
                                    <p:anim calcmode="lin" valueType="num">
                                      <p:cBhvr>
                                        <p:cTn id="52" dur="1000" fill="hold"/>
                                        <p:tgtEl>
                                          <p:spTgt spid="10250"/>
                                        </p:tgtEl>
                                        <p:attrNameLst>
                                          <p:attrName>ppt_x</p:attrName>
                                        </p:attrNameLst>
                                      </p:cBhvr>
                                      <p:tavLst>
                                        <p:tav tm="0">
                                          <p:val>
                                            <p:strVal val="#ppt_x-.2"/>
                                          </p:val>
                                        </p:tav>
                                        <p:tav tm="100000">
                                          <p:val>
                                            <p:strVal val="#ppt_x"/>
                                          </p:val>
                                        </p:tav>
                                      </p:tavLst>
                                    </p:anim>
                                    <p:anim calcmode="lin" valueType="num">
                                      <p:cBhvr>
                                        <p:cTn id="53" dur="1000" fill="hold"/>
                                        <p:tgtEl>
                                          <p:spTgt spid="10250"/>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025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258"/>
                                        </p:tgtEl>
                                        <p:attrNameLst>
                                          <p:attrName>style.visibility</p:attrName>
                                        </p:attrNameLst>
                                      </p:cBhvr>
                                      <p:to>
                                        <p:strVal val="visible"/>
                                      </p:to>
                                    </p:set>
                                    <p:animEffect transition="in" filter="wipe(down)">
                                      <p:cBhvr>
                                        <p:cTn id="57" dur="500"/>
                                        <p:tgtEl>
                                          <p:spTgt spid="10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P spid="10246" grpId="0" animBg="1"/>
      <p:bldP spid="10247" grpId="0" animBg="1"/>
      <p:bldP spid="10248" grpId="0" animBg="1"/>
      <p:bldP spid="10249" grpId="0" animBg="1"/>
      <p:bldP spid="10250" grpId="0" animBg="1"/>
      <p:bldP spid="10252" grpId="0" animBg="1"/>
      <p:bldP spid="10253" grpId="0" animBg="1"/>
      <p:bldP spid="10254" grpId="0" animBg="1"/>
      <p:bldP spid="10255" grpId="0" animBg="1"/>
      <p:bldP spid="10256" grpId="0" animBg="1"/>
      <p:bldP spid="1025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algn="l" eaLnBrk="1" hangingPunct="1"/>
            <a:r>
              <a:rPr lang="ru-RU" sz="1800" dirty="0">
                <a:latin typeface="Arial" panose="020B0604020202020204" pitchFamily="34" charset="0"/>
                <a:cs typeface="Arial" panose="020B0604020202020204" pitchFamily="34" charset="0"/>
              </a:rPr>
              <a:t>                   Сравнительная </a:t>
            </a:r>
            <a:br>
              <a:rPr lang="ru-RU" sz="1800" dirty="0">
                <a:latin typeface="Arial" panose="020B0604020202020204" pitchFamily="34" charset="0"/>
                <a:cs typeface="Arial" panose="020B0604020202020204" pitchFamily="34" charset="0"/>
              </a:rPr>
            </a:br>
            <a:r>
              <a:rPr lang="ru-RU" sz="1800" dirty="0">
                <a:latin typeface="Arial" panose="020B0604020202020204" pitchFamily="34" charset="0"/>
                <a:cs typeface="Arial" panose="020B0604020202020204" pitchFamily="34" charset="0"/>
              </a:rPr>
              <a:t>            характеристика  проектов</a:t>
            </a:r>
          </a:p>
        </p:txBody>
      </p:sp>
      <p:graphicFrame>
        <p:nvGraphicFramePr>
          <p:cNvPr id="14398" name="Group 62"/>
          <p:cNvGraphicFramePr>
            <a:graphicFrameLocks noGrp="1"/>
          </p:cNvGraphicFramePr>
          <p:nvPr>
            <p:ph idx="4294967295"/>
            <p:extLst>
              <p:ext uri="{D42A27DB-BD31-4B8C-83A1-F6EECF244321}">
                <p14:modId xmlns:p14="http://schemas.microsoft.com/office/powerpoint/2010/main" val="1555332803"/>
              </p:ext>
            </p:extLst>
          </p:nvPr>
        </p:nvGraphicFramePr>
        <p:xfrm>
          <a:off x="434729" y="943164"/>
          <a:ext cx="7538562" cy="4077892"/>
        </p:xfrm>
        <a:graphic>
          <a:graphicData uri="http://schemas.openxmlformats.org/drawingml/2006/table">
            <a:tbl>
              <a:tblPr/>
              <a:tblGrid>
                <a:gridCol w="1457995">
                  <a:extLst>
                    <a:ext uri="{9D8B030D-6E8A-4147-A177-3AD203B41FA5}">
                      <a16:colId xmlns:a16="http://schemas.microsoft.com/office/drawing/2014/main" val="20000"/>
                    </a:ext>
                  </a:extLst>
                </a:gridCol>
                <a:gridCol w="2026390">
                  <a:extLst>
                    <a:ext uri="{9D8B030D-6E8A-4147-A177-3AD203B41FA5}">
                      <a16:colId xmlns:a16="http://schemas.microsoft.com/office/drawing/2014/main" val="20001"/>
                    </a:ext>
                  </a:extLst>
                </a:gridCol>
                <a:gridCol w="2027787">
                  <a:extLst>
                    <a:ext uri="{9D8B030D-6E8A-4147-A177-3AD203B41FA5}">
                      <a16:colId xmlns:a16="http://schemas.microsoft.com/office/drawing/2014/main" val="20002"/>
                    </a:ext>
                  </a:extLst>
                </a:gridCol>
                <a:gridCol w="2026390">
                  <a:extLst>
                    <a:ext uri="{9D8B030D-6E8A-4147-A177-3AD203B41FA5}">
                      <a16:colId xmlns:a16="http://schemas.microsoft.com/office/drawing/2014/main" val="20003"/>
                    </a:ext>
                  </a:extLst>
                </a:gridCol>
              </a:tblGrid>
              <a:tr h="445294">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2100" b="0" i="0" u="none" strike="noStrike" cap="none" normalizeH="0" baseline="0" dirty="0">
                          <a:ln>
                            <a:noFill/>
                          </a:ln>
                          <a:solidFill>
                            <a:schemeClr val="tx2">
                              <a:lumMod val="50000"/>
                            </a:schemeClr>
                          </a:solidFill>
                          <a:effectLst/>
                          <a:latin typeface="Arial Black" pitchFamily="34" charset="0"/>
                        </a:rPr>
                        <a:t>проект</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2100" b="0" i="0" u="none" strike="noStrike" cap="none" normalizeH="0" baseline="0" dirty="0">
                          <a:ln>
                            <a:noFill/>
                          </a:ln>
                          <a:solidFill>
                            <a:schemeClr val="tx2">
                              <a:lumMod val="50000"/>
                            </a:schemeClr>
                          </a:solidFill>
                          <a:effectLst/>
                          <a:latin typeface="Arial Black" pitchFamily="34" charset="0"/>
                        </a:rPr>
                        <a:t>цель</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2100" b="0" i="0" u="none" strike="noStrike" cap="none" normalizeH="0" baseline="0" dirty="0">
                          <a:ln>
                            <a:noFill/>
                          </a:ln>
                          <a:solidFill>
                            <a:schemeClr val="tx2">
                              <a:lumMod val="50000"/>
                            </a:schemeClr>
                          </a:solidFill>
                          <a:effectLst/>
                          <a:latin typeface="Arial Black" pitchFamily="34" charset="0"/>
                        </a:rPr>
                        <a:t>структура</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2100" b="0" i="0" u="none" strike="noStrike" cap="none" normalizeH="0" baseline="0" dirty="0">
                          <a:ln>
                            <a:noFill/>
                          </a:ln>
                          <a:solidFill>
                            <a:schemeClr val="tx2">
                              <a:lumMod val="50000"/>
                            </a:schemeClr>
                          </a:solidFill>
                          <a:effectLst/>
                          <a:latin typeface="Arial Black" pitchFamily="34" charset="0"/>
                        </a:rPr>
                        <a:t>результат</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5606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500" b="0" i="0" u="none" strike="noStrike" cap="none" normalizeH="0" baseline="0" dirty="0">
                          <a:ln>
                            <a:noFill/>
                          </a:ln>
                          <a:solidFill>
                            <a:schemeClr val="tx2"/>
                          </a:solidFill>
                          <a:effectLst/>
                          <a:latin typeface="Arial Black" pitchFamily="34" charset="0"/>
                        </a:rPr>
                        <a:t>Информационный</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a:ln>
                            <a:noFill/>
                          </a:ln>
                          <a:solidFill>
                            <a:schemeClr val="tx2"/>
                          </a:solidFill>
                          <a:effectLst/>
                          <a:latin typeface="Arial Black" pitchFamily="34" charset="0"/>
                        </a:rPr>
                        <a:t>Изучение объекта.</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a:ln>
                            <a:noFill/>
                          </a:ln>
                          <a:solidFill>
                            <a:schemeClr val="tx2"/>
                          </a:solidFill>
                          <a:effectLst/>
                          <a:latin typeface="Arial Black" pitchFamily="34" charset="0"/>
                        </a:rPr>
                        <a:t>Анализ и обобщение фактов</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a:ln>
                            <a:noFill/>
                          </a:ln>
                          <a:solidFill>
                            <a:schemeClr val="tx2"/>
                          </a:solidFill>
                          <a:effectLst/>
                          <a:latin typeface="Arial Black" pitchFamily="34" charset="0"/>
                        </a:rPr>
                        <a:t>Получение и обра-ботка информации по установленной методике</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a:ln>
                            <a:noFill/>
                          </a:ln>
                          <a:solidFill>
                            <a:schemeClr val="tx2"/>
                          </a:solidFill>
                          <a:effectLst/>
                          <a:latin typeface="Arial Black" pitchFamily="34" charset="0"/>
                        </a:rPr>
                        <a:t>Доклад, альбом, презентация</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2019">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500" b="0" i="0" u="none" strike="noStrike" cap="none" normalizeH="0" baseline="0" dirty="0" smtClean="0">
                          <a:ln>
                            <a:noFill/>
                          </a:ln>
                          <a:solidFill>
                            <a:schemeClr val="tx2"/>
                          </a:solidFill>
                          <a:effectLst/>
                          <a:latin typeface="Arial Black" pitchFamily="34" charset="0"/>
                        </a:rPr>
                        <a:t>Творческий</a:t>
                      </a:r>
                      <a:endParaRPr kumimoji="0" lang="ru-RU" sz="1500" b="0" i="0" u="none" strike="noStrike" cap="none" normalizeH="0" baseline="0" dirty="0">
                        <a:ln>
                          <a:noFill/>
                        </a:ln>
                        <a:solidFill>
                          <a:schemeClr val="tx2"/>
                        </a:solidFill>
                        <a:effectLst/>
                        <a:latin typeface="Arial Black"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dirty="0">
                          <a:ln>
                            <a:noFill/>
                          </a:ln>
                          <a:solidFill>
                            <a:schemeClr val="tx2"/>
                          </a:solidFill>
                          <a:effectLst/>
                          <a:latin typeface="Arial Black" pitchFamily="34" charset="0"/>
                        </a:rPr>
                        <a:t>Накопление творческого опыта.</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dirty="0">
                          <a:ln>
                            <a:noFill/>
                          </a:ln>
                          <a:solidFill>
                            <a:schemeClr val="tx2"/>
                          </a:solidFill>
                          <a:effectLst/>
                          <a:latin typeface="Arial Black" pitchFamily="34" charset="0"/>
                        </a:rPr>
                        <a:t>Развитие фантазии и воображения</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dirty="0">
                          <a:ln>
                            <a:noFill/>
                          </a:ln>
                          <a:solidFill>
                            <a:schemeClr val="tx2"/>
                          </a:solidFill>
                          <a:effectLst/>
                          <a:latin typeface="Arial Black" pitchFamily="34" charset="0"/>
                        </a:rPr>
                        <a:t>Детально не </a:t>
                      </a:r>
                      <a:r>
                        <a:rPr kumimoji="0" lang="ru-RU" sz="1100" b="0" i="0" u="none" strike="noStrike" cap="none" normalizeH="0" baseline="0" dirty="0" smtClean="0">
                          <a:ln>
                            <a:noFill/>
                          </a:ln>
                          <a:solidFill>
                            <a:schemeClr val="tx2"/>
                          </a:solidFill>
                          <a:effectLst/>
                          <a:latin typeface="Arial Black" pitchFamily="34" charset="0"/>
                        </a:rPr>
                        <a:t>прорабатывается</a:t>
                      </a:r>
                      <a:r>
                        <a:rPr kumimoji="0" lang="ru-RU" sz="1100" b="0" i="0" u="none" strike="noStrike" cap="none" normalizeH="0" baseline="0" dirty="0">
                          <a:ln>
                            <a:noFill/>
                          </a:ln>
                          <a:solidFill>
                            <a:schemeClr val="tx2"/>
                          </a:solidFill>
                          <a:effectLst/>
                          <a:latin typeface="Arial Black" pitchFamily="34" charset="0"/>
                        </a:rPr>
                        <a:t>, только намечается. </a:t>
                      </a:r>
                      <a:r>
                        <a:rPr kumimoji="0" lang="ru-RU" sz="1100" b="0" i="0" u="none" strike="noStrike" cap="none" normalizeH="0" baseline="0" dirty="0" smtClean="0">
                          <a:ln>
                            <a:noFill/>
                          </a:ln>
                          <a:solidFill>
                            <a:schemeClr val="tx2"/>
                          </a:solidFill>
                          <a:effectLst/>
                          <a:latin typeface="Arial Black" pitchFamily="34" charset="0"/>
                        </a:rPr>
                        <a:t>Подчинена </a:t>
                      </a:r>
                      <a:r>
                        <a:rPr kumimoji="0" lang="ru-RU" sz="1100" b="0" i="0" u="none" strike="noStrike" cap="none" normalizeH="0" baseline="0" dirty="0">
                          <a:ln>
                            <a:noFill/>
                          </a:ln>
                          <a:solidFill>
                            <a:schemeClr val="tx2"/>
                          </a:solidFill>
                          <a:effectLst/>
                          <a:latin typeface="Arial Black" pitchFamily="34" charset="0"/>
                        </a:rPr>
                        <a:t>конечному результату</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dirty="0">
                          <a:ln>
                            <a:noFill/>
                          </a:ln>
                          <a:solidFill>
                            <a:schemeClr val="tx2"/>
                          </a:solidFill>
                          <a:effectLst/>
                          <a:latin typeface="Arial Black" pitchFamily="34" charset="0"/>
                        </a:rPr>
                        <a:t>Мультфильм, фильм или концерт с четко </a:t>
                      </a:r>
                      <a:r>
                        <a:rPr kumimoji="0" lang="ru-RU" sz="1100" b="0" i="0" u="none" strike="noStrike" cap="none" normalizeH="0" baseline="0" dirty="0" smtClean="0">
                          <a:ln>
                            <a:noFill/>
                          </a:ln>
                          <a:solidFill>
                            <a:schemeClr val="tx2"/>
                          </a:solidFill>
                          <a:effectLst/>
                          <a:latin typeface="Arial Black" pitchFamily="34" charset="0"/>
                        </a:rPr>
                        <a:t>продуманной </a:t>
                      </a:r>
                      <a:r>
                        <a:rPr kumimoji="0" lang="ru-RU" sz="1100" b="0" i="0" u="none" strike="noStrike" cap="none" normalizeH="0" baseline="0" dirty="0">
                          <a:ln>
                            <a:noFill/>
                          </a:ln>
                          <a:solidFill>
                            <a:schemeClr val="tx2"/>
                          </a:solidFill>
                          <a:effectLst/>
                          <a:latin typeface="Arial Black" pitchFamily="34" charset="0"/>
                        </a:rPr>
                        <a:t>структурой</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916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500" b="0" i="0" u="none" strike="noStrike" cap="none" normalizeH="0" baseline="0" dirty="0">
                          <a:ln>
                            <a:noFill/>
                          </a:ln>
                          <a:solidFill>
                            <a:schemeClr val="tx2"/>
                          </a:solidFill>
                          <a:effectLst/>
                          <a:latin typeface="Arial Black" pitchFamily="34" charset="0"/>
                        </a:rPr>
                        <a:t>Игровой</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dirty="0">
                          <a:ln>
                            <a:noFill/>
                          </a:ln>
                          <a:solidFill>
                            <a:schemeClr val="tx2"/>
                          </a:solidFill>
                          <a:effectLst/>
                          <a:latin typeface="Arial Black" pitchFamily="34" charset="0"/>
                        </a:rPr>
                        <a:t>Накопление игрового опыта</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a:ln>
                            <a:noFill/>
                          </a:ln>
                          <a:solidFill>
                            <a:schemeClr val="tx2"/>
                          </a:solidFill>
                          <a:effectLst/>
                          <a:latin typeface="Arial Black" pitchFamily="34" charset="0"/>
                        </a:rPr>
                        <a:t>Детально не прора-батывается, только намечается. Подчи-нена конечному результату</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dirty="0">
                          <a:ln>
                            <a:noFill/>
                          </a:ln>
                          <a:solidFill>
                            <a:schemeClr val="tx2"/>
                          </a:solidFill>
                          <a:effectLst/>
                          <a:latin typeface="Arial Black" pitchFamily="34" charset="0"/>
                        </a:rPr>
                        <a:t>Ожидаемый, четко обозначенный, ориентированный на социальные интересы. Спектакль</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5356">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500" b="0" i="0" u="none" strike="noStrike" cap="none" normalizeH="0" baseline="0">
                          <a:ln>
                            <a:noFill/>
                          </a:ln>
                          <a:solidFill>
                            <a:schemeClr val="tx2"/>
                          </a:solidFill>
                          <a:effectLst/>
                          <a:latin typeface="Arial Black" pitchFamily="34" charset="0"/>
                        </a:rPr>
                        <a:t>Практико-</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500" b="0" i="0" u="none" strike="noStrike" cap="none" normalizeH="0" baseline="0">
                          <a:ln>
                            <a:noFill/>
                          </a:ln>
                          <a:solidFill>
                            <a:schemeClr val="tx2"/>
                          </a:solidFill>
                          <a:effectLst/>
                          <a:latin typeface="Arial Black" pitchFamily="34" charset="0"/>
                        </a:rPr>
                        <a:t>ориенти-рованный</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dirty="0">
                          <a:ln>
                            <a:noFill/>
                          </a:ln>
                          <a:solidFill>
                            <a:schemeClr val="tx2"/>
                          </a:solidFill>
                          <a:effectLst/>
                          <a:latin typeface="Arial Black" pitchFamily="34" charset="0"/>
                        </a:rPr>
                        <a:t>Обогащение </a:t>
                      </a:r>
                      <a:r>
                        <a:rPr kumimoji="0" lang="ru-RU" sz="1100" b="0" i="0" u="none" strike="noStrike" cap="none" normalizeH="0" baseline="0" dirty="0" smtClean="0">
                          <a:ln>
                            <a:noFill/>
                          </a:ln>
                          <a:solidFill>
                            <a:schemeClr val="tx2"/>
                          </a:solidFill>
                          <a:effectLst/>
                          <a:latin typeface="Arial Black" pitchFamily="34" charset="0"/>
                        </a:rPr>
                        <a:t>социально-практического </a:t>
                      </a:r>
                      <a:r>
                        <a:rPr kumimoji="0" lang="ru-RU" sz="1100" b="0" i="0" u="none" strike="noStrike" cap="none" normalizeH="0" baseline="0" dirty="0">
                          <a:ln>
                            <a:noFill/>
                          </a:ln>
                          <a:solidFill>
                            <a:schemeClr val="tx2"/>
                          </a:solidFill>
                          <a:effectLst/>
                          <a:latin typeface="Arial Black" pitchFamily="34" charset="0"/>
                        </a:rPr>
                        <a:t>опыта</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dirty="0">
                          <a:ln>
                            <a:noFill/>
                          </a:ln>
                          <a:solidFill>
                            <a:schemeClr val="tx2"/>
                          </a:solidFill>
                          <a:effectLst/>
                          <a:latin typeface="Arial Black" pitchFamily="34" charset="0"/>
                        </a:rPr>
                        <a:t>Структура продумана. Четкая организация работы на каждом этапе</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ru-RU" sz="1100" b="0" i="0" u="none" strike="noStrike" cap="none" normalizeH="0" baseline="0" dirty="0">
                        <a:ln>
                          <a:noFill/>
                        </a:ln>
                        <a:solidFill>
                          <a:schemeClr val="tx2"/>
                        </a:solidFill>
                        <a:effectLst/>
                        <a:latin typeface="Arial Black"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ru-RU" sz="1100" b="0" i="0" u="none" strike="noStrike" cap="none" normalizeH="0" baseline="0" dirty="0">
                          <a:ln>
                            <a:noFill/>
                          </a:ln>
                          <a:solidFill>
                            <a:schemeClr val="tx2"/>
                          </a:solidFill>
                          <a:effectLst/>
                          <a:latin typeface="Arial Black" pitchFamily="34" charset="0"/>
                        </a:rPr>
                        <a:t>Ожидаемый, четко обозначенный, ориентированный на социальные интересы - помощь</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59853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Абилитационный</a:t>
            </a:r>
            <a:r>
              <a:rPr lang="ru-RU" dirty="0"/>
              <a:t> потенциал</a:t>
            </a:r>
            <a:endParaRPr lang="en-US" dirty="0"/>
          </a:p>
        </p:txBody>
      </p:sp>
      <p:pic>
        <p:nvPicPr>
          <p:cNvPr id="3" name="Объект 9">
            <a:extLst>
              <a:ext uri="{FF2B5EF4-FFF2-40B4-BE49-F238E27FC236}">
                <a16:creationId xmlns:a16="http://schemas.microsoft.com/office/drawing/2014/main" id="{082835A1-4510-E185-E9F4-4BF6DFE90F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9815" b="23070"/>
          <a:stretch/>
        </p:blipFill>
        <p:spPr>
          <a:xfrm>
            <a:off x="6143222" y="1271982"/>
            <a:ext cx="2917302" cy="3202958"/>
          </a:xfrm>
          <a:prstGeom prst="rect">
            <a:avLst/>
          </a:prstGeom>
        </p:spPr>
      </p:pic>
      <p:grpSp>
        <p:nvGrpSpPr>
          <p:cNvPr id="4" name="Группа 3">
            <a:extLst>
              <a:ext uri="{FF2B5EF4-FFF2-40B4-BE49-F238E27FC236}">
                <a16:creationId xmlns:a16="http://schemas.microsoft.com/office/drawing/2014/main" id="{A1CA128E-E220-CC0D-CFEA-BB514538B203}"/>
              </a:ext>
            </a:extLst>
          </p:cNvPr>
          <p:cNvGrpSpPr/>
          <p:nvPr/>
        </p:nvGrpSpPr>
        <p:grpSpPr>
          <a:xfrm>
            <a:off x="244513" y="965106"/>
            <a:ext cx="1285599" cy="1836568"/>
            <a:chOff x="0" y="2224"/>
            <a:chExt cx="1714176" cy="2448822"/>
          </a:xfrm>
        </p:grpSpPr>
        <p:sp>
          <p:nvSpPr>
            <p:cNvPr id="5" name="Стрелка: шеврон 11">
              <a:extLst>
                <a:ext uri="{FF2B5EF4-FFF2-40B4-BE49-F238E27FC236}">
                  <a16:creationId xmlns:a16="http://schemas.microsoft.com/office/drawing/2014/main" id="{8C624EDE-08FD-DCBD-0D07-9EA9A1DC59D2}"/>
                </a:ext>
              </a:extLst>
            </p:cNvPr>
            <p:cNvSpPr/>
            <p:nvPr/>
          </p:nvSpPr>
          <p:spPr>
            <a:xfrm rot="5400000">
              <a:off x="-367323" y="369547"/>
              <a:ext cx="2448822" cy="1714176"/>
            </a:xfrm>
            <a:prstGeom prst="chevron">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ru-RU" sz="863"/>
            </a:p>
          </p:txBody>
        </p:sp>
        <p:sp>
          <p:nvSpPr>
            <p:cNvPr id="6" name="Стрелка: шеврон 4">
              <a:extLst>
                <a:ext uri="{FF2B5EF4-FFF2-40B4-BE49-F238E27FC236}">
                  <a16:creationId xmlns:a16="http://schemas.microsoft.com/office/drawing/2014/main" id="{14BDA63A-7C35-22E5-5500-27EF3D0FB2CA}"/>
                </a:ext>
              </a:extLst>
            </p:cNvPr>
            <p:cNvSpPr txBox="1"/>
            <p:nvPr/>
          </p:nvSpPr>
          <p:spPr>
            <a:xfrm>
              <a:off x="0" y="859312"/>
              <a:ext cx="1714176" cy="734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7" tIns="10477" rIns="10477" bIns="10477" numCol="1" spcCol="1270" anchor="ctr" anchorCtr="0">
              <a:noAutofit/>
            </a:bodyPr>
            <a:lstStyle/>
            <a:p>
              <a:pPr algn="ctr" defTabSz="733430">
                <a:lnSpc>
                  <a:spcPct val="90000"/>
                </a:lnSpc>
                <a:spcBef>
                  <a:spcPct val="0"/>
                </a:spcBef>
                <a:spcAft>
                  <a:spcPct val="35000"/>
                </a:spcAft>
              </a:pPr>
              <a:r>
                <a:rPr lang="ru-RU" sz="1225" dirty="0">
                  <a:latin typeface="Arial" panose="020B0604020202020204" pitchFamily="34" charset="0"/>
                  <a:cs typeface="Arial" panose="020B0604020202020204" pitchFamily="34" charset="0"/>
                </a:rPr>
                <a:t>ПСИХОЛОГО-</a:t>
              </a:r>
              <a:r>
                <a:rPr lang="ru-RU" sz="953" dirty="0">
                  <a:latin typeface="Arial" panose="020B0604020202020204" pitchFamily="34" charset="0"/>
                  <a:cs typeface="Arial" panose="020B0604020202020204" pitchFamily="34" charset="0"/>
                </a:rPr>
                <a:t>ПЕДАГОГИЧЕСКИЙ</a:t>
              </a:r>
            </a:p>
          </p:txBody>
        </p:sp>
      </p:grpSp>
      <p:grpSp>
        <p:nvGrpSpPr>
          <p:cNvPr id="7" name="Группа 6">
            <a:extLst>
              <a:ext uri="{FF2B5EF4-FFF2-40B4-BE49-F238E27FC236}">
                <a16:creationId xmlns:a16="http://schemas.microsoft.com/office/drawing/2014/main" id="{9A6F58B9-48F1-3903-38D0-6C59EB0AFC65}"/>
              </a:ext>
            </a:extLst>
          </p:cNvPr>
          <p:cNvGrpSpPr/>
          <p:nvPr/>
        </p:nvGrpSpPr>
        <p:grpSpPr>
          <a:xfrm>
            <a:off x="1895154" y="1177399"/>
            <a:ext cx="4090080" cy="1361414"/>
            <a:chOff x="1714176" y="2224"/>
            <a:chExt cx="8501924" cy="1591734"/>
          </a:xfrm>
        </p:grpSpPr>
        <p:sp>
          <p:nvSpPr>
            <p:cNvPr id="8" name="Прямоугольник: скругленные верхние углы 14">
              <a:extLst>
                <a:ext uri="{FF2B5EF4-FFF2-40B4-BE49-F238E27FC236}">
                  <a16:creationId xmlns:a16="http://schemas.microsoft.com/office/drawing/2014/main" id="{27491821-95F2-DEF9-C24F-DD049437BCDC}"/>
                </a:ext>
              </a:extLst>
            </p:cNvPr>
            <p:cNvSpPr/>
            <p:nvPr/>
          </p:nvSpPr>
          <p:spPr>
            <a:xfrm rot="5400000">
              <a:off x="5169271" y="-3452871"/>
              <a:ext cx="1591734" cy="8501924"/>
            </a:xfrm>
            <a:prstGeom prst="round2Same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ru-RU" sz="863"/>
            </a:p>
          </p:txBody>
        </p:sp>
        <p:sp>
          <p:nvSpPr>
            <p:cNvPr id="9" name="Прямоугольник: скругленные верхние углы 6">
              <a:extLst>
                <a:ext uri="{FF2B5EF4-FFF2-40B4-BE49-F238E27FC236}">
                  <a16:creationId xmlns:a16="http://schemas.microsoft.com/office/drawing/2014/main" id="{8A8A8D14-A30A-5D74-5B2E-4B17C52B0615}"/>
                </a:ext>
              </a:extLst>
            </p:cNvPr>
            <p:cNvSpPr txBox="1"/>
            <p:nvPr/>
          </p:nvSpPr>
          <p:spPr>
            <a:xfrm>
              <a:off x="1845724" y="2224"/>
              <a:ext cx="8136187" cy="14363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47" tIns="11906" rIns="11906" bIns="11906" numCol="1" spcCol="1270" anchor="ctr" anchorCtr="0">
              <a:noAutofit/>
            </a:bodyPr>
            <a:lstStyle/>
            <a:p>
              <a:pPr marL="0" lvl="1" algn="just" defTabSz="833443">
                <a:lnSpc>
                  <a:spcPct val="90000"/>
                </a:lnSpc>
                <a:spcBef>
                  <a:spcPct val="0"/>
                </a:spcBef>
                <a:spcAft>
                  <a:spcPct val="15000"/>
                </a:spcAft>
              </a:pPr>
              <a:r>
                <a:rPr lang="ru-RU" sz="1875" dirty="0"/>
                <a:t>   </a:t>
              </a:r>
            </a:p>
            <a:p>
              <a:pPr marL="0" lvl="1" algn="just" defTabSz="833443">
                <a:lnSpc>
                  <a:spcPct val="90000"/>
                </a:lnSpc>
                <a:spcBef>
                  <a:spcPct val="0"/>
                </a:spcBef>
                <a:spcAft>
                  <a:spcPct val="15000"/>
                </a:spcAft>
              </a:pPr>
              <a:endParaRPr lang="ru-RU" sz="863" dirty="0">
                <a:latin typeface="Arial" panose="020B0604020202020204" pitchFamily="34" charset="0"/>
                <a:cs typeface="Arial" panose="020B0604020202020204" pitchFamily="34" charset="0"/>
              </a:endParaRPr>
            </a:p>
          </p:txBody>
        </p:sp>
      </p:grpSp>
      <p:sp>
        <p:nvSpPr>
          <p:cNvPr id="10" name="Прямоугольник 9">
            <a:extLst>
              <a:ext uri="{FF2B5EF4-FFF2-40B4-BE49-F238E27FC236}">
                <a16:creationId xmlns:a16="http://schemas.microsoft.com/office/drawing/2014/main" id="{B80741A0-1ABA-D321-B97F-42356CFB4D1E}"/>
              </a:ext>
            </a:extLst>
          </p:cNvPr>
          <p:cNvSpPr/>
          <p:nvPr/>
        </p:nvSpPr>
        <p:spPr>
          <a:xfrm>
            <a:off x="1959757" y="1140721"/>
            <a:ext cx="3911496" cy="1481046"/>
          </a:xfrm>
          <a:prstGeom prst="rect">
            <a:avLst/>
          </a:prstGeom>
        </p:spPr>
        <p:txBody>
          <a:bodyPr wrap="square">
            <a:spAutoFit/>
          </a:bodyPr>
          <a:lstStyle/>
          <a:p>
            <a:r>
              <a:rPr lang="ru-RU" sz="1089" b="1" dirty="0" smtClean="0">
                <a:latin typeface="Arial" panose="020B0604020202020204" pitchFamily="34" charset="0"/>
                <a:ea typeface="Calibri" panose="020F0502020204030204" pitchFamily="34" charset="0"/>
                <a:cs typeface="Arial" panose="020B0604020202020204" pitchFamily="34" charset="0"/>
              </a:rPr>
              <a:t>Совокупность</a:t>
            </a:r>
          </a:p>
          <a:p>
            <a:r>
              <a:rPr lang="ru-RU" sz="1100" b="1" dirty="0">
                <a:solidFill>
                  <a:schemeClr val="tx2">
                    <a:lumMod val="50000"/>
                  </a:schemeClr>
                </a:solidFill>
              </a:rPr>
              <a:t>• </a:t>
            </a:r>
            <a:r>
              <a:rPr lang="ru-RU" sz="1089" b="1" dirty="0" smtClean="0">
                <a:latin typeface="Arial" panose="020B0604020202020204" pitchFamily="34" charset="0"/>
                <a:ea typeface="Calibri" panose="020F0502020204030204" pitchFamily="34" charset="0"/>
                <a:cs typeface="Arial" panose="020B0604020202020204" pitchFamily="34" charset="0"/>
              </a:rPr>
              <a:t>ИНДИВИДУАЛЬНЫХ </a:t>
            </a:r>
            <a:r>
              <a:rPr lang="ru-RU" sz="1089" b="1" dirty="0">
                <a:latin typeface="Arial" panose="020B0604020202020204" pitchFamily="34" charset="0"/>
                <a:ea typeface="Calibri" panose="020F0502020204030204" pitchFamily="34" charset="0"/>
                <a:cs typeface="Arial" panose="020B0604020202020204" pitchFamily="34" charset="0"/>
              </a:rPr>
              <a:t>ПСИХОЛОГИЧЕСКИХ ХАРАКТЕРИСТИК различного уровня (</a:t>
            </a:r>
            <a:r>
              <a:rPr lang="ru-RU" sz="1089" b="1" dirty="0" err="1">
                <a:latin typeface="Arial" panose="020B0604020202020204" pitchFamily="34" charset="0"/>
                <a:ea typeface="Calibri" panose="020F0502020204030204" pitchFamily="34" charset="0"/>
                <a:cs typeface="Arial" panose="020B0604020202020204" pitchFamily="34" charset="0"/>
              </a:rPr>
              <a:t>операционального</a:t>
            </a:r>
            <a:r>
              <a:rPr lang="ru-RU" sz="1089" b="1" dirty="0">
                <a:latin typeface="Arial" panose="020B0604020202020204" pitchFamily="34" charset="0"/>
                <a:ea typeface="Calibri" panose="020F0502020204030204" pitchFamily="34" charset="0"/>
                <a:cs typeface="Arial" panose="020B0604020202020204" pitchFamily="34" charset="0"/>
              </a:rPr>
              <a:t>, эмоционально-волевого, личностного</a:t>
            </a:r>
            <a:r>
              <a:rPr lang="ru-RU" sz="1089" b="1" dirty="0" smtClean="0">
                <a:latin typeface="Arial" panose="020B0604020202020204" pitchFamily="34" charset="0"/>
                <a:ea typeface="Calibri" panose="020F0502020204030204" pitchFamily="34" charset="0"/>
                <a:cs typeface="Arial" panose="020B0604020202020204" pitchFamily="34" charset="0"/>
              </a:rPr>
              <a:t>)</a:t>
            </a:r>
            <a:endParaRPr lang="ru-RU" sz="1089" b="1" dirty="0">
              <a:latin typeface="Arial" panose="020B0604020202020204" pitchFamily="34" charset="0"/>
              <a:ea typeface="Calibri" panose="020F0502020204030204" pitchFamily="34" charset="0"/>
              <a:cs typeface="Arial" panose="020B0604020202020204" pitchFamily="34" charset="0"/>
            </a:endParaRPr>
          </a:p>
          <a:p>
            <a:r>
              <a:rPr lang="ru-RU" sz="1100" b="1" dirty="0">
                <a:solidFill>
                  <a:schemeClr val="tx2">
                    <a:lumMod val="50000"/>
                  </a:schemeClr>
                </a:solidFill>
              </a:rPr>
              <a:t>• </a:t>
            </a:r>
            <a:r>
              <a:rPr lang="ru-RU" sz="1089" b="1" dirty="0" smtClean="0">
                <a:latin typeface="Arial" panose="020B0604020202020204" pitchFamily="34" charset="0"/>
                <a:ea typeface="Calibri" panose="020F0502020204030204" pitchFamily="34" charset="0"/>
                <a:cs typeface="Arial" panose="020B0604020202020204" pitchFamily="34" charset="0"/>
              </a:rPr>
              <a:t>СОЦИАЛЬНО-ПСИХОЛОГИЧЕСКИХ </a:t>
            </a:r>
            <a:r>
              <a:rPr lang="ru-RU" sz="1089" b="1" dirty="0">
                <a:latin typeface="Arial" panose="020B0604020202020204" pitchFamily="34" charset="0"/>
                <a:ea typeface="Calibri" panose="020F0502020204030204" pitchFamily="34" charset="0"/>
                <a:cs typeface="Arial" panose="020B0604020202020204" pitchFamily="34" charset="0"/>
              </a:rPr>
              <a:t>ФАКТОРОВ (окружение ребенка с ОВЗ, </a:t>
            </a:r>
            <a:r>
              <a:rPr lang="ru-RU" sz="1089" b="1" dirty="0" err="1">
                <a:latin typeface="Arial" panose="020B0604020202020204" pitchFamily="34" charset="0"/>
                <a:ea typeface="Calibri" panose="020F0502020204030204" pitchFamily="34" charset="0"/>
                <a:cs typeface="Arial" panose="020B0604020202020204" pitchFamily="34" charset="0"/>
              </a:rPr>
              <a:t>абилитационная</a:t>
            </a:r>
            <a:r>
              <a:rPr lang="ru-RU" sz="1089" b="1" dirty="0">
                <a:latin typeface="Arial" panose="020B0604020202020204" pitchFamily="34" charset="0"/>
                <a:ea typeface="Calibri" panose="020F0502020204030204" pitchFamily="34" charset="0"/>
                <a:cs typeface="Arial" panose="020B0604020202020204" pitchFamily="34" charset="0"/>
              </a:rPr>
              <a:t> компетентность родителей и педагогов)</a:t>
            </a:r>
            <a:endParaRPr lang="ru-RU" sz="1089" b="1" dirty="0">
              <a:latin typeface="Arial" panose="020B0604020202020204" pitchFamily="34" charset="0"/>
              <a:cs typeface="Arial" panose="020B0604020202020204" pitchFamily="34" charset="0"/>
            </a:endParaRPr>
          </a:p>
        </p:txBody>
      </p:sp>
      <p:grpSp>
        <p:nvGrpSpPr>
          <p:cNvPr id="11" name="Группа 10">
            <a:extLst>
              <a:ext uri="{FF2B5EF4-FFF2-40B4-BE49-F238E27FC236}">
                <a16:creationId xmlns:a16="http://schemas.microsoft.com/office/drawing/2014/main" id="{1BDAF72C-7568-65EB-E429-D265241D76B5}"/>
              </a:ext>
            </a:extLst>
          </p:cNvPr>
          <p:cNvGrpSpPr/>
          <p:nvPr/>
        </p:nvGrpSpPr>
        <p:grpSpPr>
          <a:xfrm>
            <a:off x="244513" y="2959772"/>
            <a:ext cx="1285599" cy="1836568"/>
            <a:chOff x="0" y="2166990"/>
            <a:chExt cx="1714176" cy="2448822"/>
          </a:xfrm>
          <a:solidFill>
            <a:schemeClr val="tx2">
              <a:lumMod val="75000"/>
            </a:schemeClr>
          </a:solidFill>
        </p:grpSpPr>
        <p:sp>
          <p:nvSpPr>
            <p:cNvPr id="12" name="Стрелка: шеврон 18">
              <a:extLst>
                <a:ext uri="{FF2B5EF4-FFF2-40B4-BE49-F238E27FC236}">
                  <a16:creationId xmlns:a16="http://schemas.microsoft.com/office/drawing/2014/main" id="{7DC20454-71CE-631E-DA55-DAB3D818A237}"/>
                </a:ext>
              </a:extLst>
            </p:cNvPr>
            <p:cNvSpPr/>
            <p:nvPr/>
          </p:nvSpPr>
          <p:spPr>
            <a:xfrm rot="5400000">
              <a:off x="-367323" y="2534313"/>
              <a:ext cx="2448822" cy="1714176"/>
            </a:xfrm>
            <a:prstGeom prst="chevron">
              <a:avLst/>
            </a:prstGeom>
            <a:grpFill/>
            <a:ln>
              <a:solidFill>
                <a:schemeClr val="accent1">
                  <a:lumMod val="50000"/>
                </a:schemeClr>
              </a:solidFill>
            </a:ln>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a:lstStyle/>
            <a:p>
              <a:endParaRPr lang="ru-RU" sz="863"/>
            </a:p>
          </p:txBody>
        </p:sp>
        <p:sp>
          <p:nvSpPr>
            <p:cNvPr id="13" name="Стрелка: шеврон 8">
              <a:extLst>
                <a:ext uri="{FF2B5EF4-FFF2-40B4-BE49-F238E27FC236}">
                  <a16:creationId xmlns:a16="http://schemas.microsoft.com/office/drawing/2014/main" id="{685666F2-6977-E3F2-D1DF-77C61C5797AC}"/>
                </a:ext>
              </a:extLst>
            </p:cNvPr>
            <p:cNvSpPr txBox="1"/>
            <p:nvPr/>
          </p:nvSpPr>
          <p:spPr>
            <a:xfrm>
              <a:off x="0" y="3024078"/>
              <a:ext cx="1714176" cy="734646"/>
            </a:xfrm>
            <a:prstGeom prst="rect">
              <a:avLst/>
            </a:prstGeom>
            <a:grp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0477" tIns="10477" rIns="10477" bIns="10477" numCol="1" spcCol="1270" anchor="ctr" anchorCtr="0">
              <a:noAutofit/>
            </a:bodyPr>
            <a:lstStyle/>
            <a:p>
              <a:pPr algn="ctr" defTabSz="733430">
                <a:lnSpc>
                  <a:spcPct val="90000"/>
                </a:lnSpc>
                <a:spcBef>
                  <a:spcPct val="0"/>
                </a:spcBef>
                <a:spcAft>
                  <a:spcPct val="35000"/>
                </a:spcAft>
              </a:pPr>
              <a:r>
                <a:rPr lang="ru-RU" sz="1225" dirty="0">
                  <a:latin typeface="Arial" panose="020B0604020202020204" pitchFamily="34" charset="0"/>
                  <a:cs typeface="Arial" panose="020B0604020202020204" pitchFamily="34" charset="0"/>
                </a:rPr>
                <a:t>СОЦИАЛЬНЫЙ</a:t>
              </a:r>
            </a:p>
          </p:txBody>
        </p:sp>
      </p:grpSp>
      <p:grpSp>
        <p:nvGrpSpPr>
          <p:cNvPr id="14" name="Группа 13">
            <a:extLst>
              <a:ext uri="{FF2B5EF4-FFF2-40B4-BE49-F238E27FC236}">
                <a16:creationId xmlns:a16="http://schemas.microsoft.com/office/drawing/2014/main" id="{81A1EE7C-D0F7-8138-3B56-2089962CE3AC}"/>
              </a:ext>
            </a:extLst>
          </p:cNvPr>
          <p:cNvGrpSpPr/>
          <p:nvPr/>
        </p:nvGrpSpPr>
        <p:grpSpPr>
          <a:xfrm>
            <a:off x="1624789" y="3281171"/>
            <a:ext cx="4329324" cy="1193769"/>
            <a:chOff x="1620036" y="3151613"/>
            <a:chExt cx="8999236" cy="1591734"/>
          </a:xfrm>
        </p:grpSpPr>
        <p:sp>
          <p:nvSpPr>
            <p:cNvPr id="15" name="Прямоугольник: скругленные верхние углы 21">
              <a:extLst>
                <a:ext uri="{FF2B5EF4-FFF2-40B4-BE49-F238E27FC236}">
                  <a16:creationId xmlns:a16="http://schemas.microsoft.com/office/drawing/2014/main" id="{0F389EBA-7AA6-1E9D-4D92-D5D7244247A6}"/>
                </a:ext>
              </a:extLst>
            </p:cNvPr>
            <p:cNvSpPr/>
            <p:nvPr/>
          </p:nvSpPr>
          <p:spPr>
            <a:xfrm rot="5400000">
              <a:off x="5572443" y="-303483"/>
              <a:ext cx="1591734" cy="8501925"/>
            </a:xfrm>
            <a:prstGeom prst="round2SameRect">
              <a:avLst/>
            </a:prstGeom>
            <a:ln>
              <a:solidFill>
                <a:schemeClr val="accent1">
                  <a:lumMod val="50000"/>
                </a:schemeClr>
              </a:solidFill>
            </a:ln>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ru-RU" sz="863"/>
            </a:p>
          </p:txBody>
        </p:sp>
        <p:sp>
          <p:nvSpPr>
            <p:cNvPr id="16" name="Прямоугольник: скругленные верхние углы 10">
              <a:extLst>
                <a:ext uri="{FF2B5EF4-FFF2-40B4-BE49-F238E27FC236}">
                  <a16:creationId xmlns:a16="http://schemas.microsoft.com/office/drawing/2014/main" id="{7E21CAB7-A133-4330-B8EB-955D0932D5C6}"/>
                </a:ext>
              </a:extLst>
            </p:cNvPr>
            <p:cNvSpPr txBox="1"/>
            <p:nvPr/>
          </p:nvSpPr>
          <p:spPr>
            <a:xfrm>
              <a:off x="1620036" y="3203369"/>
              <a:ext cx="8869861" cy="1453771"/>
            </a:xfrm>
            <a:prstGeom prst="rect">
              <a:avLst/>
            </a:prstGeom>
            <a:ln>
              <a:solidFill>
                <a:schemeClr val="accent1">
                  <a:lumMod val="5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47" tIns="11906" rIns="11906" bIns="11906" numCol="1" spcCol="1270" anchor="ctr" anchorCtr="0">
              <a:noAutofit/>
            </a:bodyPr>
            <a:lstStyle/>
            <a:p>
              <a:pPr marL="171451" lvl="1" indent="-171451" algn="just" defTabSz="833443">
                <a:lnSpc>
                  <a:spcPct val="90000"/>
                </a:lnSpc>
                <a:spcBef>
                  <a:spcPct val="0"/>
                </a:spcBef>
                <a:spcAft>
                  <a:spcPct val="15000"/>
                </a:spcAft>
              </a:pPr>
              <a:r>
                <a:rPr lang="ru-RU" sz="1875" dirty="0"/>
                <a:t>   </a:t>
              </a:r>
              <a:endParaRPr lang="ru-RU" sz="863" dirty="0">
                <a:latin typeface="Arial" panose="020B0604020202020204" pitchFamily="34" charset="0"/>
                <a:cs typeface="Arial" panose="020B0604020202020204" pitchFamily="34" charset="0"/>
              </a:endParaRPr>
            </a:p>
          </p:txBody>
        </p:sp>
      </p:grpSp>
      <p:sp>
        <p:nvSpPr>
          <p:cNvPr id="17" name="Прямоугольник 16">
            <a:extLst>
              <a:ext uri="{FF2B5EF4-FFF2-40B4-BE49-F238E27FC236}">
                <a16:creationId xmlns:a16="http://schemas.microsoft.com/office/drawing/2014/main" id="{A8432179-A827-51B2-F30B-8F44442A286C}"/>
              </a:ext>
            </a:extLst>
          </p:cNvPr>
          <p:cNvSpPr/>
          <p:nvPr/>
        </p:nvSpPr>
        <p:spPr>
          <a:xfrm>
            <a:off x="2115382" y="3375491"/>
            <a:ext cx="3348138" cy="1015663"/>
          </a:xfrm>
          <a:prstGeom prst="rect">
            <a:avLst/>
          </a:prstGeom>
        </p:spPr>
        <p:txBody>
          <a:bodyPr wrap="square">
            <a:spAutoFit/>
          </a:bodyPr>
          <a:lstStyle/>
          <a:p>
            <a:pPr algn="just"/>
            <a:r>
              <a:rPr lang="ru-RU" sz="1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способствующих социальной АКТИВНОСТИ (коммуникативно-поведенческой, познавательной) и УЧАСТИЮ в образовании, адаптации к условиям жизни. </a:t>
            </a:r>
            <a:endParaRPr lang="ru-RU" sz="1200" b="1"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64379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a:extLst>
              <a:ext uri="{FF2B5EF4-FFF2-40B4-BE49-F238E27FC236}">
                <a16:creationId xmlns:a16="http://schemas.microsoft.com/office/drawing/2014/main" id="{1A558423-0873-BBFB-2758-F2690A106897}"/>
              </a:ext>
            </a:extLst>
          </p:cNvPr>
          <p:cNvGrpSpPr/>
          <p:nvPr/>
        </p:nvGrpSpPr>
        <p:grpSpPr>
          <a:xfrm>
            <a:off x="3801272" y="3297568"/>
            <a:ext cx="4573274" cy="1683960"/>
            <a:chOff x="6213779" y="2332037"/>
            <a:chExt cx="6721760" cy="2475071"/>
          </a:xfrm>
          <a:solidFill>
            <a:schemeClr val="tx2">
              <a:lumMod val="75000"/>
            </a:schemeClr>
          </a:solidFill>
        </p:grpSpPr>
        <p:sp>
          <p:nvSpPr>
            <p:cNvPr id="8" name="Параллелограмм 7">
              <a:extLst>
                <a:ext uri="{FF2B5EF4-FFF2-40B4-BE49-F238E27FC236}">
                  <a16:creationId xmlns:a16="http://schemas.microsoft.com/office/drawing/2014/main" id="{17F8D5CC-75C3-2A71-0542-9DBEA4F2809C}"/>
                </a:ext>
              </a:extLst>
            </p:cNvPr>
            <p:cNvSpPr/>
            <p:nvPr/>
          </p:nvSpPr>
          <p:spPr>
            <a:xfrm>
              <a:off x="7710487" y="2332037"/>
              <a:ext cx="4595189" cy="2199200"/>
            </a:xfrm>
            <a:prstGeom prst="parallelogram">
              <a:avLst>
                <a:gd name="adj" fmla="val 43337"/>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0"/>
            </a:p>
          </p:txBody>
        </p:sp>
        <p:sp>
          <p:nvSpPr>
            <p:cNvPr id="7" name="Параллелограмм 6">
              <a:extLst>
                <a:ext uri="{FF2B5EF4-FFF2-40B4-BE49-F238E27FC236}">
                  <a16:creationId xmlns:a16="http://schemas.microsoft.com/office/drawing/2014/main" id="{ABAA76BC-B202-9812-84FF-2705596716DE}"/>
                </a:ext>
              </a:extLst>
            </p:cNvPr>
            <p:cNvSpPr/>
            <p:nvPr/>
          </p:nvSpPr>
          <p:spPr>
            <a:xfrm>
              <a:off x="6213779" y="2454727"/>
              <a:ext cx="4595189" cy="2199200"/>
            </a:xfrm>
            <a:prstGeom prst="parallelogram">
              <a:avLst>
                <a:gd name="adj" fmla="val 43337"/>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0"/>
            </a:p>
          </p:txBody>
        </p:sp>
        <p:sp>
          <p:nvSpPr>
            <p:cNvPr id="10" name="Параллелограмм 9">
              <a:extLst>
                <a:ext uri="{FF2B5EF4-FFF2-40B4-BE49-F238E27FC236}">
                  <a16:creationId xmlns:a16="http://schemas.microsoft.com/office/drawing/2014/main" id="{80454CD6-EBF7-104D-AFC0-3173FC743788}"/>
                </a:ext>
              </a:extLst>
            </p:cNvPr>
            <p:cNvSpPr/>
            <p:nvPr/>
          </p:nvSpPr>
          <p:spPr>
            <a:xfrm>
              <a:off x="9488222" y="3157265"/>
              <a:ext cx="3447317" cy="1649843"/>
            </a:xfrm>
            <a:prstGeom prst="parallelogram">
              <a:avLst>
                <a:gd name="adj" fmla="val 43337"/>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00">
                <a:solidFill>
                  <a:srgbClr val="86A4FA"/>
                </a:solidFill>
              </a:endParaRPr>
            </a:p>
          </p:txBody>
        </p:sp>
        <p:sp>
          <p:nvSpPr>
            <p:cNvPr id="11" name="TextBox 10">
              <a:extLst>
                <a:ext uri="{FF2B5EF4-FFF2-40B4-BE49-F238E27FC236}">
                  <a16:creationId xmlns:a16="http://schemas.microsoft.com/office/drawing/2014/main" id="{35627BBB-47DD-6602-71E7-9645075AE79B}"/>
                </a:ext>
              </a:extLst>
            </p:cNvPr>
            <p:cNvSpPr txBox="1"/>
            <p:nvPr/>
          </p:nvSpPr>
          <p:spPr>
            <a:xfrm>
              <a:off x="7130597" y="2598619"/>
              <a:ext cx="3484819" cy="914402"/>
            </a:xfrm>
            <a:prstGeom prst="rect">
              <a:avLst/>
            </a:prstGeom>
            <a:grpFill/>
            <a:ln>
              <a:solidFill>
                <a:schemeClr val="accent1">
                  <a:lumMod val="50000"/>
                </a:schemeClr>
              </a:solidFill>
            </a:ln>
          </p:spPr>
          <p:txBody>
            <a:bodyPr wrap="square">
              <a:noAutofit/>
            </a:bodyPr>
            <a:lstStyle/>
            <a:p>
              <a:r>
                <a:rPr lang="ru-RU" sz="1400" b="1" dirty="0">
                  <a:solidFill>
                    <a:srgbClr val="ECEADC"/>
                  </a:solidFill>
                  <a:latin typeface="Arial" panose="020B0604020202020204" pitchFamily="34" charset="0"/>
                  <a:cs typeface="Arial" panose="020B0604020202020204" pitchFamily="34" charset="0"/>
                </a:rPr>
                <a:t>Участники дошкольного образования – часто и </a:t>
              </a:r>
              <a:r>
                <a:rPr lang="ru-RU" sz="1400" b="1" u="sng" dirty="0">
                  <a:solidFill>
                    <a:srgbClr val="ECEADC"/>
                  </a:solidFill>
                  <a:latin typeface="Arial" panose="020B0604020202020204" pitchFamily="34" charset="0"/>
                  <a:cs typeface="Arial" panose="020B0604020202020204" pitchFamily="34" charset="0"/>
                </a:rPr>
                <a:t>ДЛИТЕЛЬНО</a:t>
              </a:r>
              <a:r>
                <a:rPr lang="ru-RU" sz="1400" b="1" dirty="0">
                  <a:solidFill>
                    <a:srgbClr val="ECEADC"/>
                  </a:solidFill>
                  <a:latin typeface="Arial" panose="020B0604020202020204" pitchFamily="34" charset="0"/>
                  <a:cs typeface="Arial" panose="020B0604020202020204" pitchFamily="34" charset="0"/>
                </a:rPr>
                <a:t> болеющие</a:t>
              </a:r>
            </a:p>
          </p:txBody>
        </p:sp>
        <p:sp>
          <p:nvSpPr>
            <p:cNvPr id="12" name="TextBox 11">
              <a:extLst>
                <a:ext uri="{FF2B5EF4-FFF2-40B4-BE49-F238E27FC236}">
                  <a16:creationId xmlns:a16="http://schemas.microsoft.com/office/drawing/2014/main" id="{0D9DFAD4-A265-8BC1-602E-4D60EB991F15}"/>
                </a:ext>
              </a:extLst>
            </p:cNvPr>
            <p:cNvSpPr txBox="1"/>
            <p:nvPr/>
          </p:nvSpPr>
          <p:spPr>
            <a:xfrm>
              <a:off x="9791712" y="3603832"/>
              <a:ext cx="2569843" cy="798513"/>
            </a:xfrm>
            <a:prstGeom prst="rect">
              <a:avLst/>
            </a:prstGeom>
            <a:grpFill/>
            <a:ln>
              <a:solidFill>
                <a:schemeClr val="accent1">
                  <a:lumMod val="50000"/>
                </a:schemeClr>
              </a:solidFill>
            </a:ln>
          </p:spPr>
          <p:txBody>
            <a:bodyPr wrap="square">
              <a:noAutofit/>
            </a:bodyPr>
            <a:lstStyle/>
            <a:p>
              <a:r>
                <a:rPr lang="ru-RU" sz="1400" b="1" dirty="0">
                  <a:solidFill>
                    <a:srgbClr val="ECEADC"/>
                  </a:solidFill>
                  <a:latin typeface="Arial" panose="020B0604020202020204" pitchFamily="34" charset="0"/>
                  <a:cs typeface="Arial" panose="020B0604020202020204" pitchFamily="34" charset="0"/>
                </a:rPr>
                <a:t>ГОСПИТАЛЬНЫЙ ДЕТСКИЙ САД </a:t>
              </a:r>
              <a:endParaRPr lang="ru-RU" sz="1400" b="1" dirty="0">
                <a:solidFill>
                  <a:srgbClr val="ECEADC"/>
                </a:solidFill>
              </a:endParaRPr>
            </a:p>
            <a:p>
              <a:endParaRPr lang="ru-RU" sz="1089"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5" name="Объект 3">
            <a:extLst>
              <a:ext uri="{FF2B5EF4-FFF2-40B4-BE49-F238E27FC236}">
                <a16:creationId xmlns:a16="http://schemas.microsoft.com/office/drawing/2014/main" id="{D81B4122-BE52-63B8-0AA6-54B16EA14A3A}"/>
              </a:ext>
            </a:extLst>
          </p:cNvPr>
          <p:cNvGraphicFramePr>
            <a:graphicFrameLocks/>
          </p:cNvGraphicFramePr>
          <p:nvPr/>
        </p:nvGraphicFramePr>
        <p:xfrm>
          <a:off x="179942" y="1461598"/>
          <a:ext cx="3970975" cy="2151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Заголовок 1">
            <a:extLst>
              <a:ext uri="{FF2B5EF4-FFF2-40B4-BE49-F238E27FC236}">
                <a16:creationId xmlns:a16="http://schemas.microsoft.com/office/drawing/2014/main" id="{4E617340-F9B2-4DDF-9305-04855718C187}"/>
              </a:ext>
            </a:extLst>
          </p:cNvPr>
          <p:cNvSpPr txBox="1">
            <a:spLocks/>
          </p:cNvSpPr>
          <p:nvPr/>
        </p:nvSpPr>
        <p:spPr>
          <a:xfrm>
            <a:off x="481800" y="782977"/>
            <a:ext cx="7886493" cy="994146"/>
          </a:xfrm>
          <a:prstGeom prst="rect">
            <a:avLst/>
          </a:prstGeom>
        </p:spPr>
        <p:txBody>
          <a:bodyPr>
            <a:normAutofit/>
          </a:bodyPr>
          <a:lstStyle>
            <a:lvl1pPr algn="ctr" defTabSz="534558" rtl="0" eaLnBrk="1" latinLnBrk="0" hangingPunct="1">
              <a:spcBef>
                <a:spcPct val="0"/>
              </a:spcBef>
              <a:buNone/>
              <a:defRPr sz="2572" kern="1200">
                <a:solidFill>
                  <a:schemeClr val="tx1"/>
                </a:solidFill>
                <a:latin typeface="Montserrat" panose="00000500000000000000" pitchFamily="50" charset="-52"/>
                <a:ea typeface="+mj-ea"/>
                <a:cs typeface="+mj-cs"/>
              </a:defRPr>
            </a:lvl1pPr>
          </a:lstStyle>
          <a:p>
            <a:endParaRPr lang="ru-RU" sz="1750" dirty="0">
              <a:latin typeface="Arial" panose="020B0604020202020204" pitchFamily="34" charset="0"/>
              <a:cs typeface="Arial" panose="020B0604020202020204" pitchFamily="34" charset="0"/>
            </a:endParaRPr>
          </a:p>
        </p:txBody>
      </p:sp>
      <p:graphicFrame>
        <p:nvGraphicFramePr>
          <p:cNvPr id="18" name="Объект 3">
            <a:extLst>
              <a:ext uri="{FF2B5EF4-FFF2-40B4-BE49-F238E27FC236}">
                <a16:creationId xmlns:a16="http://schemas.microsoft.com/office/drawing/2014/main" id="{0E6B082E-8DDF-73F9-DEE4-331FEE6EED38}"/>
              </a:ext>
            </a:extLst>
          </p:cNvPr>
          <p:cNvGraphicFramePr>
            <a:graphicFrameLocks/>
          </p:cNvGraphicFramePr>
          <p:nvPr>
            <p:extLst>
              <p:ext uri="{D42A27DB-BD31-4B8C-83A1-F6EECF244321}">
                <p14:modId xmlns:p14="http://schemas.microsoft.com/office/powerpoint/2010/main" val="827550374"/>
              </p:ext>
            </p:extLst>
          </p:nvPr>
        </p:nvGraphicFramePr>
        <p:xfrm>
          <a:off x="4819586" y="1243973"/>
          <a:ext cx="3936387" cy="21514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Стрелка: вправо 10">
            <a:extLst>
              <a:ext uri="{FF2B5EF4-FFF2-40B4-BE49-F238E27FC236}">
                <a16:creationId xmlns:a16="http://schemas.microsoft.com/office/drawing/2014/main" id="{F3CB8BEB-CADE-47E3-27AF-F8453B614267}"/>
              </a:ext>
            </a:extLst>
          </p:cNvPr>
          <p:cNvSpPr/>
          <p:nvPr/>
        </p:nvSpPr>
        <p:spPr>
          <a:xfrm>
            <a:off x="4335779" y="1832934"/>
            <a:ext cx="350787" cy="3334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863"/>
          </a:p>
        </p:txBody>
      </p:sp>
      <p:sp>
        <p:nvSpPr>
          <p:cNvPr id="2" name="Заголовок 1"/>
          <p:cNvSpPr>
            <a:spLocks noGrp="1"/>
          </p:cNvSpPr>
          <p:nvPr>
            <p:ph type="title"/>
          </p:nvPr>
        </p:nvSpPr>
        <p:spPr/>
        <p:txBody>
          <a:bodyPr>
            <a:normAutofit/>
          </a:bodyPr>
          <a:lstStyle/>
          <a:p>
            <a:r>
              <a:rPr lang="ru-RU" dirty="0"/>
              <a:t>ФОП ДО и ФАОП ДО для обучающихся с ОВЗ </a:t>
            </a:r>
            <a:endParaRPr lang="en-US" dirty="0"/>
          </a:p>
        </p:txBody>
      </p:sp>
    </p:spTree>
    <p:extLst>
      <p:ext uri="{BB962C8B-B14F-4D97-AF65-F5344CB8AC3E}">
        <p14:creationId xmlns:p14="http://schemas.microsoft.com/office/powerpoint/2010/main" val="31688738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a:extLst>
              <a:ext uri="{FF2B5EF4-FFF2-40B4-BE49-F238E27FC236}">
                <a16:creationId xmlns:a16="http://schemas.microsoft.com/office/drawing/2014/main" id="{1A558423-0873-BBFB-2758-F2690A106897}"/>
              </a:ext>
            </a:extLst>
          </p:cNvPr>
          <p:cNvGrpSpPr/>
          <p:nvPr/>
        </p:nvGrpSpPr>
        <p:grpSpPr>
          <a:xfrm>
            <a:off x="6604063" y="1509620"/>
            <a:ext cx="2599271" cy="2800868"/>
            <a:chOff x="8883075" y="2064387"/>
            <a:chExt cx="3820387" cy="4116693"/>
          </a:xfrm>
          <a:solidFill>
            <a:schemeClr val="accent1">
              <a:lumMod val="50000"/>
            </a:schemeClr>
          </a:solidFill>
        </p:grpSpPr>
        <p:sp>
          <p:nvSpPr>
            <p:cNvPr id="8" name="Параллелограмм 7">
              <a:extLst>
                <a:ext uri="{FF2B5EF4-FFF2-40B4-BE49-F238E27FC236}">
                  <a16:creationId xmlns:a16="http://schemas.microsoft.com/office/drawing/2014/main" id="{17F8D5CC-75C3-2A71-0542-9DBEA4F2809C}"/>
                </a:ext>
              </a:extLst>
            </p:cNvPr>
            <p:cNvSpPr/>
            <p:nvPr/>
          </p:nvSpPr>
          <p:spPr>
            <a:xfrm>
              <a:off x="8883075" y="2064387"/>
              <a:ext cx="3723262" cy="1588230"/>
            </a:xfrm>
            <a:prstGeom prst="parallelogram">
              <a:avLst>
                <a:gd name="adj" fmla="val 433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7" name="Параллелограмм 6">
              <a:extLst>
                <a:ext uri="{FF2B5EF4-FFF2-40B4-BE49-F238E27FC236}">
                  <a16:creationId xmlns:a16="http://schemas.microsoft.com/office/drawing/2014/main" id="{ABAA76BC-B202-9812-84FF-2705596716DE}"/>
                </a:ext>
              </a:extLst>
            </p:cNvPr>
            <p:cNvSpPr/>
            <p:nvPr/>
          </p:nvSpPr>
          <p:spPr>
            <a:xfrm>
              <a:off x="9020566" y="2440877"/>
              <a:ext cx="3585771" cy="1836252"/>
            </a:xfrm>
            <a:prstGeom prst="parallelogram">
              <a:avLst>
                <a:gd name="adj" fmla="val 433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10" name="Параллелограмм 9">
              <a:extLst>
                <a:ext uri="{FF2B5EF4-FFF2-40B4-BE49-F238E27FC236}">
                  <a16:creationId xmlns:a16="http://schemas.microsoft.com/office/drawing/2014/main" id="{80454CD6-EBF7-104D-AFC0-3173FC743788}"/>
                </a:ext>
              </a:extLst>
            </p:cNvPr>
            <p:cNvSpPr/>
            <p:nvPr/>
          </p:nvSpPr>
          <p:spPr>
            <a:xfrm>
              <a:off x="9256145" y="4531237"/>
              <a:ext cx="3447317" cy="1649843"/>
            </a:xfrm>
            <a:prstGeom prst="parallelogram">
              <a:avLst>
                <a:gd name="adj" fmla="val 433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solidFill>
                  <a:srgbClr val="86A4FA"/>
                </a:solidFill>
              </a:endParaRPr>
            </a:p>
          </p:txBody>
        </p:sp>
        <p:sp>
          <p:nvSpPr>
            <p:cNvPr id="11" name="TextBox 10">
              <a:extLst>
                <a:ext uri="{FF2B5EF4-FFF2-40B4-BE49-F238E27FC236}">
                  <a16:creationId xmlns:a16="http://schemas.microsoft.com/office/drawing/2014/main" id="{35627BBB-47DD-6602-71E7-9645075AE79B}"/>
                </a:ext>
              </a:extLst>
            </p:cNvPr>
            <p:cNvSpPr txBox="1"/>
            <p:nvPr/>
          </p:nvSpPr>
          <p:spPr>
            <a:xfrm>
              <a:off x="9578981" y="2738215"/>
              <a:ext cx="3042035" cy="914402"/>
            </a:xfrm>
            <a:prstGeom prst="rect">
              <a:avLst/>
            </a:prstGeom>
            <a:grpFill/>
            <a:ln>
              <a:noFill/>
            </a:ln>
          </p:spPr>
          <p:txBody>
            <a:bodyPr wrap="square">
              <a:noAutofit/>
            </a:bodyPr>
            <a:lstStyle/>
            <a:p>
              <a:r>
                <a:rPr lang="ru-RU" sz="1600" b="1" dirty="0">
                  <a:solidFill>
                    <a:schemeClr val="bg1"/>
                  </a:solidFill>
                  <a:latin typeface="Tahoma" panose="020B0604030504040204" pitchFamily="34" charset="0"/>
                  <a:ea typeface="Tahoma" panose="020B0604030504040204" pitchFamily="34" charset="0"/>
                  <a:cs typeface="Tahoma" panose="020B0604030504040204" pitchFamily="34" charset="0"/>
                </a:rPr>
                <a:t>10.2. Задачи Программы ФАОП ДО ЗПР:</a:t>
              </a:r>
              <a:br>
                <a:rPr lang="ru-RU" sz="1600"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ru-RU"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0D9DFAD4-A265-8BC1-602E-4D60EB991F15}"/>
                </a:ext>
              </a:extLst>
            </p:cNvPr>
            <p:cNvSpPr txBox="1"/>
            <p:nvPr/>
          </p:nvSpPr>
          <p:spPr>
            <a:xfrm>
              <a:off x="9843247" y="4824465"/>
              <a:ext cx="2442706" cy="955097"/>
            </a:xfrm>
            <a:prstGeom prst="rect">
              <a:avLst/>
            </a:prstGeom>
            <a:grpFill/>
          </p:spPr>
          <p:txBody>
            <a:bodyPr wrap="square">
              <a:noAutofit/>
            </a:bodyPr>
            <a:lstStyle/>
            <a:p>
              <a:r>
                <a:rPr lang="ru-RU" sz="1400" b="1" dirty="0">
                  <a:solidFill>
                    <a:schemeClr val="bg1"/>
                  </a:solidFill>
                  <a:latin typeface="+mj-lt"/>
                  <a:ea typeface="Tahoma" panose="020B0604030504040204" pitchFamily="34" charset="0"/>
                  <a:cs typeface="Tahoma" panose="020B0604030504040204" pitchFamily="34" charset="0"/>
                </a:rPr>
                <a:t>КОМПЕТЕНТНОСТЬ</a:t>
              </a:r>
            </a:p>
            <a:p>
              <a:r>
                <a:rPr lang="ru-RU" sz="1400" b="1" dirty="0">
                  <a:solidFill>
                    <a:schemeClr val="bg1"/>
                  </a:solidFill>
                  <a:latin typeface="+mj-lt"/>
                  <a:ea typeface="Tahoma" panose="020B0604030504040204" pitchFamily="34" charset="0"/>
                  <a:cs typeface="Tahoma" panose="020B0604030504040204" pitchFamily="34" charset="0"/>
                </a:rPr>
                <a:t>РЕАБИЛИТАЦИЯ АБИЛИТАЦИЯ</a:t>
              </a:r>
            </a:p>
          </p:txBody>
        </p:sp>
      </p:grpSp>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8640" y="860156"/>
            <a:ext cx="4550231" cy="4106958"/>
          </a:xfrm>
          <a:prstGeom prst="rect">
            <a:avLst/>
          </a:prstGeom>
        </p:spPr>
      </p:pic>
      <p:sp>
        <p:nvSpPr>
          <p:cNvPr id="16" name="Прямоугольник 15"/>
          <p:cNvSpPr/>
          <p:nvPr/>
        </p:nvSpPr>
        <p:spPr>
          <a:xfrm>
            <a:off x="198653" y="768926"/>
            <a:ext cx="3991402" cy="4239622"/>
          </a:xfrm>
          <a:prstGeom prst="rect">
            <a:avLst/>
          </a:prstGeom>
        </p:spPr>
        <p:txBody>
          <a:bodyPr wrap="square">
            <a:spAutoFit/>
          </a:bodyPr>
          <a:lstStyle/>
          <a:p>
            <a:pPr>
              <a:spcAft>
                <a:spcPts val="717"/>
              </a:spcAft>
            </a:pPr>
            <a:r>
              <a:rPr lang="ru-RU" sz="12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формирование </a:t>
            </a:r>
            <a:r>
              <a:rPr lang="ru-RU" sz="1200" b="1" u="sng"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общей культуры личности обучающихся с ОВЗ</a:t>
            </a:r>
            <a:r>
              <a:rPr lang="ru-RU" sz="12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развитие их социальных, нравственных, эстетических, интеллектуальных, физических качеств, </a:t>
            </a:r>
            <a:r>
              <a:rPr lang="ru-RU" sz="1200" b="1" u="sng"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инициативности, самостоятельности и ответственности ребенка</a:t>
            </a:r>
            <a:r>
              <a:rPr lang="ru-RU" sz="12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формирование предпосылок учебной деятельности; </a:t>
            </a:r>
          </a:p>
          <a:p>
            <a:pPr>
              <a:spcAft>
                <a:spcPts val="717"/>
              </a:spcAft>
            </a:pPr>
            <a:r>
              <a:rPr lang="ru-RU" sz="12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формирование социокультурной среды, соответствующей </a:t>
            </a:r>
            <a:r>
              <a:rPr lang="ru-RU" sz="1200" b="1" u="sng"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психофизическим и индивидуальным особенностям развития обучающихся с ОВЗ</a:t>
            </a:r>
            <a:r>
              <a:rPr lang="ru-RU" sz="12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endParaRPr lang="ru-RU"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spcAft>
                <a:spcPts val="717"/>
              </a:spcAft>
            </a:pPr>
            <a:r>
              <a:rPr lang="ru-RU" sz="12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обеспечение психолого-педагогической поддержки родителей (законных представителей) и повышение их компетентности в вопросах </a:t>
            </a:r>
            <a:r>
              <a:rPr lang="ru-RU" sz="1200" b="1" u="sng"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развития, образования, реабилитации (</a:t>
            </a:r>
            <a:r>
              <a:rPr lang="ru-RU" sz="1200" b="1" u="sng"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абилитации</a:t>
            </a:r>
            <a:r>
              <a:rPr lang="ru-RU" sz="1200" b="1" u="sng"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охраны и укрепления здоровья обучающихся с ОВЗ</a:t>
            </a:r>
            <a:r>
              <a:rPr lang="ru-RU" sz="12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endParaRPr lang="ru-RU"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spcAft>
                <a:spcPts val="717"/>
              </a:spcAft>
            </a:pPr>
            <a:r>
              <a:rPr lang="ru-RU" sz="12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обеспечение </a:t>
            </a:r>
            <a:r>
              <a:rPr lang="ru-RU" sz="1200" b="1" u="sng"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преемственности целей, задач и содержания дошкольного и начального общего</a:t>
            </a:r>
            <a:r>
              <a:rPr lang="ru-RU" sz="12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образования</a:t>
            </a:r>
            <a:endParaRPr lang="ru-RU"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Заголовок 1"/>
          <p:cNvSpPr>
            <a:spLocks noGrp="1"/>
          </p:cNvSpPr>
          <p:nvPr>
            <p:ph type="title"/>
          </p:nvPr>
        </p:nvSpPr>
        <p:spPr/>
        <p:txBody>
          <a:bodyPr>
            <a:noAutofit/>
          </a:bodyPr>
          <a:lstStyle/>
          <a:p>
            <a:r>
              <a:rPr lang="ru-RU" sz="2400" dirty="0"/>
              <a:t>ФАОП ДО для обучающихся с ЗПР</a:t>
            </a:r>
            <a:br>
              <a:rPr lang="ru-RU" sz="2400" dirty="0"/>
            </a:br>
            <a:endParaRPr lang="en-US" sz="2400" dirty="0"/>
          </a:p>
        </p:txBody>
      </p:sp>
    </p:spTree>
    <p:extLst>
      <p:ext uri="{BB962C8B-B14F-4D97-AF65-F5344CB8AC3E}">
        <p14:creationId xmlns:p14="http://schemas.microsoft.com/office/powerpoint/2010/main" val="2949920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50" y="904399"/>
            <a:ext cx="3755136" cy="3755136"/>
          </a:xfrm>
          <a:prstGeom prst="roundRect">
            <a:avLst/>
          </a:prstGeom>
        </p:spPr>
      </p:pic>
      <p:pic>
        <p:nvPicPr>
          <p:cNvPr id="6" name="Рисунок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7307" y="904399"/>
            <a:ext cx="3771900" cy="3771900"/>
          </a:xfrm>
          <a:prstGeom prst="roundRect">
            <a:avLst/>
          </a:prstGeom>
        </p:spPr>
      </p:pic>
    </p:spTree>
    <p:extLst>
      <p:ext uri="{BB962C8B-B14F-4D97-AF65-F5344CB8AC3E}">
        <p14:creationId xmlns:p14="http://schemas.microsoft.com/office/powerpoint/2010/main" val="18888673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4294967295"/>
          </p:nvPr>
        </p:nvSpPr>
        <p:spPr>
          <a:xfrm>
            <a:off x="61994" y="742950"/>
            <a:ext cx="9017808" cy="2334787"/>
          </a:xfrm>
          <a:prstGeom prst="roundRect">
            <a:avLst/>
          </a:prstGeom>
          <a:solidFill>
            <a:schemeClr val="accent1">
              <a:lumMod val="50000"/>
            </a:schemeClr>
          </a:solidFill>
          <a:ln>
            <a:solidFill>
              <a:schemeClr val="accent1">
                <a:lumMod val="50000"/>
              </a:schemeClr>
            </a:solidFill>
          </a:ln>
        </p:spPr>
        <p:txBody>
          <a:bodyPr>
            <a:noAutofit/>
          </a:bodyPr>
          <a:lstStyle/>
          <a:p>
            <a:pPr marL="0" indent="0" algn="ctr">
              <a:buNone/>
            </a:pPr>
            <a:r>
              <a:rPr lang="ru-RU" sz="2800" b="1" dirty="0">
                <a:solidFill>
                  <a:srgbClr val="ECEADC"/>
                </a:solidFill>
              </a:rPr>
              <a:t>СОПРОВОЖДЕНИЕ ИГР ПО ПОЛОВОЗРАСТНОЙ</a:t>
            </a:r>
          </a:p>
          <a:p>
            <a:pPr marL="0" indent="0" algn="ctr">
              <a:buNone/>
            </a:pPr>
            <a:r>
              <a:rPr lang="ru-RU" sz="2800" b="1" dirty="0" smtClean="0">
                <a:solidFill>
                  <a:srgbClr val="ECEADC"/>
                </a:solidFill>
              </a:rPr>
              <a:t>ИДЕНТИФИКАЦИИ </a:t>
            </a:r>
            <a:r>
              <a:rPr lang="ru-RU" sz="2800" b="1" dirty="0">
                <a:solidFill>
                  <a:srgbClr val="ECEADC"/>
                </a:solidFill>
              </a:rPr>
              <a:t>В ПСИХОЛОГО-ПЕДАГОГИЧЕСКОЙ</a:t>
            </a:r>
          </a:p>
          <a:p>
            <a:pPr marL="0" indent="0" algn="ctr">
              <a:buNone/>
            </a:pPr>
            <a:r>
              <a:rPr lang="ru-RU" sz="2800" b="1" dirty="0" smtClean="0">
                <a:solidFill>
                  <a:srgbClr val="ECEADC"/>
                </a:solidFill>
              </a:rPr>
              <a:t> </a:t>
            </a:r>
            <a:r>
              <a:rPr lang="ru-RU" sz="2800" b="1" dirty="0">
                <a:solidFill>
                  <a:srgbClr val="ECEADC"/>
                </a:solidFill>
              </a:rPr>
              <a:t>АБИЛИТАЦИИ ДОШКОЛЬНИКОВ С </a:t>
            </a:r>
            <a:r>
              <a:rPr lang="ru-RU" sz="2800" b="1" dirty="0" smtClean="0">
                <a:solidFill>
                  <a:srgbClr val="ECEADC"/>
                </a:solidFill>
              </a:rPr>
              <a:t>ЗАДЕРЖКОЙ </a:t>
            </a:r>
            <a:endParaRPr lang="ru-RU" sz="2800" b="1" dirty="0">
              <a:solidFill>
                <a:srgbClr val="ECEADC"/>
              </a:solidFill>
            </a:endParaRPr>
          </a:p>
          <a:p>
            <a:pPr marL="0" indent="0" algn="ctr">
              <a:buNone/>
            </a:pPr>
            <a:r>
              <a:rPr lang="ru-RU" sz="2800" b="1" dirty="0">
                <a:solidFill>
                  <a:srgbClr val="ECEADC"/>
                </a:solidFill>
              </a:rPr>
              <a:t>ПСИХИЧЕСКОГО </a:t>
            </a:r>
            <a:r>
              <a:rPr lang="ru-RU" sz="2800" b="1" dirty="0" smtClean="0">
                <a:solidFill>
                  <a:srgbClr val="ECEADC"/>
                </a:solidFill>
              </a:rPr>
              <a:t>РАЗВИТИЯ</a:t>
            </a:r>
            <a:endParaRPr lang="ru-RU" sz="2800" b="1" dirty="0">
              <a:solidFill>
                <a:srgbClr val="ECEADC"/>
              </a:solidFill>
            </a:endParaRPr>
          </a:p>
        </p:txBody>
      </p:sp>
      <p:sp>
        <p:nvSpPr>
          <p:cNvPr id="4" name="Текст 2"/>
          <p:cNvSpPr txBox="1">
            <a:spLocks/>
          </p:cNvSpPr>
          <p:nvPr/>
        </p:nvSpPr>
        <p:spPr>
          <a:xfrm>
            <a:off x="3425125" y="3177153"/>
            <a:ext cx="5438141" cy="1363850"/>
          </a:xfrm>
          <a:prstGeom prst="roundRect">
            <a:avLst>
              <a:gd name="adj" fmla="val 40455"/>
            </a:avLst>
          </a:prstGeom>
          <a:noFill/>
          <a:ln w="25400">
            <a:solidFill>
              <a:schemeClr val="accent1">
                <a:lumMod val="50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sz="2400" b="1" dirty="0">
                <a:solidFill>
                  <a:schemeClr val="accent1">
                    <a:lumMod val="50000"/>
                  </a:schemeClr>
                </a:solidFill>
              </a:rPr>
              <a:t>Вечканова И.Г</a:t>
            </a:r>
          </a:p>
          <a:p>
            <a:pPr marL="0" indent="0" algn="ctr">
              <a:buNone/>
            </a:pPr>
            <a:r>
              <a:rPr lang="ru-RU" sz="2400" b="1" dirty="0" smtClean="0">
                <a:solidFill>
                  <a:schemeClr val="accent1">
                    <a:lumMod val="50000"/>
                  </a:schemeClr>
                </a:solidFill>
              </a:rPr>
              <a:t>Вестник педагогических инноваций </a:t>
            </a:r>
            <a:r>
              <a:rPr lang="pt-BR" sz="1800" b="1" dirty="0" smtClean="0">
                <a:solidFill>
                  <a:schemeClr val="accent1">
                    <a:lumMod val="50000"/>
                  </a:schemeClr>
                </a:solidFill>
              </a:rPr>
              <a:t>2023</a:t>
            </a:r>
            <a:r>
              <a:rPr lang="pt-BR" sz="1800" b="1" dirty="0">
                <a:solidFill>
                  <a:schemeClr val="accent1">
                    <a:lumMod val="50000"/>
                  </a:schemeClr>
                </a:solidFill>
              </a:rPr>
              <a:t>. Nº 2 (70). С. </a:t>
            </a:r>
            <a:r>
              <a:rPr lang="pt-BR" sz="1800" b="1" dirty="0" smtClean="0">
                <a:solidFill>
                  <a:schemeClr val="accent1">
                    <a:lumMod val="50000"/>
                  </a:schemeClr>
                </a:solidFill>
              </a:rPr>
              <a:t>56-67</a:t>
            </a:r>
            <a:endParaRPr lang="ru-RU" sz="2400" b="1" dirty="0">
              <a:solidFill>
                <a:schemeClr val="accent1">
                  <a:lumMod val="50000"/>
                </a:schemeClr>
              </a:solidFill>
            </a:endParaRPr>
          </a:p>
        </p:txBody>
      </p:sp>
    </p:spTree>
    <p:extLst>
      <p:ext uri="{BB962C8B-B14F-4D97-AF65-F5344CB8AC3E}">
        <p14:creationId xmlns:p14="http://schemas.microsoft.com/office/powerpoint/2010/main" val="3532837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DD756E38-4469-7F55-F0D2-BD4CD401D4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9862" y="829583"/>
            <a:ext cx="4225724" cy="4225724"/>
          </a:xfrm>
          <a:prstGeom prst="roundRect">
            <a:avLst/>
          </a:prstGeom>
        </p:spPr>
      </p:pic>
      <p:pic>
        <p:nvPicPr>
          <p:cNvPr id="17" name="Рисунок 16">
            <a:extLst>
              <a:ext uri="{FF2B5EF4-FFF2-40B4-BE49-F238E27FC236}">
                <a16:creationId xmlns:a16="http://schemas.microsoft.com/office/drawing/2014/main" id="{C35AF018-ED2A-67E6-B7CF-BF7EFB6B3A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0978" y="221873"/>
            <a:ext cx="2150837" cy="2150837"/>
          </a:xfrm>
          <a:prstGeom prst="roundRect">
            <a:avLst/>
          </a:prstGeom>
        </p:spPr>
      </p:pic>
      <p:pic>
        <p:nvPicPr>
          <p:cNvPr id="9" name="Объект 3"/>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118242" y="221873"/>
            <a:ext cx="2136228" cy="2150837"/>
          </a:xfrm>
          <a:prstGeom prst="roundRect">
            <a:avLst/>
          </a:prstGeom>
        </p:spPr>
      </p:pic>
    </p:spTree>
    <p:extLst>
      <p:ext uri="{BB962C8B-B14F-4D97-AF65-F5344CB8AC3E}">
        <p14:creationId xmlns:p14="http://schemas.microsoft.com/office/powerpoint/2010/main" val="39467737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extBox 261"/>
          <p:cNvSpPr txBox="1"/>
          <p:nvPr/>
        </p:nvSpPr>
        <p:spPr>
          <a:xfrm>
            <a:off x="1365947" y="1005573"/>
            <a:ext cx="4481980" cy="1491114"/>
          </a:xfrm>
          <a:prstGeom prst="rect">
            <a:avLst/>
          </a:prstGeom>
          <a:noFill/>
        </p:spPr>
        <p:txBody>
          <a:bodyPr wrap="square" rtlCol="0">
            <a:spAutoFit/>
          </a:bodyPr>
          <a:lstStyle/>
          <a:p>
            <a:pPr algn="ctr"/>
            <a:r>
              <a:rPr lang="ru-RU" sz="1818" i="1" dirty="0">
                <a:solidFill>
                  <a:schemeClr val="bg2"/>
                </a:solidFill>
                <a:effectLst>
                  <a:outerShdw blurRad="38100" dist="38100" dir="2700000" algn="tl">
                    <a:srgbClr val="000000">
                      <a:alpha val="43137"/>
                    </a:srgbClr>
                  </a:outerShdw>
                </a:effectLst>
                <a:latin typeface="Georgia" panose="02040502050405020303" pitchFamily="18" charset="0"/>
                <a:ea typeface="Verdana" panose="020B0604030504040204" pitchFamily="34" charset="0"/>
              </a:rPr>
              <a:t> </a:t>
            </a:r>
            <a:r>
              <a:rPr lang="ru-RU" sz="1818" b="1" dirty="0">
                <a:solidFill>
                  <a:schemeClr val="tx2">
                    <a:lumMod val="50000"/>
                  </a:schemeClr>
                </a:solidFill>
                <a:latin typeface="Arial" panose="020B0604020202020204" pitchFamily="34" charset="0"/>
                <a:ea typeface="Verdana" panose="020B0604030504040204" pitchFamily="34" charset="0"/>
                <a:cs typeface="Arial" panose="020B0604020202020204" pitchFamily="34" charset="0"/>
              </a:rPr>
              <a:t>ПЕРСОНИФИКАЦИЯ </a:t>
            </a:r>
            <a:r>
              <a:rPr lang="ru-RU" sz="1818" b="1" dirty="0" smtClean="0">
                <a:solidFill>
                  <a:schemeClr val="tx2">
                    <a:lumMod val="50000"/>
                  </a:schemeClr>
                </a:solidFill>
                <a:latin typeface="Arial" panose="020B0604020202020204" pitchFamily="34" charset="0"/>
                <a:ea typeface="Verdana" panose="020B0604030504040204" pitchFamily="34" charset="0"/>
                <a:cs typeface="Arial" panose="020B0604020202020204" pitchFamily="34" charset="0"/>
              </a:rPr>
              <a:t>ЗНАКА НАГЛЯДНЫХ СХЕМ,</a:t>
            </a:r>
            <a:endParaRPr lang="ru-RU" sz="1818" b="1" dirty="0">
              <a:solidFill>
                <a:schemeClr val="tx2">
                  <a:lumMod val="50000"/>
                </a:schemeClr>
              </a:solidFill>
              <a:latin typeface="Arial" panose="020B0604020202020204" pitchFamily="34" charset="0"/>
              <a:ea typeface="Verdana" panose="020B0604030504040204" pitchFamily="34" charset="0"/>
              <a:cs typeface="Arial" panose="020B0604020202020204" pitchFamily="34" charset="0"/>
            </a:endParaRPr>
          </a:p>
          <a:p>
            <a:pPr algn="ctr"/>
            <a:r>
              <a:rPr lang="ru-RU" sz="1818" b="1" dirty="0">
                <a:solidFill>
                  <a:schemeClr val="tx2">
                    <a:lumMod val="50000"/>
                  </a:schemeClr>
                </a:solidFill>
                <a:latin typeface="Arial" panose="020B0604020202020204" pitchFamily="34" charset="0"/>
                <a:ea typeface="Verdana" panose="020B0604030504040204" pitchFamily="34" charset="0"/>
                <a:cs typeface="Arial" panose="020B0604020202020204" pitchFamily="34" charset="0"/>
              </a:rPr>
              <a:t>АЛЬТЕРНАТИВНОЙ ДОПОЛНИТЕЛЬНОЙ КОММУНИКАЦИИ</a:t>
            </a:r>
          </a:p>
        </p:txBody>
      </p:sp>
      <p:sp>
        <p:nvSpPr>
          <p:cNvPr id="4" name="TextBox 3"/>
          <p:cNvSpPr txBox="1"/>
          <p:nvPr/>
        </p:nvSpPr>
        <p:spPr>
          <a:xfrm>
            <a:off x="435394" y="2441614"/>
            <a:ext cx="8289398" cy="799834"/>
          </a:xfrm>
          <a:prstGeom prst="rect">
            <a:avLst/>
          </a:prstGeom>
          <a:noFill/>
        </p:spPr>
        <p:txBody>
          <a:bodyPr wrap="square" rtlCol="0">
            <a:spAutoFit/>
          </a:bodyPr>
          <a:lstStyle/>
          <a:p>
            <a:pPr algn="ctr">
              <a:lnSpc>
                <a:spcPct val="115000"/>
              </a:lnSpc>
              <a:spcAft>
                <a:spcPts val="455"/>
              </a:spcAft>
            </a:pPr>
            <a:endParaRPr lang="ru-RU" sz="1818" b="1" dirty="0">
              <a:solidFill>
                <a:schemeClr val="bg2"/>
              </a:solidFill>
              <a:latin typeface="Georgia" panose="02040502050405020303" pitchFamily="18" charset="0"/>
              <a:cs typeface="Times New Roman" panose="02020603050405020304" pitchFamily="18" charset="0"/>
            </a:endParaRPr>
          </a:p>
          <a:p>
            <a:pPr algn="ctr">
              <a:lnSpc>
                <a:spcPct val="115000"/>
              </a:lnSpc>
              <a:spcAft>
                <a:spcPts val="455"/>
              </a:spcAft>
            </a:pPr>
            <a:endParaRPr lang="ru-RU" sz="1818" dirty="0">
              <a:solidFill>
                <a:schemeClr val="bg2"/>
              </a:solidFill>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656350" y="1034890"/>
            <a:ext cx="2226689" cy="2006088"/>
          </a:xfrm>
          <a:prstGeom prst="rect">
            <a:avLst/>
          </a:prstGeom>
        </p:spPr>
      </p:pic>
      <p:pic>
        <p:nvPicPr>
          <p:cNvPr id="31" name="Рисунок 3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16224" y="3209815"/>
            <a:ext cx="1364174" cy="1815656"/>
          </a:xfrm>
          <a:prstGeom prst="rect">
            <a:avLst/>
          </a:prstGeom>
        </p:spPr>
      </p:pic>
      <p:pic>
        <p:nvPicPr>
          <p:cNvPr id="15" name="Рисунок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149883" y="3109992"/>
            <a:ext cx="3404764" cy="2041568"/>
          </a:xfrm>
          <a:prstGeom prst="rect">
            <a:avLst/>
          </a:prstGeom>
        </p:spPr>
      </p:pic>
      <p:pic>
        <p:nvPicPr>
          <p:cNvPr id="43" name="Рисунок 4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40224" y="1126550"/>
            <a:ext cx="1437521" cy="1913277"/>
          </a:xfrm>
          <a:prstGeom prst="rect">
            <a:avLst/>
          </a:prstGeom>
        </p:spPr>
      </p:pic>
      <p:pic>
        <p:nvPicPr>
          <p:cNvPr id="84" name="Изображение 5" descr="IMG_20231031_10350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656351" y="3195044"/>
            <a:ext cx="2350831" cy="1699182"/>
          </a:xfrm>
          <a:prstGeom prst="rect">
            <a:avLst/>
          </a:prstGeom>
        </p:spPr>
      </p:pic>
      <p:sp>
        <p:nvSpPr>
          <p:cNvPr id="85" name="Заголовок 3"/>
          <p:cNvSpPr>
            <a:spLocks noGrp="1" noEditPoints="1"/>
          </p:cNvSpPr>
          <p:nvPr>
            <p:ph type="title"/>
          </p:nvPr>
        </p:nvSpPr>
        <p:spPr>
          <a:xfrm>
            <a:off x="-379708" y="134056"/>
            <a:ext cx="7973291" cy="540327"/>
          </a:xfrm>
        </p:spPr>
        <p:txBody>
          <a:bodyPr>
            <a:normAutofit fontScale="90000"/>
          </a:bodyPr>
          <a:lstStyle/>
          <a:p>
            <a:pPr algn="ctr"/>
            <a:r>
              <a:rPr lang="ru-RU" altLang="en-US" sz="2100" b="1" dirty="0">
                <a:latin typeface="Arial" panose="020B0604020202020204" pitchFamily="34" charset="0"/>
                <a:cs typeface="Arial" panose="020B0604020202020204" pitchFamily="34" charset="0"/>
              </a:rPr>
              <a:t/>
            </a:r>
            <a:br>
              <a:rPr lang="ru-RU" altLang="en-US" sz="2100" b="1" dirty="0">
                <a:latin typeface="Arial" panose="020B0604020202020204" pitchFamily="34" charset="0"/>
                <a:cs typeface="Arial" panose="020B0604020202020204" pitchFamily="34" charset="0"/>
              </a:rPr>
            </a:br>
            <a:r>
              <a:rPr lang="ru-RU" altLang="en-US" sz="2100" b="1" dirty="0">
                <a:latin typeface="Arial" panose="020B0604020202020204" pitchFamily="34" charset="0"/>
                <a:cs typeface="Arial" panose="020B0604020202020204" pitchFamily="34" charset="0"/>
              </a:rPr>
              <a:t>ДЕКОДИФИКАЦИЯ: ПУТЬ ОТ УНИВЕРСАЛЬНОГО ЗНАКА К ИНДИВИДУАЛЬНОМУ</a:t>
            </a:r>
          </a:p>
        </p:txBody>
      </p:sp>
      <p:pic>
        <p:nvPicPr>
          <p:cNvPr id="41" name="Рисунок 4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702353" y="2332003"/>
            <a:ext cx="1843976" cy="1717673"/>
          </a:xfrm>
          <a:prstGeom prst="rect">
            <a:avLst/>
          </a:prstGeom>
        </p:spPr>
      </p:pic>
      <p:sp>
        <p:nvSpPr>
          <p:cNvPr id="5" name="TextBox 4">
            <a:extLst>
              <a:ext uri="{FF2B5EF4-FFF2-40B4-BE49-F238E27FC236}">
                <a16:creationId xmlns:a16="http://schemas.microsoft.com/office/drawing/2014/main" id="{40F18C67-025A-AE57-C73D-2FF542F77BE9}"/>
              </a:ext>
            </a:extLst>
          </p:cNvPr>
          <p:cNvSpPr txBox="1"/>
          <p:nvPr/>
        </p:nvSpPr>
        <p:spPr>
          <a:xfrm>
            <a:off x="6228168" y="4894226"/>
            <a:ext cx="3083051" cy="300082"/>
          </a:xfrm>
          <a:prstGeom prst="rect">
            <a:avLst/>
          </a:prstGeom>
          <a:noFill/>
        </p:spPr>
        <p:txBody>
          <a:bodyPr wrap="square">
            <a:spAutoFit/>
          </a:bodyPr>
          <a:lstStyle/>
          <a:p>
            <a:r>
              <a:rPr lang="ru-RU" altLang="en-US" sz="1350" b="1" dirty="0">
                <a:solidFill>
                  <a:schemeClr val="tx2">
                    <a:lumMod val="50000"/>
                  </a:schemeClr>
                </a:solidFill>
                <a:latin typeface="Arial" panose="020B0604020202020204" pitchFamily="34" charset="0"/>
                <a:cs typeface="Arial" panose="020B0604020202020204" pitchFamily="34" charset="0"/>
              </a:rPr>
              <a:t>ЛОТМАН Ю.М.: «язык для себя»</a:t>
            </a:r>
            <a:endParaRPr lang="ru-RU" sz="1350" dirty="0">
              <a:solidFill>
                <a:schemeClr val="tx2">
                  <a:lumMod val="50000"/>
                </a:schemeClr>
              </a:solidFill>
            </a:endParaRPr>
          </a:p>
        </p:txBody>
      </p:sp>
    </p:spTree>
    <p:extLst>
      <p:ext uri="{BB962C8B-B14F-4D97-AF65-F5344CB8AC3E}">
        <p14:creationId xmlns:p14="http://schemas.microsoft.com/office/powerpoint/2010/main" val="2088108021"/>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10.3. В соответствии со Стандартом Программа построена на следующих принципах:</a:t>
            </a:r>
            <a:endParaRPr lang="en-US" dirty="0"/>
          </a:p>
        </p:txBody>
      </p:sp>
      <p:sp>
        <p:nvSpPr>
          <p:cNvPr id="3" name="Скругленный прямоугольник 2"/>
          <p:cNvSpPr/>
          <p:nvPr/>
        </p:nvSpPr>
        <p:spPr>
          <a:xfrm>
            <a:off x="333214" y="1200742"/>
            <a:ext cx="1976033" cy="1619950"/>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2">
                    <a:lumMod val="50000"/>
                  </a:schemeClr>
                </a:solidFill>
                <a:latin typeface="Arial" panose="020B0604020202020204" pitchFamily="34" charset="0"/>
                <a:cs typeface="Arial" panose="020B0604020202020204" pitchFamily="34" charset="0"/>
              </a:rPr>
              <a:t>Поддержка разнообразия детства</a:t>
            </a:r>
            <a:endParaRPr lang="en-US" dirty="0">
              <a:solidFill>
                <a:schemeClr val="tx2">
                  <a:lumMod val="50000"/>
                </a:schemeClr>
              </a:solidFill>
            </a:endParaRPr>
          </a:p>
        </p:txBody>
      </p:sp>
      <p:sp>
        <p:nvSpPr>
          <p:cNvPr id="10" name="Скругленный прямоугольник 9"/>
          <p:cNvSpPr/>
          <p:nvPr/>
        </p:nvSpPr>
        <p:spPr>
          <a:xfrm>
            <a:off x="333214" y="3112200"/>
            <a:ext cx="1976033" cy="1619950"/>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2">
                    <a:lumMod val="50000"/>
                  </a:schemeClr>
                </a:solidFill>
                <a:latin typeface="Arial" panose="020B0604020202020204" pitchFamily="34" charset="0"/>
                <a:cs typeface="Arial" panose="020B0604020202020204" pitchFamily="34" charset="0"/>
              </a:rPr>
              <a:t>Позитивная социализация </a:t>
            </a:r>
            <a:r>
              <a:rPr lang="ru-RU" b="1" dirty="0" smtClean="0">
                <a:solidFill>
                  <a:schemeClr val="tx2">
                    <a:lumMod val="50000"/>
                  </a:schemeClr>
                </a:solidFill>
                <a:latin typeface="Arial" panose="020B0604020202020204" pitchFamily="34" charset="0"/>
                <a:cs typeface="Arial" panose="020B0604020202020204" pitchFamily="34" charset="0"/>
              </a:rPr>
              <a:t>ребенка</a:t>
            </a:r>
            <a:endParaRPr lang="ru-RU" b="1" dirty="0">
              <a:solidFill>
                <a:schemeClr val="tx2">
                  <a:lumMod val="50000"/>
                </a:schemeClr>
              </a:solidFill>
              <a:latin typeface="Arial" panose="020B0604020202020204" pitchFamily="34" charset="0"/>
              <a:cs typeface="Arial" panose="020B0604020202020204" pitchFamily="34" charset="0"/>
            </a:endParaRPr>
          </a:p>
        </p:txBody>
      </p:sp>
      <p:sp>
        <p:nvSpPr>
          <p:cNvPr id="11" name="Скругленный прямоугольник 10"/>
          <p:cNvSpPr/>
          <p:nvPr/>
        </p:nvSpPr>
        <p:spPr>
          <a:xfrm>
            <a:off x="2484546" y="1200742"/>
            <a:ext cx="1976033" cy="2574611"/>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700" b="1" dirty="0">
                <a:solidFill>
                  <a:schemeClr val="tx2">
                    <a:lumMod val="50000"/>
                  </a:schemeClr>
                </a:solidFill>
                <a:latin typeface="Arial" panose="020B0604020202020204" pitchFamily="34" charset="0"/>
                <a:cs typeface="Arial" panose="020B0604020202020204" pitchFamily="34" charset="0"/>
              </a:rPr>
              <a:t>Сохранение уникальности и </a:t>
            </a:r>
            <a:r>
              <a:rPr lang="ru-RU" sz="1700" b="1" dirty="0" err="1">
                <a:solidFill>
                  <a:schemeClr val="tx2">
                    <a:lumMod val="50000"/>
                  </a:schemeClr>
                </a:solidFill>
                <a:latin typeface="Arial" panose="020B0604020202020204" pitchFamily="34" charset="0"/>
                <a:cs typeface="Arial" panose="020B0604020202020204" pitchFamily="34" charset="0"/>
              </a:rPr>
              <a:t>самоценности</a:t>
            </a:r>
            <a:r>
              <a:rPr lang="ru-RU" sz="1700" b="1" dirty="0">
                <a:solidFill>
                  <a:schemeClr val="tx2">
                    <a:lumMod val="50000"/>
                  </a:schemeClr>
                </a:solidFill>
                <a:latin typeface="Arial" panose="020B0604020202020204" pitchFamily="34" charset="0"/>
                <a:cs typeface="Arial" panose="020B0604020202020204" pitchFamily="34" charset="0"/>
              </a:rPr>
              <a:t> детства как важного этапа в общем развитии человека</a:t>
            </a:r>
            <a:endParaRPr lang="en-US" sz="1700" dirty="0">
              <a:solidFill>
                <a:schemeClr val="tx2">
                  <a:lumMod val="50000"/>
                </a:schemeClr>
              </a:solidFill>
            </a:endParaRPr>
          </a:p>
        </p:txBody>
      </p:sp>
      <p:sp>
        <p:nvSpPr>
          <p:cNvPr id="13" name="Скругленный прямоугольник 12"/>
          <p:cNvSpPr/>
          <p:nvPr/>
        </p:nvSpPr>
        <p:spPr>
          <a:xfrm>
            <a:off x="4826256" y="1248341"/>
            <a:ext cx="1976033" cy="348380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300" b="1" dirty="0" smtClean="0">
                <a:solidFill>
                  <a:schemeClr val="tx2">
                    <a:lumMod val="50000"/>
                  </a:schemeClr>
                </a:solidFill>
                <a:latin typeface="Arial" panose="020B0604020202020204" pitchFamily="34" charset="0"/>
                <a:cs typeface="Arial" panose="020B0604020202020204" pitchFamily="34" charset="0"/>
              </a:rPr>
              <a:t>Личностно-развивающий </a:t>
            </a:r>
            <a:r>
              <a:rPr lang="ru-RU" sz="1300" b="1" dirty="0">
                <a:solidFill>
                  <a:schemeClr val="tx2">
                    <a:lumMod val="50000"/>
                  </a:schemeClr>
                </a:solidFill>
                <a:latin typeface="Arial" panose="020B0604020202020204" pitchFamily="34" charset="0"/>
                <a:cs typeface="Arial" panose="020B0604020202020204" pitchFamily="34" charset="0"/>
              </a:rPr>
              <a:t>и гуманистический характер взаимодействия педагогических работников и родителей (законных представителей), педагогических и иных работников Организации) и </a:t>
            </a:r>
            <a:r>
              <a:rPr lang="ru-RU" sz="1300" b="1" dirty="0" smtClean="0">
                <a:solidFill>
                  <a:schemeClr val="tx2">
                    <a:lumMod val="50000"/>
                  </a:schemeClr>
                </a:solidFill>
                <a:latin typeface="Arial" panose="020B0604020202020204" pitchFamily="34" charset="0"/>
                <a:cs typeface="Arial" panose="020B0604020202020204" pitchFamily="34" charset="0"/>
              </a:rPr>
              <a:t>обучающихся</a:t>
            </a:r>
            <a:endParaRPr lang="ru-RU" sz="1300" b="1" dirty="0">
              <a:solidFill>
                <a:schemeClr val="tx2">
                  <a:lumMod val="50000"/>
                </a:schemeClr>
              </a:solidFill>
              <a:latin typeface="Arial" panose="020B0604020202020204" pitchFamily="34" charset="0"/>
              <a:cs typeface="Arial" panose="020B0604020202020204" pitchFamily="34" charset="0"/>
            </a:endParaRPr>
          </a:p>
        </p:txBody>
      </p:sp>
      <p:sp>
        <p:nvSpPr>
          <p:cNvPr id="14" name="Скругленный прямоугольник 13"/>
          <p:cNvSpPr/>
          <p:nvPr/>
        </p:nvSpPr>
        <p:spPr>
          <a:xfrm>
            <a:off x="6897825" y="1200742"/>
            <a:ext cx="2116227" cy="3041731"/>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b="1" dirty="0">
                <a:solidFill>
                  <a:schemeClr val="tx2">
                    <a:lumMod val="50000"/>
                  </a:schemeClr>
                </a:solidFill>
                <a:latin typeface="Arial" panose="020B0604020202020204" pitchFamily="34" charset="0"/>
                <a:cs typeface="Arial" panose="020B0604020202020204" pitchFamily="34" charset="0"/>
              </a:rPr>
              <a:t>Содействие и сотрудничество обучающихся и педагогических работников, признание ребенка полноценным участником (субъектом) образовательных отношений</a:t>
            </a:r>
            <a:endParaRPr lang="en-US" sz="1500" dirty="0">
              <a:solidFill>
                <a:schemeClr val="tx2">
                  <a:lumMod val="50000"/>
                </a:schemeClr>
              </a:solidFill>
            </a:endParaRPr>
          </a:p>
        </p:txBody>
      </p:sp>
      <p:sp>
        <p:nvSpPr>
          <p:cNvPr id="15" name="Овал 14"/>
          <p:cNvSpPr/>
          <p:nvPr/>
        </p:nvSpPr>
        <p:spPr>
          <a:xfrm>
            <a:off x="207810" y="1022888"/>
            <a:ext cx="280387" cy="280387"/>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2">
                    <a:lumMod val="50000"/>
                  </a:schemeClr>
                </a:solidFill>
              </a:rPr>
              <a:t>1</a:t>
            </a:r>
            <a:endParaRPr lang="en-US" b="1" dirty="0">
              <a:solidFill>
                <a:schemeClr val="tx2">
                  <a:lumMod val="50000"/>
                </a:schemeClr>
              </a:solidFill>
            </a:endParaRPr>
          </a:p>
        </p:txBody>
      </p:sp>
      <p:sp>
        <p:nvSpPr>
          <p:cNvPr id="16" name="Овал 15"/>
          <p:cNvSpPr/>
          <p:nvPr/>
        </p:nvSpPr>
        <p:spPr>
          <a:xfrm>
            <a:off x="2375140" y="1022887"/>
            <a:ext cx="280387" cy="280387"/>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2">
                    <a:lumMod val="50000"/>
                  </a:schemeClr>
                </a:solidFill>
              </a:rPr>
              <a:t>2</a:t>
            </a:r>
            <a:endParaRPr lang="en-US" b="1" dirty="0">
              <a:solidFill>
                <a:schemeClr val="tx2">
                  <a:lumMod val="50000"/>
                </a:schemeClr>
              </a:solidFill>
            </a:endParaRPr>
          </a:p>
        </p:txBody>
      </p:sp>
      <p:sp>
        <p:nvSpPr>
          <p:cNvPr id="17" name="Овал 16"/>
          <p:cNvSpPr/>
          <p:nvPr/>
        </p:nvSpPr>
        <p:spPr>
          <a:xfrm>
            <a:off x="157915" y="2972006"/>
            <a:ext cx="280387" cy="280387"/>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2">
                    <a:lumMod val="50000"/>
                  </a:schemeClr>
                </a:solidFill>
              </a:rPr>
              <a:t>3</a:t>
            </a:r>
            <a:endParaRPr lang="en-US" b="1" dirty="0">
              <a:solidFill>
                <a:schemeClr val="tx2">
                  <a:lumMod val="50000"/>
                </a:schemeClr>
              </a:solidFill>
            </a:endParaRPr>
          </a:p>
        </p:txBody>
      </p:sp>
      <p:sp>
        <p:nvSpPr>
          <p:cNvPr id="18" name="Овал 17"/>
          <p:cNvSpPr/>
          <p:nvPr/>
        </p:nvSpPr>
        <p:spPr>
          <a:xfrm>
            <a:off x="4686062" y="1108147"/>
            <a:ext cx="280387" cy="280387"/>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2">
                    <a:lumMod val="50000"/>
                  </a:schemeClr>
                </a:solidFill>
              </a:rPr>
              <a:t>4</a:t>
            </a:r>
            <a:endParaRPr lang="en-US" b="1" dirty="0">
              <a:solidFill>
                <a:schemeClr val="tx2">
                  <a:lumMod val="50000"/>
                </a:schemeClr>
              </a:solidFill>
            </a:endParaRPr>
          </a:p>
        </p:txBody>
      </p:sp>
      <p:sp>
        <p:nvSpPr>
          <p:cNvPr id="19" name="Овал 18"/>
          <p:cNvSpPr/>
          <p:nvPr/>
        </p:nvSpPr>
        <p:spPr>
          <a:xfrm>
            <a:off x="6837394" y="1022886"/>
            <a:ext cx="280387" cy="280387"/>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2">
                    <a:lumMod val="50000"/>
                  </a:schemeClr>
                </a:solidFill>
              </a:rPr>
              <a:t>5</a:t>
            </a:r>
            <a:endParaRPr lang="en-US" b="1" dirty="0">
              <a:solidFill>
                <a:schemeClr val="tx2">
                  <a:lumMod val="50000"/>
                </a:schemeClr>
              </a:solidFill>
            </a:endParaRPr>
          </a:p>
        </p:txBody>
      </p:sp>
    </p:spTree>
    <p:extLst>
      <p:ext uri="{BB962C8B-B14F-4D97-AF65-F5344CB8AC3E}">
        <p14:creationId xmlns:p14="http://schemas.microsoft.com/office/powerpoint/2010/main" val="33047592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8"/>
          <p:cNvSpPr/>
          <p:nvPr/>
        </p:nvSpPr>
        <p:spPr>
          <a:xfrm>
            <a:off x="457137" y="760307"/>
            <a:ext cx="5997218" cy="1454214"/>
          </a:xfrm>
          <a:prstGeom prst="rect">
            <a:avLst/>
          </a:prstGeom>
          <a:noFill/>
          <a:ln>
            <a:noFill/>
          </a:ln>
        </p:spPr>
        <p:txBody>
          <a:bodyPr spcFirstLastPara="1" wrap="square" lIns="68569" tIns="34275" rIns="68569" bIns="34275" anchor="t" anchorCtr="0">
            <a:spAutoFit/>
          </a:bodyPr>
          <a:lstStyle/>
          <a:p>
            <a:pPr algn="just"/>
            <a:endParaRPr lang="ru-RU" b="1" dirty="0">
              <a:solidFill>
                <a:schemeClr val="tx2">
                  <a:lumMod val="50000"/>
                </a:schemeClr>
              </a:solidFill>
              <a:latin typeface="Arial" panose="020B0604020202020204" pitchFamily="34" charset="0"/>
              <a:ea typeface="Times New Roman"/>
              <a:cs typeface="Arial" panose="020B0604020202020204" pitchFamily="34" charset="0"/>
              <a:sym typeface="Times New Roman"/>
            </a:endParaRPr>
          </a:p>
          <a:p>
            <a:pPr algn="just"/>
            <a:r>
              <a:rPr lang="ru-RU" b="1" dirty="0">
                <a:solidFill>
                  <a:schemeClr val="tx2">
                    <a:lumMod val="50000"/>
                  </a:schemeClr>
                </a:solidFill>
                <a:latin typeface="Arial" panose="020B0604020202020204" pitchFamily="34" charset="0"/>
                <a:ea typeface="Times New Roman"/>
                <a:cs typeface="Arial" panose="020B0604020202020204" pitchFamily="34" charset="0"/>
                <a:sym typeface="Times New Roman"/>
              </a:rPr>
              <a:t>Технологии </a:t>
            </a:r>
            <a:r>
              <a:rPr lang="en-US" b="1" dirty="0">
                <a:solidFill>
                  <a:schemeClr val="tx2">
                    <a:lumMod val="50000"/>
                  </a:schemeClr>
                </a:solidFill>
                <a:latin typeface="Arial" panose="020B0604020202020204" pitchFamily="34" charset="0"/>
                <a:ea typeface="Times New Roman"/>
                <a:cs typeface="Arial" panose="020B0604020202020204" pitchFamily="34" charset="0"/>
                <a:sym typeface="Times New Roman"/>
              </a:rPr>
              <a:t>STEAM</a:t>
            </a:r>
            <a:r>
              <a:rPr lang="ru-RU" b="1" dirty="0">
                <a:solidFill>
                  <a:schemeClr val="tx2">
                    <a:lumMod val="50000"/>
                  </a:schemeClr>
                </a:solidFill>
                <a:latin typeface="Arial" panose="020B0604020202020204" pitchFamily="34" charset="0"/>
                <a:ea typeface="Times New Roman"/>
                <a:cs typeface="Arial" panose="020B0604020202020204" pitchFamily="34" charset="0"/>
                <a:sym typeface="Times New Roman"/>
              </a:rPr>
              <a:t> образования -  способы эффективного взаимодействия с ребёнком, одновременно подходящие и для детей с нормативным развитием, и для детей с ОВЗ</a:t>
            </a:r>
            <a:endParaRPr sz="1350" b="1" dirty="0">
              <a:solidFill>
                <a:schemeClr val="tx2">
                  <a:lumMod val="50000"/>
                </a:schemeClr>
              </a:solidFill>
              <a:latin typeface="Arial" panose="020B0604020202020204" pitchFamily="34" charset="0"/>
              <a:cs typeface="Arial" panose="020B0604020202020204" pitchFamily="34" charset="0"/>
            </a:endParaRPr>
          </a:p>
        </p:txBody>
      </p:sp>
      <p:pic>
        <p:nvPicPr>
          <p:cNvPr id="5" name="Google Shape;479;p15">
            <a:extLst>
              <a:ext uri="{FF2B5EF4-FFF2-40B4-BE49-F238E27FC236}">
                <a16:creationId xmlns:a16="http://schemas.microsoft.com/office/drawing/2014/main" id="{96E12EB5-8200-4F03-B742-6D8E13248F03}"/>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17064" y="2411540"/>
            <a:ext cx="3721104" cy="2578758"/>
          </a:xfrm>
          <a:prstGeom prst="rect">
            <a:avLst/>
          </a:prstGeom>
          <a:ln>
            <a:noFill/>
          </a:ln>
          <a:effectLst>
            <a:outerShdw blurRad="190500" algn="tl" rotWithShape="0">
              <a:srgbClr val="000000">
                <a:alpha val="70000"/>
              </a:srgbClr>
            </a:outerShdw>
          </a:effectLst>
        </p:spPr>
      </p:pic>
      <p:pic>
        <p:nvPicPr>
          <p:cNvPr id="6" name="Google Shape;480;p15">
            <a:extLst>
              <a:ext uri="{FF2B5EF4-FFF2-40B4-BE49-F238E27FC236}">
                <a16:creationId xmlns:a16="http://schemas.microsoft.com/office/drawing/2014/main" id="{EEEF8068-01BB-4A15-BA64-9FC6D8DC8CC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l="9090" r="10545"/>
          <a:stretch/>
        </p:blipFill>
        <p:spPr>
          <a:xfrm>
            <a:off x="4533254" y="2533403"/>
            <a:ext cx="4276306" cy="2456895"/>
          </a:xfrm>
          <a:prstGeom prst="rect">
            <a:avLst/>
          </a:prstGeom>
          <a:ln>
            <a:noFill/>
          </a:ln>
          <a:effectLst>
            <a:outerShdw blurRad="190500" algn="tl" rotWithShape="0">
              <a:srgbClr val="000000">
                <a:alpha val="70000"/>
              </a:srgbClr>
            </a:outerShdw>
          </a:effectLst>
        </p:spPr>
      </p:pic>
      <p:pic>
        <p:nvPicPr>
          <p:cNvPr id="3" name="Рисунок 2">
            <a:extLst>
              <a:ext uri="{FF2B5EF4-FFF2-40B4-BE49-F238E27FC236}">
                <a16:creationId xmlns:a16="http://schemas.microsoft.com/office/drawing/2014/main" id="{E1B81A16-FBE7-4D4A-8C10-63D9C1C2B0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6639" y="967124"/>
            <a:ext cx="1093304" cy="1093304"/>
          </a:xfrm>
          <a:prstGeom prst="rect">
            <a:avLst/>
          </a:prstGeom>
        </p:spPr>
      </p:pic>
      <p:sp>
        <p:nvSpPr>
          <p:cNvPr id="4" name="Заголовок 3"/>
          <p:cNvSpPr>
            <a:spLocks noGrp="1"/>
          </p:cNvSpPr>
          <p:nvPr>
            <p:ph type="title"/>
          </p:nvPr>
        </p:nvSpPr>
        <p:spPr>
          <a:xfrm>
            <a:off x="0" y="219980"/>
            <a:ext cx="7973291" cy="540327"/>
          </a:xfrm>
        </p:spPr>
        <p:txBody>
          <a:bodyPr>
            <a:normAutofit/>
          </a:bodyPr>
          <a:lstStyle/>
          <a:p>
            <a:r>
              <a:rPr lang="ru-RU" dirty="0"/>
              <a:t>Студия песочной анимации «</a:t>
            </a:r>
            <a:r>
              <a:rPr lang="ru-RU" dirty="0" err="1"/>
              <a:t>СПлюшкА</a:t>
            </a:r>
            <a:r>
              <a:rPr lang="ru-RU" dirty="0" smtClean="0"/>
              <a:t>»</a:t>
            </a:r>
            <a:endParaRPr lang="en-US" dirty="0"/>
          </a:p>
        </p:txBody>
      </p:sp>
    </p:spTree>
    <p:extLst>
      <p:ext uri="{BB962C8B-B14F-4D97-AF65-F5344CB8AC3E}">
        <p14:creationId xmlns:p14="http://schemas.microsoft.com/office/powerpoint/2010/main" val="3463316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E4EE71B-E2DB-1A87-EEE3-4893D222561A}"/>
              </a:ext>
            </a:extLst>
          </p:cNvPr>
          <p:cNvPicPr>
            <a:picLocks noChangeAspect="1"/>
          </p:cNvPicPr>
          <p:nvPr/>
        </p:nvPicPr>
        <p:blipFill rotWithShape="1">
          <a:blip r:embed="rId2"/>
          <a:srcRect l="19317" t="13837" r="22806" b="22516"/>
          <a:stretch/>
        </p:blipFill>
        <p:spPr>
          <a:xfrm>
            <a:off x="758207" y="231163"/>
            <a:ext cx="7737894" cy="4786521"/>
          </a:xfrm>
          <a:prstGeom prst="rect">
            <a:avLst/>
          </a:prstGeom>
        </p:spPr>
      </p:pic>
    </p:spTree>
    <p:extLst>
      <p:ext uri="{BB962C8B-B14F-4D97-AF65-F5344CB8AC3E}">
        <p14:creationId xmlns:p14="http://schemas.microsoft.com/office/powerpoint/2010/main" val="38076973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FB0A636-53B3-31EC-6718-FB298EAFB0BB}"/>
              </a:ext>
            </a:extLst>
          </p:cNvPr>
          <p:cNvPicPr>
            <a:picLocks noChangeAspect="1"/>
          </p:cNvPicPr>
          <p:nvPr/>
        </p:nvPicPr>
        <p:blipFill rotWithShape="1">
          <a:blip r:embed="rId2"/>
          <a:srcRect l="19387" t="24025" r="21957" b="3647"/>
          <a:stretch/>
        </p:blipFill>
        <p:spPr>
          <a:xfrm>
            <a:off x="432281" y="285061"/>
            <a:ext cx="8330055" cy="4628389"/>
          </a:xfrm>
          <a:prstGeom prst="rect">
            <a:avLst/>
          </a:prstGeom>
        </p:spPr>
      </p:pic>
    </p:spTree>
    <p:extLst>
      <p:ext uri="{BB962C8B-B14F-4D97-AF65-F5344CB8AC3E}">
        <p14:creationId xmlns:p14="http://schemas.microsoft.com/office/powerpoint/2010/main" val="1360316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Скругленный прямоугольник 11"/>
          <p:cNvSpPr/>
          <p:nvPr/>
        </p:nvSpPr>
        <p:spPr>
          <a:xfrm>
            <a:off x="232475" y="1030638"/>
            <a:ext cx="2642461" cy="4097043"/>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solidFill>
                  <a:schemeClr val="accent1">
                    <a:lumMod val="50000"/>
                  </a:schemeClr>
                </a:solidFill>
                <a:latin typeface="Arial" panose="020B0604020202020204" pitchFamily="34" charset="0"/>
                <a:cs typeface="Arial" panose="020B0604020202020204" pitchFamily="34" charset="0"/>
              </a:rPr>
              <a:t>Принцип социально-адаптирующей направленности образования: коррекция и компенсация недостатков развития рассматриваются в образовательном процессе не как самоцель, а как </a:t>
            </a:r>
            <a:r>
              <a:rPr lang="ru-RU" sz="1400" b="1" u="sng" dirty="0">
                <a:solidFill>
                  <a:schemeClr val="accent1">
                    <a:lumMod val="50000"/>
                  </a:schemeClr>
                </a:solidFill>
                <a:latin typeface="Arial" panose="020B0604020202020204" pitchFamily="34" charset="0"/>
                <a:cs typeface="Arial" panose="020B0604020202020204" pitchFamily="34" charset="0"/>
              </a:rPr>
              <a:t>средство </a:t>
            </a:r>
            <a:r>
              <a:rPr lang="ru-RU" sz="1400" b="1" dirty="0">
                <a:solidFill>
                  <a:schemeClr val="accent1">
                    <a:lumMod val="50000"/>
                  </a:schemeClr>
                </a:solidFill>
                <a:latin typeface="Arial" panose="020B0604020202020204" pitchFamily="34" charset="0"/>
                <a:cs typeface="Arial" panose="020B0604020202020204" pitchFamily="34" charset="0"/>
              </a:rPr>
              <a:t>наиболее </a:t>
            </a:r>
            <a:r>
              <a:rPr lang="ru-RU" sz="1400" b="1" u="sng" dirty="0">
                <a:solidFill>
                  <a:schemeClr val="accent1">
                    <a:lumMod val="50000"/>
                  </a:schemeClr>
                </a:solidFill>
                <a:latin typeface="Arial" panose="020B0604020202020204" pitchFamily="34" charset="0"/>
                <a:cs typeface="Arial" panose="020B0604020202020204" pitchFamily="34" charset="0"/>
              </a:rPr>
              <a:t>полной реализации потенциальных возможностей ребенка с ЗПР и обеспечения его самостоятельности в дальнейшей социальной жизни</a:t>
            </a:r>
            <a:r>
              <a:rPr lang="ru-RU" sz="1400" b="1" dirty="0" smtClean="0">
                <a:solidFill>
                  <a:schemeClr val="accent1">
                    <a:lumMod val="50000"/>
                  </a:schemeClr>
                </a:solidFill>
                <a:latin typeface="Arial" panose="020B0604020202020204" pitchFamily="34" charset="0"/>
                <a:cs typeface="Arial" panose="020B0604020202020204" pitchFamily="34" charset="0"/>
              </a:rPr>
              <a:t>.</a:t>
            </a:r>
            <a:endParaRPr lang="ru-RU" sz="1400" b="1" dirty="0">
              <a:solidFill>
                <a:schemeClr val="accent1">
                  <a:lumMod val="50000"/>
                </a:schemeClr>
              </a:solidFill>
              <a:latin typeface="Arial" panose="020B0604020202020204" pitchFamily="34" charset="0"/>
              <a:cs typeface="Arial" panose="020B0604020202020204" pitchFamily="34" charset="0"/>
            </a:endParaRPr>
          </a:p>
        </p:txBody>
      </p:sp>
      <p:sp>
        <p:nvSpPr>
          <p:cNvPr id="13" name="Скругленный прямоугольник 12"/>
          <p:cNvSpPr/>
          <p:nvPr/>
        </p:nvSpPr>
        <p:spPr>
          <a:xfrm>
            <a:off x="3099661" y="1030638"/>
            <a:ext cx="2758698" cy="4097044"/>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300" b="1" dirty="0" err="1" smtClean="0">
                <a:solidFill>
                  <a:schemeClr val="tx2">
                    <a:lumMod val="50000"/>
                  </a:schemeClr>
                </a:solidFill>
              </a:rPr>
              <a:t>Этиопатогенетический</a:t>
            </a:r>
            <a:r>
              <a:rPr lang="ru-RU" sz="1300" b="1" dirty="0" smtClean="0">
                <a:solidFill>
                  <a:schemeClr val="tx2">
                    <a:lumMod val="50000"/>
                  </a:schemeClr>
                </a:solidFill>
              </a:rPr>
              <a:t> </a:t>
            </a:r>
            <a:r>
              <a:rPr lang="ru-RU" sz="1300" b="1" dirty="0">
                <a:solidFill>
                  <a:schemeClr val="tx2">
                    <a:lumMod val="50000"/>
                  </a:schemeClr>
                </a:solidFill>
              </a:rPr>
              <a:t>принцип: для правильного построения коррекционной работы с ребенком необходимо знать этиологию (причины) и патогенез (механизмы) нарушения.</a:t>
            </a:r>
          </a:p>
          <a:p>
            <a:r>
              <a:rPr lang="ru-RU" sz="1300" b="1" dirty="0">
                <a:solidFill>
                  <a:schemeClr val="tx2">
                    <a:lumMod val="50000"/>
                  </a:schemeClr>
                </a:solidFill>
              </a:rPr>
              <a:t> У обучающихся с ЗПР, особенно в дошкольном возрасте, при различной локализации нарушений возможна сходная симптоматика. Причины и механизмы, обусловливающие недостатки познавательного и речевого развития различны, соответственно, методы и содержание коррекционной работы должны отличаться</a:t>
            </a:r>
            <a:r>
              <a:rPr lang="ru-RU" sz="1300" b="1" dirty="0" smtClean="0">
                <a:solidFill>
                  <a:schemeClr val="tx2">
                    <a:lumMod val="50000"/>
                  </a:schemeClr>
                </a:solidFill>
              </a:rPr>
              <a:t>.</a:t>
            </a:r>
            <a:endParaRPr lang="ru-RU" sz="1300" b="1" dirty="0">
              <a:solidFill>
                <a:schemeClr val="tx2">
                  <a:lumMod val="50000"/>
                </a:schemeClr>
              </a:solidFill>
            </a:endParaRPr>
          </a:p>
        </p:txBody>
      </p:sp>
      <p:sp>
        <p:nvSpPr>
          <p:cNvPr id="14" name="Скругленный прямоугольник 13"/>
          <p:cNvSpPr/>
          <p:nvPr/>
        </p:nvSpPr>
        <p:spPr>
          <a:xfrm>
            <a:off x="6005594" y="968644"/>
            <a:ext cx="3006670" cy="4159037"/>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300" b="1" dirty="0">
                <a:solidFill>
                  <a:schemeClr val="accent1">
                    <a:lumMod val="50000"/>
                  </a:schemeClr>
                </a:solidFill>
              </a:rPr>
              <a:t>Принцип системного подхода к диагностике и коррекции нарушений: для построения коррекционной работы необходимо разобраться в структуре дефекта, определить иерархию нарушений. Следует различать </a:t>
            </a:r>
            <a:r>
              <a:rPr lang="ru-RU" sz="1600" b="1" dirty="0">
                <a:solidFill>
                  <a:schemeClr val="accent6">
                    <a:lumMod val="75000"/>
                  </a:schemeClr>
                </a:solidFill>
              </a:rPr>
              <a:t>внутрисистемные</a:t>
            </a:r>
            <a:r>
              <a:rPr lang="ru-RU" sz="1600" b="1" dirty="0">
                <a:solidFill>
                  <a:schemeClr val="accent1">
                    <a:lumMod val="50000"/>
                  </a:schemeClr>
                </a:solidFill>
              </a:rPr>
              <a:t> нарушения, связанные с первичным дефектом</a:t>
            </a:r>
            <a:r>
              <a:rPr lang="ru-RU" sz="1300" b="1" dirty="0">
                <a:solidFill>
                  <a:schemeClr val="accent1">
                    <a:lumMod val="50000"/>
                  </a:schemeClr>
                </a:solidFill>
              </a:rPr>
              <a:t>, и </a:t>
            </a:r>
            <a:r>
              <a:rPr lang="ru-RU" sz="1300" b="1" dirty="0">
                <a:solidFill>
                  <a:schemeClr val="accent6">
                    <a:lumMod val="75000"/>
                  </a:schemeClr>
                </a:solidFill>
              </a:rPr>
              <a:t>межсистемные</a:t>
            </a:r>
            <a:r>
              <a:rPr lang="ru-RU" sz="1300" b="1" dirty="0">
                <a:solidFill>
                  <a:schemeClr val="accent1">
                    <a:lumMod val="50000"/>
                  </a:schemeClr>
                </a:solidFill>
              </a:rPr>
              <a:t>, обусловленные взаимным влиянием нарушенных и сохранных функций.</a:t>
            </a:r>
          </a:p>
          <a:p>
            <a:r>
              <a:rPr lang="ru-RU" sz="1300" b="1" dirty="0">
                <a:solidFill>
                  <a:schemeClr val="accent1">
                    <a:lumMod val="50000"/>
                  </a:schemeClr>
                </a:solidFill>
              </a:rPr>
              <a:t> Эффективность коррекционной работы во многом будет определяться реализацией принципа системного подхода, направленного на речевое и когнитивное развитие ребенка с ЗПР.</a:t>
            </a:r>
          </a:p>
        </p:txBody>
      </p:sp>
      <p:sp>
        <p:nvSpPr>
          <p:cNvPr id="20" name="Скругленный прямоугольник 19"/>
          <p:cNvSpPr/>
          <p:nvPr/>
        </p:nvSpPr>
        <p:spPr>
          <a:xfrm>
            <a:off x="-1" y="294468"/>
            <a:ext cx="7353947" cy="619932"/>
          </a:xfrm>
          <a:prstGeom prst="roundRect">
            <a:avLst>
              <a:gd name="adj" fmla="val 2029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a:solidFill>
                  <a:srgbClr val="ECEADC"/>
                </a:solidFill>
              </a:rPr>
              <a:t>10.3.5. Специфические принципы и подходы </a:t>
            </a:r>
            <a:r>
              <a:rPr lang="ru-RU" sz="2000" b="1" dirty="0" smtClean="0">
                <a:solidFill>
                  <a:srgbClr val="ECEADC"/>
                </a:solidFill>
              </a:rPr>
              <a:t>к формированию </a:t>
            </a:r>
            <a:r>
              <a:rPr lang="ru-RU" sz="2000" b="1" dirty="0">
                <a:solidFill>
                  <a:srgbClr val="ECEADC"/>
                </a:solidFill>
              </a:rPr>
              <a:t>АОП ДО для обучающихся с ЗПР</a:t>
            </a:r>
            <a:r>
              <a:rPr lang="ru-RU" sz="2000" b="1" dirty="0" smtClean="0">
                <a:solidFill>
                  <a:srgbClr val="ECEADC"/>
                </a:solidFill>
              </a:rPr>
              <a:t>:</a:t>
            </a:r>
            <a:endParaRPr lang="en-US" sz="2000" b="1" dirty="0">
              <a:solidFill>
                <a:srgbClr val="ECEADC"/>
              </a:solidFill>
            </a:endParaRPr>
          </a:p>
        </p:txBody>
      </p:sp>
    </p:spTree>
    <p:extLst>
      <p:ext uri="{BB962C8B-B14F-4D97-AF65-F5344CB8AC3E}">
        <p14:creationId xmlns:p14="http://schemas.microsoft.com/office/powerpoint/2010/main" val="2328738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Схема 12">
            <a:extLst>
              <a:ext uri="{FF2B5EF4-FFF2-40B4-BE49-F238E27FC236}">
                <a16:creationId xmlns:a16="http://schemas.microsoft.com/office/drawing/2014/main" id="{F224F105-8C8B-C608-2732-B1B180E427E4}"/>
              </a:ext>
            </a:extLst>
          </p:cNvPr>
          <p:cNvGraphicFramePr/>
          <p:nvPr>
            <p:extLst>
              <p:ext uri="{D42A27DB-BD31-4B8C-83A1-F6EECF244321}">
                <p14:modId xmlns:p14="http://schemas.microsoft.com/office/powerpoint/2010/main" val="3872459857"/>
              </p:ext>
            </p:extLst>
          </p:nvPr>
        </p:nvGraphicFramePr>
        <p:xfrm>
          <a:off x="457199" y="115473"/>
          <a:ext cx="8054777" cy="1829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Схема 13">
            <a:extLst>
              <a:ext uri="{FF2B5EF4-FFF2-40B4-BE49-F238E27FC236}">
                <a16:creationId xmlns:a16="http://schemas.microsoft.com/office/drawing/2014/main" id="{ED4A1C59-39C1-32C2-BFEC-C2736376B7A8}"/>
              </a:ext>
            </a:extLst>
          </p:cNvPr>
          <p:cNvGraphicFramePr/>
          <p:nvPr>
            <p:extLst>
              <p:ext uri="{D42A27DB-BD31-4B8C-83A1-F6EECF244321}">
                <p14:modId xmlns:p14="http://schemas.microsoft.com/office/powerpoint/2010/main" val="1161484620"/>
              </p:ext>
            </p:extLst>
          </p:nvPr>
        </p:nvGraphicFramePr>
        <p:xfrm>
          <a:off x="383291" y="1945040"/>
          <a:ext cx="8760709" cy="29045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5" name="Стрелка: вниз 14">
            <a:extLst>
              <a:ext uri="{FF2B5EF4-FFF2-40B4-BE49-F238E27FC236}">
                <a16:creationId xmlns:a16="http://schemas.microsoft.com/office/drawing/2014/main" id="{1624BA69-322C-A2C8-83C9-9199CE2C8009}"/>
              </a:ext>
            </a:extLst>
          </p:cNvPr>
          <p:cNvSpPr/>
          <p:nvPr/>
        </p:nvSpPr>
        <p:spPr>
          <a:xfrm>
            <a:off x="1210763" y="1668678"/>
            <a:ext cx="100869" cy="19974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4">
              <a:defRPr/>
            </a:pPr>
            <a:endParaRPr lang="ru-RU" sz="1350">
              <a:solidFill>
                <a:prstClr val="white"/>
              </a:solidFill>
              <a:latin typeface="Century Gothic" panose="020B0502020202020204"/>
            </a:endParaRPr>
          </a:p>
        </p:txBody>
      </p:sp>
      <p:sp>
        <p:nvSpPr>
          <p:cNvPr id="16" name="Стрелка: вниз 15">
            <a:extLst>
              <a:ext uri="{FF2B5EF4-FFF2-40B4-BE49-F238E27FC236}">
                <a16:creationId xmlns:a16="http://schemas.microsoft.com/office/drawing/2014/main" id="{4732B422-AD23-1C9B-378D-45E48E3BF531}"/>
              </a:ext>
            </a:extLst>
          </p:cNvPr>
          <p:cNvSpPr/>
          <p:nvPr/>
        </p:nvSpPr>
        <p:spPr>
          <a:xfrm>
            <a:off x="7826643" y="1768547"/>
            <a:ext cx="100869" cy="19974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4">
              <a:defRPr/>
            </a:pPr>
            <a:endParaRPr lang="ru-RU" sz="1350">
              <a:solidFill>
                <a:prstClr val="white"/>
              </a:solidFill>
              <a:latin typeface="Century Gothic" panose="020B0502020202020204"/>
            </a:endParaRPr>
          </a:p>
        </p:txBody>
      </p:sp>
      <p:sp>
        <p:nvSpPr>
          <p:cNvPr id="17" name="Стрелка: вниз 16">
            <a:extLst>
              <a:ext uri="{FF2B5EF4-FFF2-40B4-BE49-F238E27FC236}">
                <a16:creationId xmlns:a16="http://schemas.microsoft.com/office/drawing/2014/main" id="{F83709D0-99D7-0AF6-3057-2E9EAEFFFF41}"/>
              </a:ext>
            </a:extLst>
          </p:cNvPr>
          <p:cNvSpPr/>
          <p:nvPr/>
        </p:nvSpPr>
        <p:spPr>
          <a:xfrm>
            <a:off x="4169561" y="1768547"/>
            <a:ext cx="100869" cy="19974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4">
              <a:defRPr/>
            </a:pPr>
            <a:endParaRPr lang="ru-RU" sz="1350">
              <a:solidFill>
                <a:prstClr val="white"/>
              </a:solidFill>
              <a:latin typeface="Century Gothic" panose="020B0502020202020204"/>
            </a:endParaRPr>
          </a:p>
        </p:txBody>
      </p:sp>
      <p:sp>
        <p:nvSpPr>
          <p:cNvPr id="2" name="TextBox 1">
            <a:extLst>
              <a:ext uri="{FF2B5EF4-FFF2-40B4-BE49-F238E27FC236}">
                <a16:creationId xmlns:a16="http://schemas.microsoft.com/office/drawing/2014/main" id="{3BA51B88-8B92-53B8-0FAB-85A523C147EA}"/>
              </a:ext>
            </a:extLst>
          </p:cNvPr>
          <p:cNvSpPr txBox="1"/>
          <p:nvPr/>
        </p:nvSpPr>
        <p:spPr>
          <a:xfrm>
            <a:off x="2175128" y="2487851"/>
            <a:ext cx="450790" cy="546497"/>
          </a:xfrm>
          <a:prstGeom prst="roundRect">
            <a:avLst>
              <a:gd name="adj" fmla="val 32138"/>
            </a:avLst>
          </a:prstGeom>
          <a:solidFill>
            <a:schemeClr val="bg1"/>
          </a:solidFill>
          <a:ln w="19050">
            <a:solidFill>
              <a:schemeClr val="accent1">
                <a:lumMod val="50000"/>
              </a:schemeClr>
            </a:solidFill>
          </a:ln>
        </p:spPr>
        <p:txBody>
          <a:bodyPr wrap="square" rtlCol="0" anchor="ctr">
            <a:spAutoFit/>
          </a:bodyPr>
          <a:lstStyle/>
          <a:p>
            <a:pPr algn="ctr" defTabSz="685804">
              <a:defRPr/>
            </a:pPr>
            <a:r>
              <a:rPr lang="ru-RU" sz="2400" b="1" dirty="0">
                <a:solidFill>
                  <a:schemeClr val="accent1">
                    <a:lumMod val="50000"/>
                  </a:schemeClr>
                </a:solidFill>
                <a:latin typeface="Arial" panose="020B0604020202020204" pitchFamily="34" charset="0"/>
                <a:cs typeface="Arial" panose="020B0604020202020204" pitchFamily="34" charset="0"/>
              </a:rPr>
              <a:t>1</a:t>
            </a:r>
          </a:p>
        </p:txBody>
      </p:sp>
      <p:sp>
        <p:nvSpPr>
          <p:cNvPr id="3" name="TextBox 2">
            <a:extLst>
              <a:ext uri="{FF2B5EF4-FFF2-40B4-BE49-F238E27FC236}">
                <a16:creationId xmlns:a16="http://schemas.microsoft.com/office/drawing/2014/main" id="{1698D2A2-A692-E9E3-32E8-7A2A33A36931}"/>
              </a:ext>
            </a:extLst>
          </p:cNvPr>
          <p:cNvSpPr txBox="1"/>
          <p:nvPr/>
        </p:nvSpPr>
        <p:spPr>
          <a:xfrm>
            <a:off x="5097718" y="2460667"/>
            <a:ext cx="450790" cy="573286"/>
          </a:xfrm>
          <a:prstGeom prst="roundRect">
            <a:avLst>
              <a:gd name="adj" fmla="val 42452"/>
            </a:avLst>
          </a:prstGeom>
          <a:solidFill>
            <a:schemeClr val="bg1"/>
          </a:solidFill>
          <a:ln w="19050">
            <a:solidFill>
              <a:schemeClr val="accent1">
                <a:lumMod val="50000"/>
              </a:schemeClr>
            </a:solidFill>
          </a:ln>
        </p:spPr>
        <p:txBody>
          <a:bodyPr wrap="square" rtlCol="0" anchor="ctr">
            <a:spAutoFit/>
          </a:bodyPr>
          <a:lstStyle/>
          <a:p>
            <a:pPr algn="ctr" defTabSz="685804">
              <a:defRPr/>
            </a:pPr>
            <a:r>
              <a:rPr lang="ru-RU" sz="2400" b="1" dirty="0">
                <a:solidFill>
                  <a:schemeClr val="accent1">
                    <a:lumMod val="50000"/>
                  </a:schemeClr>
                </a:solidFill>
                <a:latin typeface="Arial" panose="020B0604020202020204" pitchFamily="34" charset="0"/>
                <a:cs typeface="Arial" panose="020B0604020202020204" pitchFamily="34" charset="0"/>
              </a:rPr>
              <a:t>2</a:t>
            </a:r>
          </a:p>
        </p:txBody>
      </p:sp>
      <p:sp>
        <p:nvSpPr>
          <p:cNvPr id="4" name="TextBox 3">
            <a:extLst>
              <a:ext uri="{FF2B5EF4-FFF2-40B4-BE49-F238E27FC236}">
                <a16:creationId xmlns:a16="http://schemas.microsoft.com/office/drawing/2014/main" id="{56F88D58-B01B-A968-D058-A290AE3BFC8D}"/>
              </a:ext>
            </a:extLst>
          </p:cNvPr>
          <p:cNvSpPr txBox="1"/>
          <p:nvPr/>
        </p:nvSpPr>
        <p:spPr>
          <a:xfrm>
            <a:off x="8674708" y="2460667"/>
            <a:ext cx="395639" cy="573286"/>
          </a:xfrm>
          <a:prstGeom prst="roundRect">
            <a:avLst>
              <a:gd name="adj" fmla="val 50000"/>
            </a:avLst>
          </a:prstGeom>
          <a:solidFill>
            <a:schemeClr val="bg1"/>
          </a:solidFill>
          <a:ln w="19050">
            <a:solidFill>
              <a:schemeClr val="accent1">
                <a:lumMod val="50000"/>
              </a:schemeClr>
            </a:solidFill>
          </a:ln>
        </p:spPr>
        <p:txBody>
          <a:bodyPr wrap="square" rtlCol="0" anchor="ctr">
            <a:spAutoFit/>
          </a:bodyPr>
          <a:lstStyle/>
          <a:p>
            <a:pPr algn="ctr" defTabSz="685804">
              <a:defRPr/>
            </a:pPr>
            <a:r>
              <a:rPr lang="ru-RU" sz="2400" b="1" dirty="0">
                <a:solidFill>
                  <a:schemeClr val="accent1">
                    <a:lumMod val="50000"/>
                  </a:schemeClr>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0246224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1CB2E-D262-25FC-D1B8-5246245BB6EF}"/>
            </a:ext>
          </a:extLst>
        </p:cNvPr>
        <p:cNvGrpSpPr/>
        <p:nvPr/>
      </p:nvGrpSpPr>
      <p:grpSpPr>
        <a:xfrm>
          <a:off x="0" y="0"/>
          <a:ext cx="0" cy="0"/>
          <a:chOff x="0" y="0"/>
          <a:chExt cx="0" cy="0"/>
        </a:xfrm>
      </p:grpSpPr>
      <p:pic>
        <p:nvPicPr>
          <p:cNvPr id="7" name="Объект 7">
            <a:extLst>
              <a:ext uri="{FF2B5EF4-FFF2-40B4-BE49-F238E27FC236}">
                <a16:creationId xmlns:a16="http://schemas.microsoft.com/office/drawing/2014/main" id="{7EB010CE-8CF4-A60C-C558-8A7F899224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1241" y="114495"/>
            <a:ext cx="1883783" cy="2511712"/>
          </a:xfrm>
          <a:prstGeom prst="rect">
            <a:avLst/>
          </a:prstGeom>
        </p:spPr>
      </p:pic>
      <p:grpSp>
        <p:nvGrpSpPr>
          <p:cNvPr id="4" name="Группа 3">
            <a:extLst>
              <a:ext uri="{FF2B5EF4-FFF2-40B4-BE49-F238E27FC236}">
                <a16:creationId xmlns:a16="http://schemas.microsoft.com/office/drawing/2014/main" id="{BA14BA50-2878-7746-1E81-EA8DBE1C41DA}"/>
              </a:ext>
            </a:extLst>
          </p:cNvPr>
          <p:cNvGrpSpPr/>
          <p:nvPr/>
        </p:nvGrpSpPr>
        <p:grpSpPr>
          <a:xfrm>
            <a:off x="79204" y="1082962"/>
            <a:ext cx="4891177" cy="1008431"/>
            <a:chOff x="1714176" y="2224"/>
            <a:chExt cx="8501924" cy="1591734"/>
          </a:xfrm>
        </p:grpSpPr>
        <p:sp>
          <p:nvSpPr>
            <p:cNvPr id="5" name="Прямоугольник: скругленные верхние углы 4">
              <a:extLst>
                <a:ext uri="{FF2B5EF4-FFF2-40B4-BE49-F238E27FC236}">
                  <a16:creationId xmlns:a16="http://schemas.microsoft.com/office/drawing/2014/main" id="{37979A34-8228-3E8C-D1D5-37931FE74065}"/>
                </a:ext>
              </a:extLst>
            </p:cNvPr>
            <p:cNvSpPr/>
            <p:nvPr/>
          </p:nvSpPr>
          <p:spPr>
            <a:xfrm rot="5400000">
              <a:off x="5169271" y="-3452871"/>
              <a:ext cx="1591734" cy="8501924"/>
            </a:xfrm>
            <a:prstGeom prst="round2SameRect">
              <a:avLst/>
            </a:prstGeom>
            <a:ln>
              <a:solidFill>
                <a:schemeClr val="accent1">
                  <a:lumMod val="50000"/>
                </a:schemeClr>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defPPr>
                <a:defRPr lang="ru-RU"/>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defTabSz="685800">
                <a:defRPr/>
              </a:pPr>
              <a:endParaRPr lang="ru-RU" sz="1350">
                <a:solidFill>
                  <a:schemeClr val="tx1"/>
                </a:solidFill>
                <a:latin typeface="Oswald Light"/>
                <a:cs typeface="Arial"/>
              </a:endParaRPr>
            </a:p>
          </p:txBody>
        </p:sp>
        <p:sp>
          <p:nvSpPr>
            <p:cNvPr id="6" name="Прямоугольник: скругленные верхние углы 6">
              <a:extLst>
                <a:ext uri="{FF2B5EF4-FFF2-40B4-BE49-F238E27FC236}">
                  <a16:creationId xmlns:a16="http://schemas.microsoft.com/office/drawing/2014/main" id="{9FF0BCCC-7F99-90FA-8111-0A8568109F68}"/>
                </a:ext>
              </a:extLst>
            </p:cNvPr>
            <p:cNvSpPr txBox="1"/>
            <p:nvPr/>
          </p:nvSpPr>
          <p:spPr>
            <a:xfrm>
              <a:off x="1811682" y="70521"/>
              <a:ext cx="8404418" cy="1436330"/>
            </a:xfrm>
            <a:prstGeom prst="rect">
              <a:avLst/>
            </a:prstGeom>
            <a:ln>
              <a:solidFill>
                <a:schemeClr val="accent1">
                  <a:lumMod val="5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1906" rIns="11906" bIns="11906" numCol="1" spcCol="1270" anchor="ctr" anchorCtr="0">
              <a:noAutofit/>
            </a:bodyPr>
            <a:lstStyle>
              <a:defPPr>
                <a:defRPr lang="ru-RU"/>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marL="0" lvl="1" algn="just" defTabSz="833438">
                <a:lnSpc>
                  <a:spcPct val="90000"/>
                </a:lnSpc>
                <a:spcBef>
                  <a:spcPct val="0"/>
                </a:spcBef>
                <a:spcAft>
                  <a:spcPct val="15000"/>
                </a:spcAft>
                <a:defRPr/>
              </a:pPr>
              <a:r>
                <a:rPr lang="ru-RU" sz="2100" b="1" kern="100" dirty="0">
                  <a:solidFill>
                    <a:schemeClr val="tx1"/>
                  </a:solidFill>
                  <a:latin typeface="Arial" panose="020B0604020202020204" pitchFamily="34" charset="0"/>
                  <a:ea typeface="Calibri" panose="020F0502020204030204" pitchFamily="34" charset="0"/>
                  <a:cs typeface="Arial" panose="020B0604020202020204" pitchFamily="34" charset="0"/>
                </a:rPr>
                <a:t>базовый</a:t>
              </a:r>
              <a:endParaRPr lang="ru-RU" sz="1875" dirty="0">
                <a:solidFill>
                  <a:schemeClr val="tx1"/>
                </a:solidFill>
                <a:latin typeface="Oswald Light"/>
                <a:cs typeface="Arial"/>
              </a:endParaRPr>
            </a:p>
            <a:p>
              <a:pPr marL="0" lvl="1" defTabSz="833438">
                <a:lnSpc>
                  <a:spcPct val="90000"/>
                </a:lnSpc>
                <a:spcBef>
                  <a:spcPct val="0"/>
                </a:spcBef>
                <a:spcAft>
                  <a:spcPct val="15000"/>
                </a:spcAft>
                <a:defRPr/>
              </a:pPr>
              <a:r>
                <a:rPr lang="ru-RU" sz="1350" kern="100" dirty="0">
                  <a:solidFill>
                    <a:schemeClr val="tx1"/>
                  </a:solidFill>
                  <a:latin typeface="Arial" panose="020B0604020202020204" pitchFamily="34" charset="0"/>
                  <a:ea typeface="Calibri" panose="020F0502020204030204" pitchFamily="34" charset="0"/>
                  <a:cs typeface="Arial" panose="020B0604020202020204" pitchFamily="34" charset="0"/>
                </a:rPr>
                <a:t>при мультисенсорном подходе (не менее двух сенсорных, </a:t>
              </a:r>
              <a:r>
                <a:rPr lang="ru-RU" sz="1350" kern="100" dirty="0" err="1">
                  <a:solidFill>
                    <a:schemeClr val="tx1"/>
                  </a:solidFill>
                  <a:latin typeface="Arial" panose="020B0604020202020204" pitchFamily="34" charset="0"/>
                  <a:ea typeface="Calibri" panose="020F0502020204030204" pitchFamily="34" charset="0"/>
                  <a:cs typeface="Arial" panose="020B0604020202020204" pitchFamily="34" charset="0"/>
                </a:rPr>
                <a:t>разномодальных</a:t>
              </a:r>
              <a:r>
                <a:rPr lang="ru-RU" sz="1350" kern="100" dirty="0">
                  <a:solidFill>
                    <a:schemeClr val="tx1"/>
                  </a:solidFill>
                  <a:latin typeface="Arial" panose="020B0604020202020204" pitchFamily="34" charset="0"/>
                  <a:ea typeface="Calibri" panose="020F0502020204030204" pitchFamily="34" charset="0"/>
                  <a:cs typeface="Arial" panose="020B0604020202020204" pitchFamily="34" charset="0"/>
                </a:rPr>
                <a:t> систем) к подаче вербальной и невербальной информации </a:t>
              </a:r>
              <a:endParaRPr lang="ru-RU" sz="1350" dirty="0">
                <a:solidFill>
                  <a:schemeClr val="tx1"/>
                </a:solidFill>
                <a:latin typeface="Arial" panose="020B0604020202020204" pitchFamily="34" charset="0"/>
                <a:cs typeface="Arial" panose="020B0604020202020204" pitchFamily="34" charset="0"/>
              </a:endParaRPr>
            </a:p>
          </p:txBody>
        </p:sp>
      </p:grpSp>
      <p:grpSp>
        <p:nvGrpSpPr>
          <p:cNvPr id="11" name="Группа 10">
            <a:extLst>
              <a:ext uri="{FF2B5EF4-FFF2-40B4-BE49-F238E27FC236}">
                <a16:creationId xmlns:a16="http://schemas.microsoft.com/office/drawing/2014/main" id="{329B4B26-98B1-82D5-983B-21131D0A5382}"/>
              </a:ext>
            </a:extLst>
          </p:cNvPr>
          <p:cNvGrpSpPr/>
          <p:nvPr/>
        </p:nvGrpSpPr>
        <p:grpSpPr>
          <a:xfrm>
            <a:off x="79204" y="2143493"/>
            <a:ext cx="4891177" cy="951063"/>
            <a:chOff x="1714176" y="2224"/>
            <a:chExt cx="8501924" cy="1591734"/>
          </a:xfrm>
        </p:grpSpPr>
        <p:sp>
          <p:nvSpPr>
            <p:cNvPr id="12" name="Прямоугольник: скругленные верхние углы 11">
              <a:extLst>
                <a:ext uri="{FF2B5EF4-FFF2-40B4-BE49-F238E27FC236}">
                  <a16:creationId xmlns:a16="http://schemas.microsoft.com/office/drawing/2014/main" id="{7D6CC29B-EC06-0184-919C-59E35CA37A22}"/>
                </a:ext>
              </a:extLst>
            </p:cNvPr>
            <p:cNvSpPr/>
            <p:nvPr/>
          </p:nvSpPr>
          <p:spPr>
            <a:xfrm rot="5400000">
              <a:off x="5169271" y="-3452871"/>
              <a:ext cx="1591734" cy="8501924"/>
            </a:xfrm>
            <a:prstGeom prst="round2SameRect">
              <a:avLst/>
            </a:prstGeom>
            <a:ln>
              <a:solidFill>
                <a:schemeClr val="accent1">
                  <a:lumMod val="50000"/>
                </a:schemeClr>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defPPr>
                <a:defRPr lang="ru-RU"/>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defTabSz="685800">
                <a:defRPr/>
              </a:pPr>
              <a:endParaRPr lang="ru-RU" sz="1350">
                <a:solidFill>
                  <a:schemeClr val="tx1"/>
                </a:solidFill>
                <a:latin typeface="Oswald Light"/>
                <a:cs typeface="Arial"/>
              </a:endParaRPr>
            </a:p>
          </p:txBody>
        </p:sp>
        <p:sp>
          <p:nvSpPr>
            <p:cNvPr id="13" name="Прямоугольник: скругленные верхние углы 6">
              <a:extLst>
                <a:ext uri="{FF2B5EF4-FFF2-40B4-BE49-F238E27FC236}">
                  <a16:creationId xmlns:a16="http://schemas.microsoft.com/office/drawing/2014/main" id="{E3768A15-DE27-4191-059F-1F89319C9A61}"/>
                </a:ext>
              </a:extLst>
            </p:cNvPr>
            <p:cNvSpPr txBox="1"/>
            <p:nvPr/>
          </p:nvSpPr>
          <p:spPr>
            <a:xfrm>
              <a:off x="1845724" y="2224"/>
              <a:ext cx="8307663" cy="1436331"/>
            </a:xfrm>
            <a:prstGeom prst="rect">
              <a:avLst/>
            </a:prstGeom>
            <a:ln>
              <a:solidFill>
                <a:schemeClr val="accent1">
                  <a:lumMod val="5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1906" rIns="11906" bIns="11906" numCol="1" spcCol="1270" anchor="ctr" anchorCtr="0">
              <a:noAutofit/>
            </a:bodyPr>
            <a:lstStyle>
              <a:defPPr>
                <a:defRPr lang="ru-RU"/>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marL="0" lvl="1" algn="just" defTabSz="833438">
                <a:lnSpc>
                  <a:spcPct val="90000"/>
                </a:lnSpc>
                <a:spcBef>
                  <a:spcPct val="0"/>
                </a:spcBef>
                <a:spcAft>
                  <a:spcPct val="15000"/>
                </a:spcAft>
                <a:defRPr/>
              </a:pPr>
              <a:r>
                <a:rPr lang="ru-RU" sz="2100" b="1" kern="100" dirty="0">
                  <a:solidFill>
                    <a:schemeClr val="tx1"/>
                  </a:solidFill>
                  <a:latin typeface="Arial" panose="020B0604020202020204" pitchFamily="34" charset="0"/>
                  <a:cs typeface="Arial" panose="020B0604020202020204" pitchFamily="34" charset="0"/>
                </a:rPr>
                <a:t>оптимальный</a:t>
              </a:r>
              <a:endParaRPr lang="ru-RU" sz="1875" dirty="0">
                <a:solidFill>
                  <a:schemeClr val="tx1"/>
                </a:solidFill>
                <a:latin typeface="Oswald Light"/>
                <a:cs typeface="Arial"/>
              </a:endParaRPr>
            </a:p>
            <a:p>
              <a:pPr marL="0" lvl="1" defTabSz="833438">
                <a:lnSpc>
                  <a:spcPct val="90000"/>
                </a:lnSpc>
                <a:spcBef>
                  <a:spcPct val="0"/>
                </a:spcBef>
                <a:spcAft>
                  <a:spcPct val="15000"/>
                </a:spcAft>
                <a:defRPr/>
              </a:pPr>
              <a:r>
                <a:rPr lang="ru-RU" sz="1350" kern="100" dirty="0">
                  <a:solidFill>
                    <a:schemeClr val="tx1"/>
                  </a:solidFill>
                  <a:latin typeface="Arial" panose="020B0604020202020204" pitchFamily="34" charset="0"/>
                  <a:ea typeface="Calibri" panose="020F0502020204030204" pitchFamily="34" charset="0"/>
                  <a:cs typeface="Arial" panose="020B0604020202020204" pitchFamily="34" charset="0"/>
                </a:rPr>
                <a:t>использование упрощенных средств коммуникации (АДК, простой (ясный) язык) как универсального механизма</a:t>
              </a:r>
              <a:endParaRPr lang="ru-RU" sz="1350" dirty="0">
                <a:solidFill>
                  <a:schemeClr val="tx1"/>
                </a:solidFill>
                <a:latin typeface="Arial" panose="020B0604020202020204" pitchFamily="34" charset="0"/>
                <a:cs typeface="Arial" panose="020B0604020202020204" pitchFamily="34" charset="0"/>
              </a:endParaRPr>
            </a:p>
          </p:txBody>
        </p:sp>
      </p:grpSp>
      <p:grpSp>
        <p:nvGrpSpPr>
          <p:cNvPr id="14" name="Группа 13">
            <a:extLst>
              <a:ext uri="{FF2B5EF4-FFF2-40B4-BE49-F238E27FC236}">
                <a16:creationId xmlns:a16="http://schemas.microsoft.com/office/drawing/2014/main" id="{967AF30A-BB70-666C-6E7F-2020DAE57151}"/>
              </a:ext>
            </a:extLst>
          </p:cNvPr>
          <p:cNvGrpSpPr/>
          <p:nvPr/>
        </p:nvGrpSpPr>
        <p:grpSpPr>
          <a:xfrm>
            <a:off x="59620" y="3146655"/>
            <a:ext cx="4891177" cy="1612675"/>
            <a:chOff x="1714176" y="2224"/>
            <a:chExt cx="8501924" cy="1591734"/>
          </a:xfrm>
        </p:grpSpPr>
        <p:sp>
          <p:nvSpPr>
            <p:cNvPr id="15" name="Прямоугольник: скругленные верхние углы 14">
              <a:extLst>
                <a:ext uri="{FF2B5EF4-FFF2-40B4-BE49-F238E27FC236}">
                  <a16:creationId xmlns:a16="http://schemas.microsoft.com/office/drawing/2014/main" id="{82655DE5-D7A4-BFDF-9C94-C7024C5433B5}"/>
                </a:ext>
              </a:extLst>
            </p:cNvPr>
            <p:cNvSpPr/>
            <p:nvPr/>
          </p:nvSpPr>
          <p:spPr>
            <a:xfrm rot="5400000">
              <a:off x="5169271" y="-3452871"/>
              <a:ext cx="1591734" cy="8501924"/>
            </a:xfrm>
            <a:prstGeom prst="round2SameRect">
              <a:avLst/>
            </a:prstGeom>
            <a:ln>
              <a:solidFill>
                <a:schemeClr val="accent1">
                  <a:lumMod val="50000"/>
                </a:schemeClr>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defPPr>
                <a:defRPr lang="ru-RU"/>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defTabSz="685800">
                <a:defRPr/>
              </a:pPr>
              <a:endParaRPr lang="ru-RU" sz="1350">
                <a:solidFill>
                  <a:schemeClr val="tx1"/>
                </a:solidFill>
                <a:latin typeface="Oswald Light"/>
                <a:cs typeface="Arial"/>
              </a:endParaRPr>
            </a:p>
          </p:txBody>
        </p:sp>
        <p:sp>
          <p:nvSpPr>
            <p:cNvPr id="16" name="Прямоугольник: скругленные верхние углы 6">
              <a:extLst>
                <a:ext uri="{FF2B5EF4-FFF2-40B4-BE49-F238E27FC236}">
                  <a16:creationId xmlns:a16="http://schemas.microsoft.com/office/drawing/2014/main" id="{1933168F-4B07-47C7-CAC0-5D9D0C789437}"/>
                </a:ext>
              </a:extLst>
            </p:cNvPr>
            <p:cNvSpPr txBox="1"/>
            <p:nvPr/>
          </p:nvSpPr>
          <p:spPr>
            <a:xfrm>
              <a:off x="1845723" y="79926"/>
              <a:ext cx="8235728" cy="1436330"/>
            </a:xfrm>
            <a:prstGeom prst="rect">
              <a:avLst/>
            </a:prstGeom>
            <a:ln>
              <a:solidFill>
                <a:schemeClr val="accent1">
                  <a:lumMod val="5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3350" tIns="11906" rIns="11906" bIns="11906" numCol="1" spcCol="1270" anchor="ctr" anchorCtr="0">
              <a:noAutofit/>
            </a:bodyPr>
            <a:lstStyle>
              <a:defPPr>
                <a:defRPr lang="ru-RU"/>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marL="0" lvl="1" algn="just" defTabSz="833438">
                <a:lnSpc>
                  <a:spcPct val="90000"/>
                </a:lnSpc>
                <a:spcBef>
                  <a:spcPct val="0"/>
                </a:spcBef>
                <a:spcAft>
                  <a:spcPct val="15000"/>
                </a:spcAft>
                <a:defRPr/>
              </a:pPr>
              <a:r>
                <a:rPr lang="ru-RU" sz="2100" b="1" kern="100" dirty="0">
                  <a:solidFill>
                    <a:schemeClr val="tx1"/>
                  </a:solidFill>
                  <a:latin typeface="Arial" panose="020B0604020202020204" pitchFamily="34" charset="0"/>
                  <a:ea typeface="Calibri" panose="020F0502020204030204" pitchFamily="34" charset="0"/>
                  <a:cs typeface="Arial" panose="020B0604020202020204" pitchFamily="34" charset="0"/>
                </a:rPr>
                <a:t>комплексный</a:t>
              </a:r>
              <a:r>
                <a:rPr lang="ru-RU" sz="1875" dirty="0">
                  <a:solidFill>
                    <a:schemeClr val="tx1"/>
                  </a:solidFill>
                  <a:latin typeface="Oswald Light"/>
                  <a:cs typeface="Arial"/>
                </a:rPr>
                <a:t> </a:t>
              </a:r>
            </a:p>
            <a:p>
              <a:pPr marL="0" lvl="1" defTabSz="833438">
                <a:lnSpc>
                  <a:spcPct val="90000"/>
                </a:lnSpc>
                <a:spcBef>
                  <a:spcPct val="0"/>
                </a:spcBef>
                <a:spcAft>
                  <a:spcPct val="15000"/>
                </a:spcAft>
                <a:defRPr/>
              </a:pPr>
              <a:r>
                <a:rPr lang="ru-RU" sz="1350" kern="100" dirty="0">
                  <a:solidFill>
                    <a:schemeClr val="tx1"/>
                  </a:solidFill>
                  <a:latin typeface="Arial" panose="020B0604020202020204" pitchFamily="34" charset="0"/>
                  <a:ea typeface="Calibri" panose="020F0502020204030204" pitchFamily="34" charset="0"/>
                  <a:cs typeface="Arial" panose="020B0604020202020204" pitchFamily="34" charset="0"/>
                </a:rPr>
                <a:t>при применении мультидисциплинарной командой универсальных наглядных пособий для повышения коммуникативного потенциала лиц с речевыми и когнитивными нарушениями; </a:t>
              </a:r>
            </a:p>
            <a:p>
              <a:pPr marL="0" lvl="1" defTabSz="833438">
                <a:lnSpc>
                  <a:spcPct val="90000"/>
                </a:lnSpc>
                <a:spcBef>
                  <a:spcPts val="450"/>
                </a:spcBef>
                <a:spcAft>
                  <a:spcPct val="15000"/>
                </a:spcAft>
                <a:defRPr/>
              </a:pPr>
              <a:r>
                <a:rPr lang="ru-RU" sz="1350" kern="100" dirty="0">
                  <a:solidFill>
                    <a:schemeClr val="tx1"/>
                  </a:solidFill>
                  <a:latin typeface="Arial" panose="020B0604020202020204" pitchFamily="34" charset="0"/>
                  <a:ea typeface="Calibri" panose="020F0502020204030204" pitchFamily="34" charset="0"/>
                  <a:cs typeface="Arial" panose="020B0604020202020204" pitchFamily="34" charset="0"/>
                </a:rPr>
                <a:t>при включении лиц с инвалидностью в досуговую деятельность вместе с членами семьи</a:t>
              </a:r>
              <a:endParaRPr lang="ru-RU" sz="1350" dirty="0">
                <a:solidFill>
                  <a:schemeClr val="tx1"/>
                </a:solidFill>
                <a:latin typeface="Arial" panose="020B0604020202020204" pitchFamily="34" charset="0"/>
                <a:cs typeface="Arial" panose="020B0604020202020204" pitchFamily="34" charset="0"/>
              </a:endParaRPr>
            </a:p>
          </p:txBody>
        </p:sp>
      </p:grpSp>
      <p:pic>
        <p:nvPicPr>
          <p:cNvPr id="23" name="Объект 5">
            <a:extLst>
              <a:ext uri="{FF2B5EF4-FFF2-40B4-BE49-F238E27FC236}">
                <a16:creationId xmlns:a16="http://schemas.microsoft.com/office/drawing/2014/main" id="{C00360A4-EA10-6E6C-7CBF-B7CCF3A05B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92869" y="3752541"/>
            <a:ext cx="977357" cy="1307731"/>
          </a:xfrm>
          <a:prstGeom prst="rect">
            <a:avLst/>
          </a:prstGeom>
        </p:spPr>
      </p:pic>
      <p:pic>
        <p:nvPicPr>
          <p:cNvPr id="25" name="Рисунок 24">
            <a:extLst>
              <a:ext uri="{FF2B5EF4-FFF2-40B4-BE49-F238E27FC236}">
                <a16:creationId xmlns:a16="http://schemas.microsoft.com/office/drawing/2014/main" id="{FCE96387-6131-9737-2F92-18913021F7B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7855" t="39245" r="26388" b="40863"/>
          <a:stretch/>
        </p:blipFill>
        <p:spPr>
          <a:xfrm>
            <a:off x="5107205" y="2543526"/>
            <a:ext cx="3928072" cy="1124858"/>
          </a:xfrm>
          <a:prstGeom prst="rect">
            <a:avLst/>
          </a:prstGeom>
        </p:spPr>
      </p:pic>
      <p:pic>
        <p:nvPicPr>
          <p:cNvPr id="10" name="Рисунок 9">
            <a:extLst>
              <a:ext uri="{FF2B5EF4-FFF2-40B4-BE49-F238E27FC236}">
                <a16:creationId xmlns:a16="http://schemas.microsoft.com/office/drawing/2014/main" id="{462B234F-8861-DCE0-C8F0-20BCE8A68C4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4289" y="3805126"/>
            <a:ext cx="1673526" cy="1255145"/>
          </a:xfrm>
          <a:prstGeom prst="rect">
            <a:avLst/>
          </a:prstGeom>
        </p:spPr>
      </p:pic>
      <p:sp>
        <p:nvSpPr>
          <p:cNvPr id="9" name="Заголовок 8"/>
          <p:cNvSpPr>
            <a:spLocks noGrp="1"/>
          </p:cNvSpPr>
          <p:nvPr>
            <p:ph type="title"/>
          </p:nvPr>
        </p:nvSpPr>
        <p:spPr>
          <a:xfrm>
            <a:off x="0" y="114495"/>
            <a:ext cx="7826644" cy="717621"/>
          </a:xfrm>
        </p:spPr>
        <p:txBody>
          <a:bodyPr>
            <a:normAutofit/>
          </a:bodyPr>
          <a:lstStyle/>
          <a:p>
            <a:r>
              <a:rPr lang="ru-RU" dirty="0"/>
              <a:t>УРОВЕНЬ </a:t>
            </a:r>
            <a:r>
              <a:rPr lang="ru-RU" dirty="0" smtClean="0"/>
              <a:t>СРЕДЫ</a:t>
            </a:r>
            <a:endParaRPr lang="en-US" dirty="0"/>
          </a:p>
        </p:txBody>
      </p:sp>
    </p:spTree>
    <p:extLst>
      <p:ext uri="{BB962C8B-B14F-4D97-AF65-F5344CB8AC3E}">
        <p14:creationId xmlns:p14="http://schemas.microsoft.com/office/powerpoint/2010/main" val="8652883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игровые технологии в развитии детей с ОВЗ</a:t>
            </a:r>
          </a:p>
        </p:txBody>
      </p:sp>
      <p:sp>
        <p:nvSpPr>
          <p:cNvPr id="3" name="Объект 2"/>
          <p:cNvSpPr>
            <a:spLocks noGrp="1"/>
          </p:cNvSpPr>
          <p:nvPr>
            <p:ph sz="half" idx="4294967295"/>
          </p:nvPr>
        </p:nvSpPr>
        <p:spPr>
          <a:xfrm>
            <a:off x="0" y="900113"/>
            <a:ext cx="7826644" cy="4060825"/>
          </a:xfrm>
        </p:spPr>
        <p:txBody>
          <a:bodyPr>
            <a:normAutofit fontScale="62500" lnSpcReduction="20000"/>
          </a:bodyPr>
          <a:lstStyle/>
          <a:p>
            <a:pPr marL="0" indent="0">
              <a:lnSpc>
                <a:spcPct val="120000"/>
              </a:lnSpc>
              <a:buNone/>
            </a:pPr>
            <a:r>
              <a:rPr lang="ru-RU" b="1" dirty="0">
                <a:solidFill>
                  <a:schemeClr val="tx2">
                    <a:lumMod val="50000"/>
                  </a:schemeClr>
                </a:solidFill>
              </a:rPr>
              <a:t>• </a:t>
            </a:r>
            <a:r>
              <a:rPr lang="ru-RU" b="1" dirty="0" smtClean="0"/>
              <a:t>При </a:t>
            </a:r>
            <a:r>
              <a:rPr lang="ru-RU" b="1" dirty="0"/>
              <a:t>развитии коммуникативно-</a:t>
            </a:r>
            <a:r>
              <a:rPr lang="ru-RU" b="1" dirty="0" err="1"/>
              <a:t>деятельностного</a:t>
            </a:r>
            <a:r>
              <a:rPr lang="ru-RU" b="1" dirty="0"/>
              <a:t> взаимодействия и культуры детей с ТНР </a:t>
            </a:r>
            <a:r>
              <a:rPr lang="ru-RU" dirty="0"/>
              <a:t>(Т.Ю.  Щербакова, О.В. Дзюба), </a:t>
            </a:r>
            <a:r>
              <a:rPr lang="ru-RU" b="1" dirty="0"/>
              <a:t>технология игр с бросовым материалом </a:t>
            </a:r>
            <a:r>
              <a:rPr lang="ru-RU" dirty="0"/>
              <a:t>(Л.Б. </a:t>
            </a:r>
            <a:r>
              <a:rPr lang="ru-RU" dirty="0" err="1"/>
              <a:t>Баряева</a:t>
            </a:r>
            <a:r>
              <a:rPr lang="ru-RU" dirty="0"/>
              <a:t>, О.П. </a:t>
            </a:r>
            <a:r>
              <a:rPr lang="ru-RU" dirty="0" err="1" smtClean="0"/>
              <a:t>Гаврилушкина</a:t>
            </a:r>
            <a:r>
              <a:rPr lang="ru-RU" dirty="0" smtClean="0"/>
              <a:t>)</a:t>
            </a:r>
          </a:p>
          <a:p>
            <a:pPr marL="0" indent="0">
              <a:lnSpc>
                <a:spcPct val="120000"/>
              </a:lnSpc>
              <a:buNone/>
            </a:pPr>
            <a:r>
              <a:rPr lang="ru-RU" b="1" dirty="0">
                <a:solidFill>
                  <a:schemeClr val="tx2">
                    <a:lumMod val="50000"/>
                  </a:schemeClr>
                </a:solidFill>
              </a:rPr>
              <a:t>• </a:t>
            </a:r>
            <a:r>
              <a:rPr lang="ru-RU" b="1" dirty="0" smtClean="0"/>
              <a:t>С интерактивным </a:t>
            </a:r>
            <a:r>
              <a:rPr lang="ru-RU" b="1" dirty="0"/>
              <a:t>полифункциональным оборудованием</a:t>
            </a:r>
            <a:r>
              <a:rPr lang="ru-RU" dirty="0"/>
              <a:t> (Л.Б. </a:t>
            </a:r>
            <a:r>
              <a:rPr lang="ru-RU" dirty="0" err="1"/>
              <a:t>Баряева</a:t>
            </a:r>
            <a:r>
              <a:rPr lang="ru-RU" dirty="0"/>
              <a:t>, О.Г. Приходько), технология </a:t>
            </a:r>
            <a:r>
              <a:rPr lang="ru-RU" dirty="0" err="1"/>
              <a:t>аква</a:t>
            </a:r>
            <a:r>
              <a:rPr lang="ru-RU" dirty="0"/>
              <a:t>-</a:t>
            </a:r>
            <a:r>
              <a:rPr lang="ru-RU" dirty="0" err="1"/>
              <a:t>песко</a:t>
            </a:r>
            <a:r>
              <a:rPr lang="ru-RU" dirty="0"/>
              <a:t>-терапии (Т.Д. </a:t>
            </a:r>
            <a:r>
              <a:rPr lang="ru-RU" dirty="0" err="1"/>
              <a:t>Зинкевич</a:t>
            </a:r>
            <a:r>
              <a:rPr lang="ru-RU" dirty="0"/>
              <a:t>-Евстигнеева, Т.М.  </a:t>
            </a:r>
            <a:r>
              <a:rPr lang="ru-RU" dirty="0" err="1"/>
              <a:t>Грабенко</a:t>
            </a:r>
            <a:r>
              <a:rPr lang="ru-RU" dirty="0"/>
              <a:t>, С.Ю. Кондратьева), </a:t>
            </a:r>
            <a:r>
              <a:rPr lang="ru-RU" b="1" dirty="0"/>
              <a:t>технологии </a:t>
            </a:r>
            <a:r>
              <a:rPr lang="ru-RU" b="1" dirty="0">
                <a:solidFill>
                  <a:schemeClr val="tx2">
                    <a:lumMod val="50000"/>
                  </a:schemeClr>
                </a:solidFill>
              </a:rPr>
              <a:t>• </a:t>
            </a:r>
            <a:r>
              <a:rPr lang="ru-RU" b="1" dirty="0" smtClean="0"/>
              <a:t>На </a:t>
            </a:r>
            <a:r>
              <a:rPr lang="ru-RU" b="1" dirty="0"/>
              <a:t>основе театрализованных игр с детьми с ЗПР</a:t>
            </a:r>
            <a:r>
              <a:rPr lang="ru-RU" dirty="0"/>
              <a:t> (Е.Б. Аксенова, М.А. Егорова, Е.А. Медведева, Е.С. </a:t>
            </a:r>
            <a:r>
              <a:rPr lang="ru-RU" dirty="0" smtClean="0"/>
              <a:t>Слепович</a:t>
            </a:r>
            <a:r>
              <a:rPr lang="ru-RU" b="1" dirty="0" smtClean="0"/>
              <a:t>)</a:t>
            </a:r>
          </a:p>
          <a:p>
            <a:pPr marL="0" indent="0">
              <a:lnSpc>
                <a:spcPct val="120000"/>
              </a:lnSpc>
              <a:buNone/>
            </a:pPr>
            <a:r>
              <a:rPr lang="ru-RU" b="1" dirty="0">
                <a:solidFill>
                  <a:schemeClr val="tx2">
                    <a:lumMod val="50000"/>
                  </a:schemeClr>
                </a:solidFill>
              </a:rPr>
              <a:t>• </a:t>
            </a:r>
            <a:r>
              <a:rPr lang="ru-RU" b="1" dirty="0" smtClean="0"/>
              <a:t>С </a:t>
            </a:r>
            <a:r>
              <a:rPr lang="ru-RU" b="1" dirty="0"/>
              <a:t>умственной отсталостью </a:t>
            </a:r>
            <a:r>
              <a:rPr lang="ru-RU" dirty="0"/>
              <a:t>(И.Г. Вечканова, Т.Н.  Исаева, Т.П. Медведева, И.А. Панфилова, Н.Т. Попова), </a:t>
            </a:r>
            <a:r>
              <a:rPr lang="ru-RU" b="1" dirty="0"/>
              <a:t>с нарушениями слуха </a:t>
            </a:r>
            <a:r>
              <a:rPr lang="ru-RU" dirty="0"/>
              <a:t>(В. В. </a:t>
            </a:r>
            <a:r>
              <a:rPr lang="ru-RU" dirty="0" err="1"/>
              <a:t>Заболтина</a:t>
            </a:r>
            <a:r>
              <a:rPr lang="ru-RU" dirty="0"/>
              <a:t>, </a:t>
            </a:r>
            <a:r>
              <a:rPr lang="ru-RU" dirty="0" err="1"/>
              <a:t>Э.И.Леонгард</a:t>
            </a:r>
            <a:r>
              <a:rPr lang="ru-RU" dirty="0"/>
              <a:t>, </a:t>
            </a:r>
            <a:r>
              <a:rPr lang="ru-RU" dirty="0" err="1"/>
              <a:t>Н.Д.Шматко</a:t>
            </a:r>
            <a:r>
              <a:rPr lang="ru-RU" dirty="0"/>
              <a:t>, </a:t>
            </a:r>
            <a:r>
              <a:rPr lang="ru-RU" dirty="0" err="1"/>
              <a:t>Т.В.Пелымская</a:t>
            </a:r>
            <a:r>
              <a:rPr lang="ru-RU" dirty="0" smtClean="0"/>
              <a:t>)</a:t>
            </a:r>
          </a:p>
          <a:p>
            <a:pPr marL="0" indent="0">
              <a:lnSpc>
                <a:spcPct val="120000"/>
              </a:lnSpc>
              <a:buNone/>
            </a:pPr>
            <a:r>
              <a:rPr lang="ru-RU" b="1" dirty="0">
                <a:solidFill>
                  <a:schemeClr val="tx2">
                    <a:lumMod val="50000"/>
                  </a:schemeClr>
                </a:solidFill>
              </a:rPr>
              <a:t>• </a:t>
            </a:r>
            <a:r>
              <a:rPr lang="ru-RU" b="1" dirty="0" smtClean="0"/>
              <a:t>Со </a:t>
            </a:r>
            <a:r>
              <a:rPr lang="ru-RU" b="1" dirty="0"/>
              <a:t>слабовидящими </a:t>
            </a:r>
            <a:r>
              <a:rPr lang="ru-RU" dirty="0"/>
              <a:t>(</a:t>
            </a:r>
            <a:r>
              <a:rPr lang="ru-RU" dirty="0" err="1"/>
              <a:t>И.Г.Корнилова</a:t>
            </a:r>
            <a:r>
              <a:rPr lang="ru-RU" dirty="0"/>
              <a:t>, </a:t>
            </a:r>
            <a:r>
              <a:rPr lang="ru-RU" dirty="0" err="1"/>
              <a:t>Л.И.Плаксина</a:t>
            </a:r>
            <a:r>
              <a:rPr lang="ru-RU" dirty="0"/>
              <a:t>, А.В. Никитина). </a:t>
            </a:r>
          </a:p>
          <a:p>
            <a:pPr>
              <a:lnSpc>
                <a:spcPct val="120000"/>
              </a:lnSpc>
            </a:pPr>
            <a:endParaRPr lang="ru-RU" dirty="0"/>
          </a:p>
        </p:txBody>
      </p:sp>
      <p:sp>
        <p:nvSpPr>
          <p:cNvPr id="5" name="Rounded Rectangle 51">
            <a:extLst>
              <a:ext uri="{FF2B5EF4-FFF2-40B4-BE49-F238E27FC236}">
                <a16:creationId xmlns:a16="http://schemas.microsoft.com/office/drawing/2014/main" id="{129DF4D3-92CA-D0CF-82BF-30D08B8DADC2}"/>
              </a:ext>
            </a:extLst>
          </p:cNvPr>
          <p:cNvSpPr/>
          <p:nvPr/>
        </p:nvSpPr>
        <p:spPr>
          <a:xfrm rot="16200000" flipH="1">
            <a:off x="7989522" y="1665135"/>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Tree>
    <p:extLst>
      <p:ext uri="{BB962C8B-B14F-4D97-AF65-F5344CB8AC3E}">
        <p14:creationId xmlns:p14="http://schemas.microsoft.com/office/powerpoint/2010/main" val="11981891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4294967295"/>
          </p:nvPr>
        </p:nvSpPr>
        <p:spPr>
          <a:xfrm>
            <a:off x="0" y="900113"/>
            <a:ext cx="7673975" cy="4098925"/>
          </a:xfrm>
        </p:spPr>
        <p:txBody>
          <a:bodyPr>
            <a:normAutofit fontScale="62500" lnSpcReduction="20000"/>
          </a:bodyPr>
          <a:lstStyle/>
          <a:p>
            <a:pPr marL="0" indent="0">
              <a:buNone/>
            </a:pPr>
            <a:r>
              <a:rPr lang="ru-RU" b="1" dirty="0" smtClean="0"/>
              <a:t>       В коррекционно-психологических целях описаны игры с детьми с сенсомоторной недостаточностью </a:t>
            </a:r>
            <a:r>
              <a:rPr lang="ru-RU" dirty="0" smtClean="0"/>
              <a:t>(</a:t>
            </a:r>
            <a:r>
              <a:rPr lang="ru-RU" dirty="0"/>
              <a:t>Д.И. Бойков, Е.Т. Логинова, И.И. </a:t>
            </a:r>
            <a:r>
              <a:rPr lang="ru-RU" dirty="0" err="1"/>
              <a:t>Мамайчук</a:t>
            </a:r>
            <a:r>
              <a:rPr lang="ru-RU" dirty="0"/>
              <a:t>), </a:t>
            </a:r>
            <a:r>
              <a:rPr lang="ru-RU" b="1" dirty="0"/>
              <a:t>в терапевтических целях - с детьми с эмоционально-волевыми </a:t>
            </a:r>
            <a:r>
              <a:rPr lang="ru-RU" b="1" dirty="0" smtClean="0"/>
              <a:t>нарушениями </a:t>
            </a:r>
            <a:r>
              <a:rPr lang="ru-RU" b="1" dirty="0"/>
              <a:t>и аутизмом </a:t>
            </a:r>
            <a:r>
              <a:rPr lang="ru-RU" dirty="0"/>
              <a:t>(Ю. В. Бессмертная, Р.В. Демьянчук, А.И. Захаров, Т.Д.  </a:t>
            </a:r>
            <a:r>
              <a:rPr lang="ru-RU" dirty="0" err="1"/>
              <a:t>Зинкевич</a:t>
            </a:r>
            <a:r>
              <a:rPr lang="ru-RU" dirty="0"/>
              <a:t>, О.С. Никольская, А.С. </a:t>
            </a:r>
            <a:r>
              <a:rPr lang="ru-RU" dirty="0" err="1"/>
              <a:t>Спиваковская</a:t>
            </a:r>
            <a:r>
              <a:rPr lang="ru-RU" dirty="0"/>
              <a:t>, Н.Г. </a:t>
            </a:r>
            <a:r>
              <a:rPr lang="ru-RU" dirty="0" err="1"/>
              <a:t>Салмина</a:t>
            </a:r>
            <a:r>
              <a:rPr lang="ru-RU" dirty="0" smtClean="0"/>
              <a:t>).</a:t>
            </a:r>
          </a:p>
          <a:p>
            <a:pPr marL="0" indent="0">
              <a:buNone/>
            </a:pPr>
            <a:endParaRPr lang="ru-RU" dirty="0"/>
          </a:p>
          <a:p>
            <a:pPr marL="0" indent="0">
              <a:buNone/>
            </a:pPr>
            <a:r>
              <a:rPr lang="ru-RU" b="1" dirty="0" smtClean="0"/>
              <a:t>        При </a:t>
            </a:r>
            <a:r>
              <a:rPr lang="ru-RU" b="1" dirty="0"/>
              <a:t>этом в нейробиологических исследованиях получены доказательства, что при организации взрослыми игры с куклой активность мозга в области верхней височной борозды </a:t>
            </a:r>
            <a:r>
              <a:rPr lang="ru-RU" b="1" dirty="0" err="1"/>
              <a:t>pSTS</a:t>
            </a:r>
            <a:r>
              <a:rPr lang="ru-RU" b="1" dirty="0"/>
              <a:t> одинакова у детей с разными профилями нервного развития, что «дети, независимо от профиля их </a:t>
            </a:r>
            <a:r>
              <a:rPr lang="ru-RU" b="1" dirty="0" err="1"/>
              <a:t>нейроразвития</a:t>
            </a:r>
            <a:r>
              <a:rPr lang="ru-RU" b="1" dirty="0"/>
              <a:t>, могут использовать игру с куклами как инструмент для отработки социальных сценариев и развития социальных навыков, таких как </a:t>
            </a:r>
            <a:r>
              <a:rPr lang="ru-RU" b="1" dirty="0" err="1"/>
              <a:t>эмпатия</a:t>
            </a:r>
            <a:r>
              <a:rPr lang="ru-RU" b="1" dirty="0"/>
              <a:t>» </a:t>
            </a:r>
            <a:r>
              <a:rPr lang="ru-RU" dirty="0"/>
              <a:t>(</a:t>
            </a:r>
            <a:r>
              <a:rPr lang="en-US" dirty="0"/>
              <a:t>Jennifer Keating</a:t>
            </a:r>
            <a:r>
              <a:rPr lang="ru-RU" dirty="0"/>
              <a:t>, </a:t>
            </a:r>
            <a:r>
              <a:rPr lang="en-US" dirty="0"/>
              <a:t>Sarah A Gerson</a:t>
            </a:r>
            <a:r>
              <a:rPr lang="ru-RU" dirty="0"/>
              <a:t>, 2024).</a:t>
            </a:r>
          </a:p>
        </p:txBody>
      </p:sp>
      <p:sp>
        <p:nvSpPr>
          <p:cNvPr id="5" name="Rounded Rectangle 51">
            <a:extLst>
              <a:ext uri="{FF2B5EF4-FFF2-40B4-BE49-F238E27FC236}">
                <a16:creationId xmlns:a16="http://schemas.microsoft.com/office/drawing/2014/main" id="{129DF4D3-92CA-D0CF-82BF-30D08B8DADC2}"/>
              </a:ext>
            </a:extLst>
          </p:cNvPr>
          <p:cNvSpPr/>
          <p:nvPr/>
        </p:nvSpPr>
        <p:spPr>
          <a:xfrm rot="16200000" flipH="1">
            <a:off x="7989522" y="1665135"/>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Tree>
    <p:extLst>
      <p:ext uri="{BB962C8B-B14F-4D97-AF65-F5344CB8AC3E}">
        <p14:creationId xmlns:p14="http://schemas.microsoft.com/office/powerpoint/2010/main" val="237939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en-US" dirty="0"/>
              <a:t>II. </a:t>
            </a:r>
            <a:r>
              <a:rPr lang="ru-RU" dirty="0"/>
              <a:t>Целевой раздел </a:t>
            </a:r>
            <a:r>
              <a:rPr lang="ru-RU" dirty="0" smtClean="0"/>
              <a:t>Программы</a:t>
            </a:r>
            <a:endParaRPr lang="en-US" dirty="0"/>
          </a:p>
        </p:txBody>
      </p:sp>
      <p:pic>
        <p:nvPicPr>
          <p:cNvPr id="6" name="Объект 7">
            <a:extLst>
              <a:ext uri="{FF2B5EF4-FFF2-40B4-BE49-F238E27FC236}">
                <a16:creationId xmlns:a16="http://schemas.microsoft.com/office/drawing/2014/main" id="{37DB8455-B876-BB6F-970B-827F8A64FF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204643" y="1041460"/>
            <a:ext cx="1197090" cy="1197090"/>
          </a:xfrm>
          <a:prstGeom prst="rect">
            <a:avLst/>
          </a:prstGeom>
        </p:spPr>
      </p:pic>
      <p:pic>
        <p:nvPicPr>
          <p:cNvPr id="7" name="Рисунок 6"/>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51013" y="2511084"/>
            <a:ext cx="1050720" cy="1073561"/>
          </a:xfrm>
          <a:prstGeom prst="rect">
            <a:avLst/>
          </a:prstGeom>
        </p:spPr>
      </p:pic>
      <p:sp>
        <p:nvSpPr>
          <p:cNvPr id="8" name="Прямоугольник 7"/>
          <p:cNvSpPr/>
          <p:nvPr/>
        </p:nvSpPr>
        <p:spPr>
          <a:xfrm>
            <a:off x="1719725" y="2511084"/>
            <a:ext cx="6253566" cy="1754326"/>
          </a:xfrm>
          <a:prstGeom prst="rect">
            <a:avLst/>
          </a:prstGeom>
        </p:spPr>
        <p:txBody>
          <a:bodyPr wrap="square">
            <a:spAutoFit/>
          </a:bodyPr>
          <a:lstStyle/>
          <a:p>
            <a:pPr algn="just"/>
            <a:r>
              <a:rPr lang="ru-RU" b="1" dirty="0">
                <a:solidFill>
                  <a:schemeClr val="accent1">
                    <a:lumMod val="50000"/>
                  </a:schemeClr>
                </a:solidFill>
              </a:rPr>
              <a:t>10.1. Цель реализации Программы: обеспечение условий для дошкольного образования, определяемых </a:t>
            </a:r>
          </a:p>
          <a:p>
            <a:pPr algn="just"/>
            <a:r>
              <a:rPr lang="ru-RU" b="1" dirty="0">
                <a:solidFill>
                  <a:schemeClr val="accent1">
                    <a:lumMod val="50000"/>
                  </a:schemeClr>
                </a:solidFill>
              </a:rPr>
              <a:t>общими и особыми потребностями обучающегося раннего и дошкольного возраста с ОВЗ, </a:t>
            </a:r>
          </a:p>
          <a:p>
            <a:pPr algn="just"/>
            <a:r>
              <a:rPr lang="ru-RU" b="1" dirty="0">
                <a:solidFill>
                  <a:schemeClr val="accent1">
                    <a:lumMod val="50000"/>
                  </a:schemeClr>
                </a:solidFill>
              </a:rPr>
              <a:t>индивидуальными особенностями его развития и состояния здоровья</a:t>
            </a:r>
            <a:r>
              <a:rPr lang="ru-RU" b="1" dirty="0" smtClean="0">
                <a:solidFill>
                  <a:schemeClr val="accent1">
                    <a:lumMod val="50000"/>
                  </a:schemeClr>
                </a:solidFill>
              </a:rPr>
              <a:t>.</a:t>
            </a:r>
            <a:endParaRPr lang="ru-RU" b="1" dirty="0">
              <a:solidFill>
                <a:schemeClr val="accent1">
                  <a:lumMod val="50000"/>
                </a:schemeClr>
              </a:solidFill>
            </a:endParaRPr>
          </a:p>
        </p:txBody>
      </p:sp>
      <p:sp>
        <p:nvSpPr>
          <p:cNvPr id="9" name="Прямоугольник 8"/>
          <p:cNvSpPr/>
          <p:nvPr/>
        </p:nvSpPr>
        <p:spPr>
          <a:xfrm>
            <a:off x="2627644" y="1640005"/>
            <a:ext cx="3803092" cy="461665"/>
          </a:xfrm>
          <a:prstGeom prst="rect">
            <a:avLst/>
          </a:prstGeom>
        </p:spPr>
        <p:txBody>
          <a:bodyPr wrap="none">
            <a:spAutoFit/>
          </a:bodyPr>
          <a:lstStyle/>
          <a:p>
            <a:r>
              <a:rPr lang="ru-RU" sz="2400" b="1" dirty="0">
                <a:solidFill>
                  <a:schemeClr val="accent1">
                    <a:lumMod val="50000"/>
                  </a:schemeClr>
                </a:solidFill>
              </a:rPr>
              <a:t>10. Пояснительная записка</a:t>
            </a:r>
            <a:endParaRPr lang="en-US" sz="2400" dirty="0">
              <a:solidFill>
                <a:schemeClr val="accent1">
                  <a:lumMod val="50000"/>
                </a:schemeClr>
              </a:solidFill>
            </a:endParaRPr>
          </a:p>
        </p:txBody>
      </p:sp>
    </p:spTree>
    <p:extLst>
      <p:ext uri="{BB962C8B-B14F-4D97-AF65-F5344CB8AC3E}">
        <p14:creationId xmlns:p14="http://schemas.microsoft.com/office/powerpoint/2010/main" val="32593329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smtClean="0">
                <a:latin typeface="Arial" panose="020B0604020202020204" pitchFamily="34" charset="0"/>
                <a:cs typeface="Arial" panose="020B0604020202020204" pitchFamily="34" charset="0"/>
              </a:rPr>
              <a:t>Исследования коррекционно-развивающих </a:t>
            </a:r>
            <a:r>
              <a:rPr lang="ru-RU" sz="2400" dirty="0">
                <a:latin typeface="Arial" panose="020B0604020202020204" pitchFamily="34" charset="0"/>
                <a:cs typeface="Arial" panose="020B0604020202020204" pitchFamily="34" charset="0"/>
              </a:rPr>
              <a:t>возможностей игровой деятельности</a:t>
            </a:r>
          </a:p>
        </p:txBody>
      </p:sp>
      <p:sp>
        <p:nvSpPr>
          <p:cNvPr id="3" name="Объект 2"/>
          <p:cNvSpPr>
            <a:spLocks noGrp="1"/>
          </p:cNvSpPr>
          <p:nvPr>
            <p:ph sz="half" idx="4294967295"/>
          </p:nvPr>
        </p:nvSpPr>
        <p:spPr>
          <a:xfrm>
            <a:off x="0" y="1120775"/>
            <a:ext cx="7818438" cy="4022725"/>
          </a:xfrm>
        </p:spPr>
        <p:txBody>
          <a:bodyPr>
            <a:normAutofit fontScale="47500" lnSpcReduction="20000"/>
          </a:bodyPr>
          <a:lstStyle/>
          <a:p>
            <a:pPr marL="0" indent="0">
              <a:buNone/>
            </a:pPr>
            <a:r>
              <a:rPr lang="ru-RU" b="1" dirty="0">
                <a:solidFill>
                  <a:schemeClr val="tx2">
                    <a:lumMod val="50000"/>
                  </a:schemeClr>
                </a:solidFill>
              </a:rPr>
              <a:t>• </a:t>
            </a:r>
            <a:r>
              <a:rPr lang="ru-RU" b="1" dirty="0" smtClean="0">
                <a:solidFill>
                  <a:schemeClr val="tx2">
                    <a:lumMod val="50000"/>
                  </a:schemeClr>
                </a:solidFill>
              </a:rPr>
              <a:t> </a:t>
            </a:r>
            <a:r>
              <a:rPr lang="ru-RU" b="1" dirty="0"/>
              <a:t>Н</a:t>
            </a:r>
            <a:r>
              <a:rPr lang="ru-RU" b="1" dirty="0" smtClean="0"/>
              <a:t>аправлены </a:t>
            </a:r>
            <a:r>
              <a:rPr lang="ru-RU" b="1" dirty="0"/>
              <a:t>в основном на совершенствование содержания сюжетно-ролевой, дидактической игры дошкольников с интеллектуальной недостаточностью </a:t>
            </a:r>
            <a:r>
              <a:rPr lang="ru-RU" dirty="0"/>
              <a:t>(Е.Б. Аксенова, Л.Б. </a:t>
            </a:r>
            <a:r>
              <a:rPr lang="ru-RU" dirty="0" err="1"/>
              <a:t>Баряева</a:t>
            </a:r>
            <a:r>
              <a:rPr lang="ru-RU" dirty="0"/>
              <a:t>, А.П. Зарин, О.П. </a:t>
            </a:r>
            <a:r>
              <a:rPr lang="ru-RU" dirty="0" err="1"/>
              <a:t>Гаврилушкина</a:t>
            </a:r>
            <a:r>
              <a:rPr lang="ru-RU" dirty="0"/>
              <a:t>, М.А. Егорова, А.А. Катаева, Е.С. Слепович, Е.А. </a:t>
            </a:r>
            <a:r>
              <a:rPr lang="ru-RU" dirty="0" err="1"/>
              <a:t>Стребелева</a:t>
            </a:r>
            <a:r>
              <a:rPr lang="ru-RU" dirty="0"/>
              <a:t>, И.А. Ткачева и др.), </a:t>
            </a:r>
            <a:r>
              <a:rPr lang="ru-RU" b="1" dirty="0"/>
              <a:t>подчеркивается роль сотрудничества со взрослым в игровой деятельности дошкольников с ЗПР </a:t>
            </a:r>
            <a:r>
              <a:rPr lang="ru-RU" dirty="0"/>
              <a:t>(О.Н. </a:t>
            </a:r>
            <a:r>
              <a:rPr lang="ru-RU" dirty="0" err="1"/>
              <a:t>Богомягкова</a:t>
            </a:r>
            <a:r>
              <a:rPr lang="ru-RU" dirty="0"/>
              <a:t>, О.В. </a:t>
            </a:r>
            <a:r>
              <a:rPr lang="ru-RU" dirty="0" err="1"/>
              <a:t>Вольская</a:t>
            </a:r>
            <a:r>
              <a:rPr lang="ru-RU" dirty="0"/>
              <a:t>, О.В. </a:t>
            </a:r>
            <a:r>
              <a:rPr lang="ru-RU" dirty="0" err="1"/>
              <a:t>Защиринская</a:t>
            </a:r>
            <a:r>
              <a:rPr lang="ru-RU" dirty="0"/>
              <a:t>, Е.В. Локтева, И.М. Новикова, А.В. </a:t>
            </a:r>
            <a:r>
              <a:rPr lang="ru-RU" dirty="0" err="1"/>
              <a:t>Поповичев</a:t>
            </a:r>
            <a:r>
              <a:rPr lang="ru-RU" dirty="0"/>
              <a:t>). </a:t>
            </a:r>
            <a:endParaRPr lang="ru-RU" dirty="0" smtClean="0"/>
          </a:p>
          <a:p>
            <a:endParaRPr lang="ru-RU" dirty="0"/>
          </a:p>
          <a:p>
            <a:pPr marL="0" indent="0">
              <a:buNone/>
            </a:pPr>
            <a:r>
              <a:rPr lang="ru-RU" b="1" dirty="0" smtClean="0">
                <a:solidFill>
                  <a:schemeClr val="tx2">
                    <a:lumMod val="50000"/>
                  </a:schemeClr>
                </a:solidFill>
              </a:rPr>
              <a:t>•  </a:t>
            </a:r>
            <a:r>
              <a:rPr lang="ru-RU" b="1" dirty="0"/>
              <a:t>И</a:t>
            </a:r>
            <a:r>
              <a:rPr lang="ru-RU" b="1" dirty="0" smtClean="0"/>
              <a:t>гровая </a:t>
            </a:r>
            <a:r>
              <a:rPr lang="ru-RU" b="1" dirty="0"/>
              <a:t>деятельность занимает ведущую роль в профилактике нарушений, </a:t>
            </a:r>
            <a:endParaRPr lang="ru-RU" b="1" dirty="0" smtClean="0"/>
          </a:p>
          <a:p>
            <a:pPr marL="0" indent="0">
              <a:buNone/>
            </a:pPr>
            <a:r>
              <a:rPr lang="ru-RU" b="1" dirty="0" smtClean="0"/>
              <a:t>в </a:t>
            </a:r>
            <a:r>
              <a:rPr lang="ru-RU" b="1" dirty="0"/>
              <a:t>профилактике нарушений  пространственно-временных представлений </a:t>
            </a:r>
            <a:r>
              <a:rPr lang="ru-RU" dirty="0"/>
              <a:t>(</a:t>
            </a:r>
            <a:r>
              <a:rPr lang="ru-RU" dirty="0" err="1"/>
              <a:t>Градова</a:t>
            </a:r>
            <a:r>
              <a:rPr lang="ru-RU" dirty="0"/>
              <a:t> Г.Н.), </a:t>
            </a:r>
            <a:r>
              <a:rPr lang="ru-RU" b="1" dirty="0"/>
              <a:t>культуры познания математики, усвоения математических знаний, школьных навыков у детей с ЗПР </a:t>
            </a:r>
            <a:r>
              <a:rPr lang="ru-RU" dirty="0"/>
              <a:t>(Кондратьева С.Ю</a:t>
            </a:r>
            <a:r>
              <a:rPr lang="ru-RU" dirty="0" smtClean="0"/>
              <a:t>.)</a:t>
            </a:r>
          </a:p>
          <a:p>
            <a:pPr marL="0" indent="0">
              <a:buNone/>
            </a:pPr>
            <a:endParaRPr lang="ru-RU" dirty="0" smtClean="0"/>
          </a:p>
          <a:p>
            <a:pPr marL="0" indent="0">
              <a:buNone/>
            </a:pPr>
            <a:r>
              <a:rPr lang="ru-RU" b="1" dirty="0">
                <a:solidFill>
                  <a:schemeClr val="tx2">
                    <a:lumMod val="50000"/>
                  </a:schemeClr>
                </a:solidFill>
              </a:rPr>
              <a:t>• </a:t>
            </a:r>
            <a:r>
              <a:rPr lang="ru-RU" b="1" dirty="0"/>
              <a:t> </a:t>
            </a:r>
            <a:r>
              <a:rPr lang="ru-RU" b="1" dirty="0" smtClean="0"/>
              <a:t>В </a:t>
            </a:r>
            <a:r>
              <a:rPr lang="ru-RU" b="1" dirty="0"/>
              <a:t>повышении уровня предметной и процессуальной игры, в привлечении к участию в сюжете, активизации роли при руководстве сюжетно-ролевой игрой </a:t>
            </a:r>
            <a:r>
              <a:rPr lang="ru-RU" dirty="0"/>
              <a:t>(Е.С. Слепович, С.С. Харин, 1988</a:t>
            </a:r>
            <a:r>
              <a:rPr lang="ru-RU" dirty="0" smtClean="0"/>
              <a:t>)</a:t>
            </a:r>
          </a:p>
          <a:p>
            <a:pPr marL="0" indent="0">
              <a:buNone/>
            </a:pPr>
            <a:endParaRPr lang="ru-RU" dirty="0" smtClean="0"/>
          </a:p>
          <a:p>
            <a:pPr marL="0" indent="0">
              <a:buNone/>
            </a:pPr>
            <a:r>
              <a:rPr lang="ru-RU" dirty="0" smtClean="0"/>
              <a:t> </a:t>
            </a:r>
            <a:r>
              <a:rPr lang="ru-RU" b="1" dirty="0">
                <a:solidFill>
                  <a:schemeClr val="tx2">
                    <a:lumMod val="50000"/>
                  </a:schemeClr>
                </a:solidFill>
              </a:rPr>
              <a:t>• </a:t>
            </a:r>
            <a:r>
              <a:rPr lang="ru-RU" b="1" dirty="0" smtClean="0">
                <a:solidFill>
                  <a:schemeClr val="tx2">
                    <a:lumMod val="50000"/>
                  </a:schemeClr>
                </a:solidFill>
              </a:rPr>
              <a:t> В </a:t>
            </a:r>
            <a:r>
              <a:rPr lang="ru-RU" b="1" dirty="0" smtClean="0"/>
              <a:t>активизации </a:t>
            </a:r>
            <a:r>
              <a:rPr lang="ru-RU" b="1" dirty="0"/>
              <a:t>их адаптивных возможностей при смене социальной ситуации развития </a:t>
            </a:r>
            <a:r>
              <a:rPr lang="ru-RU" dirty="0"/>
              <a:t>(Дмитриева Е.Е.). </a:t>
            </a:r>
          </a:p>
          <a:p>
            <a:endParaRPr lang="ru-RU" dirty="0"/>
          </a:p>
        </p:txBody>
      </p:sp>
    </p:spTree>
    <p:extLst>
      <p:ext uri="{BB962C8B-B14F-4D97-AF65-F5344CB8AC3E}">
        <p14:creationId xmlns:p14="http://schemas.microsoft.com/office/powerpoint/2010/main" val="21854953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11">
            <a:extLst>
              <a:ext uri="{FF2B5EF4-FFF2-40B4-BE49-F238E27FC236}">
                <a16:creationId xmlns:a16="http://schemas.microsoft.com/office/drawing/2014/main" id="{DFFAE82A-93BE-43D0-B32C-A66AAC5246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5165" y="1060295"/>
            <a:ext cx="1748835" cy="3110237"/>
          </a:xfrm>
          <a:prstGeom prst="rect">
            <a:avLst/>
          </a:prstGeom>
        </p:spPr>
      </p:pic>
      <p:sp>
        <p:nvSpPr>
          <p:cNvPr id="2" name="Заголовок 1"/>
          <p:cNvSpPr>
            <a:spLocks noGrp="1"/>
          </p:cNvSpPr>
          <p:nvPr>
            <p:ph type="title"/>
          </p:nvPr>
        </p:nvSpPr>
        <p:spPr/>
        <p:txBody>
          <a:bodyPr/>
          <a:lstStyle/>
          <a:p>
            <a:r>
              <a:rPr lang="ru-RU" dirty="0"/>
              <a:t>Н</a:t>
            </a:r>
            <a:r>
              <a:rPr lang="ru-RU" dirty="0" smtClean="0"/>
              <a:t>аглядные приемы </a:t>
            </a:r>
            <a:endParaRPr lang="ru-RU" dirty="0"/>
          </a:p>
        </p:txBody>
      </p:sp>
      <p:sp>
        <p:nvSpPr>
          <p:cNvPr id="3" name="Объект 2"/>
          <p:cNvSpPr>
            <a:spLocks noGrp="1"/>
          </p:cNvSpPr>
          <p:nvPr>
            <p:ph sz="half" idx="4294967295"/>
          </p:nvPr>
        </p:nvSpPr>
        <p:spPr>
          <a:xfrm>
            <a:off x="0" y="900113"/>
            <a:ext cx="8190854" cy="4243387"/>
          </a:xfrm>
        </p:spPr>
        <p:txBody>
          <a:bodyPr>
            <a:normAutofit/>
          </a:bodyPr>
          <a:lstStyle/>
          <a:p>
            <a:pPr marL="0" indent="0">
              <a:buNone/>
            </a:pPr>
            <a:r>
              <a:rPr lang="ru-RU" sz="2400" b="1" dirty="0">
                <a:solidFill>
                  <a:schemeClr val="tx2">
                    <a:lumMod val="50000"/>
                  </a:schemeClr>
                </a:solidFill>
              </a:rPr>
              <a:t>• </a:t>
            </a:r>
            <a:r>
              <a:rPr lang="ru-RU" sz="2400" b="1" dirty="0" smtClean="0"/>
              <a:t>визуализации </a:t>
            </a:r>
            <a:r>
              <a:rPr lang="ru-RU" sz="2400" b="1" dirty="0"/>
              <a:t>задачи и способа действия на основе широкого использования игровой деятельности с включением в нее других видов (рисования и </a:t>
            </a:r>
            <a:r>
              <a:rPr lang="ru-RU" sz="2400" b="1" dirty="0" smtClean="0"/>
              <a:t>конструирования)</a:t>
            </a:r>
          </a:p>
          <a:p>
            <a:pPr marL="0" indent="0">
              <a:buNone/>
            </a:pPr>
            <a:endParaRPr lang="ru-RU" sz="2400" b="1" dirty="0">
              <a:solidFill>
                <a:schemeClr val="tx2">
                  <a:lumMod val="50000"/>
                </a:schemeClr>
              </a:solidFill>
            </a:endParaRPr>
          </a:p>
          <a:p>
            <a:pPr marL="0" indent="0">
              <a:buNone/>
            </a:pPr>
            <a:r>
              <a:rPr lang="ru-RU" sz="2400" b="1" dirty="0" smtClean="0">
                <a:solidFill>
                  <a:schemeClr val="tx2">
                    <a:lumMod val="50000"/>
                  </a:schemeClr>
                </a:solidFill>
              </a:rPr>
              <a:t>• </a:t>
            </a:r>
            <a:r>
              <a:rPr lang="ru-RU" sz="2400" b="1" dirty="0" smtClean="0"/>
              <a:t>предполагающих </a:t>
            </a:r>
            <a:r>
              <a:rPr lang="ru-RU" sz="2400" b="1" dirty="0"/>
              <a:t>взаимодействие трех видов знаков: образно-жестового, образно-графического и языкового (И.Г. Вечканова, О.В. </a:t>
            </a:r>
            <a:r>
              <a:rPr lang="ru-RU" sz="2400" b="1" dirty="0" err="1"/>
              <a:t>Вольская</a:t>
            </a:r>
            <a:r>
              <a:rPr lang="ru-RU" sz="2400" b="1" dirty="0"/>
              <a:t>, О.П. </a:t>
            </a:r>
            <a:r>
              <a:rPr lang="ru-RU" sz="2400" b="1" dirty="0" err="1"/>
              <a:t>Гаврилушкина</a:t>
            </a:r>
            <a:r>
              <a:rPr lang="ru-RU" sz="2400" b="1" dirty="0"/>
              <a:t>, Н.В. </a:t>
            </a:r>
            <a:r>
              <a:rPr lang="ru-RU" sz="2400" b="1" dirty="0" err="1"/>
              <a:t>Микляева</a:t>
            </a:r>
            <a:r>
              <a:rPr lang="ru-RU" sz="2400" b="1" dirty="0"/>
              <a:t>, Т.А. </a:t>
            </a:r>
            <a:r>
              <a:rPr lang="ru-RU" sz="2400" b="1" dirty="0" err="1"/>
              <a:t>Чудесникова</a:t>
            </a:r>
            <a:r>
              <a:rPr lang="ru-RU" sz="2400" b="1" dirty="0"/>
              <a:t> и др.)</a:t>
            </a:r>
          </a:p>
        </p:txBody>
      </p:sp>
    </p:spTree>
    <p:extLst>
      <p:ext uri="{BB962C8B-B14F-4D97-AF65-F5344CB8AC3E}">
        <p14:creationId xmlns:p14="http://schemas.microsoft.com/office/powerpoint/2010/main" val="16280905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F683B380-4DD3-A269-3DA5-4B3D1A1854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193" t="281" r="3569"/>
          <a:stretch/>
        </p:blipFill>
        <p:spPr>
          <a:xfrm>
            <a:off x="3461462" y="2058643"/>
            <a:ext cx="1378857" cy="2031640"/>
          </a:xfrm>
          <a:prstGeom prst="rect">
            <a:avLst/>
          </a:prstGeom>
        </p:spPr>
      </p:pic>
      <p:sp>
        <p:nvSpPr>
          <p:cNvPr id="4" name="Заголовок 3"/>
          <p:cNvSpPr>
            <a:spLocks noGrp="1"/>
          </p:cNvSpPr>
          <p:nvPr>
            <p:ph type="title"/>
          </p:nvPr>
        </p:nvSpPr>
        <p:spPr/>
        <p:txBody>
          <a:bodyPr>
            <a:normAutofit fontScale="90000"/>
          </a:bodyPr>
          <a:lstStyle/>
          <a:p>
            <a:r>
              <a:rPr lang="ru-RU" dirty="0"/>
              <a:t>Сенсорные эталоны – </a:t>
            </a:r>
            <a:br>
              <a:rPr lang="ru-RU" dirty="0"/>
            </a:br>
            <a:r>
              <a:rPr lang="ru-RU" dirty="0"/>
              <a:t>плоскостной конструктор для детей разного </a:t>
            </a:r>
            <a:r>
              <a:rPr lang="ru-RU" dirty="0" smtClean="0"/>
              <a:t>возраста</a:t>
            </a:r>
            <a:endParaRPr lang="en-US" dirty="0"/>
          </a:p>
        </p:txBody>
      </p:sp>
      <p:pic>
        <p:nvPicPr>
          <p:cNvPr id="6" name="Объект 5">
            <a:extLst>
              <a:ext uri="{FF2B5EF4-FFF2-40B4-BE49-F238E27FC236}">
                <a16:creationId xmlns:a16="http://schemas.microsoft.com/office/drawing/2014/main" id="{3D697DF5-3214-4E26-B983-415FCCC65BA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rot="5400000">
            <a:off x="5034605" y="2902477"/>
            <a:ext cx="2124075" cy="1590675"/>
          </a:xfrm>
        </p:spPr>
      </p:pic>
      <p:pic>
        <p:nvPicPr>
          <p:cNvPr id="8" name="Объект 7">
            <a:extLst>
              <a:ext uri="{FF2B5EF4-FFF2-40B4-BE49-F238E27FC236}">
                <a16:creationId xmlns:a16="http://schemas.microsoft.com/office/drawing/2014/main" id="{396BCBB6-D190-49D8-9C03-609B6A4665E1}"/>
              </a:ext>
            </a:extLst>
          </p:cNvPr>
          <p:cNvPicPr>
            <a:picLocks noGrp="1" noChangeAspect="1"/>
          </p:cNvPicPr>
          <p:nvPr>
            <p:ph sz="half" idx="4294967295"/>
          </p:nvPr>
        </p:nvPicPr>
        <p:blipFill>
          <a:blip r:embed="rId4" cstate="email">
            <a:extLst>
              <a:ext uri="{28A0092B-C50C-407E-A947-70E740481C1C}">
                <a14:useLocalDpi xmlns:a14="http://schemas.microsoft.com/office/drawing/2010/main"/>
              </a:ext>
            </a:extLst>
          </a:blip>
          <a:stretch>
            <a:fillRect/>
          </a:stretch>
        </p:blipFill>
        <p:spPr>
          <a:xfrm>
            <a:off x="1376811" y="1666081"/>
            <a:ext cx="1752600" cy="1314450"/>
          </a:xfrm>
        </p:spPr>
      </p:pic>
      <p:pic>
        <p:nvPicPr>
          <p:cNvPr id="9" name="Объект 11">
            <a:extLst>
              <a:ext uri="{FF2B5EF4-FFF2-40B4-BE49-F238E27FC236}">
                <a16:creationId xmlns:a16="http://schemas.microsoft.com/office/drawing/2014/main" id="{2A1D684D-1604-43DA-B822-ACAACD34FF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55601" y="1260673"/>
            <a:ext cx="1593949" cy="2125266"/>
          </a:xfrm>
          <a:prstGeom prst="rect">
            <a:avLst/>
          </a:prstGeom>
        </p:spPr>
      </p:pic>
      <p:pic>
        <p:nvPicPr>
          <p:cNvPr id="7" name="Объект 11">
            <a:extLst>
              <a:ext uri="{FF2B5EF4-FFF2-40B4-BE49-F238E27FC236}">
                <a16:creationId xmlns:a16="http://schemas.microsoft.com/office/drawing/2014/main" id="{FC826ED2-CDC8-4A15-9AE7-719C9335FE4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0990" y="3216037"/>
            <a:ext cx="2058421" cy="1543815"/>
          </a:xfrm>
          <a:prstGeom prst="rect">
            <a:avLst/>
          </a:prstGeom>
        </p:spPr>
      </p:pic>
      <p:sp>
        <p:nvSpPr>
          <p:cNvPr id="11" name="Прямоугольник 10">
            <a:extLst>
              <a:ext uri="{FF2B5EF4-FFF2-40B4-BE49-F238E27FC236}">
                <a16:creationId xmlns:a16="http://schemas.microsoft.com/office/drawing/2014/main" id="{3E72F2E5-7B11-49B4-BF52-3C793636BBD7}"/>
              </a:ext>
            </a:extLst>
          </p:cNvPr>
          <p:cNvSpPr/>
          <p:nvPr/>
        </p:nvSpPr>
        <p:spPr>
          <a:xfrm>
            <a:off x="1876062" y="2058643"/>
            <a:ext cx="298493" cy="114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a:p>
        </p:txBody>
      </p:sp>
      <p:sp>
        <p:nvSpPr>
          <p:cNvPr id="3" name="Прямоугольник 2">
            <a:extLst>
              <a:ext uri="{FF2B5EF4-FFF2-40B4-BE49-F238E27FC236}">
                <a16:creationId xmlns:a16="http://schemas.microsoft.com/office/drawing/2014/main" id="{1C3FF9B8-3EE1-40D4-9511-174C5B7F070F}"/>
              </a:ext>
            </a:extLst>
          </p:cNvPr>
          <p:cNvSpPr/>
          <p:nvPr/>
        </p:nvSpPr>
        <p:spPr>
          <a:xfrm>
            <a:off x="1570291" y="2073902"/>
            <a:ext cx="235826" cy="84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a:p>
        </p:txBody>
      </p:sp>
      <p:sp>
        <p:nvSpPr>
          <p:cNvPr id="13" name="Прямоугольник 12">
            <a:extLst>
              <a:ext uri="{FF2B5EF4-FFF2-40B4-BE49-F238E27FC236}">
                <a16:creationId xmlns:a16="http://schemas.microsoft.com/office/drawing/2014/main" id="{B67CBA38-E18A-4D2A-B852-9C210E05BEDC}"/>
              </a:ext>
            </a:extLst>
          </p:cNvPr>
          <p:cNvSpPr/>
          <p:nvPr/>
        </p:nvSpPr>
        <p:spPr>
          <a:xfrm>
            <a:off x="2810602" y="1901347"/>
            <a:ext cx="235826" cy="84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a:p>
        </p:txBody>
      </p:sp>
    </p:spTree>
    <p:extLst>
      <p:ext uri="{BB962C8B-B14F-4D97-AF65-F5344CB8AC3E}">
        <p14:creationId xmlns:p14="http://schemas.microsoft.com/office/powerpoint/2010/main" val="85322089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393AAA7-287A-D63A-34A2-3AF0BC4748E7}"/>
            </a:ext>
          </a:extLst>
        </p:cNvPr>
        <p:cNvGrpSpPr/>
        <p:nvPr/>
      </p:nvGrpSpPr>
      <p:grpSpPr bwMode="auto">
        <a:xfrm>
          <a:off x="0" y="0"/>
          <a:ext cx="0" cy="0"/>
          <a:chOff x="0" y="0"/>
          <a:chExt cx="0" cy="0"/>
        </a:xfrm>
      </p:grpSpPr>
      <p:sp>
        <p:nvSpPr>
          <p:cNvPr id="5" name="TextBox 4">
            <a:extLst>
              <a:ext uri="{FF2B5EF4-FFF2-40B4-BE49-F238E27FC236}">
                <a16:creationId xmlns:a16="http://schemas.microsoft.com/office/drawing/2014/main" id="{AA89243F-9F05-754E-45FA-EA47E321846B}"/>
              </a:ext>
            </a:extLst>
          </p:cNvPr>
          <p:cNvSpPr txBox="1"/>
          <p:nvPr/>
        </p:nvSpPr>
        <p:spPr bwMode="auto">
          <a:xfrm>
            <a:off x="8879433" y="4912667"/>
            <a:ext cx="322524" cy="253916"/>
          </a:xfrm>
          <a:prstGeom prst="rect">
            <a:avLst/>
          </a:prstGeom>
          <a:noFill/>
        </p:spPr>
        <p:txBody>
          <a:bodyPr wrap="none" rtlCol="0">
            <a:spAutoFit/>
          </a:bodyPr>
          <a:lstStyle/>
          <a:p>
            <a:pPr>
              <a:defRPr/>
            </a:pPr>
            <a:r>
              <a:rPr lang="ru-RU" sz="1050" b="1" dirty="0">
                <a:solidFill>
                  <a:srgbClr val="2C30A1"/>
                </a:solidFill>
              </a:rPr>
              <a:t>15</a:t>
            </a:r>
            <a:endParaRPr sz="1350" dirty="0"/>
          </a:p>
        </p:txBody>
      </p:sp>
      <p:pic>
        <p:nvPicPr>
          <p:cNvPr id="7" name="Объект 5">
            <a:extLst>
              <a:ext uri="{FF2B5EF4-FFF2-40B4-BE49-F238E27FC236}">
                <a16:creationId xmlns:a16="http://schemas.microsoft.com/office/drawing/2014/main" id="{CD20A839-F738-015C-249D-9635CD9510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6787" y="3648487"/>
            <a:ext cx="1435679" cy="1435679"/>
          </a:xfrm>
          <a:prstGeom prst="rect">
            <a:avLst/>
          </a:prstGeom>
        </p:spPr>
      </p:pic>
      <p:pic>
        <p:nvPicPr>
          <p:cNvPr id="2" name="Объект 5">
            <a:extLst>
              <a:ext uri="{FF2B5EF4-FFF2-40B4-BE49-F238E27FC236}">
                <a16:creationId xmlns:a16="http://schemas.microsoft.com/office/drawing/2014/main" id="{1A7B5FB9-E655-8FB8-2F98-EF3F4A5D1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386" y="1272272"/>
            <a:ext cx="7834349" cy="2181230"/>
          </a:xfrm>
          <a:prstGeom prst="rect">
            <a:avLst/>
          </a:prstGeom>
        </p:spPr>
      </p:pic>
      <p:pic>
        <p:nvPicPr>
          <p:cNvPr id="6" name="Рисунок 5">
            <a:extLst>
              <a:ext uri="{FF2B5EF4-FFF2-40B4-BE49-F238E27FC236}">
                <a16:creationId xmlns:a16="http://schemas.microsoft.com/office/drawing/2014/main" id="{2A3D6B03-3730-1D29-A3CE-94C246F7C0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099541" y="3648487"/>
            <a:ext cx="1488675" cy="1488675"/>
          </a:xfrm>
          <a:prstGeom prst="roundRect">
            <a:avLst/>
          </a:prstGeom>
        </p:spPr>
      </p:pic>
      <p:sp>
        <p:nvSpPr>
          <p:cNvPr id="3" name="Заголовок 2"/>
          <p:cNvSpPr>
            <a:spLocks noGrp="1"/>
          </p:cNvSpPr>
          <p:nvPr>
            <p:ph type="title"/>
          </p:nvPr>
        </p:nvSpPr>
        <p:spPr/>
        <p:txBody>
          <a:bodyPr>
            <a:normAutofit/>
          </a:bodyPr>
          <a:lstStyle/>
          <a:p>
            <a:r>
              <a:rPr lang="ru-RU" dirty="0"/>
              <a:t>Загадка: </a:t>
            </a:r>
            <a:r>
              <a:rPr lang="ru-RU" dirty="0" smtClean="0"/>
              <a:t>сказка</a:t>
            </a:r>
            <a:endParaRPr lang="en-US" dirty="0"/>
          </a:p>
        </p:txBody>
      </p:sp>
    </p:spTree>
    <p:extLst>
      <p:ext uri="{BB962C8B-B14F-4D97-AF65-F5344CB8AC3E}">
        <p14:creationId xmlns:p14="http://schemas.microsoft.com/office/powerpoint/2010/main" val="25400351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quarter" idx="11"/>
          </p:nvPr>
        </p:nvSpPr>
        <p:spPr>
          <a:xfrm>
            <a:off x="357847" y="817287"/>
            <a:ext cx="3552216" cy="3667919"/>
          </a:xfrm>
        </p:spPr>
        <p:txBody>
          <a:bodyPr/>
          <a:lstStyle/>
          <a:p>
            <a:r>
              <a:rPr lang="ru-RU" b="1" dirty="0">
                <a:solidFill>
                  <a:schemeClr val="tx2">
                    <a:lumMod val="50000"/>
                  </a:schemeClr>
                </a:solidFill>
                <a:latin typeface="Arial" panose="020B0604020202020204" pitchFamily="34" charset="0"/>
                <a:cs typeface="Arial" panose="020B0604020202020204" pitchFamily="34" charset="0"/>
              </a:rPr>
              <a:t>4. Принцип комплексного подхода к диагностике и коррекции нарушений: </a:t>
            </a:r>
          </a:p>
          <a:p>
            <a:r>
              <a:rPr lang="ru-RU" b="1" dirty="0">
                <a:solidFill>
                  <a:schemeClr val="tx2">
                    <a:lumMod val="50000"/>
                  </a:schemeClr>
                </a:solidFill>
                <a:latin typeface="Arial" panose="020B0604020202020204" pitchFamily="34" charset="0"/>
                <a:cs typeface="Arial" panose="020B0604020202020204" pitchFamily="34" charset="0"/>
              </a:rPr>
              <a:t>психолого-педагогическая </a:t>
            </a:r>
            <a:r>
              <a:rPr lang="ru-RU" b="1" u="sng" dirty="0">
                <a:solidFill>
                  <a:schemeClr val="tx2">
                    <a:lumMod val="50000"/>
                  </a:schemeClr>
                </a:solidFill>
                <a:latin typeface="Arial" panose="020B0604020202020204" pitchFamily="34" charset="0"/>
                <a:cs typeface="Arial" panose="020B0604020202020204" pitchFamily="34" charset="0"/>
              </a:rPr>
              <a:t>диагностика</a:t>
            </a:r>
            <a:r>
              <a:rPr lang="ru-RU" b="1" dirty="0">
                <a:solidFill>
                  <a:schemeClr val="tx2">
                    <a:lumMod val="50000"/>
                  </a:schemeClr>
                </a:solidFill>
                <a:latin typeface="Arial" panose="020B0604020202020204" pitchFamily="34" charset="0"/>
                <a:cs typeface="Arial" panose="020B0604020202020204" pitchFamily="34" charset="0"/>
              </a:rPr>
              <a:t> является важнейшим структурным компонентом педагогического процесса. </a:t>
            </a:r>
          </a:p>
          <a:p>
            <a:r>
              <a:rPr lang="ru-RU" b="1" dirty="0">
                <a:solidFill>
                  <a:schemeClr val="tx2">
                    <a:lumMod val="50000"/>
                  </a:schemeClr>
                </a:solidFill>
                <a:latin typeface="Arial" panose="020B0604020202020204" pitchFamily="34" charset="0"/>
                <a:cs typeface="Arial" panose="020B0604020202020204" pitchFamily="34" charset="0"/>
              </a:rPr>
              <a:t>В ходе </a:t>
            </a:r>
            <a:r>
              <a:rPr lang="ru-RU" b="1" u="sng" dirty="0">
                <a:solidFill>
                  <a:schemeClr val="tx2">
                    <a:lumMod val="50000"/>
                  </a:schemeClr>
                </a:solidFill>
                <a:latin typeface="Arial" panose="020B0604020202020204" pitchFamily="34" charset="0"/>
                <a:cs typeface="Arial" panose="020B0604020202020204" pitchFamily="34" charset="0"/>
              </a:rPr>
              <a:t>комплексного обследования </a:t>
            </a:r>
            <a:r>
              <a:rPr lang="ru-RU" b="1" dirty="0">
                <a:solidFill>
                  <a:schemeClr val="tx2">
                    <a:lumMod val="50000"/>
                  </a:schemeClr>
                </a:solidFill>
                <a:latin typeface="Arial" panose="020B0604020202020204" pitchFamily="34" charset="0"/>
                <a:cs typeface="Arial" panose="020B0604020202020204" pitchFamily="34" charset="0"/>
              </a:rPr>
              <a:t>ребенка с ЗПР, в котором участвуют различные специалисты психолого-медико-педагогической комиссии (далее - ПМПК), собираются достоверные сведения о ребенке и формулируется заключение, квалифицирующее состояние ребенка и характер имеющихся недостатков в его развитии. Не менее важна для квалифицированной коррекции углубленная </a:t>
            </a:r>
            <a:r>
              <a:rPr lang="ru-RU" b="1" u="sng" dirty="0">
                <a:solidFill>
                  <a:schemeClr val="tx2">
                    <a:lumMod val="50000"/>
                  </a:schemeClr>
                </a:solidFill>
                <a:latin typeface="Arial" panose="020B0604020202020204" pitchFamily="34" charset="0"/>
                <a:cs typeface="Arial" panose="020B0604020202020204" pitchFamily="34" charset="0"/>
              </a:rPr>
              <a:t>диагностика в условиях Организации силами разных специалистов</a:t>
            </a:r>
            <a:r>
              <a:rPr lang="ru-RU" b="1" dirty="0">
                <a:solidFill>
                  <a:schemeClr val="tx2">
                    <a:lumMod val="50000"/>
                  </a:schemeClr>
                </a:solidFill>
                <a:latin typeface="Arial" panose="020B0604020202020204" pitchFamily="34" charset="0"/>
                <a:cs typeface="Arial" panose="020B0604020202020204" pitchFamily="34" charset="0"/>
              </a:rPr>
              <a:t>. </a:t>
            </a:r>
          </a:p>
          <a:p>
            <a:r>
              <a:rPr lang="ru-RU" b="1" dirty="0">
                <a:solidFill>
                  <a:schemeClr val="tx2">
                    <a:lumMod val="50000"/>
                  </a:schemeClr>
                </a:solidFill>
                <a:latin typeface="Arial" panose="020B0604020202020204" pitchFamily="34" charset="0"/>
                <a:cs typeface="Arial" panose="020B0604020202020204" pitchFamily="34" charset="0"/>
              </a:rPr>
              <a:t>Комплексный подход в коррекционной работе означает, что она будет эффективной только в том случае, если осуществляется в комплексе, </a:t>
            </a:r>
            <a:r>
              <a:rPr lang="ru-RU" b="1" u="sng" dirty="0">
                <a:solidFill>
                  <a:schemeClr val="tx2">
                    <a:lumMod val="50000"/>
                  </a:schemeClr>
                </a:solidFill>
                <a:latin typeface="Arial" panose="020B0604020202020204" pitchFamily="34" charset="0"/>
                <a:cs typeface="Arial" panose="020B0604020202020204" pitchFamily="34" charset="0"/>
              </a:rPr>
              <a:t>включающем лечение, педагогическую и психологическую коррекцию</a:t>
            </a:r>
            <a:r>
              <a:rPr lang="ru-RU" b="1" dirty="0">
                <a:solidFill>
                  <a:schemeClr val="tx2">
                    <a:lumMod val="50000"/>
                  </a:schemeClr>
                </a:solidFill>
                <a:latin typeface="Arial" panose="020B0604020202020204" pitchFamily="34" charset="0"/>
                <a:cs typeface="Arial" panose="020B0604020202020204" pitchFamily="34" charset="0"/>
              </a:rPr>
              <a:t>. Это предполагает взаимодействие в педагогическом процессе </a:t>
            </a:r>
            <a:r>
              <a:rPr lang="ru-RU" b="1" u="sng" dirty="0">
                <a:solidFill>
                  <a:schemeClr val="tx2">
                    <a:lumMod val="50000"/>
                  </a:schemeClr>
                </a:solidFill>
                <a:latin typeface="Arial" panose="020B0604020202020204" pitchFamily="34" charset="0"/>
                <a:cs typeface="Arial" panose="020B0604020202020204" pitchFamily="34" charset="0"/>
              </a:rPr>
              <a:t>разных специалистов: учителей-дефектологов, педагогов-психологов, специально подготовленных воспитателей, музыкальных и физкультурных руководителей, а также сетевое взаимодействие с медицинскими учреждениями.</a:t>
            </a:r>
          </a:p>
          <a:p>
            <a:endParaRPr lang="ru-RU" b="1" dirty="0">
              <a:solidFill>
                <a:schemeClr val="tx2">
                  <a:lumMod val="50000"/>
                </a:schemeClr>
              </a:solidFill>
            </a:endParaRPr>
          </a:p>
        </p:txBody>
      </p:sp>
      <p:sp>
        <p:nvSpPr>
          <p:cNvPr id="8" name="Текст 7"/>
          <p:cNvSpPr>
            <a:spLocks noGrp="1"/>
          </p:cNvSpPr>
          <p:nvPr>
            <p:ph type="body" sz="quarter" idx="15"/>
          </p:nvPr>
        </p:nvSpPr>
        <p:spPr>
          <a:xfrm>
            <a:off x="4286708" y="832758"/>
            <a:ext cx="4550316" cy="3966013"/>
          </a:xfrm>
        </p:spPr>
        <p:txBody>
          <a:bodyPr/>
          <a:lstStyle/>
          <a:p>
            <a:pPr algn="just"/>
            <a:r>
              <a:rPr lang="ru-RU" b="1" dirty="0">
                <a:solidFill>
                  <a:schemeClr val="tx2">
                    <a:lumMod val="50000"/>
                  </a:schemeClr>
                </a:solidFill>
              </a:rPr>
              <a:t>5. </a:t>
            </a:r>
            <a:r>
              <a:rPr lang="ru-RU" sz="1200" b="1" dirty="0">
                <a:solidFill>
                  <a:schemeClr val="tx2">
                    <a:lumMod val="50000"/>
                  </a:schemeClr>
                </a:solidFill>
              </a:rPr>
              <a:t>Принцип </a:t>
            </a:r>
            <a:r>
              <a:rPr lang="ru-RU" sz="1200" b="1" u="sng" dirty="0">
                <a:solidFill>
                  <a:schemeClr val="tx2">
                    <a:lumMod val="50000"/>
                  </a:schemeClr>
                </a:solidFill>
              </a:rPr>
              <a:t>опоры на закономерности онтогенетического развития</a:t>
            </a:r>
            <a:r>
              <a:rPr lang="ru-RU" sz="1200" b="1" dirty="0">
                <a:solidFill>
                  <a:schemeClr val="tx2">
                    <a:lumMod val="50000"/>
                  </a:schemeClr>
                </a:solidFill>
              </a:rPr>
              <a:t>: коррекционная психолого-педагогическая работа с ребенком с ЗПР строится по принципу "замещающего онтогенеза". При реализации названного принципа следует учитывать положение о соотношении </a:t>
            </a:r>
            <a:r>
              <a:rPr lang="ru-RU" sz="1200" b="1" u="sng" dirty="0">
                <a:solidFill>
                  <a:schemeClr val="tx2">
                    <a:lumMod val="50000"/>
                  </a:schemeClr>
                </a:solidFill>
              </a:rPr>
              <a:t>функциональности и стадиальности </a:t>
            </a:r>
            <a:r>
              <a:rPr lang="ru-RU" sz="1200" b="1" dirty="0">
                <a:solidFill>
                  <a:schemeClr val="tx2">
                    <a:lumMod val="50000"/>
                  </a:schemeClr>
                </a:solidFill>
              </a:rPr>
              <a:t>детского развития. </a:t>
            </a:r>
            <a:r>
              <a:rPr lang="ru-RU" sz="1200" b="1" u="sng" dirty="0">
                <a:solidFill>
                  <a:schemeClr val="tx2">
                    <a:lumMod val="50000"/>
                  </a:schemeClr>
                </a:solidFill>
              </a:rPr>
              <a:t>Функциональное развитие </a:t>
            </a:r>
            <a:r>
              <a:rPr lang="ru-RU" sz="1200" b="1" dirty="0">
                <a:solidFill>
                  <a:schemeClr val="tx2">
                    <a:lumMod val="50000"/>
                  </a:schemeClr>
                </a:solidFill>
              </a:rPr>
              <a:t>происходит в пределах одного периода и касается изменений некоторых психических свойств и овладения отдельными способами действий, представлениями и знаниями. </a:t>
            </a:r>
            <a:r>
              <a:rPr lang="ru-RU" sz="1200" b="1" u="sng" dirty="0">
                <a:solidFill>
                  <a:schemeClr val="tx2">
                    <a:lumMod val="50000"/>
                  </a:schemeClr>
                </a:solidFill>
              </a:rPr>
              <a:t>Стадиальное, возрастное развитие </a:t>
            </a:r>
            <a:r>
              <a:rPr lang="ru-RU" sz="1200" b="1" dirty="0">
                <a:solidFill>
                  <a:schemeClr val="tx2">
                    <a:lumMod val="50000"/>
                  </a:schemeClr>
                </a:solidFill>
              </a:rPr>
              <a:t>заключается в глобальных изменениях детской личности, в перестройке детского сознания, что связано с овладением новым видом деятельности, развитием речи и коммуникации. За счет этого обеспечивается переход на следующий, </a:t>
            </a:r>
            <a:r>
              <a:rPr lang="ru-RU" sz="1200" b="1" u="sng" dirty="0">
                <a:solidFill>
                  <a:schemeClr val="tx2">
                    <a:lumMod val="50000"/>
                  </a:schemeClr>
                </a:solidFill>
              </a:rPr>
              <a:t>новый этап развития</a:t>
            </a:r>
            <a:r>
              <a:rPr lang="ru-RU" sz="1200" b="1" dirty="0">
                <a:solidFill>
                  <a:schemeClr val="tx2">
                    <a:lumMod val="50000"/>
                  </a:schemeClr>
                </a:solidFill>
              </a:rPr>
              <a:t>. Обучающиеся с ЗПР находятся на разных </a:t>
            </a:r>
            <a:r>
              <a:rPr lang="ru-RU" sz="1200" b="1" u="sng" dirty="0">
                <a:solidFill>
                  <a:schemeClr val="tx2">
                    <a:lumMod val="50000"/>
                  </a:schemeClr>
                </a:solidFill>
              </a:rPr>
              <a:t>ступенях развития </a:t>
            </a:r>
            <a:r>
              <a:rPr lang="ru-RU" sz="1200" b="1" dirty="0">
                <a:solidFill>
                  <a:schemeClr val="tx2">
                    <a:lumMod val="50000"/>
                  </a:schemeClr>
                </a:solidFill>
              </a:rPr>
              <a:t>речи, сенсорно-перцептивной и мыслительной деятельности, у них в разной степени сформированы пространственно-временные представления, они </a:t>
            </a:r>
            <a:r>
              <a:rPr lang="ru-RU" sz="1200" b="1" u="sng" dirty="0">
                <a:solidFill>
                  <a:schemeClr val="tx2">
                    <a:lumMod val="50000"/>
                  </a:schemeClr>
                </a:solidFill>
              </a:rPr>
              <a:t>неодинаково подготовлены </a:t>
            </a:r>
            <a:r>
              <a:rPr lang="ru-RU" sz="1200" b="1" dirty="0">
                <a:solidFill>
                  <a:schemeClr val="tx2">
                    <a:lumMod val="50000"/>
                  </a:schemeClr>
                </a:solidFill>
              </a:rPr>
              <a:t>к счету, чтению, письму, обладают различным запасом знаний об окружающем мире. Поэтому программы </a:t>
            </a:r>
            <a:r>
              <a:rPr lang="ru-RU" sz="1200" b="1" u="sng" dirty="0">
                <a:solidFill>
                  <a:schemeClr val="tx2">
                    <a:lumMod val="50000"/>
                  </a:schemeClr>
                </a:solidFill>
              </a:rPr>
              <a:t>образовательной и коррекционной работы </a:t>
            </a:r>
            <a:r>
              <a:rPr lang="ru-RU" sz="1200" b="1" dirty="0">
                <a:solidFill>
                  <a:schemeClr val="tx2">
                    <a:lumMod val="50000"/>
                  </a:schemeClr>
                </a:solidFill>
              </a:rPr>
              <a:t>с одной стороны опираются на </a:t>
            </a:r>
            <a:r>
              <a:rPr lang="ru-RU" sz="1200" b="1" u="sng" dirty="0">
                <a:solidFill>
                  <a:schemeClr val="tx2">
                    <a:lumMod val="50000"/>
                  </a:schemeClr>
                </a:solidFill>
              </a:rPr>
              <a:t>возрастные нормативы </a:t>
            </a:r>
            <a:r>
              <a:rPr lang="ru-RU" sz="1200" b="1" dirty="0">
                <a:solidFill>
                  <a:schemeClr val="tx2">
                    <a:lumMod val="50000"/>
                  </a:schemeClr>
                </a:solidFill>
              </a:rPr>
              <a:t>развития, а с другой - выстраиваются как уровневые программы, ориентирующиеся </a:t>
            </a:r>
            <a:r>
              <a:rPr lang="ru-RU" sz="1200" b="1" u="sng" dirty="0">
                <a:solidFill>
                  <a:schemeClr val="tx2">
                    <a:lumMod val="50000"/>
                  </a:schemeClr>
                </a:solidFill>
              </a:rPr>
              <a:t>на исходный уровень развития </a:t>
            </a:r>
            <a:r>
              <a:rPr lang="ru-RU" sz="1200" b="1" dirty="0">
                <a:solidFill>
                  <a:schemeClr val="tx2">
                    <a:lumMod val="50000"/>
                  </a:schemeClr>
                </a:solidFill>
              </a:rPr>
              <a:t>познавательной деятельности, речи, деятельности обучающихся с ЗПР</a:t>
            </a:r>
          </a:p>
        </p:txBody>
      </p:sp>
      <p:sp>
        <p:nvSpPr>
          <p:cNvPr id="10" name="Заголовок 4"/>
          <p:cNvSpPr>
            <a:spLocks noGrp="1"/>
          </p:cNvSpPr>
          <p:nvPr>
            <p:ph type="title"/>
          </p:nvPr>
        </p:nvSpPr>
        <p:spPr>
          <a:xfrm>
            <a:off x="357847" y="194039"/>
            <a:ext cx="7654698" cy="623248"/>
          </a:xfrm>
        </p:spPr>
        <p:txBody>
          <a:bodyPr/>
          <a:lstStyle/>
          <a:p>
            <a:r>
              <a:rPr lang="ru-RU" b="1" dirty="0">
                <a:solidFill>
                  <a:schemeClr val="accent1">
                    <a:lumMod val="50000"/>
                  </a:schemeClr>
                </a:solidFill>
                <a:latin typeface="Arial" panose="020B0604020202020204" pitchFamily="34" charset="0"/>
                <a:cs typeface="Arial" panose="020B0604020202020204" pitchFamily="34" charset="0"/>
              </a:rPr>
              <a:t>10.3.5. Специфические принципы и подходы к формированию АОП ДО для обучающихся с ЗПР:</a:t>
            </a:r>
            <a:r>
              <a:rPr lang="ru-RU" dirty="0">
                <a:solidFill>
                  <a:schemeClr val="accent1">
                    <a:lumMod val="50000"/>
                  </a:schemeClr>
                </a:solidFill>
              </a:rPr>
              <a:t/>
            </a:r>
            <a:br>
              <a:rPr lang="ru-RU" dirty="0">
                <a:solidFill>
                  <a:schemeClr val="accent1">
                    <a:lumMod val="50000"/>
                  </a:schemeClr>
                </a:solidFill>
              </a:rPr>
            </a:br>
            <a:endParaRPr lang="ru-RU" dirty="0">
              <a:solidFill>
                <a:schemeClr val="accent1">
                  <a:lumMod val="50000"/>
                </a:schemeClr>
              </a:solidFill>
            </a:endParaRPr>
          </a:p>
        </p:txBody>
      </p:sp>
    </p:spTree>
    <p:extLst>
      <p:ext uri="{BB962C8B-B14F-4D97-AF65-F5344CB8AC3E}">
        <p14:creationId xmlns:p14="http://schemas.microsoft.com/office/powerpoint/2010/main" val="39456453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C64E1F9-F746-BB7F-67BF-B1E03B1279F5}"/>
            </a:ext>
          </a:extLst>
        </p:cNvPr>
        <p:cNvGrpSpPr/>
        <p:nvPr/>
      </p:nvGrpSpPr>
      <p:grpSpPr bwMode="auto">
        <a:xfrm>
          <a:off x="0" y="0"/>
          <a:ext cx="0" cy="0"/>
          <a:chOff x="0" y="0"/>
          <a:chExt cx="0" cy="0"/>
        </a:xfrm>
      </p:grpSpPr>
      <p:pic>
        <p:nvPicPr>
          <p:cNvPr id="7" name="Объект 5">
            <a:extLst>
              <a:ext uri="{FF2B5EF4-FFF2-40B4-BE49-F238E27FC236}">
                <a16:creationId xmlns:a16="http://schemas.microsoft.com/office/drawing/2014/main" id="{B127E4E1-F8BB-AE4D-DDCB-5F66E3162A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02638" y="4031180"/>
            <a:ext cx="1018456" cy="1018456"/>
          </a:xfrm>
          <a:prstGeom prst="rect">
            <a:avLst/>
          </a:prstGeom>
        </p:spPr>
      </p:pic>
      <p:pic>
        <p:nvPicPr>
          <p:cNvPr id="2" name="Рисунок 1" descr="DSC02384.JPG">
            <a:extLst>
              <a:ext uri="{FF2B5EF4-FFF2-40B4-BE49-F238E27FC236}">
                <a16:creationId xmlns:a16="http://schemas.microsoft.com/office/drawing/2014/main" id="{63A521F6-75DB-43E5-363C-2789B7468F0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0020" y="2079687"/>
            <a:ext cx="2603916" cy="2969948"/>
          </a:xfrm>
          <a:prstGeom prst="rect">
            <a:avLst/>
          </a:prstGeom>
          <a:noFill/>
          <a:ln w="9525">
            <a:noFill/>
            <a:miter lim="800000"/>
            <a:headEnd/>
            <a:tailEnd/>
          </a:ln>
        </p:spPr>
      </p:pic>
      <p:pic>
        <p:nvPicPr>
          <p:cNvPr id="4" name="Рисунок 3">
            <a:extLst>
              <a:ext uri="{FF2B5EF4-FFF2-40B4-BE49-F238E27FC236}">
                <a16:creationId xmlns:a16="http://schemas.microsoft.com/office/drawing/2014/main" id="{1320F977-B534-7523-3CD0-DD65230FEC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4334" b="6163"/>
          <a:stretch/>
        </p:blipFill>
        <p:spPr>
          <a:xfrm>
            <a:off x="3321355" y="941630"/>
            <a:ext cx="3285162" cy="1099547"/>
          </a:xfrm>
          <a:prstGeom prst="rect">
            <a:avLst/>
          </a:prstGeom>
        </p:spPr>
      </p:pic>
      <p:pic>
        <p:nvPicPr>
          <p:cNvPr id="6" name="Picture 2" descr="https://pp.userapi.com/c851224/v851224498/3a9b1/TD27pqkiHYA.jpg">
            <a:extLst>
              <a:ext uri="{FF2B5EF4-FFF2-40B4-BE49-F238E27FC236}">
                <a16:creationId xmlns:a16="http://schemas.microsoft.com/office/drawing/2014/main" id="{5386314F-0B4B-6F52-9316-9CB135ADC07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14911" y="1084596"/>
            <a:ext cx="1518116" cy="224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s://pp.userapi.com/c850036/v850036051/b28b1/gN2OA-lXO-U.jpg">
            <a:extLst>
              <a:ext uri="{FF2B5EF4-FFF2-40B4-BE49-F238E27FC236}">
                <a16:creationId xmlns:a16="http://schemas.microsoft.com/office/drawing/2014/main" id="{4549B233-5F0C-4AD6-B439-0A0FE56B303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t="15401" b="12373"/>
          <a:stretch>
            <a:fillRect/>
          </a:stretch>
        </p:blipFill>
        <p:spPr bwMode="auto">
          <a:xfrm>
            <a:off x="5212812" y="2115055"/>
            <a:ext cx="1213046" cy="182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Группа 8">
            <a:extLst>
              <a:ext uri="{FF2B5EF4-FFF2-40B4-BE49-F238E27FC236}">
                <a16:creationId xmlns:a16="http://schemas.microsoft.com/office/drawing/2014/main" id="{8C07BD70-67DD-01E6-0000-317490FDC495}"/>
              </a:ext>
            </a:extLst>
          </p:cNvPr>
          <p:cNvGrpSpPr/>
          <p:nvPr/>
        </p:nvGrpSpPr>
        <p:grpSpPr>
          <a:xfrm>
            <a:off x="320826" y="966403"/>
            <a:ext cx="1790319" cy="1836569"/>
            <a:chOff x="-2204" y="-3185"/>
            <a:chExt cx="1717493" cy="2448822"/>
          </a:xfrm>
          <a:solidFill>
            <a:schemeClr val="accent1">
              <a:lumMod val="50000"/>
            </a:schemeClr>
          </a:solidFill>
        </p:grpSpPr>
        <p:sp>
          <p:nvSpPr>
            <p:cNvPr id="10" name="Стрелка: шеврон 9">
              <a:extLst>
                <a:ext uri="{FF2B5EF4-FFF2-40B4-BE49-F238E27FC236}">
                  <a16:creationId xmlns:a16="http://schemas.microsoft.com/office/drawing/2014/main" id="{87244E3C-6EDD-4420-2B0A-4DCDE7D9BC7F}"/>
                </a:ext>
              </a:extLst>
            </p:cNvPr>
            <p:cNvSpPr/>
            <p:nvPr/>
          </p:nvSpPr>
          <p:spPr>
            <a:xfrm rot="5400000">
              <a:off x="-366210" y="364138"/>
              <a:ext cx="2448822" cy="1714176"/>
            </a:xfrm>
            <a:prstGeom prst="chevron">
              <a:avLst/>
            </a:prstGeom>
            <a:grpFill/>
            <a:ln>
              <a:solidFill>
                <a:schemeClr val="accent1">
                  <a:lumMod val="50000"/>
                </a:schemeClr>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ru-RU" sz="863"/>
            </a:p>
          </p:txBody>
        </p:sp>
        <p:sp>
          <p:nvSpPr>
            <p:cNvPr id="11" name="Стрелка: шеврон 4">
              <a:extLst>
                <a:ext uri="{FF2B5EF4-FFF2-40B4-BE49-F238E27FC236}">
                  <a16:creationId xmlns:a16="http://schemas.microsoft.com/office/drawing/2014/main" id="{CDA538F6-C789-F8D2-C484-660508915AB0}"/>
                </a:ext>
              </a:extLst>
            </p:cNvPr>
            <p:cNvSpPr txBox="1"/>
            <p:nvPr/>
          </p:nvSpPr>
          <p:spPr>
            <a:xfrm>
              <a:off x="-2204" y="1112931"/>
              <a:ext cx="1714176" cy="734646"/>
            </a:xfrm>
            <a:prstGeom prst="rect">
              <a:avLst/>
            </a:prstGeom>
            <a:grp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0477" tIns="10477" rIns="10477" bIns="10477" numCol="1" spcCol="1270" anchor="ctr" anchorCtr="0">
              <a:noAutofit/>
            </a:bodyPr>
            <a:lstStyle/>
            <a:p>
              <a:pPr algn="ctr" defTabSz="733430">
                <a:lnSpc>
                  <a:spcPct val="90000"/>
                </a:lnSpc>
                <a:spcBef>
                  <a:spcPct val="0"/>
                </a:spcBef>
                <a:spcAft>
                  <a:spcPct val="35000"/>
                </a:spcAft>
              </a:pPr>
              <a:r>
                <a:rPr lang="ru-RU" sz="1200" b="1" dirty="0">
                  <a:latin typeface="Arial" panose="020B0604020202020204" pitchFamily="34" charset="0"/>
                  <a:cs typeface="Arial" panose="020B0604020202020204" pitchFamily="34" charset="0"/>
                </a:rPr>
                <a:t>Архитектурное безбарьерное пространство</a:t>
              </a:r>
            </a:p>
          </p:txBody>
        </p:sp>
      </p:grpSp>
      <p:grpSp>
        <p:nvGrpSpPr>
          <p:cNvPr id="12" name="Группа 11">
            <a:extLst>
              <a:ext uri="{FF2B5EF4-FFF2-40B4-BE49-F238E27FC236}">
                <a16:creationId xmlns:a16="http://schemas.microsoft.com/office/drawing/2014/main" id="{1D1DFE8A-074C-4124-E7D8-C092828F3F51}"/>
              </a:ext>
            </a:extLst>
          </p:cNvPr>
          <p:cNvGrpSpPr/>
          <p:nvPr/>
        </p:nvGrpSpPr>
        <p:grpSpPr>
          <a:xfrm>
            <a:off x="320826" y="1927542"/>
            <a:ext cx="1784564" cy="2117516"/>
            <a:chOff x="-338140" y="-583292"/>
            <a:chExt cx="2112569" cy="2547426"/>
          </a:xfrm>
          <a:solidFill>
            <a:schemeClr val="accent1">
              <a:lumMod val="75000"/>
            </a:schemeClr>
          </a:solidFill>
        </p:grpSpPr>
        <p:sp>
          <p:nvSpPr>
            <p:cNvPr id="13" name="Стрелка: шеврон 12">
              <a:extLst>
                <a:ext uri="{FF2B5EF4-FFF2-40B4-BE49-F238E27FC236}">
                  <a16:creationId xmlns:a16="http://schemas.microsoft.com/office/drawing/2014/main" id="{0C049C6D-D6DA-B673-EA12-B40309AA363C}"/>
                </a:ext>
              </a:extLst>
            </p:cNvPr>
            <p:cNvSpPr/>
            <p:nvPr/>
          </p:nvSpPr>
          <p:spPr>
            <a:xfrm rot="5400000">
              <a:off x="-555568" y="-365864"/>
              <a:ext cx="2547426" cy="2112569"/>
            </a:xfrm>
            <a:prstGeom prst="chevron">
              <a:avLst/>
            </a:prstGeom>
            <a:grp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ru-RU" sz="863"/>
            </a:p>
          </p:txBody>
        </p:sp>
        <p:sp>
          <p:nvSpPr>
            <p:cNvPr id="14" name="Стрелка: шеврон 4">
              <a:extLst>
                <a:ext uri="{FF2B5EF4-FFF2-40B4-BE49-F238E27FC236}">
                  <a16:creationId xmlns:a16="http://schemas.microsoft.com/office/drawing/2014/main" id="{C91F2C63-15D3-5BD2-9150-BA5EB7169BDE}"/>
                </a:ext>
              </a:extLst>
            </p:cNvPr>
            <p:cNvSpPr txBox="1"/>
            <p:nvPr/>
          </p:nvSpPr>
          <p:spPr>
            <a:xfrm>
              <a:off x="-193690" y="576808"/>
              <a:ext cx="1818203" cy="61809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0477" tIns="10477" rIns="10477" bIns="10477" numCol="1" spcCol="1270" anchor="ctr" anchorCtr="0">
              <a:noAutofit/>
            </a:bodyPr>
            <a:lstStyle/>
            <a:p>
              <a:pPr algn="ctr" defTabSz="733430">
                <a:lnSpc>
                  <a:spcPct val="90000"/>
                </a:lnSpc>
                <a:spcBef>
                  <a:spcPct val="0"/>
                </a:spcBef>
                <a:spcAft>
                  <a:spcPct val="35000"/>
                </a:spcAft>
              </a:pPr>
              <a:r>
                <a:rPr lang="ru-RU" sz="1225" b="1" dirty="0">
                  <a:latin typeface="Arial" panose="020B0604020202020204" pitchFamily="34" charset="0"/>
                  <a:cs typeface="Arial" panose="020B0604020202020204" pitchFamily="34" charset="0"/>
                </a:rPr>
                <a:t>Универсальный образовательный дизайн</a:t>
              </a:r>
              <a:endParaRPr lang="ru-RU" sz="953" b="1" dirty="0">
                <a:latin typeface="Arial" panose="020B0604020202020204" pitchFamily="34" charset="0"/>
                <a:cs typeface="Arial" panose="020B0604020202020204" pitchFamily="34" charset="0"/>
              </a:endParaRPr>
            </a:p>
          </p:txBody>
        </p:sp>
      </p:grpSp>
      <p:grpSp>
        <p:nvGrpSpPr>
          <p:cNvPr id="15" name="Группа 14">
            <a:extLst>
              <a:ext uri="{FF2B5EF4-FFF2-40B4-BE49-F238E27FC236}">
                <a16:creationId xmlns:a16="http://schemas.microsoft.com/office/drawing/2014/main" id="{23BDA079-3557-6070-5A1B-4F64153CDBFD}"/>
              </a:ext>
            </a:extLst>
          </p:cNvPr>
          <p:cNvGrpSpPr/>
          <p:nvPr/>
        </p:nvGrpSpPr>
        <p:grpSpPr>
          <a:xfrm>
            <a:off x="315069" y="3095031"/>
            <a:ext cx="1786862" cy="2042919"/>
            <a:chOff x="-23581" y="-202803"/>
            <a:chExt cx="1714177" cy="2723963"/>
          </a:xfrm>
          <a:solidFill>
            <a:schemeClr val="accent1">
              <a:lumMod val="60000"/>
              <a:lumOff val="40000"/>
            </a:schemeClr>
          </a:solidFill>
        </p:grpSpPr>
        <p:sp>
          <p:nvSpPr>
            <p:cNvPr id="16" name="Стрелка: шеврон 15">
              <a:extLst>
                <a:ext uri="{FF2B5EF4-FFF2-40B4-BE49-F238E27FC236}">
                  <a16:creationId xmlns:a16="http://schemas.microsoft.com/office/drawing/2014/main" id="{588C0EE3-C55B-505D-1585-6044E086D342}"/>
                </a:ext>
              </a:extLst>
            </p:cNvPr>
            <p:cNvSpPr/>
            <p:nvPr/>
          </p:nvSpPr>
          <p:spPr>
            <a:xfrm rot="5400000">
              <a:off x="-528474" y="302091"/>
              <a:ext cx="2723963" cy="1714176"/>
            </a:xfrm>
            <a:prstGeom prst="chevron">
              <a:avLst/>
            </a:prstGeom>
            <a:grp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ru-RU" sz="863"/>
            </a:p>
          </p:txBody>
        </p:sp>
        <p:sp>
          <p:nvSpPr>
            <p:cNvPr id="17" name="Стрелка: шеврон 4">
              <a:extLst>
                <a:ext uri="{FF2B5EF4-FFF2-40B4-BE49-F238E27FC236}">
                  <a16:creationId xmlns:a16="http://schemas.microsoft.com/office/drawing/2014/main" id="{463BA843-0138-8A0E-097E-406B802188F0}"/>
                </a:ext>
              </a:extLst>
            </p:cNvPr>
            <p:cNvSpPr txBox="1"/>
            <p:nvPr/>
          </p:nvSpPr>
          <p:spPr>
            <a:xfrm>
              <a:off x="-23581" y="925653"/>
              <a:ext cx="1714177" cy="43397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0477" tIns="10477" rIns="10477" bIns="10477" numCol="1" spcCol="1270" anchor="ctr" anchorCtr="0">
              <a:noAutofit/>
            </a:bodyPr>
            <a:lstStyle/>
            <a:p>
              <a:pPr algn="ctr" defTabSz="733430">
                <a:lnSpc>
                  <a:spcPct val="90000"/>
                </a:lnSpc>
                <a:spcBef>
                  <a:spcPct val="0"/>
                </a:spcBef>
                <a:spcAft>
                  <a:spcPct val="35000"/>
                </a:spcAft>
              </a:pPr>
              <a:r>
                <a:rPr lang="ru-RU" sz="1225" b="1" dirty="0">
                  <a:latin typeface="Arial" panose="020B0604020202020204" pitchFamily="34" charset="0"/>
                  <a:cs typeface="Arial" panose="020B0604020202020204" pitchFamily="34" charset="0"/>
                </a:rPr>
                <a:t>Полифункциональное оборудование</a:t>
              </a:r>
              <a:endParaRPr lang="ru-RU" sz="953" b="1" dirty="0">
                <a:latin typeface="Arial" panose="020B0604020202020204" pitchFamily="34" charset="0"/>
                <a:cs typeface="Arial" panose="020B0604020202020204" pitchFamily="34" charset="0"/>
              </a:endParaRPr>
            </a:p>
          </p:txBody>
        </p:sp>
      </p:grpSp>
      <p:pic>
        <p:nvPicPr>
          <p:cNvPr id="18" name="Рисунок 17">
            <a:extLst>
              <a:ext uri="{FF2B5EF4-FFF2-40B4-BE49-F238E27FC236}">
                <a16:creationId xmlns:a16="http://schemas.microsoft.com/office/drawing/2014/main" id="{EDBF8D08-D975-4321-D969-A88BC8881A6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auto">
          <a:xfrm>
            <a:off x="6879182" y="3504889"/>
            <a:ext cx="1877037" cy="1407778"/>
          </a:xfrm>
          <a:prstGeom prst="rect">
            <a:avLst/>
          </a:prstGeom>
        </p:spPr>
      </p:pic>
      <p:sp>
        <p:nvSpPr>
          <p:cNvPr id="3" name="Заголовок 2"/>
          <p:cNvSpPr>
            <a:spLocks noGrp="1"/>
          </p:cNvSpPr>
          <p:nvPr>
            <p:ph type="title"/>
          </p:nvPr>
        </p:nvSpPr>
        <p:spPr/>
        <p:txBody>
          <a:bodyPr>
            <a:noAutofit/>
          </a:bodyPr>
          <a:lstStyle/>
          <a:p>
            <a:r>
              <a:rPr lang="ru-RU" sz="2400" dirty="0"/>
              <a:t>Предметная коммуникация </a:t>
            </a:r>
            <a:r>
              <a:rPr lang="ru-RU" sz="2400" dirty="0" smtClean="0"/>
              <a:t>в </a:t>
            </a:r>
            <a:r>
              <a:rPr lang="ru-RU" sz="2400" dirty="0"/>
              <a:t>доступной </a:t>
            </a:r>
            <a:r>
              <a:rPr lang="ru-RU" sz="2400" dirty="0" smtClean="0"/>
              <a:t>среде</a:t>
            </a:r>
            <a:endParaRPr lang="en-US" sz="2400" dirty="0"/>
          </a:p>
        </p:txBody>
      </p:sp>
    </p:spTree>
    <p:extLst>
      <p:ext uri="{BB962C8B-B14F-4D97-AF65-F5344CB8AC3E}">
        <p14:creationId xmlns:p14="http://schemas.microsoft.com/office/powerpoint/2010/main" val="9712882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4983"/>
            <a:ext cx="7973291" cy="658678"/>
          </a:xfrm>
        </p:spPr>
        <p:txBody>
          <a:bodyPr>
            <a:normAutofit fontScale="90000"/>
          </a:bodyPr>
          <a:lstStyle/>
          <a:p>
            <a:r>
              <a:rPr lang="ru-RU" dirty="0" smtClean="0"/>
              <a:t>Исследования участия </a:t>
            </a:r>
            <a:r>
              <a:rPr lang="ru-RU" dirty="0"/>
              <a:t>взрослых </a:t>
            </a:r>
            <a:r>
              <a:rPr lang="ru-RU" sz="2200" dirty="0" smtClean="0"/>
              <a:t>(</a:t>
            </a:r>
            <a:r>
              <a:rPr lang="ru-RU" sz="2200" dirty="0"/>
              <a:t>как педагогов, так и родителей) </a:t>
            </a:r>
          </a:p>
        </p:txBody>
      </p:sp>
      <p:sp>
        <p:nvSpPr>
          <p:cNvPr id="3" name="Объект 2"/>
          <p:cNvSpPr>
            <a:spLocks noGrp="1"/>
          </p:cNvSpPr>
          <p:nvPr>
            <p:ph idx="4294967295"/>
          </p:nvPr>
        </p:nvSpPr>
        <p:spPr>
          <a:xfrm>
            <a:off x="0" y="937648"/>
            <a:ext cx="9144000" cy="4205852"/>
          </a:xfrm>
        </p:spPr>
        <p:txBody>
          <a:bodyPr>
            <a:normAutofit fontScale="62500" lnSpcReduction="20000"/>
          </a:bodyPr>
          <a:lstStyle/>
          <a:p>
            <a:pPr marL="0" indent="0">
              <a:buNone/>
            </a:pPr>
            <a:r>
              <a:rPr lang="ru-RU" b="1" dirty="0">
                <a:solidFill>
                  <a:schemeClr val="tx2">
                    <a:lumMod val="50000"/>
                  </a:schemeClr>
                </a:solidFill>
              </a:rPr>
              <a:t>• </a:t>
            </a:r>
            <a:r>
              <a:rPr lang="ru-RU" b="1" dirty="0" smtClean="0">
                <a:solidFill>
                  <a:schemeClr val="accent1">
                    <a:lumMod val="50000"/>
                  </a:schemeClr>
                </a:solidFill>
              </a:rPr>
              <a:t>Отмечается </a:t>
            </a:r>
            <a:r>
              <a:rPr lang="ru-RU" b="1" dirty="0">
                <a:solidFill>
                  <a:schemeClr val="accent1">
                    <a:lumMod val="50000"/>
                  </a:schemeClr>
                </a:solidFill>
              </a:rPr>
              <a:t>недостаточность в</a:t>
            </a:r>
            <a:r>
              <a:rPr lang="ru-RU" b="1" dirty="0" smtClean="0">
                <a:solidFill>
                  <a:schemeClr val="accent1">
                    <a:lumMod val="50000"/>
                  </a:schemeClr>
                </a:solidFill>
              </a:rPr>
              <a:t> </a:t>
            </a:r>
            <a:r>
              <a:rPr lang="ru-RU" b="1" dirty="0">
                <a:solidFill>
                  <a:schemeClr val="accent1">
                    <a:lumMod val="50000"/>
                  </a:schemeClr>
                </a:solidFill>
              </a:rPr>
              <a:t>воспитании и игровой деятельности </a:t>
            </a:r>
            <a:r>
              <a:rPr lang="ru-RU" b="1" dirty="0" err="1">
                <a:solidFill>
                  <a:schemeClr val="accent1">
                    <a:lumMod val="50000"/>
                  </a:schemeClr>
                </a:solidFill>
              </a:rPr>
              <a:t>нормотипичных</a:t>
            </a:r>
            <a:r>
              <a:rPr lang="ru-RU" b="1" dirty="0">
                <a:solidFill>
                  <a:schemeClr val="accent1">
                    <a:lumMod val="50000"/>
                  </a:schemeClr>
                </a:solidFill>
              </a:rPr>
              <a:t> дошкольников (О.В. </a:t>
            </a:r>
            <a:r>
              <a:rPr lang="ru-RU" b="1" dirty="0" err="1">
                <a:solidFill>
                  <a:schemeClr val="accent1">
                    <a:lumMod val="50000"/>
                  </a:schemeClr>
                </a:solidFill>
              </a:rPr>
              <a:t>Гударева</a:t>
            </a:r>
            <a:r>
              <a:rPr lang="ru-RU" b="1" dirty="0">
                <a:solidFill>
                  <a:schemeClr val="accent1">
                    <a:lumMod val="50000"/>
                  </a:schemeClr>
                </a:solidFill>
              </a:rPr>
              <a:t>, А.Н. </a:t>
            </a:r>
            <a:r>
              <a:rPr lang="ru-RU" b="1" dirty="0" err="1">
                <a:solidFill>
                  <a:schemeClr val="accent1">
                    <a:lumMod val="50000"/>
                  </a:schemeClr>
                </a:solidFill>
              </a:rPr>
              <a:t>Харчевникова</a:t>
            </a:r>
            <a:r>
              <a:rPr lang="ru-RU" b="1" dirty="0">
                <a:solidFill>
                  <a:schemeClr val="accent1">
                    <a:lumMod val="50000"/>
                  </a:schemeClr>
                </a:solidFill>
              </a:rPr>
              <a:t>, М. </a:t>
            </a:r>
            <a:r>
              <a:rPr lang="ru-RU" b="1" dirty="0" err="1">
                <a:solidFill>
                  <a:schemeClr val="accent1">
                    <a:lumMod val="50000"/>
                  </a:schemeClr>
                </a:solidFill>
              </a:rPr>
              <a:t>Cuddemi</a:t>
            </a:r>
            <a:r>
              <a:rPr lang="ru-RU" b="1" dirty="0">
                <a:solidFill>
                  <a:schemeClr val="accent1">
                    <a:lumMod val="50000"/>
                  </a:schemeClr>
                </a:solidFill>
              </a:rPr>
              <a:t>, Т. </a:t>
            </a:r>
            <a:r>
              <a:rPr lang="ru-RU" b="1" dirty="0" err="1">
                <a:solidFill>
                  <a:schemeClr val="accent1">
                    <a:lumMod val="50000"/>
                  </a:schemeClr>
                </a:solidFill>
              </a:rPr>
              <a:t>Jambor</a:t>
            </a:r>
            <a:r>
              <a:rPr lang="ru-RU" b="1" dirty="0">
                <a:solidFill>
                  <a:schemeClr val="accent1">
                    <a:lumMod val="50000"/>
                  </a:schemeClr>
                </a:solidFill>
              </a:rPr>
              <a:t>, R. </a:t>
            </a:r>
            <a:r>
              <a:rPr lang="ru-RU" b="1" dirty="0" err="1">
                <a:solidFill>
                  <a:schemeClr val="accent1">
                    <a:lumMod val="50000"/>
                  </a:schemeClr>
                </a:solidFill>
              </a:rPr>
              <a:t>Moore</a:t>
            </a:r>
            <a:r>
              <a:rPr lang="ru-RU" b="1" dirty="0">
                <a:solidFill>
                  <a:schemeClr val="accent1">
                    <a:lumMod val="50000"/>
                  </a:schemeClr>
                </a:solidFill>
              </a:rPr>
              <a:t>)) и детей с ЗПР (О.П. </a:t>
            </a:r>
            <a:r>
              <a:rPr lang="ru-RU" b="1" dirty="0" err="1">
                <a:solidFill>
                  <a:schemeClr val="accent1">
                    <a:lumMod val="50000"/>
                  </a:schemeClr>
                </a:solidFill>
              </a:rPr>
              <a:t>Сидловская</a:t>
            </a:r>
            <a:r>
              <a:rPr lang="ru-RU" b="1" dirty="0" smtClean="0">
                <a:solidFill>
                  <a:schemeClr val="accent1">
                    <a:lumMod val="50000"/>
                  </a:schemeClr>
                </a:solidFill>
              </a:rPr>
              <a:t>);</a:t>
            </a:r>
          </a:p>
          <a:p>
            <a:pPr marL="0" indent="0">
              <a:buNone/>
            </a:pPr>
            <a:endParaRPr lang="ru-RU" b="1" dirty="0" smtClean="0">
              <a:solidFill>
                <a:schemeClr val="accent1">
                  <a:lumMod val="50000"/>
                </a:schemeClr>
              </a:solidFill>
            </a:endParaRPr>
          </a:p>
          <a:p>
            <a:pPr marL="0" indent="0">
              <a:buNone/>
            </a:pPr>
            <a:r>
              <a:rPr lang="ru-RU" b="1" dirty="0">
                <a:solidFill>
                  <a:schemeClr val="accent1">
                    <a:lumMod val="50000"/>
                  </a:schemeClr>
                </a:solidFill>
              </a:rPr>
              <a:t>• П</a:t>
            </a:r>
            <a:r>
              <a:rPr lang="ru-RU" b="1" dirty="0" smtClean="0">
                <a:solidFill>
                  <a:schemeClr val="accent1">
                    <a:lumMod val="50000"/>
                  </a:schemeClr>
                </a:solidFill>
              </a:rPr>
              <a:t>реобладание </a:t>
            </a:r>
            <a:r>
              <a:rPr lang="ru-RU" b="1" dirty="0">
                <a:solidFill>
                  <a:schemeClr val="accent1">
                    <a:lumMod val="50000"/>
                  </a:schemeClr>
                </a:solidFill>
              </a:rPr>
              <a:t>«субъект-объектных» отношений у дошкольных воспитателей при обучении народным играм (В.А. </a:t>
            </a:r>
            <a:r>
              <a:rPr lang="ru-RU" b="1" dirty="0" err="1">
                <a:solidFill>
                  <a:schemeClr val="accent1">
                    <a:lumMod val="50000"/>
                  </a:schemeClr>
                </a:solidFill>
              </a:rPr>
              <a:t>Чернушевич</a:t>
            </a:r>
            <a:r>
              <a:rPr lang="ru-RU" b="1" dirty="0">
                <a:solidFill>
                  <a:schemeClr val="accent1">
                    <a:lumMod val="50000"/>
                  </a:schemeClr>
                </a:solidFill>
              </a:rPr>
              <a:t>); </a:t>
            </a:r>
            <a:endParaRPr lang="ru-RU" b="1" dirty="0" smtClean="0">
              <a:solidFill>
                <a:schemeClr val="accent1">
                  <a:lumMod val="50000"/>
                </a:schemeClr>
              </a:solidFill>
            </a:endParaRPr>
          </a:p>
          <a:p>
            <a:pPr marL="0" indent="0">
              <a:buNone/>
            </a:pPr>
            <a:r>
              <a:rPr lang="ru-RU" b="1" dirty="0" smtClean="0">
                <a:solidFill>
                  <a:schemeClr val="accent1">
                    <a:lumMod val="50000"/>
                  </a:schemeClr>
                </a:solidFill>
              </a:rPr>
              <a:t>авторитарный </a:t>
            </a:r>
            <a:r>
              <a:rPr lang="ru-RU" b="1" dirty="0">
                <a:solidFill>
                  <a:schemeClr val="accent1">
                    <a:lumMod val="50000"/>
                  </a:schemeClr>
                </a:solidFill>
              </a:rPr>
              <a:t>стиль общения воспитателей (О.В. Улыбина</a:t>
            </a:r>
            <a:r>
              <a:rPr lang="ru-RU" b="1" dirty="0" smtClean="0">
                <a:solidFill>
                  <a:schemeClr val="accent1">
                    <a:lumMod val="50000"/>
                  </a:schemeClr>
                </a:solidFill>
              </a:rPr>
              <a:t>),</a:t>
            </a:r>
          </a:p>
          <a:p>
            <a:pPr marL="0" indent="0">
              <a:buNone/>
            </a:pPr>
            <a:r>
              <a:rPr lang="ru-RU" b="1" dirty="0" smtClean="0">
                <a:solidFill>
                  <a:schemeClr val="accent1">
                    <a:lumMod val="50000"/>
                  </a:schemeClr>
                </a:solidFill>
              </a:rPr>
              <a:t> </a:t>
            </a:r>
            <a:r>
              <a:rPr lang="ru-RU" b="1" dirty="0">
                <a:solidFill>
                  <a:schemeClr val="accent1">
                    <a:lumMod val="50000"/>
                  </a:schemeClr>
                </a:solidFill>
              </a:rPr>
              <a:t>преобладание учебно-дисциплинарной модели общения (Е.В. Локтева). </a:t>
            </a:r>
            <a:endParaRPr lang="ru-RU" b="1" dirty="0" smtClean="0">
              <a:solidFill>
                <a:schemeClr val="accent1">
                  <a:lumMod val="50000"/>
                </a:schemeClr>
              </a:solidFill>
            </a:endParaRPr>
          </a:p>
          <a:p>
            <a:pPr marL="0" indent="0">
              <a:buNone/>
            </a:pPr>
            <a:endParaRPr lang="ru-RU" b="1" dirty="0" smtClean="0">
              <a:solidFill>
                <a:schemeClr val="accent1">
                  <a:lumMod val="50000"/>
                </a:schemeClr>
              </a:solidFill>
            </a:endParaRPr>
          </a:p>
          <a:p>
            <a:pPr marL="0" indent="0">
              <a:buNone/>
            </a:pPr>
            <a:r>
              <a:rPr lang="ru-RU" b="1" dirty="0">
                <a:solidFill>
                  <a:schemeClr val="accent1">
                    <a:lumMod val="50000"/>
                  </a:schemeClr>
                </a:solidFill>
              </a:rPr>
              <a:t>• </a:t>
            </a:r>
            <a:r>
              <a:rPr lang="ru-RU" b="1" dirty="0" smtClean="0">
                <a:solidFill>
                  <a:schemeClr val="accent1">
                    <a:lumMod val="50000"/>
                  </a:schemeClr>
                </a:solidFill>
              </a:rPr>
              <a:t>Определена роль </a:t>
            </a:r>
            <a:r>
              <a:rPr lang="ru-RU" b="1" dirty="0">
                <a:solidFill>
                  <a:schemeClr val="accent1">
                    <a:lumMod val="50000"/>
                  </a:schemeClr>
                </a:solidFill>
              </a:rPr>
              <a:t>сотрудничества со взрослым ребенка старшего дошкольного возраста с ЗПР с сохранной способностью принимать помощь (Л.Б. </a:t>
            </a:r>
            <a:r>
              <a:rPr lang="ru-RU" b="1" dirty="0" err="1">
                <a:solidFill>
                  <a:schemeClr val="accent1">
                    <a:lumMod val="50000"/>
                  </a:schemeClr>
                </a:solidFill>
              </a:rPr>
              <a:t>Баряева</a:t>
            </a:r>
            <a:r>
              <a:rPr lang="ru-RU" b="1" dirty="0">
                <a:solidFill>
                  <a:schemeClr val="accent1">
                    <a:lumMod val="50000"/>
                  </a:schemeClr>
                </a:solidFill>
              </a:rPr>
              <a:t>, Н.Ю. </a:t>
            </a:r>
            <a:r>
              <a:rPr lang="ru-RU" b="1" dirty="0" err="1">
                <a:solidFill>
                  <a:schemeClr val="accent1">
                    <a:lumMod val="50000"/>
                  </a:schemeClr>
                </a:solidFill>
              </a:rPr>
              <a:t>Борякова</a:t>
            </a:r>
            <a:r>
              <a:rPr lang="ru-RU" b="1" dirty="0">
                <a:solidFill>
                  <a:schemeClr val="accent1">
                    <a:lumMod val="50000"/>
                  </a:schemeClr>
                </a:solidFill>
              </a:rPr>
              <a:t>, Е.А. </a:t>
            </a:r>
            <a:r>
              <a:rPr lang="ru-RU" b="1" dirty="0" err="1">
                <a:solidFill>
                  <a:schemeClr val="accent1">
                    <a:lumMod val="50000"/>
                  </a:schemeClr>
                </a:solidFill>
              </a:rPr>
              <a:t>Екжанова</a:t>
            </a:r>
            <a:r>
              <a:rPr lang="ru-RU" b="1" dirty="0">
                <a:solidFill>
                  <a:schemeClr val="accent1">
                    <a:lumMod val="50000"/>
                  </a:schemeClr>
                </a:solidFill>
              </a:rPr>
              <a:t>, С.Ю. Кондратьева, И.А. Коробейников, Г.Р. Новикова) для обеспечения положительной динамики возрастного развития высших психических функций (ВПФ) (Г.Р. Новикова), </a:t>
            </a:r>
            <a:endParaRPr lang="ru-RU" b="1" dirty="0" smtClean="0">
              <a:solidFill>
                <a:schemeClr val="accent1">
                  <a:lumMod val="50000"/>
                </a:schemeClr>
              </a:solidFill>
            </a:endParaRPr>
          </a:p>
          <a:p>
            <a:pPr marL="0" indent="0">
              <a:buNone/>
            </a:pPr>
            <a:r>
              <a:rPr lang="ru-RU" b="1" dirty="0" smtClean="0">
                <a:solidFill>
                  <a:schemeClr val="accent1">
                    <a:lumMod val="50000"/>
                  </a:schemeClr>
                </a:solidFill>
              </a:rPr>
              <a:t>общения </a:t>
            </a:r>
            <a:r>
              <a:rPr lang="ru-RU" b="1" dirty="0">
                <a:solidFill>
                  <a:schemeClr val="accent1">
                    <a:lumMod val="50000"/>
                  </a:schemeClr>
                </a:solidFill>
              </a:rPr>
              <a:t>(О.В. Улыбина, Е.В. Локтева, М.И. Соловьева, И.Ю. Троицкая)</a:t>
            </a:r>
          </a:p>
        </p:txBody>
      </p:sp>
    </p:spTree>
    <p:extLst>
      <p:ext uri="{BB962C8B-B14F-4D97-AF65-F5344CB8AC3E}">
        <p14:creationId xmlns:p14="http://schemas.microsoft.com/office/powerpoint/2010/main" val="24509395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a:t>
            </a:r>
            <a:r>
              <a:rPr lang="ru-RU" dirty="0" smtClean="0"/>
              <a:t>ывод </a:t>
            </a:r>
            <a:r>
              <a:rPr lang="ru-RU" dirty="0"/>
              <a:t>И.А. </a:t>
            </a:r>
            <a:r>
              <a:rPr lang="ru-RU" dirty="0" err="1"/>
              <a:t>Ткачевой</a:t>
            </a:r>
            <a:endParaRPr lang="ru-RU" dirty="0"/>
          </a:p>
        </p:txBody>
      </p:sp>
      <p:sp>
        <p:nvSpPr>
          <p:cNvPr id="3" name="Объект 2"/>
          <p:cNvSpPr>
            <a:spLocks noGrp="1"/>
          </p:cNvSpPr>
          <p:nvPr>
            <p:ph idx="4294967295"/>
          </p:nvPr>
        </p:nvSpPr>
        <p:spPr>
          <a:xfrm>
            <a:off x="0" y="1200150"/>
            <a:ext cx="8229600" cy="3394075"/>
          </a:xfrm>
        </p:spPr>
        <p:txBody>
          <a:bodyPr/>
          <a:lstStyle/>
          <a:p>
            <a:r>
              <a:rPr lang="ru-RU" b="1" dirty="0" smtClean="0"/>
              <a:t>уровень </a:t>
            </a:r>
            <a:r>
              <a:rPr lang="ru-RU" b="1" dirty="0" err="1"/>
              <a:t>сформированности</a:t>
            </a:r>
            <a:r>
              <a:rPr lang="ru-RU" b="1" dirty="0"/>
              <a:t> игровой деятельности нормально развивающихся детей чаще определяется возрастом детей, у детей с ЗПР старшего дошкольного возраста - годом обучения со специалистом</a:t>
            </a:r>
          </a:p>
        </p:txBody>
      </p:sp>
    </p:spTree>
    <p:extLst>
      <p:ext uri="{BB962C8B-B14F-4D97-AF65-F5344CB8AC3E}">
        <p14:creationId xmlns:p14="http://schemas.microsoft.com/office/powerpoint/2010/main" val="10544199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37CE25E-9207-B6E3-F6E3-896FE1F8D63E}"/>
              </a:ext>
            </a:extLst>
          </p:cNvPr>
          <p:cNvPicPr>
            <a:picLocks noChangeAspect="1"/>
          </p:cNvPicPr>
          <p:nvPr/>
        </p:nvPicPr>
        <p:blipFill>
          <a:blip r:embed="rId2" cstate="email">
            <a:extLst>
              <a:ext uri="{28A0092B-C50C-407E-A947-70E740481C1C}">
                <a14:useLocalDpi xmlns:a14="http://schemas.microsoft.com/office/drawing/2010/main"/>
              </a:ext>
            </a:extLst>
          </a:blip>
          <a:srcRect l="16928" t="15899" r="16930" b="18504"/>
          <a:stretch/>
        </p:blipFill>
        <p:spPr>
          <a:xfrm>
            <a:off x="818230" y="1590805"/>
            <a:ext cx="7507541" cy="3368105"/>
          </a:xfrm>
          <a:prstGeom prst="roundRect">
            <a:avLst/>
          </a:prstGeom>
        </p:spPr>
      </p:pic>
      <p:pic>
        <p:nvPicPr>
          <p:cNvPr id="4" name="Рисунок 3">
            <a:extLst>
              <a:ext uri="{FF2B5EF4-FFF2-40B4-BE49-F238E27FC236}">
                <a16:creationId xmlns:a16="http://schemas.microsoft.com/office/drawing/2014/main" id="{3ABE8D8F-77FF-BB37-8591-222ED9A78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596574" y="307294"/>
            <a:ext cx="1187233" cy="1187233"/>
          </a:xfrm>
          <a:prstGeom prst="roundRect">
            <a:avLst/>
          </a:prstGeom>
        </p:spPr>
      </p:pic>
      <p:pic>
        <p:nvPicPr>
          <p:cNvPr id="7" name="Рисунок 6">
            <a:extLst>
              <a:ext uri="{FF2B5EF4-FFF2-40B4-BE49-F238E27FC236}">
                <a16:creationId xmlns:a16="http://schemas.microsoft.com/office/drawing/2014/main" id="{DC816B11-54EE-74A1-2B36-B7B6C32C93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59376" y="184590"/>
            <a:ext cx="1309937" cy="1309937"/>
          </a:xfrm>
          <a:prstGeom prst="roundRect">
            <a:avLst/>
          </a:prstGeom>
        </p:spPr>
      </p:pic>
    </p:spTree>
    <p:extLst>
      <p:ext uri="{BB962C8B-B14F-4D97-AF65-F5344CB8AC3E}">
        <p14:creationId xmlns:p14="http://schemas.microsoft.com/office/powerpoint/2010/main" val="779049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38219"/>
            <a:ext cx="7973291" cy="540327"/>
          </a:xfrm>
        </p:spPr>
        <p:txBody>
          <a:bodyPr>
            <a:noAutofit/>
          </a:bodyPr>
          <a:lstStyle/>
          <a:p>
            <a:pPr algn="just"/>
            <a:r>
              <a:rPr lang="ru-RU" sz="1400" b="1" dirty="0">
                <a:latin typeface="Arial" panose="020B0604020202020204" pitchFamily="34" charset="0"/>
                <a:cs typeface="Arial" panose="020B0604020202020204" pitchFamily="34" charset="0"/>
              </a:rPr>
              <a:t>Нарушения игровой деятельности </a:t>
            </a:r>
            <a:r>
              <a:rPr lang="ru-RU" sz="1400" dirty="0">
                <a:latin typeface="Arial" panose="020B0604020202020204" pitchFamily="34" charset="0"/>
                <a:cs typeface="Arial" panose="020B0604020202020204" pitchFamily="34" charset="0"/>
              </a:rPr>
              <a:t>исходя из уровней эмоционально-волевой регуляции (В.В. Лебединский)</a:t>
            </a:r>
            <a:r>
              <a:rPr lang="ru-RU" sz="1400" dirty="0" smtClean="0">
                <a:latin typeface="Arial" panose="020B0604020202020204" pitchFamily="34" charset="0"/>
                <a:cs typeface="Arial" panose="020B0604020202020204" pitchFamily="34" charset="0"/>
              </a:rPr>
              <a:t> и </a:t>
            </a:r>
            <a:r>
              <a:rPr lang="ru-RU" sz="1400" dirty="0">
                <a:latin typeface="Arial" panose="020B0604020202020204" pitchFamily="34" charset="0"/>
                <a:cs typeface="Arial" panose="020B0604020202020204" pitchFamily="34" charset="0"/>
              </a:rPr>
              <a:t>структурно-функциональной организации мозга, функциональных блоков (А.Р. </a:t>
            </a:r>
            <a:r>
              <a:rPr lang="ru-RU" sz="1400" dirty="0" err="1">
                <a:latin typeface="Arial" panose="020B0604020202020204" pitchFamily="34" charset="0"/>
                <a:cs typeface="Arial" panose="020B0604020202020204" pitchFamily="34" charset="0"/>
              </a:rPr>
              <a:t>Лурия</a:t>
            </a:r>
            <a:r>
              <a:rPr lang="ru-RU" sz="1400" dirty="0">
                <a:latin typeface="Arial" panose="020B0604020202020204" pitchFamily="34" charset="0"/>
                <a:cs typeface="Arial" panose="020B0604020202020204" pitchFamily="34" charset="0"/>
              </a:rPr>
              <a:t>) </a:t>
            </a:r>
          </a:p>
        </p:txBody>
      </p:sp>
      <p:sp>
        <p:nvSpPr>
          <p:cNvPr id="4" name="Скругленный прямоугольник 3"/>
          <p:cNvSpPr/>
          <p:nvPr/>
        </p:nvSpPr>
        <p:spPr>
          <a:xfrm>
            <a:off x="126380" y="1077952"/>
            <a:ext cx="3969835" cy="3826381"/>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C00000"/>
                </a:solidFill>
              </a:rPr>
              <a:t>Двигательных </a:t>
            </a:r>
            <a:r>
              <a:rPr lang="ru-RU" sz="2000" b="1" dirty="0">
                <a:solidFill>
                  <a:srgbClr val="C00000"/>
                </a:solidFill>
              </a:rPr>
              <a:t>нарушений игровой деятельности на уровне полевой реактивности </a:t>
            </a:r>
            <a:r>
              <a:rPr lang="ru-RU" sz="2000" b="1" dirty="0" smtClean="0">
                <a:solidFill>
                  <a:schemeClr val="tx2">
                    <a:lumMod val="50000"/>
                  </a:schemeClr>
                </a:solidFill>
              </a:rPr>
              <a:t>координации </a:t>
            </a:r>
            <a:r>
              <a:rPr lang="ru-RU" sz="2000" b="1" dirty="0">
                <a:solidFill>
                  <a:schemeClr val="tx2">
                    <a:lumMod val="50000"/>
                  </a:schemeClr>
                </a:solidFill>
              </a:rPr>
              <a:t>и точности в конструировании игрового пространства, управления игрушками, изготовления атрибутов, серийная организация цепочек действий в подвижных играх, активности для удержания </a:t>
            </a:r>
            <a:r>
              <a:rPr lang="ru-RU" sz="2000" b="1" dirty="0" smtClean="0">
                <a:solidFill>
                  <a:schemeClr val="tx2">
                    <a:lumMod val="50000"/>
                  </a:schemeClr>
                </a:solidFill>
              </a:rPr>
              <a:t>роли</a:t>
            </a:r>
            <a:endParaRPr lang="en-US" sz="2000" b="1" dirty="0">
              <a:solidFill>
                <a:schemeClr val="tx2">
                  <a:lumMod val="50000"/>
                </a:schemeClr>
              </a:solidFill>
            </a:endParaRPr>
          </a:p>
        </p:txBody>
      </p:sp>
      <p:sp>
        <p:nvSpPr>
          <p:cNvPr id="5" name="Скругленный прямоугольник 4"/>
          <p:cNvSpPr/>
          <p:nvPr/>
        </p:nvSpPr>
        <p:spPr>
          <a:xfrm>
            <a:off x="4378712" y="1077952"/>
            <a:ext cx="4259766" cy="3826382"/>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C00000"/>
                </a:solidFill>
              </a:rPr>
              <a:t>Сенсорно-перцептивных </a:t>
            </a:r>
            <a:r>
              <a:rPr lang="ru-RU" b="1" dirty="0">
                <a:solidFill>
                  <a:srgbClr val="C00000"/>
                </a:solidFill>
              </a:rPr>
              <a:t>нарушений в части обработки информации на уровне эмоциональных стереотипов </a:t>
            </a:r>
            <a:r>
              <a:rPr lang="ru-RU" b="1" dirty="0" smtClean="0">
                <a:solidFill>
                  <a:schemeClr val="tx2">
                    <a:lumMod val="50000"/>
                  </a:schemeClr>
                </a:solidFill>
              </a:rPr>
              <a:t>слабость </a:t>
            </a:r>
            <a:r>
              <a:rPr lang="ru-RU" b="1" dirty="0">
                <a:solidFill>
                  <a:schemeClr val="tx2">
                    <a:lumMod val="50000"/>
                  </a:schemeClr>
                </a:solidFill>
              </a:rPr>
              <a:t>переработки слуховой и кинестетической информации, проблемы актуализации существенных функциональных свойств для построения аналогий, ассоциаций, для подбора заместителей, осознание пространственно-временной последовательности, называние действий и качеств героев </a:t>
            </a:r>
            <a:r>
              <a:rPr lang="ru-RU" b="1" dirty="0" smtClean="0">
                <a:solidFill>
                  <a:schemeClr val="tx2">
                    <a:lumMod val="50000"/>
                  </a:schemeClr>
                </a:solidFill>
              </a:rPr>
              <a:t>игры</a:t>
            </a:r>
            <a:endParaRPr lang="en-US" b="1" dirty="0">
              <a:solidFill>
                <a:schemeClr val="tx2">
                  <a:lumMod val="50000"/>
                </a:schemeClr>
              </a:solidFill>
            </a:endParaRPr>
          </a:p>
        </p:txBody>
      </p:sp>
    </p:spTree>
    <p:extLst>
      <p:ext uri="{BB962C8B-B14F-4D97-AF65-F5344CB8AC3E}">
        <p14:creationId xmlns:p14="http://schemas.microsoft.com/office/powerpoint/2010/main" val="2907240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99C5BD03-EFCA-47B2-BBE8-CD00B4B36D15}"/>
              </a:ext>
            </a:extLst>
          </p:cNvPr>
          <p:cNvSpPr>
            <a:spLocks noGrp="1"/>
          </p:cNvSpPr>
          <p:nvPr>
            <p:ph type="title"/>
          </p:nvPr>
        </p:nvSpPr>
        <p:spPr>
          <a:xfrm>
            <a:off x="348347" y="590960"/>
            <a:ext cx="8183471" cy="328076"/>
          </a:xfrm>
          <a:prstGeom prst="roundRect">
            <a:avLst>
              <a:gd name="adj" fmla="val 50000"/>
            </a:avLst>
          </a:prstGeom>
          <a:solidFill>
            <a:schemeClr val="accent1">
              <a:lumMod val="50000"/>
            </a:schemeClr>
          </a:solidFill>
        </p:spPr>
        <p:txBody>
          <a:bodyPr>
            <a:normAutofit fontScale="90000"/>
          </a:bodyPr>
          <a:lstStyle/>
          <a:p>
            <a:r>
              <a:rPr lang="ru-RU" sz="1800" b="1" dirty="0">
                <a:solidFill>
                  <a:srgbClr val="ECEADC"/>
                </a:solidFill>
                <a:latin typeface="Arial" panose="020B0604020202020204" pitchFamily="34" charset="0"/>
                <a:ea typeface="Calibri" panose="020F0502020204030204" pitchFamily="34" charset="0"/>
                <a:cs typeface="Arial" panose="020B0604020202020204" pitchFamily="34" charset="0"/>
              </a:rPr>
              <a:t>Психолого-педагогическая типология Бабкиной Н.В., </a:t>
            </a:r>
            <a:r>
              <a:rPr lang="ru-RU" sz="1800" b="1" dirty="0" err="1">
                <a:solidFill>
                  <a:srgbClr val="ECEADC"/>
                </a:solidFill>
                <a:latin typeface="Arial" panose="020B0604020202020204" pitchFamily="34" charset="0"/>
                <a:ea typeface="Calibri" panose="020F0502020204030204" pitchFamily="34" charset="0"/>
                <a:cs typeface="Arial" panose="020B0604020202020204" pitchFamily="34" charset="0"/>
              </a:rPr>
              <a:t>Коробейникова</a:t>
            </a:r>
            <a:r>
              <a:rPr lang="ru-RU" sz="1800" b="1" dirty="0">
                <a:solidFill>
                  <a:srgbClr val="ECEADC"/>
                </a:solidFill>
                <a:latin typeface="Arial" panose="020B0604020202020204" pitchFamily="34" charset="0"/>
                <a:ea typeface="Calibri" panose="020F0502020204030204" pitchFamily="34" charset="0"/>
                <a:cs typeface="Arial" panose="020B0604020202020204" pitchFamily="34" charset="0"/>
              </a:rPr>
              <a:t> И.А.: </a:t>
            </a:r>
            <a:endParaRPr lang="ru-RU" sz="1800" dirty="0">
              <a:solidFill>
                <a:srgbClr val="ECEADC"/>
              </a:solidFill>
            </a:endParaRPr>
          </a:p>
        </p:txBody>
      </p:sp>
      <p:sp>
        <p:nvSpPr>
          <p:cNvPr id="7" name="Заголовок 6">
            <a:extLst>
              <a:ext uri="{FF2B5EF4-FFF2-40B4-BE49-F238E27FC236}">
                <a16:creationId xmlns:a16="http://schemas.microsoft.com/office/drawing/2014/main" id="{A56F44AB-AF0F-D870-8307-421C8AABDA00}"/>
              </a:ext>
            </a:extLst>
          </p:cNvPr>
          <p:cNvSpPr txBox="1">
            <a:spLocks/>
          </p:cNvSpPr>
          <p:nvPr/>
        </p:nvSpPr>
        <p:spPr>
          <a:xfrm>
            <a:off x="0" y="74534"/>
            <a:ext cx="8381207" cy="491154"/>
          </a:xfrm>
          <a:prstGeom prst="roundRect">
            <a:avLst/>
          </a:prstGeom>
          <a:solidFill>
            <a:schemeClr val="accent1">
              <a:lumMod val="50000"/>
            </a:schemeClr>
          </a:solidFill>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6000"/>
            <a:r>
              <a:rPr lang="ru-RU" sz="2400" b="1" dirty="0">
                <a:solidFill>
                  <a:srgbClr val="ECEADC"/>
                </a:solidFill>
                <a:latin typeface="Arial" panose="020B0604020202020204" pitchFamily="34" charset="0"/>
                <a:cs typeface="Arial" panose="020B0604020202020204" pitchFamily="34" charset="0"/>
              </a:rPr>
              <a:t>ФАОП ДО </a:t>
            </a:r>
            <a:r>
              <a:rPr lang="ru-RU" sz="2400" b="1" dirty="0" smtClean="0">
                <a:solidFill>
                  <a:srgbClr val="ECEADC"/>
                </a:solidFill>
                <a:latin typeface="Arial" panose="020B0604020202020204" pitchFamily="34" charset="0"/>
                <a:cs typeface="Arial" panose="020B0604020202020204" pitchFamily="34" charset="0"/>
              </a:rPr>
              <a:t>и </a:t>
            </a:r>
            <a:r>
              <a:rPr lang="ru-RU" sz="2400" b="1" dirty="0">
                <a:solidFill>
                  <a:srgbClr val="ECEADC"/>
                </a:solidFill>
                <a:latin typeface="Arial" panose="020B0604020202020204" pitchFamily="34" charset="0"/>
                <a:cs typeface="Arial" panose="020B0604020202020204" pitchFamily="34" charset="0"/>
              </a:rPr>
              <a:t>НООО для обучающихся с </a:t>
            </a:r>
            <a:r>
              <a:rPr lang="ru-RU" sz="2400" b="1" dirty="0" smtClean="0">
                <a:solidFill>
                  <a:srgbClr val="ECEADC"/>
                </a:solidFill>
                <a:latin typeface="Arial" panose="020B0604020202020204" pitchFamily="34" charset="0"/>
                <a:cs typeface="Arial" panose="020B0604020202020204" pitchFamily="34" charset="0"/>
              </a:rPr>
              <a:t>ЗПР</a:t>
            </a:r>
            <a:endParaRPr lang="ru-RU" sz="2400" dirty="0">
              <a:solidFill>
                <a:srgbClr val="ECEADC"/>
              </a:solidFill>
              <a:latin typeface="Arial" panose="020B0604020202020204" pitchFamily="34" charset="0"/>
              <a:cs typeface="Arial" panose="020B0604020202020204" pitchFamily="34" charset="0"/>
            </a:endParaRPr>
          </a:p>
        </p:txBody>
      </p:sp>
      <p:sp>
        <p:nvSpPr>
          <p:cNvPr id="2" name="Скругленный прямоугольник 1"/>
          <p:cNvSpPr/>
          <p:nvPr/>
        </p:nvSpPr>
        <p:spPr>
          <a:xfrm>
            <a:off x="282498" y="1827298"/>
            <a:ext cx="2683726" cy="32712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600"/>
              </a:spcAft>
            </a:pPr>
            <a:r>
              <a:rPr lang="ru-RU" sz="1100" b="1" dirty="0">
                <a:solidFill>
                  <a:srgbClr val="C00000"/>
                </a:solidFill>
                <a:latin typeface="Arial" panose="020B0604020202020204" pitchFamily="34" charset="0"/>
                <a:ea typeface="Calibri" panose="020F0502020204030204" pitchFamily="34" charset="0"/>
                <a:cs typeface="Arial" panose="020B0604020202020204" pitchFamily="34" charset="0"/>
              </a:rPr>
              <a:t>О</a:t>
            </a:r>
            <a:r>
              <a:rPr lang="ru-RU" sz="11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бщее </a:t>
            </a:r>
            <a:r>
              <a:rPr lang="ru-RU" sz="1100" b="1" dirty="0">
                <a:solidFill>
                  <a:srgbClr val="C00000"/>
                </a:solidFill>
                <a:latin typeface="Arial" panose="020B0604020202020204" pitchFamily="34" charset="0"/>
                <a:ea typeface="Calibri" panose="020F0502020204030204" pitchFamily="34" charset="0"/>
                <a:cs typeface="Arial" panose="020B0604020202020204" pitchFamily="34" charset="0"/>
              </a:rPr>
              <a:t>интеллектуальное </a:t>
            </a:r>
            <a:r>
              <a:rPr lang="ru-RU" sz="105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развитие равномерное по структуре, приближение к возрастной норме</a:t>
            </a:r>
          </a:p>
          <a:p>
            <a:pPr>
              <a:lnSpc>
                <a:spcPct val="107000"/>
              </a:lnSpc>
              <a:spcAft>
                <a:spcPts val="600"/>
              </a:spcAft>
            </a:pPr>
            <a:r>
              <a:rPr lang="ru-RU" sz="12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Познавательная активность </a:t>
            </a:r>
            <a:r>
              <a:rPr lang="ru-RU" sz="105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близкая к норме, поверхностная, с признаками избирательности</a:t>
            </a:r>
          </a:p>
          <a:p>
            <a:pPr>
              <a:lnSpc>
                <a:spcPct val="107000"/>
              </a:lnSpc>
              <a:spcAft>
                <a:spcPts val="600"/>
              </a:spcAft>
            </a:pPr>
            <a:r>
              <a:rPr lang="ru-RU" sz="1200" b="1" dirty="0" err="1">
                <a:solidFill>
                  <a:srgbClr val="2D7275"/>
                </a:solidFill>
                <a:latin typeface="Arial" panose="020B0604020202020204" pitchFamily="34" charset="0"/>
                <a:ea typeface="Calibri" panose="020F0502020204030204" pitchFamily="34" charset="0"/>
                <a:cs typeface="Arial" panose="020B0604020202020204" pitchFamily="34" charset="0"/>
              </a:rPr>
              <a:t>Саморегуляция</a:t>
            </a:r>
            <a:r>
              <a:rPr lang="ru-RU" sz="1050" b="1" dirty="0">
                <a:solidFill>
                  <a:srgbClr val="2D7275"/>
                </a:solidFill>
                <a:latin typeface="Arial" panose="020B0604020202020204" pitchFamily="34" charset="0"/>
                <a:ea typeface="Calibri" panose="020F0502020204030204" pitchFamily="34" charset="0"/>
                <a:cs typeface="Arial" panose="020B0604020202020204" pitchFamily="34" charset="0"/>
              </a:rPr>
              <a:t> </a:t>
            </a:r>
            <a:r>
              <a:rPr lang="ru-RU" sz="105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недостаточная </a:t>
            </a:r>
            <a:r>
              <a:rPr lang="ru-RU" sz="1050" b="1" dirty="0" err="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сформированность</a:t>
            </a:r>
            <a:r>
              <a:rPr lang="ru-RU" sz="105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неустойчивость мотивационного компонента продуктивности, при внешней мотивации достаточная работоспособность, </a:t>
            </a:r>
            <a:r>
              <a:rPr lang="ru-RU" sz="1050" b="1" dirty="0" err="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пресыщаемость</a:t>
            </a:r>
            <a:r>
              <a:rPr lang="ru-RU" sz="105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в сложных ситуациях</a:t>
            </a:r>
          </a:p>
        </p:txBody>
      </p:sp>
      <p:sp>
        <p:nvSpPr>
          <p:cNvPr id="11" name="Скругленный прямоугольник 10"/>
          <p:cNvSpPr/>
          <p:nvPr/>
        </p:nvSpPr>
        <p:spPr>
          <a:xfrm>
            <a:off x="3193230" y="1827298"/>
            <a:ext cx="2386160" cy="32700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600"/>
              </a:spcAft>
            </a:pPr>
            <a:r>
              <a:rPr lang="ru-RU" sz="1200" b="1" dirty="0">
                <a:solidFill>
                  <a:srgbClr val="C00000"/>
                </a:solidFill>
                <a:latin typeface="Arial" panose="020B0604020202020204" pitchFamily="34" charset="0"/>
                <a:ea typeface="Calibri" panose="020F0502020204030204" pitchFamily="34" charset="0"/>
                <a:cs typeface="Arial" panose="020B0604020202020204" pitchFamily="34" charset="0"/>
              </a:rPr>
              <a:t>О</a:t>
            </a:r>
            <a:r>
              <a:rPr lang="ru-RU" sz="12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бщее интеллектуальное </a:t>
            </a:r>
            <a:r>
              <a:rPr lang="ru-RU" sz="12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развитие неравномерное по структуре, в границах низкой нормы или ниже</a:t>
            </a:r>
          </a:p>
          <a:p>
            <a:pPr>
              <a:lnSpc>
                <a:spcPct val="107000"/>
              </a:lnSpc>
              <a:spcAft>
                <a:spcPts val="600"/>
              </a:spcAft>
            </a:pPr>
            <a:r>
              <a:rPr lang="ru-RU" sz="12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Познавательная активность </a:t>
            </a:r>
            <a:r>
              <a:rPr lang="ru-RU" sz="12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сниженная, избирательная поверхностная</a:t>
            </a:r>
          </a:p>
          <a:p>
            <a:pPr>
              <a:lnSpc>
                <a:spcPct val="107000"/>
              </a:lnSpc>
              <a:spcAft>
                <a:spcPts val="600"/>
              </a:spcAft>
            </a:pPr>
            <a:r>
              <a:rPr lang="ru-RU" sz="1400" b="1" dirty="0" err="1">
                <a:solidFill>
                  <a:srgbClr val="2D7275"/>
                </a:solidFill>
                <a:latin typeface="Arial" panose="020B0604020202020204" pitchFamily="34" charset="0"/>
                <a:ea typeface="Calibri" panose="020F0502020204030204" pitchFamily="34" charset="0"/>
                <a:cs typeface="Arial" panose="020B0604020202020204" pitchFamily="34" charset="0"/>
              </a:rPr>
              <a:t>Саморегуляция</a:t>
            </a:r>
            <a:r>
              <a:rPr lang="ru-RU" sz="1400" b="1" dirty="0">
                <a:solidFill>
                  <a:srgbClr val="2D7275"/>
                </a:solidFill>
                <a:latin typeface="Arial" panose="020B0604020202020204" pitchFamily="34" charset="0"/>
                <a:ea typeface="Calibri" panose="020F0502020204030204" pitchFamily="34" charset="0"/>
                <a:cs typeface="Arial" panose="020B0604020202020204" pitchFamily="34" charset="0"/>
              </a:rPr>
              <a:t> – </a:t>
            </a:r>
            <a:r>
              <a:rPr lang="ru-RU" sz="12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«органическая» </a:t>
            </a:r>
            <a:r>
              <a:rPr lang="ru-RU" sz="1200" b="1" dirty="0" err="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деконцентрация</a:t>
            </a:r>
            <a:r>
              <a:rPr lang="ru-RU" sz="12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внимания, дефицит произвольной активности</a:t>
            </a:r>
          </a:p>
        </p:txBody>
      </p:sp>
      <p:sp>
        <p:nvSpPr>
          <p:cNvPr id="12" name="Скругленный прямоугольник 11"/>
          <p:cNvSpPr/>
          <p:nvPr/>
        </p:nvSpPr>
        <p:spPr>
          <a:xfrm>
            <a:off x="5989457" y="1831227"/>
            <a:ext cx="2391749" cy="32700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600"/>
              </a:spcAft>
            </a:pPr>
            <a:r>
              <a:rPr lang="ru-RU" sz="12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Общее интеллектуальное </a:t>
            </a:r>
            <a:r>
              <a:rPr lang="ru-RU" sz="12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развитие по уровню развития – приближается к умственной отсталости</a:t>
            </a:r>
          </a:p>
          <a:p>
            <a:pPr>
              <a:lnSpc>
                <a:spcPct val="107000"/>
              </a:lnSpc>
              <a:spcAft>
                <a:spcPts val="600"/>
              </a:spcAft>
            </a:pPr>
            <a:r>
              <a:rPr lang="ru-RU" sz="12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Познавательная активность </a:t>
            </a:r>
            <a:r>
              <a:rPr lang="ru-RU" sz="12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сниженная, ситуационная, быстро угасающая.</a:t>
            </a:r>
          </a:p>
          <a:p>
            <a:pPr>
              <a:lnSpc>
                <a:spcPct val="107000"/>
              </a:lnSpc>
              <a:spcAft>
                <a:spcPts val="600"/>
              </a:spcAft>
            </a:pPr>
            <a:r>
              <a:rPr lang="ru-RU" sz="1400" b="1" dirty="0" err="1">
                <a:solidFill>
                  <a:srgbClr val="2D7275"/>
                </a:solidFill>
                <a:latin typeface="Arial" panose="020B0604020202020204" pitchFamily="34" charset="0"/>
                <a:ea typeface="Calibri" panose="020F0502020204030204" pitchFamily="34" charset="0"/>
                <a:cs typeface="Arial" panose="020B0604020202020204" pitchFamily="34" charset="0"/>
              </a:rPr>
              <a:t>Саморегуляция</a:t>
            </a:r>
            <a:r>
              <a:rPr lang="ru-RU" sz="1400" b="1" dirty="0">
                <a:solidFill>
                  <a:srgbClr val="2D7275"/>
                </a:solidFill>
                <a:latin typeface="Arial" panose="020B0604020202020204" pitchFamily="34" charset="0"/>
                <a:ea typeface="Calibri" panose="020F0502020204030204" pitchFamily="34" charset="0"/>
                <a:cs typeface="Arial" panose="020B0604020202020204" pitchFamily="34" charset="0"/>
              </a:rPr>
              <a:t> </a:t>
            </a:r>
            <a:r>
              <a:rPr lang="ru-RU" sz="12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a:t>
            </a:r>
            <a:r>
              <a:rPr lang="ru-RU" sz="1200" b="1" dirty="0" err="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несформированность</a:t>
            </a:r>
            <a:r>
              <a:rPr lang="ru-RU" sz="12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устойчивых форм </a:t>
            </a:r>
            <a:r>
              <a:rPr lang="ru-RU" sz="1200" b="1" dirty="0" err="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саморегуляции</a:t>
            </a:r>
            <a:r>
              <a:rPr lang="ru-RU" sz="12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 и произвольной активности</a:t>
            </a:r>
          </a:p>
        </p:txBody>
      </p:sp>
      <p:sp>
        <p:nvSpPr>
          <p:cNvPr id="13" name="Овал 12"/>
          <p:cNvSpPr/>
          <p:nvPr/>
        </p:nvSpPr>
        <p:spPr>
          <a:xfrm>
            <a:off x="1400829" y="1080682"/>
            <a:ext cx="387457" cy="3300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accent1">
                    <a:lumMod val="50000"/>
                  </a:schemeClr>
                </a:solidFill>
              </a:rPr>
              <a:t>А</a:t>
            </a:r>
            <a:endParaRPr lang="en-US" sz="2800" b="1" dirty="0">
              <a:solidFill>
                <a:schemeClr val="accent1">
                  <a:lumMod val="50000"/>
                </a:schemeClr>
              </a:solidFill>
            </a:endParaRPr>
          </a:p>
        </p:txBody>
      </p:sp>
      <p:sp>
        <p:nvSpPr>
          <p:cNvPr id="14" name="Скругленный прямоугольник 13"/>
          <p:cNvSpPr/>
          <p:nvPr/>
        </p:nvSpPr>
        <p:spPr>
          <a:xfrm>
            <a:off x="507909" y="1434030"/>
            <a:ext cx="2173298" cy="34796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accent1">
                    <a:lumMod val="50000"/>
                  </a:schemeClr>
                </a:solidFill>
                <a:latin typeface="Arial" panose="020B0604020202020204" pitchFamily="34" charset="0"/>
                <a:cs typeface="Arial" panose="020B0604020202020204" pitchFamily="34" charset="0"/>
              </a:rPr>
              <a:t>с легкой выраженностью ЗПР</a:t>
            </a:r>
          </a:p>
        </p:txBody>
      </p:sp>
      <p:sp>
        <p:nvSpPr>
          <p:cNvPr id="15" name="Овал 14"/>
          <p:cNvSpPr/>
          <p:nvPr/>
        </p:nvSpPr>
        <p:spPr>
          <a:xfrm>
            <a:off x="4192581" y="1066328"/>
            <a:ext cx="387457" cy="3300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1">
                    <a:lumMod val="50000"/>
                  </a:schemeClr>
                </a:solidFill>
              </a:rPr>
              <a:t>в</a:t>
            </a:r>
            <a:endParaRPr lang="en-US" sz="2800" b="1" dirty="0">
              <a:solidFill>
                <a:schemeClr val="accent1">
                  <a:lumMod val="50000"/>
                </a:schemeClr>
              </a:solidFill>
            </a:endParaRPr>
          </a:p>
        </p:txBody>
      </p:sp>
      <p:sp>
        <p:nvSpPr>
          <p:cNvPr id="16" name="Скругленный прямоугольник 15"/>
          <p:cNvSpPr/>
          <p:nvPr/>
        </p:nvSpPr>
        <p:spPr>
          <a:xfrm>
            <a:off x="3363131" y="1419676"/>
            <a:ext cx="2100021" cy="34796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accent1">
                    <a:lumMod val="50000"/>
                  </a:schemeClr>
                </a:solidFill>
                <a:latin typeface="Arial" panose="020B0604020202020204" pitchFamily="34" charset="0"/>
                <a:cs typeface="Arial" panose="020B0604020202020204" pitchFamily="34" charset="0"/>
              </a:rPr>
              <a:t>с умеренной ЗПР</a:t>
            </a:r>
          </a:p>
        </p:txBody>
      </p:sp>
      <p:sp>
        <p:nvSpPr>
          <p:cNvPr id="19" name="Овал 18"/>
          <p:cNvSpPr/>
          <p:nvPr/>
        </p:nvSpPr>
        <p:spPr>
          <a:xfrm>
            <a:off x="6984333" y="1048400"/>
            <a:ext cx="387457" cy="3479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solidFill>
                  <a:schemeClr val="accent1">
                    <a:lumMod val="50000"/>
                  </a:schemeClr>
                </a:solidFill>
              </a:rPr>
              <a:t>с</a:t>
            </a:r>
            <a:endParaRPr lang="en-US" sz="2800" b="1" dirty="0">
              <a:solidFill>
                <a:schemeClr val="accent1">
                  <a:lumMod val="50000"/>
                </a:schemeClr>
              </a:solidFill>
            </a:endParaRPr>
          </a:p>
        </p:txBody>
      </p:sp>
      <p:sp>
        <p:nvSpPr>
          <p:cNvPr id="20" name="Скругленный прямоугольник 19"/>
          <p:cNvSpPr/>
          <p:nvPr/>
        </p:nvSpPr>
        <p:spPr>
          <a:xfrm>
            <a:off x="6171842" y="1401748"/>
            <a:ext cx="2096504" cy="347964"/>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accent1">
                    <a:lumMod val="50000"/>
                  </a:schemeClr>
                </a:solidFill>
                <a:latin typeface="Arial" panose="020B0604020202020204" pitchFamily="34" charset="0"/>
                <a:cs typeface="Arial" panose="020B0604020202020204" pitchFamily="34" charset="0"/>
              </a:rPr>
              <a:t>с выраженной ЗПР</a:t>
            </a:r>
          </a:p>
        </p:txBody>
      </p:sp>
    </p:spTree>
    <p:extLst>
      <p:ext uri="{BB962C8B-B14F-4D97-AF65-F5344CB8AC3E}">
        <p14:creationId xmlns:p14="http://schemas.microsoft.com/office/powerpoint/2010/main" val="34284469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45654"/>
            <a:ext cx="7973291" cy="540327"/>
          </a:xfrm>
        </p:spPr>
        <p:txBody>
          <a:bodyPr>
            <a:noAutofit/>
          </a:bodyPr>
          <a:lstStyle/>
          <a:p>
            <a:pPr algn="just"/>
            <a:r>
              <a:rPr lang="ru-RU" sz="1400" b="1" dirty="0">
                <a:latin typeface="Arial" panose="020B0604020202020204" pitchFamily="34" charset="0"/>
                <a:cs typeface="Arial" panose="020B0604020202020204" pitchFamily="34" charset="0"/>
              </a:rPr>
              <a:t>Нарушения игровой деятельности </a:t>
            </a:r>
            <a:r>
              <a:rPr lang="ru-RU" sz="1400" dirty="0">
                <a:latin typeface="Arial" panose="020B0604020202020204" pitchFamily="34" charset="0"/>
                <a:cs typeface="Arial" panose="020B0604020202020204" pitchFamily="34" charset="0"/>
              </a:rPr>
              <a:t>исходя из уровней эмоционально-волевой регуляции (В.В. Лебединский)</a:t>
            </a:r>
            <a:r>
              <a:rPr lang="ru-RU" sz="1400" dirty="0" smtClean="0">
                <a:latin typeface="Arial" panose="020B0604020202020204" pitchFamily="34" charset="0"/>
                <a:cs typeface="Arial" panose="020B0604020202020204" pitchFamily="34" charset="0"/>
              </a:rPr>
              <a:t> и </a:t>
            </a:r>
            <a:r>
              <a:rPr lang="ru-RU" sz="1400" dirty="0">
                <a:latin typeface="Arial" panose="020B0604020202020204" pitchFamily="34" charset="0"/>
                <a:cs typeface="Arial" panose="020B0604020202020204" pitchFamily="34" charset="0"/>
              </a:rPr>
              <a:t>структурно-функциональной организации мозга, функциональных блоков (А.Р. </a:t>
            </a:r>
            <a:r>
              <a:rPr lang="ru-RU" sz="1400" dirty="0" err="1">
                <a:latin typeface="Arial" panose="020B0604020202020204" pitchFamily="34" charset="0"/>
                <a:cs typeface="Arial" panose="020B0604020202020204" pitchFamily="34" charset="0"/>
              </a:rPr>
              <a:t>Лурия</a:t>
            </a:r>
            <a:r>
              <a:rPr lang="ru-RU" sz="1400" dirty="0">
                <a:latin typeface="Arial" panose="020B0604020202020204" pitchFamily="34" charset="0"/>
                <a:cs typeface="Arial" panose="020B0604020202020204" pitchFamily="34" charset="0"/>
              </a:rPr>
              <a:t>) </a:t>
            </a:r>
          </a:p>
        </p:txBody>
      </p:sp>
      <p:sp>
        <p:nvSpPr>
          <p:cNvPr id="4" name="Скругленный прямоугольник 3"/>
          <p:cNvSpPr/>
          <p:nvPr/>
        </p:nvSpPr>
        <p:spPr>
          <a:xfrm>
            <a:off x="52039" y="996176"/>
            <a:ext cx="4873083" cy="3982499"/>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accent1">
                    <a:lumMod val="50000"/>
                  </a:schemeClr>
                </a:solidFill>
              </a:rPr>
              <a:t>Н</a:t>
            </a:r>
            <a:r>
              <a:rPr lang="ru-RU" sz="1600" b="1" dirty="0" smtClean="0">
                <a:solidFill>
                  <a:schemeClr val="accent1">
                    <a:lumMod val="50000"/>
                  </a:schemeClr>
                </a:solidFill>
              </a:rPr>
              <a:t>арушение </a:t>
            </a:r>
            <a:r>
              <a:rPr lang="ru-RU" sz="1600" b="1" dirty="0">
                <a:solidFill>
                  <a:schemeClr val="accent1">
                    <a:lumMod val="50000"/>
                  </a:schemeClr>
                </a:solidFill>
              </a:rPr>
              <a:t>планирования и регуляции на </a:t>
            </a:r>
            <a:r>
              <a:rPr lang="ru-RU" sz="1600" b="1" dirty="0">
                <a:solidFill>
                  <a:srgbClr val="C00000"/>
                </a:solidFill>
              </a:rPr>
              <a:t>уровне эмоциональной экспансии </a:t>
            </a:r>
            <a:r>
              <a:rPr lang="ru-RU" sz="1600" b="1" dirty="0">
                <a:solidFill>
                  <a:schemeClr val="accent1">
                    <a:lumMod val="50000"/>
                  </a:schemeClr>
                </a:solidFill>
              </a:rPr>
              <a:t>(быстрое вхождение в игру, медленное включение в задание и трудности осознания и подчинения общему правилу, слабая произвольная ориентировка в задании зависит как от процессов концентрации и распределения внимания, так и особенностей памяти на поэлементное выполнение действий роли; не осуществляют планирование ни в речевых высказываниях, ни в распределении ролей, а могут поделиться игрушками для игры сверстников рядом; инертность мыслительных процессов обобщения функциональных свойств и импульсивность при неудачах, слабый контроль игрового и реального поведения). </a:t>
            </a:r>
            <a:endParaRPr lang="en-US" sz="1600" b="1" dirty="0">
              <a:solidFill>
                <a:schemeClr val="accent1">
                  <a:lumMod val="50000"/>
                </a:schemeClr>
              </a:solidFill>
            </a:endParaRPr>
          </a:p>
        </p:txBody>
      </p:sp>
      <p:sp>
        <p:nvSpPr>
          <p:cNvPr id="5" name="Скругленный прямоугольник 4"/>
          <p:cNvSpPr/>
          <p:nvPr/>
        </p:nvSpPr>
        <p:spPr>
          <a:xfrm>
            <a:off x="5081239" y="921835"/>
            <a:ext cx="4062761" cy="4148254"/>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accent1">
                    <a:lumMod val="50000"/>
                  </a:schemeClr>
                </a:solidFill>
              </a:rPr>
              <a:t>В отличие от умственно отсталых детей достаточно быстро даже в период диагностики при наблюдении за игровым поведением педагога дети с ЗПР 5 лет способны проявлять репродуктивное воображение на </a:t>
            </a:r>
            <a:r>
              <a:rPr lang="ru-RU" sz="1600" b="1" dirty="0">
                <a:solidFill>
                  <a:srgbClr val="C00000"/>
                </a:solidFill>
              </a:rPr>
              <a:t>уровне аффективной коммуникации</a:t>
            </a:r>
            <a:r>
              <a:rPr lang="ru-RU" sz="1600" b="1" dirty="0">
                <a:solidFill>
                  <a:schemeClr val="accent1">
                    <a:lumMod val="50000"/>
                  </a:schemeClr>
                </a:solidFill>
              </a:rPr>
              <a:t>, обучаться и переносить нестандартные для них игровые цепочки в свой опыт. В результате обучающего эксперимента в конце обучения часть детей группы А продемонстрировали оперирование знаками для выражения своего опыта, игровыми символами на уровне символической  регуляции эмоциональных переживаний. </a:t>
            </a:r>
          </a:p>
        </p:txBody>
      </p:sp>
    </p:spTree>
    <p:extLst>
      <p:ext uri="{BB962C8B-B14F-4D97-AF65-F5344CB8AC3E}">
        <p14:creationId xmlns:p14="http://schemas.microsoft.com/office/powerpoint/2010/main" val="23669567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60334"/>
            <a:ext cx="7973291" cy="540327"/>
          </a:xfrm>
        </p:spPr>
        <p:txBody>
          <a:bodyPr>
            <a:normAutofit fontScale="90000"/>
          </a:bodyPr>
          <a:lstStyle/>
          <a:p>
            <a:r>
              <a:rPr lang="ru-RU" sz="1800" dirty="0">
                <a:latin typeface="Arial" panose="020B0604020202020204" pitchFamily="34" charset="0"/>
                <a:cs typeface="Arial" panose="020B0604020202020204" pitchFamily="34" charset="0"/>
              </a:rPr>
              <a:t>О</a:t>
            </a:r>
            <a:r>
              <a:rPr lang="ru-RU" sz="1800" b="1" dirty="0" smtClean="0">
                <a:latin typeface="Arial" panose="020B0604020202020204" pitchFamily="34" charset="0"/>
                <a:cs typeface="Arial" panose="020B0604020202020204" pitchFamily="34" charset="0"/>
              </a:rPr>
              <a:t>бщие </a:t>
            </a:r>
            <a:r>
              <a:rPr lang="ru-RU" sz="1800" b="1" dirty="0">
                <a:latin typeface="Arial" panose="020B0604020202020204" pitchFamily="34" charset="0"/>
                <a:cs typeface="Arial" panose="020B0604020202020204" pitchFamily="34" charset="0"/>
              </a:rPr>
              <a:t>особенности </a:t>
            </a:r>
            <a:r>
              <a:rPr lang="ru-RU" sz="1800" dirty="0">
                <a:latin typeface="Arial" panose="020B0604020202020204" pitchFamily="34" charset="0"/>
                <a:cs typeface="Arial" panose="020B0604020202020204" pitchFamily="34" charset="0"/>
              </a:rPr>
              <a:t>игровой деятельности, соотносимые с игровой деятельностью современных нормативно развивающихся детей, относящиеся к языковому оформлению сюжетных и творческих игр: </a:t>
            </a:r>
            <a:br>
              <a:rPr lang="ru-RU" sz="1800" dirty="0">
                <a:latin typeface="Arial" panose="020B0604020202020204" pitchFamily="34" charset="0"/>
                <a:cs typeface="Arial" panose="020B0604020202020204" pitchFamily="34" charset="0"/>
              </a:rPr>
            </a:br>
            <a:endParaRPr lang="ru-RU" sz="1800" dirty="0">
              <a:latin typeface="Arial" panose="020B0604020202020204" pitchFamily="34" charset="0"/>
              <a:cs typeface="Arial" panose="020B0604020202020204" pitchFamily="34" charset="0"/>
            </a:endParaRPr>
          </a:p>
        </p:txBody>
      </p:sp>
      <p:sp>
        <p:nvSpPr>
          <p:cNvPr id="3" name="Объект 2"/>
          <p:cNvSpPr>
            <a:spLocks noGrp="1"/>
          </p:cNvSpPr>
          <p:nvPr>
            <p:ph idx="4294967295"/>
          </p:nvPr>
        </p:nvSpPr>
        <p:spPr>
          <a:xfrm>
            <a:off x="0" y="1200150"/>
            <a:ext cx="8229600" cy="3394075"/>
          </a:xfrm>
        </p:spPr>
        <p:txBody>
          <a:bodyPr>
            <a:normAutofit fontScale="62500" lnSpcReduction="20000"/>
          </a:bodyPr>
          <a:lstStyle/>
          <a:p>
            <a:pPr lvl="0"/>
            <a:r>
              <a:rPr lang="ru-RU" b="1" dirty="0" err="1" smtClean="0"/>
              <a:t>прототипические</a:t>
            </a:r>
            <a:r>
              <a:rPr lang="ru-RU" b="1" dirty="0" smtClean="0"/>
              <a:t> </a:t>
            </a:r>
            <a:r>
              <a:rPr lang="ru-RU" b="1" dirty="0"/>
              <a:t>примеры подбора слов в репликах и замены слов в диалогах </a:t>
            </a:r>
            <a:r>
              <a:rPr lang="ru-RU" dirty="0"/>
              <a:t>(при знании сюжета литературных текстов), при назывании нарисованных детьми героев и места действия сказки (например, вместо жаворонка – любое более знакомое видовое название птиц (воробей, ворона, лебедь, голубь и т.п.), вместо курятник - птичник, скворечник, у детей с ЗПР – вместо </a:t>
            </a:r>
            <a:r>
              <a:rPr lang="ru-RU" dirty="0" err="1"/>
              <a:t>сиреноголовые</a:t>
            </a:r>
            <a:r>
              <a:rPr lang="ru-RU" dirty="0"/>
              <a:t> - синеголовые);</a:t>
            </a:r>
          </a:p>
          <a:p>
            <a:pPr lvl="0"/>
            <a:r>
              <a:rPr lang="ru-RU" b="1" dirty="0"/>
              <a:t>сложность повторения, искажение тропов, содержащихся сказках, при драматизации в связи с незнанием, непониманием значения и происхождения слов </a:t>
            </a:r>
            <a:r>
              <a:rPr lang="ru-RU" dirty="0"/>
              <a:t>(например, «полетят кулачки» вместо клочки, «по куличикам» - вместо «закоулочкам»);</a:t>
            </a:r>
          </a:p>
          <a:p>
            <a:pPr lvl="0"/>
            <a:r>
              <a:rPr lang="ru-RU" b="1" dirty="0"/>
              <a:t>ориентирование на архетипы, транслируемые в сказках, кино-, мультфильмах.</a:t>
            </a:r>
          </a:p>
          <a:p>
            <a:endParaRPr lang="ru-RU" b="1" dirty="0"/>
          </a:p>
        </p:txBody>
      </p:sp>
    </p:spTree>
    <p:extLst>
      <p:ext uri="{BB962C8B-B14F-4D97-AF65-F5344CB8AC3E}">
        <p14:creationId xmlns:p14="http://schemas.microsoft.com/office/powerpoint/2010/main" val="26940564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Архетипы</a:t>
            </a:r>
            <a:endParaRPr lang="en-US" dirty="0"/>
          </a:p>
        </p:txBody>
      </p:sp>
      <p:pic>
        <p:nvPicPr>
          <p:cNvPr id="4" name="Рисунок 3"/>
          <p:cNvPicPr/>
          <p:nvPr/>
        </p:nvPicPr>
        <p:blipFill>
          <a:blip r:embed="rId2"/>
          <a:stretch>
            <a:fillRect/>
          </a:stretch>
        </p:blipFill>
        <p:spPr>
          <a:xfrm>
            <a:off x="1590261" y="1122183"/>
            <a:ext cx="5020696" cy="375196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6245820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Autofit/>
          </a:bodyPr>
          <a:lstStyle/>
          <a:p>
            <a:r>
              <a:rPr lang="ru-RU" sz="2100" b="1" dirty="0">
                <a:latin typeface="+mn-lt"/>
                <a:cs typeface="Times New Roman" panose="02020603050405020304" pitchFamily="18" charset="0"/>
              </a:rPr>
              <a:t>Осенние ярмарки на площадках детского сада с </a:t>
            </a:r>
            <a:r>
              <a:rPr lang="ru-RU" sz="2100" b="1" dirty="0" smtClean="0">
                <a:latin typeface="+mn-lt"/>
                <a:cs typeface="Times New Roman" panose="02020603050405020304" pitchFamily="18" charset="0"/>
              </a:rPr>
              <a:t>привлечением</a:t>
            </a:r>
            <a:br>
              <a:rPr lang="ru-RU" sz="2100" b="1" dirty="0" smtClean="0">
                <a:latin typeface="+mn-lt"/>
                <a:cs typeface="Times New Roman" panose="02020603050405020304" pitchFamily="18" charset="0"/>
              </a:rPr>
            </a:br>
            <a:r>
              <a:rPr lang="ru-RU" sz="2100" b="1" dirty="0" smtClean="0">
                <a:latin typeface="+mn-lt"/>
                <a:cs typeface="Times New Roman" panose="02020603050405020304" pitchFamily="18" charset="0"/>
              </a:rPr>
              <a:t>родителей</a:t>
            </a:r>
            <a:r>
              <a:rPr lang="ru-RU" sz="2100" b="1" dirty="0">
                <a:latin typeface="+mn-lt"/>
                <a:cs typeface="Times New Roman" panose="02020603050405020304" pitchFamily="18" charset="0"/>
              </a:rPr>
              <a:t>, литературные и театральные гостиные</a:t>
            </a:r>
          </a:p>
        </p:txBody>
      </p:sp>
      <p:pic>
        <p:nvPicPr>
          <p:cNvPr id="12" name="Объект 2"/>
          <p:cNvPicPr>
            <a:picLocks noChangeAspect="1"/>
          </p:cNvPicPr>
          <p:nvPr/>
        </p:nvPicPr>
        <p:blipFill rotWithShape="1">
          <a:blip r:embed="rId2" cstate="screen"/>
          <a:srcRect b="20296"/>
          <a:stretch>
            <a:fillRect/>
          </a:stretch>
        </p:blipFill>
        <p:spPr>
          <a:xfrm>
            <a:off x="5788954" y="2613608"/>
            <a:ext cx="3355046" cy="2091683"/>
          </a:xfrm>
          <a:prstGeom prst="roundRect">
            <a:avLst>
              <a:gd name="adj" fmla="val 8594"/>
            </a:avLst>
          </a:prstGeom>
          <a:solidFill>
            <a:srgbClr val="FFFFFF">
              <a:shade val="85000"/>
            </a:srgbClr>
          </a:solidFill>
          <a:ln>
            <a:noFill/>
          </a:ln>
          <a:effectLst/>
        </p:spPr>
      </p:pic>
      <p:pic>
        <p:nvPicPr>
          <p:cNvPr id="13" name="Объект 9"/>
          <p:cNvPicPr>
            <a:picLocks noChangeAspect="1"/>
          </p:cNvPicPr>
          <p:nvPr/>
        </p:nvPicPr>
        <p:blipFill rotWithShape="1">
          <a:blip r:embed="rId3" cstate="screen"/>
          <a:srcRect t="7168" b="9821"/>
          <a:stretch>
            <a:fillRect/>
          </a:stretch>
        </p:blipFill>
        <p:spPr>
          <a:xfrm>
            <a:off x="22032" y="2779130"/>
            <a:ext cx="3355046" cy="2089279"/>
          </a:xfrm>
          <a:prstGeom prst="roundRect">
            <a:avLst>
              <a:gd name="adj" fmla="val 8594"/>
            </a:avLst>
          </a:prstGeom>
          <a:solidFill>
            <a:srgbClr val="FFFFFF">
              <a:shade val="85000"/>
            </a:srgbClr>
          </a:solidFill>
          <a:ln>
            <a:noFill/>
          </a:ln>
          <a:effectLst/>
        </p:spPr>
      </p:pic>
      <p:pic>
        <p:nvPicPr>
          <p:cNvPr id="33" name="Объект 9"/>
          <p:cNvPicPr>
            <a:picLocks noChangeAspect="1"/>
          </p:cNvPicPr>
          <p:nvPr/>
        </p:nvPicPr>
        <p:blipFill>
          <a:blip r:embed="rId4" cstate="screen"/>
          <a:stretch>
            <a:fillRect/>
          </a:stretch>
        </p:blipFill>
        <p:spPr>
          <a:xfrm rot="5400000">
            <a:off x="3012752" y="1686152"/>
            <a:ext cx="2914607" cy="218595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235879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216550" y="871033"/>
            <a:ext cx="1486894" cy="302149"/>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2">
                    <a:lumMod val="50000"/>
                  </a:schemeClr>
                </a:solidFill>
              </a:rPr>
              <a:t>Группа В</a:t>
            </a:r>
            <a:endParaRPr lang="en-US" sz="2400" b="1" dirty="0">
              <a:solidFill>
                <a:schemeClr val="tx2">
                  <a:lumMod val="50000"/>
                </a:schemeClr>
              </a:solidFill>
            </a:endParaRPr>
          </a:p>
        </p:txBody>
      </p:sp>
      <p:sp>
        <p:nvSpPr>
          <p:cNvPr id="5" name="Скругленный прямоугольник 4"/>
          <p:cNvSpPr/>
          <p:nvPr/>
        </p:nvSpPr>
        <p:spPr>
          <a:xfrm>
            <a:off x="5956852" y="871032"/>
            <a:ext cx="1486894" cy="302149"/>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2">
                    <a:lumMod val="50000"/>
                  </a:schemeClr>
                </a:solidFill>
              </a:rPr>
              <a:t>Группа С</a:t>
            </a:r>
            <a:endParaRPr lang="en-US" sz="2400" b="1" dirty="0">
              <a:solidFill>
                <a:schemeClr val="tx2">
                  <a:lumMod val="50000"/>
                </a:schemeClr>
              </a:solidFill>
            </a:endParaRPr>
          </a:p>
        </p:txBody>
      </p:sp>
      <p:sp>
        <p:nvSpPr>
          <p:cNvPr id="6" name="Прямоугольник 5"/>
          <p:cNvSpPr/>
          <p:nvPr/>
        </p:nvSpPr>
        <p:spPr>
          <a:xfrm>
            <a:off x="120595" y="1277991"/>
            <a:ext cx="4572000" cy="3693319"/>
          </a:xfrm>
          <a:prstGeom prst="rect">
            <a:avLst/>
          </a:prstGeom>
        </p:spPr>
        <p:txBody>
          <a:bodyPr>
            <a:spAutoFit/>
          </a:bodyPr>
          <a:lstStyle/>
          <a:p>
            <a:r>
              <a:rPr lang="ru-RU" b="1" dirty="0" smtClean="0">
                <a:solidFill>
                  <a:srgbClr val="C00000"/>
                </a:solidFill>
              </a:rPr>
              <a:t>Устойчивость</a:t>
            </a:r>
            <a:r>
              <a:rPr lang="ru-RU" b="1" dirty="0" smtClean="0">
                <a:solidFill>
                  <a:srgbClr val="002060"/>
                </a:solidFill>
              </a:rPr>
              <a:t> </a:t>
            </a:r>
            <a:r>
              <a:rPr lang="ru-RU" b="1" dirty="0">
                <a:solidFill>
                  <a:srgbClr val="002060"/>
                </a:solidFill>
              </a:rPr>
              <a:t>предпочтений и </a:t>
            </a:r>
            <a:r>
              <a:rPr lang="ru-RU" b="1" dirty="0">
                <a:solidFill>
                  <a:srgbClr val="C00000"/>
                </a:solidFill>
              </a:rPr>
              <a:t>длительная избирательность</a:t>
            </a:r>
            <a:r>
              <a:rPr lang="ru-RU" b="1" dirty="0">
                <a:solidFill>
                  <a:srgbClr val="002060"/>
                </a:solidFill>
              </a:rPr>
              <a:t> игровых пространств, трудность с введением новых игровых цепочек, взаимодействия с новыми персонажами, которые преодолеваются с помощью взрослых в различные по длительности и количеству повторов, однотипность в выборе знакомых игрушек - игрушек-персонажей мультфильмов и игрушек, с которыми знают, как оперировать (например, в 90% случаев транспорт у мальчиков, но без действующих героев-персонажей в игре)</a:t>
            </a:r>
            <a:endParaRPr lang="en-US" b="1" dirty="0">
              <a:solidFill>
                <a:srgbClr val="002060"/>
              </a:solidFill>
            </a:endParaRPr>
          </a:p>
        </p:txBody>
      </p:sp>
      <p:sp>
        <p:nvSpPr>
          <p:cNvPr id="7" name="Прямоугольник 6"/>
          <p:cNvSpPr/>
          <p:nvPr/>
        </p:nvSpPr>
        <p:spPr>
          <a:xfrm>
            <a:off x="4692595" y="1173182"/>
            <a:ext cx="4572000" cy="3970318"/>
          </a:xfrm>
          <a:prstGeom prst="rect">
            <a:avLst/>
          </a:prstGeom>
        </p:spPr>
        <p:txBody>
          <a:bodyPr>
            <a:spAutoFit/>
          </a:bodyPr>
          <a:lstStyle/>
          <a:p>
            <a:r>
              <a:rPr lang="ru-RU" b="1" dirty="0">
                <a:solidFill>
                  <a:schemeClr val="accent1">
                    <a:lumMod val="50000"/>
                  </a:schemeClr>
                </a:solidFill>
              </a:rPr>
              <a:t>У детей группы С отмечена низкая </a:t>
            </a:r>
            <a:r>
              <a:rPr lang="ru-RU" b="1" dirty="0">
                <a:solidFill>
                  <a:srgbClr val="C00000"/>
                </a:solidFill>
              </a:rPr>
              <a:t>познавательная</a:t>
            </a:r>
            <a:r>
              <a:rPr lang="ru-RU" b="1" dirty="0">
                <a:solidFill>
                  <a:schemeClr val="accent1">
                    <a:lumMod val="50000"/>
                  </a:schemeClr>
                </a:solidFill>
              </a:rPr>
              <a:t> активность, </a:t>
            </a:r>
            <a:r>
              <a:rPr lang="ru-RU" b="1" dirty="0">
                <a:solidFill>
                  <a:srgbClr val="C00000"/>
                </a:solidFill>
              </a:rPr>
              <a:t>предпочтение бытовых действий</a:t>
            </a:r>
            <a:r>
              <a:rPr lang="ru-RU" b="1" dirty="0">
                <a:solidFill>
                  <a:schemeClr val="accent1">
                    <a:lumMod val="50000"/>
                  </a:schemeClr>
                </a:solidFill>
              </a:rPr>
              <a:t>, оперирование с функциональными игрушками и воспроизведение действий персонажей мультфильмов и гаджетов, бедность опыта (нет проигрывания профессиональных отношений, у мальчиков преобладают активные, агрессивные события, в том числе при проигрывании семейных отношений), отсутствуют цепочки игровых действий и коммуникативных реплик.  Дети с ЗПР используют привычный предмет-заместитель в 6 лет</a:t>
            </a:r>
            <a:endParaRPr lang="en-US" b="1" dirty="0">
              <a:solidFill>
                <a:schemeClr val="accent1">
                  <a:lumMod val="50000"/>
                </a:schemeClr>
              </a:solidFill>
            </a:endParaRPr>
          </a:p>
        </p:txBody>
      </p:sp>
      <p:sp>
        <p:nvSpPr>
          <p:cNvPr id="8" name="Скругленный прямоугольник 7"/>
          <p:cNvSpPr/>
          <p:nvPr/>
        </p:nvSpPr>
        <p:spPr>
          <a:xfrm>
            <a:off x="120594" y="119270"/>
            <a:ext cx="3075829" cy="485029"/>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chemeClr val="tx2">
                    <a:lumMod val="50000"/>
                  </a:schemeClr>
                </a:solidFill>
              </a:rPr>
              <a:t>Дети с ЗПР </a:t>
            </a:r>
            <a:endParaRPr lang="en-US" sz="3200" b="1" dirty="0">
              <a:solidFill>
                <a:schemeClr val="tx2">
                  <a:lumMod val="50000"/>
                </a:schemeClr>
              </a:solidFill>
            </a:endParaRPr>
          </a:p>
        </p:txBody>
      </p:sp>
    </p:spTree>
    <p:extLst>
      <p:ext uri="{BB962C8B-B14F-4D97-AF65-F5344CB8AC3E}">
        <p14:creationId xmlns:p14="http://schemas.microsoft.com/office/powerpoint/2010/main" val="42333575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a:t>
            </a:r>
            <a:r>
              <a:rPr lang="ru-RU" dirty="0" smtClean="0"/>
              <a:t>труктурный </a:t>
            </a:r>
            <a:r>
              <a:rPr lang="ru-RU" dirty="0"/>
              <a:t>компонент </a:t>
            </a:r>
          </a:p>
        </p:txBody>
      </p:sp>
      <p:sp>
        <p:nvSpPr>
          <p:cNvPr id="3" name="Объект 2"/>
          <p:cNvSpPr>
            <a:spLocks noGrp="1"/>
          </p:cNvSpPr>
          <p:nvPr>
            <p:ph idx="4294967295"/>
          </p:nvPr>
        </p:nvSpPr>
        <p:spPr>
          <a:xfrm>
            <a:off x="0" y="1200150"/>
            <a:ext cx="8229600" cy="3394075"/>
          </a:xfrm>
        </p:spPr>
        <p:txBody>
          <a:bodyPr>
            <a:normAutofit fontScale="92500" lnSpcReduction="20000"/>
          </a:bodyPr>
          <a:lstStyle/>
          <a:p>
            <a:r>
              <a:rPr lang="ru-RU" dirty="0"/>
              <a:t>Первый </a:t>
            </a:r>
            <a:r>
              <a:rPr lang="ru-RU" i="1" dirty="0" smtClean="0"/>
              <a:t>«</a:t>
            </a:r>
            <a:r>
              <a:rPr lang="ru-RU" i="1" dirty="0"/>
              <a:t>Пространственно-временная линейная/ последовательность как основа знаний о последовательности игровых действий»</a:t>
            </a:r>
            <a:r>
              <a:rPr lang="ru-RU" dirty="0"/>
              <a:t>, </a:t>
            </a:r>
            <a:endParaRPr lang="ru-RU" dirty="0" smtClean="0"/>
          </a:p>
          <a:p>
            <a:r>
              <a:rPr lang="ru-RU" dirty="0" smtClean="0"/>
              <a:t>второй </a:t>
            </a:r>
            <a:r>
              <a:rPr lang="ru-RU" dirty="0"/>
              <a:t>- </a:t>
            </a:r>
            <a:r>
              <a:rPr lang="ru-RU" i="1" dirty="0"/>
              <a:t>«Понимание знаково-символической функции игрушки и роли»</a:t>
            </a:r>
            <a:r>
              <a:rPr lang="ru-RU" dirty="0"/>
              <a:t>, </a:t>
            </a:r>
            <a:endParaRPr lang="ru-RU" dirty="0" smtClean="0"/>
          </a:p>
          <a:p>
            <a:r>
              <a:rPr lang="ru-RU" dirty="0" smtClean="0"/>
              <a:t>третий </a:t>
            </a:r>
            <a:r>
              <a:rPr lang="ru-RU" dirty="0"/>
              <a:t>- </a:t>
            </a:r>
            <a:r>
              <a:rPr lang="ru-RU" i="1" dirty="0"/>
              <a:t>«Представления об окружающем мире как основа сюжета/сценария игры»</a:t>
            </a:r>
            <a:endParaRPr lang="ru-RU" dirty="0"/>
          </a:p>
          <a:p>
            <a:endParaRPr lang="ru-RU" dirty="0"/>
          </a:p>
        </p:txBody>
      </p:sp>
    </p:spTree>
    <p:extLst>
      <p:ext uri="{BB962C8B-B14F-4D97-AF65-F5344CB8AC3E}">
        <p14:creationId xmlns:p14="http://schemas.microsoft.com/office/powerpoint/2010/main" val="37586084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Совместные экскурсии с родителями в </a:t>
            </a:r>
            <a:br>
              <a:rPr lang="ru-RU" dirty="0"/>
            </a:br>
            <a:r>
              <a:rPr lang="ru-RU" dirty="0"/>
              <a:t> Музей матрешки в Санкт- </a:t>
            </a:r>
            <a:r>
              <a:rPr lang="ru-RU" dirty="0" smtClean="0"/>
              <a:t>Петербурге</a:t>
            </a:r>
            <a:endParaRPr lang="en-US" dirty="0"/>
          </a:p>
        </p:txBody>
      </p:sp>
      <p:pic>
        <p:nvPicPr>
          <p:cNvPr id="4" name="Рисунок 3"/>
          <p:cNvPicPr/>
          <p:nvPr/>
        </p:nvPicPr>
        <p:blipFill rotWithShape="1">
          <a:blip r:embed="rId2">
            <a:extLst>
              <a:ext uri="{28A0092B-C50C-407E-A947-70E740481C1C}">
                <a14:useLocalDpi xmlns:a14="http://schemas.microsoft.com/office/drawing/2010/main" val="0"/>
              </a:ext>
            </a:extLst>
          </a:blip>
          <a:srcRect l="14164" r="43665" b="44566"/>
          <a:stretch>
            <a:fillRect/>
          </a:stretch>
        </p:blipFill>
        <p:spPr bwMode="auto">
          <a:xfrm>
            <a:off x="5983165" y="967373"/>
            <a:ext cx="1990126" cy="1959572"/>
          </a:xfrm>
          <a:prstGeom prst="roundRect">
            <a:avLst>
              <a:gd name="adj" fmla="val 8594"/>
            </a:avLst>
          </a:prstGeom>
          <a:solidFill>
            <a:srgbClr val="FFFFFF">
              <a:shade val="85000"/>
            </a:srgbClr>
          </a:solidFill>
          <a:ln>
            <a:noFill/>
          </a:ln>
          <a:effectLst/>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2969" r="4671"/>
          <a:stretch>
            <a:fillRect/>
          </a:stretch>
        </p:blipFill>
        <p:spPr>
          <a:xfrm>
            <a:off x="176510" y="1330511"/>
            <a:ext cx="3088421" cy="2115597"/>
          </a:xfrm>
          <a:prstGeom prst="roundRect">
            <a:avLst>
              <a:gd name="adj" fmla="val 8594"/>
            </a:avLst>
          </a:prstGeom>
          <a:solidFill>
            <a:srgbClr val="FFFFFF">
              <a:shade val="85000"/>
            </a:srgbClr>
          </a:solidFill>
          <a:ln>
            <a:noFill/>
          </a:ln>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4652" y="1866881"/>
            <a:ext cx="2118842" cy="2825123"/>
          </a:xfrm>
          <a:prstGeom prst="roundRect">
            <a:avLst>
              <a:gd name="adj" fmla="val 8594"/>
            </a:avLst>
          </a:prstGeom>
          <a:solidFill>
            <a:srgbClr val="FFFFFF">
              <a:shade val="85000"/>
            </a:srgbClr>
          </a:solidFill>
          <a:ln>
            <a:noFill/>
          </a:ln>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9913" y="3125392"/>
            <a:ext cx="2718380" cy="152894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7891584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339388"/>
            <a:ext cx="8229600" cy="4634908"/>
          </a:xfrm>
        </p:spPr>
        <p:txBody>
          <a:bodyPr>
            <a:normAutofit fontScale="47500" lnSpcReduction="20000"/>
          </a:bodyPr>
          <a:lstStyle/>
          <a:p>
            <a:r>
              <a:rPr lang="ru-RU" sz="4200" b="1" dirty="0">
                <a:solidFill>
                  <a:schemeClr val="tx2">
                    <a:lumMod val="50000"/>
                  </a:schemeClr>
                </a:solidFill>
              </a:rPr>
              <a:t>С</a:t>
            </a:r>
            <a:r>
              <a:rPr lang="ru-RU" sz="4200" b="1" dirty="0" smtClean="0">
                <a:solidFill>
                  <a:schemeClr val="tx2">
                    <a:lumMod val="50000"/>
                  </a:schemeClr>
                </a:solidFill>
              </a:rPr>
              <a:t>опоставимы</a:t>
            </a:r>
            <a:r>
              <a:rPr lang="ru-RU" sz="4200" dirty="0" smtClean="0">
                <a:solidFill>
                  <a:schemeClr val="tx2">
                    <a:lumMod val="50000"/>
                  </a:schemeClr>
                </a:solidFill>
              </a:rPr>
              <a:t> </a:t>
            </a:r>
            <a:r>
              <a:rPr lang="ru-RU" sz="4200" dirty="0">
                <a:solidFill>
                  <a:schemeClr val="tx2">
                    <a:lumMod val="50000"/>
                  </a:schemeClr>
                </a:solidFill>
              </a:rPr>
              <a:t>с психологическими исследованиями в определении ведущих факторов в возрасте 3–5 лет по данным исследований О.В. </a:t>
            </a:r>
            <a:r>
              <a:rPr lang="ru-RU" sz="4200" dirty="0" err="1">
                <a:solidFill>
                  <a:schemeClr val="tx2">
                    <a:lumMod val="50000"/>
                  </a:schemeClr>
                </a:solidFill>
              </a:rPr>
              <a:t>Защиринской</a:t>
            </a:r>
            <a:r>
              <a:rPr lang="ru-RU" sz="4200" dirty="0">
                <a:solidFill>
                  <a:schemeClr val="tx2">
                    <a:lumMod val="50000"/>
                  </a:schemeClr>
                </a:solidFill>
              </a:rPr>
              <a:t>, С.А. </a:t>
            </a:r>
            <a:r>
              <a:rPr lang="ru-RU" sz="4200" dirty="0" err="1">
                <a:solidFill>
                  <a:schemeClr val="tx2">
                    <a:lumMod val="50000"/>
                  </a:schemeClr>
                </a:solidFill>
              </a:rPr>
              <a:t>Мирошникова</a:t>
            </a:r>
            <a:r>
              <a:rPr lang="ru-RU" sz="4200" dirty="0">
                <a:solidFill>
                  <a:schemeClr val="tx2">
                    <a:lumMod val="50000"/>
                  </a:schemeClr>
                </a:solidFill>
              </a:rPr>
              <a:t> (2021) между группами «Норма» и «ЗПР» (в порядке убывания вклада): «Логическое суждение» (на невербальных заданиях), «Моторика» и лишь потом - «Общая осведомленность».  </a:t>
            </a:r>
            <a:endParaRPr lang="ru-RU" sz="4200" dirty="0" smtClean="0">
              <a:solidFill>
                <a:schemeClr val="tx2">
                  <a:lumMod val="50000"/>
                </a:schemeClr>
              </a:solidFill>
            </a:endParaRPr>
          </a:p>
          <a:p>
            <a:r>
              <a:rPr lang="ru-RU" sz="4200" b="1" dirty="0" smtClean="0">
                <a:solidFill>
                  <a:schemeClr val="tx2">
                    <a:lumMod val="50000"/>
                  </a:schemeClr>
                </a:solidFill>
              </a:rPr>
              <a:t>Дополнительно </a:t>
            </a:r>
            <a:r>
              <a:rPr lang="ru-RU" sz="4200" b="1" dirty="0">
                <a:solidFill>
                  <a:schemeClr val="tx2">
                    <a:lumMod val="50000"/>
                  </a:schemeClr>
                </a:solidFill>
              </a:rPr>
              <a:t>сопоставимо</a:t>
            </a:r>
            <a:r>
              <a:rPr lang="ru-RU" sz="4200" dirty="0">
                <a:solidFill>
                  <a:schemeClr val="tx2">
                    <a:lumMod val="50000"/>
                  </a:schemeClr>
                </a:solidFill>
              </a:rPr>
              <a:t>, что для детей младшего дошкольного возраста важен фактор «Исполнительные функции» - произвольная регуляция, что сопоставимо с нашими данными «выполнение простых заданий (простых инструкций)» </a:t>
            </a:r>
            <a:endParaRPr lang="ru-RU" sz="4200" dirty="0" smtClean="0">
              <a:solidFill>
                <a:schemeClr val="tx2">
                  <a:lumMod val="50000"/>
                </a:schemeClr>
              </a:solidFill>
            </a:endParaRPr>
          </a:p>
          <a:p>
            <a:r>
              <a:rPr lang="ru-RU" sz="4200" b="1" dirty="0" smtClean="0">
                <a:solidFill>
                  <a:schemeClr val="tx2">
                    <a:lumMod val="50000"/>
                  </a:schemeClr>
                </a:solidFill>
              </a:rPr>
              <a:t>с </a:t>
            </a:r>
            <a:r>
              <a:rPr lang="ru-RU" sz="4200" b="1" dirty="0">
                <a:solidFill>
                  <a:schemeClr val="tx2">
                    <a:lumMod val="50000"/>
                  </a:schemeClr>
                </a:solidFill>
              </a:rPr>
              <a:t>4 лет </a:t>
            </a:r>
            <a:r>
              <a:rPr lang="ru-RU" sz="4200" b="1" dirty="0" smtClean="0">
                <a:solidFill>
                  <a:schemeClr val="tx2">
                    <a:lumMod val="50000"/>
                  </a:schemeClr>
                </a:solidFill>
              </a:rPr>
              <a:t>–                       90</a:t>
            </a:r>
            <a:r>
              <a:rPr lang="ru-RU" sz="4200" b="1" dirty="0">
                <a:solidFill>
                  <a:schemeClr val="tx2">
                    <a:lumMod val="50000"/>
                  </a:schemeClr>
                </a:solidFill>
              </a:rPr>
              <a:t>%, </a:t>
            </a:r>
            <a:endParaRPr lang="ru-RU" sz="4200" b="1" dirty="0" smtClean="0">
              <a:solidFill>
                <a:schemeClr val="tx2">
                  <a:lumMod val="50000"/>
                </a:schemeClr>
              </a:solidFill>
            </a:endParaRPr>
          </a:p>
          <a:p>
            <a:r>
              <a:rPr lang="ru-RU" sz="4200" b="1" dirty="0" smtClean="0">
                <a:solidFill>
                  <a:schemeClr val="tx2">
                    <a:lumMod val="50000"/>
                  </a:schemeClr>
                </a:solidFill>
              </a:rPr>
              <a:t>                                            – </a:t>
            </a:r>
            <a:r>
              <a:rPr lang="ru-RU" sz="4200" b="1" dirty="0">
                <a:solidFill>
                  <a:schemeClr val="tx2">
                    <a:lumMod val="50000"/>
                  </a:schemeClr>
                </a:solidFill>
              </a:rPr>
              <a:t>паллиативные дети без обучения 30</a:t>
            </a:r>
            <a:r>
              <a:rPr lang="ru-RU" sz="4200" b="1" dirty="0" smtClean="0">
                <a:solidFill>
                  <a:schemeClr val="tx2">
                    <a:lumMod val="50000"/>
                  </a:schemeClr>
                </a:solidFill>
              </a:rPr>
              <a:t>%, </a:t>
            </a:r>
          </a:p>
          <a:p>
            <a:r>
              <a:rPr lang="ru-RU" sz="4200" b="1" dirty="0" smtClean="0">
                <a:solidFill>
                  <a:schemeClr val="tx2">
                    <a:lumMod val="50000"/>
                  </a:schemeClr>
                </a:solidFill>
              </a:rPr>
              <a:t> </a:t>
            </a:r>
            <a:r>
              <a:rPr lang="ru-RU" sz="4200" b="1" dirty="0">
                <a:solidFill>
                  <a:schemeClr val="tx2">
                    <a:lumMod val="50000"/>
                  </a:schemeClr>
                </a:solidFill>
              </a:rPr>
              <a:t>для 6-летних детей </a:t>
            </a:r>
            <a:r>
              <a:rPr lang="ru-RU" sz="4200" dirty="0">
                <a:solidFill>
                  <a:schemeClr val="tx2">
                    <a:lumMod val="50000"/>
                  </a:schemeClr>
                </a:solidFill>
              </a:rPr>
              <a:t>- «Произвольное внимание» (линии), что возможно сопоставить с нашими данными по рисункам и выполнению многоплановых заданий. </a:t>
            </a:r>
          </a:p>
          <a:p>
            <a:endParaRPr lang="ru-RU" dirty="0">
              <a:solidFill>
                <a:schemeClr val="tx2">
                  <a:lumMod val="50000"/>
                </a:schemeClr>
              </a:solidFill>
            </a:endParaRPr>
          </a:p>
        </p:txBody>
      </p:sp>
      <p:sp>
        <p:nvSpPr>
          <p:cNvPr id="4" name="Скругленный прямоугольник 3"/>
          <p:cNvSpPr/>
          <p:nvPr/>
        </p:nvSpPr>
        <p:spPr>
          <a:xfrm>
            <a:off x="1365232" y="2915425"/>
            <a:ext cx="1229284" cy="251523"/>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2">
                    <a:lumMod val="50000"/>
                  </a:schemeClr>
                </a:solidFill>
              </a:rPr>
              <a:t>Группа </a:t>
            </a:r>
            <a:r>
              <a:rPr lang="ru-RU" sz="1600" b="1" dirty="0" smtClean="0">
                <a:solidFill>
                  <a:schemeClr val="tx2">
                    <a:lumMod val="50000"/>
                  </a:schemeClr>
                </a:solidFill>
              </a:rPr>
              <a:t>А</a:t>
            </a:r>
            <a:endParaRPr lang="en-US" sz="1600" b="1" dirty="0">
              <a:solidFill>
                <a:schemeClr val="tx2">
                  <a:lumMod val="50000"/>
                </a:schemeClr>
              </a:solidFill>
            </a:endParaRPr>
          </a:p>
        </p:txBody>
      </p:sp>
      <p:sp>
        <p:nvSpPr>
          <p:cNvPr id="5" name="Скругленный прямоугольник 4"/>
          <p:cNvSpPr/>
          <p:nvPr/>
        </p:nvSpPr>
        <p:spPr>
          <a:xfrm>
            <a:off x="328168" y="3231375"/>
            <a:ext cx="1229284" cy="251523"/>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2">
                    <a:lumMod val="50000"/>
                  </a:schemeClr>
                </a:solidFill>
              </a:rPr>
              <a:t>Группа </a:t>
            </a:r>
            <a:r>
              <a:rPr lang="ru-RU" sz="1600" b="1" dirty="0">
                <a:solidFill>
                  <a:schemeClr val="tx2">
                    <a:lumMod val="50000"/>
                  </a:schemeClr>
                </a:solidFill>
              </a:rPr>
              <a:t>В</a:t>
            </a:r>
            <a:endParaRPr lang="en-US" sz="1600" b="1" dirty="0">
              <a:solidFill>
                <a:schemeClr val="tx2">
                  <a:lumMod val="50000"/>
                </a:schemeClr>
              </a:solidFill>
            </a:endParaRPr>
          </a:p>
        </p:txBody>
      </p:sp>
      <p:sp>
        <p:nvSpPr>
          <p:cNvPr id="6" name="Скругленный прямоугольник 5"/>
          <p:cNvSpPr/>
          <p:nvPr/>
        </p:nvSpPr>
        <p:spPr>
          <a:xfrm>
            <a:off x="1636578" y="3231375"/>
            <a:ext cx="1229284" cy="251523"/>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2">
                    <a:lumMod val="50000"/>
                  </a:schemeClr>
                </a:solidFill>
              </a:rPr>
              <a:t>Группа </a:t>
            </a:r>
            <a:r>
              <a:rPr lang="ru-RU" sz="1600" b="1" dirty="0">
                <a:solidFill>
                  <a:schemeClr val="tx2">
                    <a:lumMod val="50000"/>
                  </a:schemeClr>
                </a:solidFill>
              </a:rPr>
              <a:t>С</a:t>
            </a:r>
            <a:endParaRPr lang="en-US" sz="1600" b="1" dirty="0">
              <a:solidFill>
                <a:schemeClr val="tx2">
                  <a:lumMod val="50000"/>
                </a:schemeClr>
              </a:solidFill>
            </a:endParaRPr>
          </a:p>
        </p:txBody>
      </p:sp>
    </p:spTree>
    <p:extLst>
      <p:ext uri="{BB962C8B-B14F-4D97-AF65-F5344CB8AC3E}">
        <p14:creationId xmlns:p14="http://schemas.microsoft.com/office/powerpoint/2010/main" val="32926697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Показатель «Представление о последовательности событий во времени</a:t>
            </a:r>
            <a:r>
              <a:rPr lang="ru-RU" dirty="0" smtClean="0"/>
              <a:t>»</a:t>
            </a:r>
            <a:endParaRPr lang="en-US" dirty="0"/>
          </a:p>
        </p:txBody>
      </p:sp>
      <p:sp>
        <p:nvSpPr>
          <p:cNvPr id="3" name="Объект 2"/>
          <p:cNvSpPr>
            <a:spLocks noGrp="1"/>
          </p:cNvSpPr>
          <p:nvPr>
            <p:ph idx="1"/>
          </p:nvPr>
        </p:nvSpPr>
        <p:spPr>
          <a:xfrm>
            <a:off x="332508" y="1283278"/>
            <a:ext cx="8722281" cy="3394472"/>
          </a:xfrm>
        </p:spPr>
        <p:txBody>
          <a:bodyPr>
            <a:normAutofit/>
          </a:bodyPr>
          <a:lstStyle/>
          <a:p>
            <a:pPr marL="0" indent="0">
              <a:buNone/>
            </a:pPr>
            <a:r>
              <a:rPr lang="ru-RU" b="1" dirty="0" smtClean="0">
                <a:solidFill>
                  <a:schemeClr val="tx2">
                    <a:lumMod val="50000"/>
                  </a:schemeClr>
                </a:solidFill>
              </a:rPr>
              <a:t>      </a:t>
            </a:r>
            <a:r>
              <a:rPr lang="ru-RU" sz="2800" b="1" dirty="0" smtClean="0">
                <a:solidFill>
                  <a:schemeClr val="tx2">
                    <a:lumMod val="50000"/>
                  </a:schemeClr>
                </a:solidFill>
              </a:rPr>
              <a:t>Представления  </a:t>
            </a:r>
            <a:r>
              <a:rPr lang="ru-RU" sz="2800" b="1" dirty="0">
                <a:solidFill>
                  <a:schemeClr val="tx2">
                    <a:lumMod val="50000"/>
                  </a:schemeClr>
                </a:solidFill>
              </a:rPr>
              <a:t>о последовательности и признаках возраста </a:t>
            </a:r>
            <a:r>
              <a:rPr lang="ru-RU" sz="2800" b="1" dirty="0" smtClean="0">
                <a:solidFill>
                  <a:schemeClr val="tx2">
                    <a:lumMod val="50000"/>
                  </a:schemeClr>
                </a:solidFill>
              </a:rPr>
              <a:t>демонстрировала</a:t>
            </a:r>
            <a:endParaRPr lang="ru-RU" b="1" dirty="0" smtClean="0">
              <a:solidFill>
                <a:schemeClr val="tx2">
                  <a:lumMod val="50000"/>
                </a:schemeClr>
              </a:solidFill>
            </a:endParaRPr>
          </a:p>
          <a:p>
            <a:pPr marL="0" indent="0">
              <a:buNone/>
            </a:pPr>
            <a:r>
              <a:rPr lang="ru-RU" b="1" dirty="0" smtClean="0">
                <a:solidFill>
                  <a:schemeClr val="tx2">
                    <a:lumMod val="50000"/>
                  </a:schemeClr>
                </a:solidFill>
              </a:rPr>
              <a:t>                       в </a:t>
            </a:r>
            <a:r>
              <a:rPr lang="ru-RU" b="1" dirty="0">
                <a:solidFill>
                  <a:schemeClr val="tx2">
                    <a:lumMod val="50000"/>
                  </a:schemeClr>
                </a:solidFill>
              </a:rPr>
              <a:t>4 года (те, кто после обучения</a:t>
            </a:r>
            <a:r>
              <a:rPr lang="ru-RU" b="1" dirty="0" smtClean="0">
                <a:solidFill>
                  <a:schemeClr val="tx2">
                    <a:lumMod val="50000"/>
                  </a:schemeClr>
                </a:solidFill>
              </a:rPr>
              <a:t>)</a:t>
            </a:r>
          </a:p>
          <a:p>
            <a:pPr marL="0" indent="0">
              <a:buNone/>
            </a:pPr>
            <a:r>
              <a:rPr lang="ru-RU" b="1" dirty="0" smtClean="0">
                <a:solidFill>
                  <a:schemeClr val="tx2">
                    <a:lumMod val="50000"/>
                  </a:schemeClr>
                </a:solidFill>
              </a:rPr>
              <a:t>                       в 5 </a:t>
            </a:r>
            <a:r>
              <a:rPr lang="ru-RU" b="1" dirty="0">
                <a:solidFill>
                  <a:schemeClr val="tx2">
                    <a:lumMod val="50000"/>
                  </a:schemeClr>
                </a:solidFill>
              </a:rPr>
              <a:t>лет – только после обучающего </a:t>
            </a:r>
            <a:r>
              <a:rPr lang="ru-RU" b="1" dirty="0" smtClean="0">
                <a:solidFill>
                  <a:schemeClr val="tx2">
                    <a:lumMod val="50000"/>
                  </a:schemeClr>
                </a:solidFill>
              </a:rPr>
              <a:t>эксперимента</a:t>
            </a:r>
          </a:p>
          <a:p>
            <a:pPr marL="0" indent="0">
              <a:buNone/>
            </a:pPr>
            <a:r>
              <a:rPr lang="ru-RU" b="1" dirty="0" smtClean="0">
                <a:solidFill>
                  <a:schemeClr val="tx2">
                    <a:lumMod val="50000"/>
                  </a:schemeClr>
                </a:solidFill>
              </a:rPr>
              <a:t>                       </a:t>
            </a:r>
            <a:r>
              <a:rPr lang="ru-RU" dirty="0">
                <a:solidFill>
                  <a:schemeClr val="tx2">
                    <a:lumMod val="50000"/>
                  </a:schemeClr>
                </a:solidFill>
              </a:rPr>
              <a:t>-</a:t>
            </a:r>
            <a:r>
              <a:rPr lang="ru-RU" b="1" dirty="0" smtClean="0">
                <a:solidFill>
                  <a:schemeClr val="tx2">
                    <a:lumMod val="50000"/>
                  </a:schemeClr>
                </a:solidFill>
              </a:rPr>
              <a:t> </a:t>
            </a:r>
            <a:r>
              <a:rPr lang="ru-RU" b="1" dirty="0">
                <a:solidFill>
                  <a:schemeClr val="tx2">
                    <a:lumMod val="50000"/>
                  </a:schemeClr>
                </a:solidFill>
              </a:rPr>
              <a:t>в 6 </a:t>
            </a:r>
            <a:r>
              <a:rPr lang="ru-RU" b="1" dirty="0" smtClean="0">
                <a:solidFill>
                  <a:schemeClr val="tx2">
                    <a:lumMod val="50000"/>
                  </a:schemeClr>
                </a:solidFill>
              </a:rPr>
              <a:t>лет</a:t>
            </a:r>
            <a:endParaRPr lang="ru-RU" b="1" dirty="0">
              <a:solidFill>
                <a:schemeClr val="tx2">
                  <a:lumMod val="50000"/>
                </a:schemeClr>
              </a:solidFill>
            </a:endParaRPr>
          </a:p>
        </p:txBody>
      </p:sp>
      <p:sp>
        <p:nvSpPr>
          <p:cNvPr id="4" name="Скругленный прямоугольник 3"/>
          <p:cNvSpPr/>
          <p:nvPr/>
        </p:nvSpPr>
        <p:spPr>
          <a:xfrm>
            <a:off x="898374" y="2403550"/>
            <a:ext cx="1577195" cy="341972"/>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2">
                    <a:lumMod val="50000"/>
                  </a:schemeClr>
                </a:solidFill>
              </a:rPr>
              <a:t>Группа </a:t>
            </a:r>
            <a:r>
              <a:rPr lang="ru-RU" sz="2400" b="1" dirty="0" smtClean="0">
                <a:solidFill>
                  <a:schemeClr val="tx2">
                    <a:lumMod val="50000"/>
                  </a:schemeClr>
                </a:solidFill>
              </a:rPr>
              <a:t>А</a:t>
            </a:r>
            <a:endParaRPr lang="en-US" sz="2400" b="1" dirty="0">
              <a:solidFill>
                <a:schemeClr val="tx2">
                  <a:lumMod val="50000"/>
                </a:schemeClr>
              </a:solidFill>
            </a:endParaRPr>
          </a:p>
        </p:txBody>
      </p:sp>
      <p:sp>
        <p:nvSpPr>
          <p:cNvPr id="5" name="Скругленный прямоугольник 4"/>
          <p:cNvSpPr/>
          <p:nvPr/>
        </p:nvSpPr>
        <p:spPr>
          <a:xfrm>
            <a:off x="890940" y="3036849"/>
            <a:ext cx="1577195" cy="341972"/>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2">
                    <a:lumMod val="50000"/>
                  </a:schemeClr>
                </a:solidFill>
              </a:rPr>
              <a:t>Группа </a:t>
            </a:r>
            <a:r>
              <a:rPr lang="ru-RU" sz="2400" b="1" dirty="0">
                <a:solidFill>
                  <a:schemeClr val="tx2">
                    <a:lumMod val="50000"/>
                  </a:schemeClr>
                </a:solidFill>
              </a:rPr>
              <a:t>В</a:t>
            </a:r>
            <a:endParaRPr lang="en-US" sz="2400" b="1" dirty="0">
              <a:solidFill>
                <a:schemeClr val="tx2">
                  <a:lumMod val="50000"/>
                </a:schemeClr>
              </a:solidFill>
            </a:endParaRPr>
          </a:p>
        </p:txBody>
      </p:sp>
      <p:sp>
        <p:nvSpPr>
          <p:cNvPr id="6" name="Скругленный прямоугольник 5"/>
          <p:cNvSpPr/>
          <p:nvPr/>
        </p:nvSpPr>
        <p:spPr>
          <a:xfrm>
            <a:off x="898375" y="4121350"/>
            <a:ext cx="1577195" cy="341972"/>
          </a:xfrm>
          <a:prstGeom prst="roundRect">
            <a:avLst>
              <a:gd name="adj" fmla="val 50000"/>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2">
                    <a:lumMod val="50000"/>
                  </a:schemeClr>
                </a:solidFill>
              </a:rPr>
              <a:t>Группа </a:t>
            </a:r>
            <a:r>
              <a:rPr lang="ru-RU" sz="2400" b="1" dirty="0">
                <a:solidFill>
                  <a:schemeClr val="tx2">
                    <a:lumMod val="50000"/>
                  </a:schemeClr>
                </a:solidFill>
              </a:rPr>
              <a:t>С</a:t>
            </a:r>
            <a:endParaRPr lang="en-US" sz="2400" b="1" dirty="0">
              <a:solidFill>
                <a:schemeClr val="tx2">
                  <a:lumMod val="50000"/>
                </a:schemeClr>
              </a:solidFill>
            </a:endParaRPr>
          </a:p>
        </p:txBody>
      </p:sp>
    </p:spTree>
    <p:extLst>
      <p:ext uri="{BB962C8B-B14F-4D97-AF65-F5344CB8AC3E}">
        <p14:creationId xmlns:p14="http://schemas.microsoft.com/office/powerpoint/2010/main" val="41771831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rotWithShape="1">
          <a:blip r:embed="rId2">
            <a:extLst>
              <a:ext uri="{28A0092B-C50C-407E-A947-70E740481C1C}">
                <a14:useLocalDpi xmlns:a14="http://schemas.microsoft.com/office/drawing/2010/main" val="0"/>
              </a:ext>
            </a:extLst>
          </a:blip>
          <a:srcRect t="1327" r="11913" b="1"/>
          <a:stretch>
            <a:fillRect/>
          </a:stretch>
        </p:blipFill>
        <p:spPr bwMode="auto">
          <a:xfrm rot="5400000">
            <a:off x="389742" y="2136653"/>
            <a:ext cx="2970848" cy="2496026"/>
          </a:xfrm>
          <a:prstGeom prst="roundRect">
            <a:avLst>
              <a:gd name="adj" fmla="val 8594"/>
            </a:avLst>
          </a:prstGeom>
          <a:solidFill>
            <a:srgbClr val="FFFFFF">
              <a:shade val="85000"/>
            </a:srgbClr>
          </a:solidFill>
          <a:ln>
            <a:noFill/>
          </a:ln>
          <a:effectLst/>
        </p:spPr>
      </p:pic>
      <p:sp>
        <p:nvSpPr>
          <p:cNvPr id="7" name="Заголовок 6"/>
          <p:cNvSpPr>
            <a:spLocks noGrp="1"/>
          </p:cNvSpPr>
          <p:nvPr>
            <p:ph type="title"/>
          </p:nvPr>
        </p:nvSpPr>
        <p:spPr>
          <a:xfrm>
            <a:off x="79513" y="249265"/>
            <a:ext cx="7973291" cy="540327"/>
          </a:xfrm>
        </p:spPr>
        <p:txBody>
          <a:bodyPr>
            <a:normAutofit fontScale="90000"/>
          </a:bodyPr>
          <a:lstStyle/>
          <a:p>
            <a:r>
              <a:rPr lang="ru-RU" dirty="0"/>
              <a:t>Семейные традиции</a:t>
            </a:r>
            <a:br>
              <a:rPr lang="ru-RU" dirty="0"/>
            </a:br>
            <a:r>
              <a:rPr lang="ru-RU" dirty="0"/>
              <a:t>В памяти народа Петр I: народные и авторские сказки</a:t>
            </a:r>
          </a:p>
        </p:txBody>
      </p:sp>
      <p:pic>
        <p:nvPicPr>
          <p:cNvPr id="2" name="Объект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a:fillRect/>
          </a:stretch>
        </p:blipFill>
        <p:spPr>
          <a:xfrm>
            <a:off x="3331764" y="1375402"/>
            <a:ext cx="1648090" cy="3395663"/>
          </a:xfrm>
          <a:prstGeom prst="roundRect">
            <a:avLst>
              <a:gd name="adj" fmla="val 8594"/>
            </a:avLst>
          </a:prstGeom>
          <a:solidFill>
            <a:srgbClr val="FFFFFF">
              <a:shade val="85000"/>
            </a:srgbClr>
          </a:solidFill>
          <a:ln>
            <a:noFill/>
          </a:ln>
          <a:effectLst/>
        </p:spPr>
      </p:pic>
      <p:sp>
        <p:nvSpPr>
          <p:cNvPr id="10" name="Текст 9"/>
          <p:cNvSpPr>
            <a:spLocks noGrp="1"/>
          </p:cNvSpPr>
          <p:nvPr>
            <p:ph type="body" idx="4294967295"/>
          </p:nvPr>
        </p:nvSpPr>
        <p:spPr>
          <a:xfrm>
            <a:off x="4736281" y="947003"/>
            <a:ext cx="4604027" cy="856797"/>
          </a:xfrm>
        </p:spPr>
        <p:txBody>
          <a:bodyPr>
            <a:noAutofit/>
          </a:bodyPr>
          <a:lstStyle/>
          <a:p>
            <a:pPr marL="0" indent="0" algn="ctr">
              <a:spcBef>
                <a:spcPts val="0"/>
              </a:spcBef>
              <a:buNone/>
            </a:pPr>
            <a:r>
              <a:rPr lang="ru-RU" sz="1600" b="1" dirty="0">
                <a:solidFill>
                  <a:schemeClr val="accent1">
                    <a:lumMod val="50000"/>
                  </a:schemeClr>
                </a:solidFill>
                <a:ea typeface="+mj-ea"/>
                <a:cs typeface="+mj-cs"/>
              </a:rPr>
              <a:t>Фестиваль песчаных мини-скульптур в ГБДОУ №83</a:t>
            </a:r>
          </a:p>
          <a:p>
            <a:pPr marL="0" indent="0" algn="ctr">
              <a:spcBef>
                <a:spcPts val="0"/>
              </a:spcBef>
              <a:buNone/>
            </a:pPr>
            <a:r>
              <a:rPr lang="ru-RU" sz="1600" b="1" dirty="0">
                <a:solidFill>
                  <a:schemeClr val="accent1">
                    <a:lumMod val="50000"/>
                  </a:schemeClr>
                </a:solidFill>
                <a:ea typeface="+mj-ea"/>
                <a:cs typeface="+mj-cs"/>
              </a:rPr>
              <a:t>(</a:t>
            </a:r>
            <a:r>
              <a:rPr lang="ru-RU" sz="1400" b="1" dirty="0">
                <a:solidFill>
                  <a:schemeClr val="accent1">
                    <a:lumMod val="50000"/>
                  </a:schemeClr>
                </a:solidFill>
                <a:ea typeface="+mj-ea"/>
                <a:cs typeface="+mj-cs"/>
              </a:rPr>
              <a:t>реконструкция Фестиваля песчаных скульптур «Мир без границ» </a:t>
            </a:r>
          </a:p>
          <a:p>
            <a:pPr marL="0" indent="0" algn="ctr">
              <a:spcBef>
                <a:spcPts val="0"/>
              </a:spcBef>
              <a:buNone/>
            </a:pPr>
            <a:r>
              <a:rPr lang="ru-RU" sz="1400" b="1" dirty="0">
                <a:solidFill>
                  <a:schemeClr val="accent1">
                    <a:lumMod val="50000"/>
                  </a:schemeClr>
                </a:solidFill>
                <a:ea typeface="+mj-ea"/>
                <a:cs typeface="+mj-cs"/>
              </a:rPr>
              <a:t>на пляже Петропавловской крепости)</a:t>
            </a:r>
          </a:p>
        </p:txBody>
      </p:sp>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10814" r="14432"/>
          <a:stretch>
            <a:fillRect/>
          </a:stretch>
        </p:blipFill>
        <p:spPr>
          <a:xfrm>
            <a:off x="5188439" y="2267389"/>
            <a:ext cx="3699712" cy="2402117"/>
          </a:xfrm>
          <a:prstGeom prst="roundRect">
            <a:avLst>
              <a:gd name="adj" fmla="val 8594"/>
            </a:avLst>
          </a:prstGeom>
          <a:solidFill>
            <a:srgbClr val="FFFFFF">
              <a:shade val="85000"/>
            </a:srgbClr>
          </a:solidFill>
          <a:ln>
            <a:noFill/>
          </a:ln>
          <a:effectLst/>
        </p:spPr>
      </p:pic>
      <p:sp>
        <p:nvSpPr>
          <p:cNvPr id="3" name="Прямоугольник 2">
            <a:extLst>
              <a:ext uri="{FF2B5EF4-FFF2-40B4-BE49-F238E27FC236}">
                <a16:creationId xmlns:a16="http://schemas.microsoft.com/office/drawing/2014/main" id="{89FA42AE-B66F-4249-B54E-A6BF6FAF0A64}"/>
              </a:ext>
            </a:extLst>
          </p:cNvPr>
          <p:cNvSpPr/>
          <p:nvPr/>
        </p:nvSpPr>
        <p:spPr>
          <a:xfrm>
            <a:off x="171677" y="1179966"/>
            <a:ext cx="3450866" cy="707886"/>
          </a:xfrm>
          <a:prstGeom prst="rect">
            <a:avLst/>
          </a:prstGeom>
        </p:spPr>
        <p:txBody>
          <a:bodyPr wrap="square">
            <a:spAutoFit/>
          </a:bodyPr>
          <a:lstStyle/>
          <a:p>
            <a:pPr algn="ctr"/>
            <a:r>
              <a:rPr lang="ru-RU" sz="2000" b="1" dirty="0">
                <a:solidFill>
                  <a:schemeClr val="accent1">
                    <a:lumMod val="50000"/>
                  </a:schemeClr>
                </a:solidFill>
              </a:rPr>
              <a:t>Памятник </a:t>
            </a:r>
            <a:r>
              <a:rPr lang="ru-RU" sz="2000" b="1" dirty="0" smtClean="0">
                <a:solidFill>
                  <a:schemeClr val="accent1">
                    <a:lumMod val="50000"/>
                  </a:schemeClr>
                </a:solidFill>
              </a:rPr>
              <a:t>Петру I</a:t>
            </a:r>
            <a:endParaRPr lang="en-US" sz="2000" b="1" dirty="0">
              <a:solidFill>
                <a:schemeClr val="accent1">
                  <a:lumMod val="50000"/>
                </a:schemeClr>
              </a:solidFill>
            </a:endParaRPr>
          </a:p>
          <a:p>
            <a:pPr algn="ctr"/>
            <a:r>
              <a:rPr lang="ru-RU" sz="2000" b="1" dirty="0" smtClean="0">
                <a:solidFill>
                  <a:schemeClr val="accent1">
                    <a:lumMod val="50000"/>
                  </a:schemeClr>
                </a:solidFill>
              </a:rPr>
              <a:t> Медный </a:t>
            </a:r>
            <a:r>
              <a:rPr lang="ru-RU" sz="2000" b="1" dirty="0">
                <a:solidFill>
                  <a:schemeClr val="accent1">
                    <a:lumMod val="50000"/>
                  </a:schemeClr>
                </a:solidFill>
              </a:rPr>
              <a:t>Всадник</a:t>
            </a:r>
            <a:endParaRPr lang="ru-RU" sz="2000" dirty="0">
              <a:solidFill>
                <a:schemeClr val="accent1">
                  <a:lumMod val="50000"/>
                </a:schemeClr>
              </a:solidFill>
            </a:endParaRPr>
          </a:p>
        </p:txBody>
      </p:sp>
    </p:spTree>
    <p:extLst>
      <p:ext uri="{BB962C8B-B14F-4D97-AF65-F5344CB8AC3E}">
        <p14:creationId xmlns:p14="http://schemas.microsoft.com/office/powerpoint/2010/main" val="314148839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1283</TotalTime>
  <Words>10290</Words>
  <Application>Microsoft Office PowerPoint</Application>
  <PresentationFormat>Экран (16:9)</PresentationFormat>
  <Paragraphs>1107</Paragraphs>
  <Slides>203</Slides>
  <Notes>14</Notes>
  <HiddenSlides>0</HiddenSlides>
  <MMClips>5</MMClips>
  <ScaleCrop>false</ScaleCrop>
  <HeadingPairs>
    <vt:vector size="6" baseType="variant">
      <vt:variant>
        <vt:lpstr>Использованные шрифты</vt:lpstr>
      </vt:variant>
      <vt:variant>
        <vt:i4>22</vt:i4>
      </vt:variant>
      <vt:variant>
        <vt:lpstr>Тема</vt:lpstr>
      </vt:variant>
      <vt:variant>
        <vt:i4>2</vt:i4>
      </vt:variant>
      <vt:variant>
        <vt:lpstr>Заголовки слайдов</vt:lpstr>
      </vt:variant>
      <vt:variant>
        <vt:i4>203</vt:i4>
      </vt:variant>
    </vt:vector>
  </HeadingPairs>
  <TitlesOfParts>
    <vt:vector size="227" baseType="lpstr">
      <vt:lpstr>맑은 고딕</vt:lpstr>
      <vt:lpstr>宋体</vt:lpstr>
      <vt:lpstr>宋体</vt:lpstr>
      <vt:lpstr>Arial</vt:lpstr>
      <vt:lpstr>Arial Black</vt:lpstr>
      <vt:lpstr>Calibri</vt:lpstr>
      <vt:lpstr>Century Gothic</vt:lpstr>
      <vt:lpstr>Corbel</vt:lpstr>
      <vt:lpstr>Franklin Gothic Medium</vt:lpstr>
      <vt:lpstr>Franklin Gothic Medium Cond</vt:lpstr>
      <vt:lpstr>Georgia</vt:lpstr>
      <vt:lpstr>Gill Sans</vt:lpstr>
      <vt:lpstr>Lato Medium</vt:lpstr>
      <vt:lpstr>Lato Regular</vt:lpstr>
      <vt:lpstr>Montserrat</vt:lpstr>
      <vt:lpstr>Oswald Light</vt:lpstr>
      <vt:lpstr>Roboto Black</vt:lpstr>
      <vt:lpstr>SchoolBookC</vt:lpstr>
      <vt:lpstr>Tahoma</vt:lpstr>
      <vt:lpstr>Times New Roman</vt:lpstr>
      <vt:lpstr>Verdana</vt:lpstr>
      <vt:lpstr>Wingdings</vt:lpstr>
      <vt:lpstr>Тема Office</vt:lpstr>
      <vt:lpstr>1_Тема Office</vt:lpstr>
      <vt:lpstr>Презентация PowerPoint</vt:lpstr>
      <vt:lpstr>Игра</vt:lpstr>
      <vt:lpstr>что</vt:lpstr>
      <vt:lpstr>Презентация PowerPoint</vt:lpstr>
      <vt:lpstr>что</vt:lpstr>
      <vt:lpstr>Приказ Министерства просвещения РФ от 24 ноября 2022 г. № 1022  "Об утверждении федеральной адаптированной образовательной программы дошкольного образования для обучающихся с ограниченными возможностями здоровья" </vt:lpstr>
      <vt:lpstr>Презентация PowerPoint</vt:lpstr>
      <vt:lpstr>II. Целевой раздел Программы</vt:lpstr>
      <vt:lpstr>Психолого-педагогическая типология Бабкиной Н.В., Коробейникова И.А.: </vt:lpstr>
      <vt:lpstr>Описание образовательной деятельности обучающихся с ЗПР в соответствии с направлениями развития ребенка, представленными в пяти образовательных областях</vt:lpstr>
      <vt:lpstr>Детский сад Ф. Фребеля</vt:lpstr>
      <vt:lpstr>МОДЕЛЬ “ТРЁХ ВОПРОСОВ” – опора на опыт детей по теме</vt:lpstr>
      <vt:lpstr>Особенности работы с детьми с ЗПР, с инвалидностью:  </vt:lpstr>
      <vt:lpstr>Презентация PowerPoint</vt:lpstr>
      <vt:lpstr>Принятие роли</vt:lpstr>
      <vt:lpstr>Принятие роли: использование игрушек, предметов</vt:lpstr>
      <vt:lpstr>Принятие роли: диалог </vt:lpstr>
      <vt:lpstr>Принятие роли: отражение опыта  </vt:lpstr>
      <vt:lpstr>Презентация PowerPoint</vt:lpstr>
      <vt:lpstr>Принятие роли: Представления о действиях человека, о повадках животных (в реальном и литературном сюжете) </vt:lpstr>
      <vt:lpstr>Содержание игры, сюжет</vt:lpstr>
      <vt:lpstr>Ранний возраст</vt:lpstr>
      <vt:lpstr>Содержание игры, сюжет: предметно-игровые действия</vt:lpstr>
      <vt:lpstr>Содержание игры, сюжет: наличие действующего героя</vt:lpstr>
      <vt:lpstr>Содержание игры, сюжет: цепочки игровых действий  (указать количество вариантов цепочек 1 2 3 4 5)</vt:lpstr>
      <vt:lpstr>Содержание игры, сюжет: Цель</vt:lpstr>
      <vt:lpstr>Содержание игры, сюжет: строит сюжет</vt:lpstr>
      <vt:lpstr>Путешествие по ленте времени</vt:lpstr>
      <vt:lpstr>Характер роли </vt:lpstr>
      <vt:lpstr>Характер роли: понимание партнера по игре при речевом общении и совместной деятельности  </vt:lpstr>
      <vt:lpstr>Наглядное моделирование эмоций</vt:lpstr>
      <vt:lpstr>Презентация PowerPoint</vt:lpstr>
      <vt:lpstr>Предметно-развивающая среда</vt:lpstr>
      <vt:lpstr>Совместная со студентами театрализованная деятельность «Путешествие к Деду Морозу по ж/д»</vt:lpstr>
      <vt:lpstr>Общеразвивающие упражнения</vt:lpstr>
      <vt:lpstr>Досуг</vt:lpstr>
      <vt:lpstr>Характер роли: Сюжетно-ролевые игры</vt:lpstr>
      <vt:lpstr>Характер роли: театрализованные игры</vt:lpstr>
      <vt:lpstr>Использование подготовленного пространства для игр</vt:lpstr>
      <vt:lpstr>Обмен заданиями - опытами</vt:lpstr>
      <vt:lpstr>Использование подготовленного пространства для игр</vt:lpstr>
      <vt:lpstr>Выставка творческих работ родителей и детей  на темы: «Музыкальный Петербург», «Музейный Петербург»</vt:lpstr>
      <vt:lpstr>Использование подготовленного пространства для игр</vt:lpstr>
      <vt:lpstr>Зона родного языка (грамоты)</vt:lpstr>
      <vt:lpstr>День славянской письменности: Реставратор в музее «Наш Эрмитаж»</vt:lpstr>
      <vt:lpstr> «Мамина школа»</vt:lpstr>
      <vt:lpstr>Проект (буквально "брошенный вперед") </vt:lpstr>
      <vt:lpstr>Презентация PowerPoint</vt:lpstr>
      <vt:lpstr>Проект – </vt:lpstr>
      <vt:lpstr>Метод проектов </vt:lpstr>
      <vt:lpstr>Методические пособия:</vt:lpstr>
      <vt:lpstr>Методические пособия:</vt:lpstr>
      <vt:lpstr>ОСОБЕННОСТИ ФЕДЕРАЛЬНОЙ АДАПТИРОВАННОЙ ОБРАЗОВАТЕЛЬНОЙ ПРОГРАММЫ ДО</vt:lpstr>
      <vt:lpstr>«Познаем, сохраняем традиции Петра I, созидаем будущее»</vt:lpstr>
      <vt:lpstr>Презентация PowerPoint</vt:lpstr>
      <vt:lpstr>СТРУКТУРА ФЕДЕРАЛЬНОЙ АДАПТИРОВАННОЙ ПРОГРАММЫ ДО </vt:lpstr>
      <vt:lpstr>Презентация PowerPoint</vt:lpstr>
      <vt:lpstr>Презентация PowerPoint</vt:lpstr>
      <vt:lpstr>Презентация PowerPoint</vt:lpstr>
      <vt:lpstr>Легкое-тяжелое</vt:lpstr>
      <vt:lpstr>Свет: игры с фонариком</vt:lpstr>
      <vt:lpstr>Зона сенсорного развития</vt:lpstr>
      <vt:lpstr> Типология проектов в ДОУ                      ( по Е.С. Евдокимовой)</vt:lpstr>
      <vt:lpstr>                   Сравнительная              характеристика  проектов</vt:lpstr>
      <vt:lpstr>Абилитационный потенциал</vt:lpstr>
      <vt:lpstr>ФОП ДО и ФАОП ДО для обучающихся с ОВЗ </vt:lpstr>
      <vt:lpstr>ФАОП ДО для обучающихся с ЗПР </vt:lpstr>
      <vt:lpstr>Презентация PowerPoint</vt:lpstr>
      <vt:lpstr>Презентация PowerPoint</vt:lpstr>
      <vt:lpstr> ДЕКОДИФИКАЦИЯ: ПУТЬ ОТ УНИВЕРСАЛЬНОГО ЗНАКА К ИНДИВИДУАЛЬНОМУ</vt:lpstr>
      <vt:lpstr>10.3. В соответствии со Стандартом Программа построена на следующих принципах:</vt:lpstr>
      <vt:lpstr>Студия песочной анимации «СПлюшкА»</vt:lpstr>
      <vt:lpstr>Презентация PowerPoint</vt:lpstr>
      <vt:lpstr>Презентация PowerPoint</vt:lpstr>
      <vt:lpstr>Презентация PowerPoint</vt:lpstr>
      <vt:lpstr>Презентация PowerPoint</vt:lpstr>
      <vt:lpstr>УРОВЕНЬ СРЕДЫ</vt:lpstr>
      <vt:lpstr>игровые технологии в развитии детей с ОВЗ</vt:lpstr>
      <vt:lpstr>Презентация PowerPoint</vt:lpstr>
      <vt:lpstr>Исследования коррекционно-развивающих возможностей игровой деятельности</vt:lpstr>
      <vt:lpstr>Наглядные приемы </vt:lpstr>
      <vt:lpstr>Сенсорные эталоны –  плоскостной конструктор для детей разного возраста</vt:lpstr>
      <vt:lpstr>Загадка: сказка</vt:lpstr>
      <vt:lpstr>10.3.5. Специфические принципы и подходы к формированию АОП ДО для обучающихся с ЗПР: </vt:lpstr>
      <vt:lpstr>Предметная коммуникация в доступной среде</vt:lpstr>
      <vt:lpstr>Исследования участия взрослых (как педагогов, так и родителей) </vt:lpstr>
      <vt:lpstr>Вывод И.А. Ткачевой</vt:lpstr>
      <vt:lpstr>Презентация PowerPoint</vt:lpstr>
      <vt:lpstr>Нарушения игровой деятельности исходя из уровней эмоционально-волевой регуляции (В.В. Лебединский) и структурно-функциональной организации мозга, функциональных блоков (А.Р. Лурия) </vt:lpstr>
      <vt:lpstr>Нарушения игровой деятельности исходя из уровней эмоционально-волевой регуляции (В.В. Лебединский) и структурно-функциональной организации мозга, функциональных блоков (А.Р. Лурия) </vt:lpstr>
      <vt:lpstr>Общие особенности игровой деятельности, соотносимые с игровой деятельностью современных нормативно развивающихся детей, относящиеся к языковому оформлению сюжетных и творческих игр:  </vt:lpstr>
      <vt:lpstr>Архетипы</vt:lpstr>
      <vt:lpstr>Осенние ярмарки на площадках детского сада с привлечением родителей, литературные и театральные гостиные</vt:lpstr>
      <vt:lpstr>Презентация PowerPoint</vt:lpstr>
      <vt:lpstr>Структурный компонент </vt:lpstr>
      <vt:lpstr>Совместные экскурсии с родителями в   Музей матрешки в Санкт- Петербурге</vt:lpstr>
      <vt:lpstr>Презентация PowerPoint</vt:lpstr>
      <vt:lpstr>Показатель «Представление о последовательности событий во времени»</vt:lpstr>
      <vt:lpstr>Семейные традиции В памяти народа Петр I: народные и авторские сказки</vt:lpstr>
      <vt:lpstr>Презентация PowerPoint</vt:lpstr>
      <vt:lpstr>Презентация PowerPoint</vt:lpstr>
      <vt:lpstr>Презентация PowerPoint</vt:lpstr>
      <vt:lpstr>Презентация PowerPoint</vt:lpstr>
      <vt:lpstr>«сократовский» метод по К.Д. Ушинскому сопровождение всех действий взрослого комментариями и вопросами по отношению к ребенку</vt:lpstr>
      <vt:lpstr>Презентация PowerPoint</vt:lpstr>
      <vt:lpstr>10.3.5. Специфические принципы и подходы к формированию АОП ДО для обучающихся с ЗПР:</vt:lpstr>
      <vt:lpstr>Родительский клуб</vt:lpstr>
      <vt:lpstr>Флэшмоб «Вы за безопасность и здоровье детей?»</vt:lpstr>
      <vt:lpstr>Проект «Культурная столица объединяет людей»</vt:lpstr>
      <vt:lpstr>Предметно-развивающая среда: дидактический стол с песком (с подсветкой и без нее)</vt:lpstr>
      <vt:lpstr>Вариативность тактики введения игровых технологий </vt:lpstr>
      <vt:lpstr>Совместные квесты с родителями</vt:lpstr>
      <vt:lpstr>Презентация PowerPoint</vt:lpstr>
      <vt:lpstr>Презентация PowerPoint</vt:lpstr>
      <vt:lpstr>Презентация PowerPoint</vt:lpstr>
      <vt:lpstr>Презентация PowerPoint</vt:lpstr>
      <vt:lpstr>ПЛАНИРОВАНИЕ ПРОЕКТА</vt:lpstr>
      <vt:lpstr>Открытие Олимпиады</vt:lpstr>
      <vt:lpstr>Вариативность алгоритма проекта</vt:lpstr>
      <vt:lpstr>34.4.1.2. Средняя группа (от 4 до 5 лет):</vt:lpstr>
      <vt:lpstr>Презентация PowerPoint</vt:lpstr>
      <vt:lpstr>34.4.1.3. Старшая группа (от 5 до 6 лет):</vt:lpstr>
      <vt:lpstr>Презентация PowerPoint</vt:lpstr>
      <vt:lpstr>Презентация PowerPoint</vt:lpstr>
      <vt:lpstr> Алгоритм действий взрослых и детей на первом этапе освоения проектирования  </vt:lpstr>
      <vt:lpstr>Зрительные, вестибулярные  раздражители</vt:lpstr>
      <vt:lpstr>Алгоритм действий взрослых и детей на втором этапе освоения проектирования</vt:lpstr>
      <vt:lpstr>Всегда практика должна быть воздвигнута на хорошей теории, ворота которой-перспектива Леонардо да Винчи</vt:lpstr>
      <vt:lpstr>Алгоритм действий взрослых на третьем этапе освоения проектирования </vt:lpstr>
      <vt:lpstr>Социальное партнерство со студентами РГПУ им.А.И.Герцена:  Интерактивный досуг «Веселый доктор»</vt:lpstr>
      <vt:lpstr>Технология проектной деятельности</vt:lpstr>
      <vt:lpstr>Проект «С улицы Бассейной в Невский район»  - ноябрь 2010 г.</vt:lpstr>
      <vt:lpstr>АЛГОРИТМ СОЗДАНИЯ ПРОЕКТА</vt:lpstr>
      <vt:lpstr>Цирк на дороге –3 апреля 2012 г.</vt:lpstr>
      <vt:lpstr>Презентация PowerPoint</vt:lpstr>
      <vt:lpstr>Вирусы, температура, фитанциды</vt:lpstr>
      <vt:lpstr>АЛГОРИТМ РАЗРАБОТКИ ПРОЕКТА - I ЭТАП </vt:lpstr>
      <vt:lpstr>Правда ли, что капля мыла..?</vt:lpstr>
      <vt:lpstr>Борьба иммунитета с вирусами</vt:lpstr>
      <vt:lpstr>Фито аптека</vt:lpstr>
      <vt:lpstr>АЛГОРИТМ РАЗРАБОТКИ ПРОЕКТА - II ЭТАП</vt:lpstr>
      <vt:lpstr>Деревенский огород</vt:lpstr>
      <vt:lpstr>Аптекарский огород</vt:lpstr>
      <vt:lpstr>Защита кожи, лица, рук</vt:lpstr>
      <vt:lpstr>АЛГОРИТМ РАЗРАБОТКИ ПРОЕКТА –  III ЭТАП </vt:lpstr>
      <vt:lpstr>Буклеты «Укрепляй иммунитет» для родителей</vt:lpstr>
      <vt:lpstr>Буклет «Укрепляй иммунитет!»</vt:lpstr>
      <vt:lpstr>                            ДОМ</vt:lpstr>
      <vt:lpstr>ФАОП ДО для обучающихся с ЗПР ПРОГРАММА КОРРЕКЦИОННО-РАЗВИВАЮЩЕЙ РАБОТЫ:</vt:lpstr>
      <vt:lpstr>ГОСПИТАЛЬНЫЙ ДЕТСКИЙ САД  Визитирование длительно болеющих детей на дому</vt:lpstr>
      <vt:lpstr>организация обмена информацией с детьми, посещающими детский сад, видео по персональным интересам</vt:lpstr>
      <vt:lpstr>10.3.5. Специфические принципы и подходы к формированию АОП ДО для обучающихся с ЗПР:</vt:lpstr>
      <vt:lpstr>Формирование познавательных действий и ориентировки в пространстве </vt:lpstr>
      <vt:lpstr>Технологии</vt:lpstr>
      <vt:lpstr>Панно «Разноцветная карусель настроений»</vt:lpstr>
      <vt:lpstr>Наглядное моделирование эмоций</vt:lpstr>
      <vt:lpstr>Наглядное моделирование расписания дня</vt:lpstr>
      <vt:lpstr>Авторские Кубики «Движение» - альтернативная и дополнительная коммуникация (АДК) для движения</vt:lpstr>
      <vt:lpstr>Презентация PowerPoint</vt:lpstr>
      <vt:lpstr>В зависимости от возрастных и индивидуальных особенностей, особых потребностей и возможностей здоровья обучающихся указанное содержание дифференцируется</vt:lpstr>
      <vt:lpstr>Коммуникация при помощи предметов </vt:lpstr>
      <vt:lpstr>Универсальный образовательный дизайн</vt:lpstr>
      <vt:lpstr>Технологии театрализованных игр – объединение детей разных уровней переодевание в фартуки и дидактические костюмы</vt:lpstr>
      <vt:lpstr>Театрализованные игры</vt:lpstr>
      <vt:lpstr>Типы образовательных событий</vt:lpstr>
      <vt:lpstr>«Как рубаха в поле выросла» Образовательное событие  «От истоков до свитшотов»- украшение одежды</vt:lpstr>
      <vt:lpstr>Презентация PowerPoint</vt:lpstr>
      <vt:lpstr>Презентация PowerPoint</vt:lpstr>
      <vt:lpstr>«Путешествуйте по железной дороге»</vt:lpstr>
      <vt:lpstr>Презентация PowerPoint</vt:lpstr>
      <vt:lpstr>Презентация PowerPoint</vt:lpstr>
      <vt:lpstr>Группа А – дети с легкой ЗПР</vt:lpstr>
      <vt:lpstr> Создание внешней мотивации </vt:lpstr>
      <vt:lpstr>Презентация PowerPoint</vt:lpstr>
      <vt:lpstr>Презентация PowerPoint</vt:lpstr>
      <vt:lpstr>«Колеса» Маршака – дары Фребеля</vt:lpstr>
      <vt:lpstr>Презентация PowerPoint</vt:lpstr>
      <vt:lpstr>Тайм-менеджмент Планирование ВРЕМЕНИ:  расписание дня, сначала - потом</vt:lpstr>
      <vt:lpstr>Презентация PowerPoint</vt:lpstr>
      <vt:lpstr>Презентация PowerPoint</vt:lpstr>
      <vt:lpstr>34.3. Образовательная деятельность с детьми третьего года жизни во взаимосвязи с коррекцией недостатков в развитии:</vt:lpstr>
      <vt:lpstr>Презентация PowerPoint</vt:lpstr>
      <vt:lpstr>Технологии АДК в АФК</vt:lpstr>
      <vt:lpstr>Цвета пиктограмм закреплены в системе АДК </vt:lpstr>
      <vt:lpstr>Презентация PowerPoint</vt:lpstr>
      <vt:lpstr>Презентация PowerPoint</vt:lpstr>
      <vt:lpstr>Презентация PowerPoint</vt:lpstr>
      <vt:lpstr>34.4 Содержание образовательной деятельности с детьми дошкольного возраста с ЗПР:</vt:lpstr>
      <vt:lpstr>Формирование саморегуляции познавательной деятельности дошкольников  в сенсорной комнате с педагогом-психологом и учителем-дефектологом</vt:lpstr>
      <vt:lpstr>Презентация PowerPoint</vt:lpstr>
      <vt:lpstr>34.4.1.4. Подготовительная группа (от 6 до 7-8 лет):</vt:lpstr>
      <vt:lpstr>АЛГОРИТМ РАЗРАБОТКИ ПРОЕКТА –  IV  ЭТАП</vt:lpstr>
      <vt:lpstr>Проект апрель 2013 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Статьи в специализированных журналах по коррекционной педагогике</vt:lpstr>
      <vt:lpstr>Публикации по проектной деятельности</vt:lpstr>
      <vt:lpstr>Презентация PowerPoint</vt:lpstr>
      <vt:lpstr>Спасибо за внимание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new</dc:creator>
  <cp:lastModifiedBy>Maria</cp:lastModifiedBy>
  <cp:revision>155</cp:revision>
  <dcterms:created xsi:type="dcterms:W3CDTF">2021-10-29T19:36:18Z</dcterms:created>
  <dcterms:modified xsi:type="dcterms:W3CDTF">2024-10-26T22:32:32Z</dcterms:modified>
</cp:coreProperties>
</file>