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lac" ContentType="audio/unknown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60" r:id="rId3"/>
    <p:sldId id="337" r:id="rId4"/>
    <p:sldId id="390" r:id="rId5"/>
    <p:sldId id="397" r:id="rId6"/>
    <p:sldId id="417" r:id="rId7"/>
    <p:sldId id="418" r:id="rId8"/>
    <p:sldId id="419" r:id="rId9"/>
    <p:sldId id="420" r:id="rId10"/>
    <p:sldId id="421" r:id="rId11"/>
    <p:sldId id="422" r:id="rId12"/>
    <p:sldId id="391" r:id="rId13"/>
    <p:sldId id="392" r:id="rId14"/>
    <p:sldId id="423" r:id="rId15"/>
    <p:sldId id="395" r:id="rId16"/>
    <p:sldId id="396" r:id="rId17"/>
    <p:sldId id="399" r:id="rId18"/>
    <p:sldId id="400" r:id="rId19"/>
    <p:sldId id="401" r:id="rId20"/>
    <p:sldId id="412" r:id="rId21"/>
    <p:sldId id="413" r:id="rId22"/>
    <p:sldId id="402" r:id="rId23"/>
    <p:sldId id="414" r:id="rId24"/>
    <p:sldId id="415" r:id="rId25"/>
    <p:sldId id="416" r:id="rId26"/>
    <p:sldId id="404" r:id="rId27"/>
    <p:sldId id="405" r:id="rId28"/>
    <p:sldId id="406" r:id="rId29"/>
    <p:sldId id="408" r:id="rId30"/>
    <p:sldId id="407" r:id="rId31"/>
    <p:sldId id="403" r:id="rId32"/>
    <p:sldId id="367" r:id="rId33"/>
    <p:sldId id="360" r:id="rId34"/>
    <p:sldId id="361" r:id="rId35"/>
    <p:sldId id="362" r:id="rId36"/>
    <p:sldId id="338" r:id="rId37"/>
    <p:sldId id="358" r:id="rId38"/>
    <p:sldId id="371" r:id="rId39"/>
    <p:sldId id="368" r:id="rId40"/>
    <p:sldId id="369" r:id="rId41"/>
    <p:sldId id="370" r:id="rId42"/>
    <p:sldId id="372" r:id="rId43"/>
    <p:sldId id="373" r:id="rId44"/>
    <p:sldId id="379" r:id="rId45"/>
    <p:sldId id="380" r:id="rId46"/>
    <p:sldId id="374" r:id="rId47"/>
    <p:sldId id="376" r:id="rId48"/>
    <p:sldId id="377" r:id="rId49"/>
    <p:sldId id="387" r:id="rId50"/>
    <p:sldId id="388" r:id="rId51"/>
    <p:sldId id="393" r:id="rId52"/>
    <p:sldId id="389" r:id="rId53"/>
    <p:sldId id="394" r:id="rId54"/>
    <p:sldId id="288" r:id="rId55"/>
    <p:sldId id="289" r:id="rId56"/>
    <p:sldId id="290" r:id="rId57"/>
    <p:sldId id="424" r:id="rId58"/>
    <p:sldId id="291" r:id="rId59"/>
    <p:sldId id="292" r:id="rId60"/>
    <p:sldId id="293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-1172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BE864-E2AD-42CC-8DB7-A729CB7BBFE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5B62F1-1A1E-4DB9-A1B8-0E42204423DB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специалисты по сопровождению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E1E8497-B301-404C-83AC-1BB3C120D09C}" type="parTrans" cxnId="{071F9F75-83AF-4818-A2DB-1E0C109C5714}">
      <dgm:prSet/>
      <dgm:spPr/>
      <dgm:t>
        <a:bodyPr/>
        <a:lstStyle/>
        <a:p>
          <a:endParaRPr lang="ru-RU"/>
        </a:p>
      </dgm:t>
    </dgm:pt>
    <dgm:pt modelId="{5B4E6FF6-8261-4A98-856B-03E822968CDC}" type="sibTrans" cxnId="{071F9F75-83AF-4818-A2DB-1E0C109C571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F8719D70-402F-43A7-ACBC-5CDBFDA4CDF7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тьюторы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091A703-DEAB-428E-AA3A-130609BBCAAF}" type="parTrans" cxnId="{6A6893E6-3E97-459C-8819-AB7A88F2907D}">
      <dgm:prSet/>
      <dgm:spPr/>
      <dgm:t>
        <a:bodyPr/>
        <a:lstStyle/>
        <a:p>
          <a:endParaRPr lang="ru-RU"/>
        </a:p>
      </dgm:t>
    </dgm:pt>
    <dgm:pt modelId="{03378D58-390D-46E7-A17A-C2D3116C5A0C}" type="sibTrans" cxnId="{6A6893E6-3E97-459C-8819-AB7A88F2907D}">
      <dgm:prSet/>
      <dgm:spPr/>
      <dgm:t>
        <a:bodyPr/>
        <a:lstStyle/>
        <a:p>
          <a:endParaRPr lang="ru-RU"/>
        </a:p>
      </dgm:t>
    </dgm:pt>
    <dgm:pt modelId="{45CD2553-190B-4E51-A5DD-63DC5360A116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сотрудники  университета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CEFAF22-A0A7-4AA0-90B8-CBADEB0367FF}" type="parTrans" cxnId="{22ACF31C-231F-4862-991A-CB5A72308A9D}">
      <dgm:prSet/>
      <dgm:spPr/>
      <dgm:t>
        <a:bodyPr/>
        <a:lstStyle/>
        <a:p>
          <a:endParaRPr lang="ru-RU"/>
        </a:p>
      </dgm:t>
    </dgm:pt>
    <dgm:pt modelId="{71B404E4-901E-4370-990D-6BB8E9BBD366}" type="sibTrans" cxnId="{22ACF31C-231F-4862-991A-CB5A72308A9D}">
      <dgm:prSet/>
      <dgm:spPr/>
      <dgm:t>
        <a:bodyPr/>
        <a:lstStyle/>
        <a:p>
          <a:endParaRPr lang="ru-RU"/>
        </a:p>
      </dgm:t>
    </dgm:pt>
    <dgm:pt modelId="{0218449F-52D2-4431-857E-9BC7FD3499C1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переводчики РЖЯ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C480BF0-09E5-453A-AC5B-06626525BA9F}" type="parTrans" cxnId="{4258CF12-EC76-46FA-A923-F7F245457E2C}">
      <dgm:prSet/>
      <dgm:spPr/>
      <dgm:t>
        <a:bodyPr/>
        <a:lstStyle/>
        <a:p>
          <a:endParaRPr lang="ru-RU"/>
        </a:p>
      </dgm:t>
    </dgm:pt>
    <dgm:pt modelId="{C884351D-A663-428A-BA27-EEC37C2B70D8}" type="sibTrans" cxnId="{4258CF12-EC76-46FA-A923-F7F245457E2C}">
      <dgm:prSet/>
      <dgm:spPr/>
      <dgm:t>
        <a:bodyPr/>
        <a:lstStyle/>
        <a:p>
          <a:endParaRPr lang="ru-RU"/>
        </a:p>
      </dgm:t>
    </dgm:pt>
    <dgm:pt modelId="{750087D8-0BD5-4F27-989D-B028C49B4690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программисты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6AEC9D3-E5AB-41C4-8047-99D1E910EA40}" type="parTrans" cxnId="{E2636724-0E11-426E-A893-50620B0A8330}">
      <dgm:prSet/>
      <dgm:spPr/>
      <dgm:t>
        <a:bodyPr/>
        <a:lstStyle/>
        <a:p>
          <a:endParaRPr lang="ru-RU"/>
        </a:p>
      </dgm:t>
    </dgm:pt>
    <dgm:pt modelId="{C0D066D4-73CC-427B-93C6-97473915B96A}" type="sibTrans" cxnId="{E2636724-0E11-426E-A893-50620B0A8330}">
      <dgm:prSet/>
      <dgm:spPr/>
      <dgm:t>
        <a:bodyPr/>
        <a:lstStyle/>
        <a:p>
          <a:endParaRPr lang="ru-RU"/>
        </a:p>
      </dgm:t>
    </dgm:pt>
    <dgm:pt modelId="{F998973E-B945-429B-A0F9-C4FECD24FE4D}" type="pres">
      <dgm:prSet presAssocID="{12DBE864-E2AD-42CC-8DB7-A729CB7BBF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A6763-39B8-4D35-BDA5-E36C15BB5BCC}" type="pres">
      <dgm:prSet presAssocID="{12DBE864-E2AD-42CC-8DB7-A729CB7BBFE8}" presName="cycle" presStyleCnt="0"/>
      <dgm:spPr/>
    </dgm:pt>
    <dgm:pt modelId="{C580EDFB-8A2A-447D-B7B5-3DFC349ED9F2}" type="pres">
      <dgm:prSet presAssocID="{025B62F1-1A1E-4DB9-A1B8-0E42204423D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F9DAE-43E8-4D8B-8254-A5B4C90DA429}" type="pres">
      <dgm:prSet presAssocID="{5B4E6FF6-8261-4A98-856B-03E822968CD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8117CE3-A9EC-416C-83C7-F55676CB642A}" type="pres">
      <dgm:prSet presAssocID="{F8719D70-402F-43A7-ACBC-5CDBFDA4CDF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3359F-771E-4A66-B8B5-96C91164CB4A}" type="pres">
      <dgm:prSet presAssocID="{45CD2553-190B-4E51-A5DD-63DC5360A116}" presName="nodeFollowingNodes" presStyleLbl="node1" presStyleIdx="2" presStyleCnt="5" custRadScaleRad="111863" custRadScaleInc="-1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8DB8A-F6E5-49EE-ACC4-BD5FB91E3C85}" type="pres">
      <dgm:prSet presAssocID="{0218449F-52D2-4431-857E-9BC7FD3499C1}" presName="nodeFollowingNodes" presStyleLbl="node1" presStyleIdx="3" presStyleCnt="5" custRadScaleRad="108225" custRadScaleInc="10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1B331-6293-4AD3-B457-ED4E5FB9D503}" type="pres">
      <dgm:prSet presAssocID="{750087D8-0BD5-4F27-989D-B028C49B469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2D2475-82FC-40D6-94E4-8141B5CDE716}" type="presOf" srcId="{750087D8-0BD5-4F27-989D-B028C49B4690}" destId="{D061B331-6293-4AD3-B457-ED4E5FB9D503}" srcOrd="0" destOrd="0" presId="urn:microsoft.com/office/officeart/2005/8/layout/cycle3"/>
    <dgm:cxn modelId="{22ACF31C-231F-4862-991A-CB5A72308A9D}" srcId="{12DBE864-E2AD-42CC-8DB7-A729CB7BBFE8}" destId="{45CD2553-190B-4E51-A5DD-63DC5360A116}" srcOrd="2" destOrd="0" parTransId="{DCEFAF22-A0A7-4AA0-90B8-CBADEB0367FF}" sibTransId="{71B404E4-901E-4370-990D-6BB8E9BBD366}"/>
    <dgm:cxn modelId="{A6F0B0D1-B6B9-4201-BEAA-AC755969B728}" type="presOf" srcId="{12DBE864-E2AD-42CC-8DB7-A729CB7BBFE8}" destId="{F998973E-B945-429B-A0F9-C4FECD24FE4D}" srcOrd="0" destOrd="0" presId="urn:microsoft.com/office/officeart/2005/8/layout/cycle3"/>
    <dgm:cxn modelId="{E2636724-0E11-426E-A893-50620B0A8330}" srcId="{12DBE864-E2AD-42CC-8DB7-A729CB7BBFE8}" destId="{750087D8-0BD5-4F27-989D-B028C49B4690}" srcOrd="4" destOrd="0" parTransId="{36AEC9D3-E5AB-41C4-8047-99D1E910EA40}" sibTransId="{C0D066D4-73CC-427B-93C6-97473915B96A}"/>
    <dgm:cxn modelId="{C0C61F57-66BC-49A9-A5BE-EB40C92BF628}" type="presOf" srcId="{0218449F-52D2-4431-857E-9BC7FD3499C1}" destId="{FF68DB8A-F6E5-49EE-ACC4-BD5FB91E3C85}" srcOrd="0" destOrd="0" presId="urn:microsoft.com/office/officeart/2005/8/layout/cycle3"/>
    <dgm:cxn modelId="{6A85AA1C-1D86-4E37-84A1-F4C847F8F440}" type="presOf" srcId="{45CD2553-190B-4E51-A5DD-63DC5360A116}" destId="{1833359F-771E-4A66-B8B5-96C91164CB4A}" srcOrd="0" destOrd="0" presId="urn:microsoft.com/office/officeart/2005/8/layout/cycle3"/>
    <dgm:cxn modelId="{81DC88B8-CC44-429B-AFE7-8FB493E578BB}" type="presOf" srcId="{F8719D70-402F-43A7-ACBC-5CDBFDA4CDF7}" destId="{F8117CE3-A9EC-416C-83C7-F55676CB642A}" srcOrd="0" destOrd="0" presId="urn:microsoft.com/office/officeart/2005/8/layout/cycle3"/>
    <dgm:cxn modelId="{6A6893E6-3E97-459C-8819-AB7A88F2907D}" srcId="{12DBE864-E2AD-42CC-8DB7-A729CB7BBFE8}" destId="{F8719D70-402F-43A7-ACBC-5CDBFDA4CDF7}" srcOrd="1" destOrd="0" parTransId="{D091A703-DEAB-428E-AA3A-130609BBCAAF}" sibTransId="{03378D58-390D-46E7-A17A-C2D3116C5A0C}"/>
    <dgm:cxn modelId="{BCDC6826-C13C-478D-88CF-AB9AC47AF4F9}" type="presOf" srcId="{025B62F1-1A1E-4DB9-A1B8-0E42204423DB}" destId="{C580EDFB-8A2A-447D-B7B5-3DFC349ED9F2}" srcOrd="0" destOrd="0" presId="urn:microsoft.com/office/officeart/2005/8/layout/cycle3"/>
    <dgm:cxn modelId="{A4FBA617-71AA-4C54-AC5A-0E84BA74BC18}" type="presOf" srcId="{5B4E6FF6-8261-4A98-856B-03E822968CDC}" destId="{3BDF9DAE-43E8-4D8B-8254-A5B4C90DA429}" srcOrd="0" destOrd="0" presId="urn:microsoft.com/office/officeart/2005/8/layout/cycle3"/>
    <dgm:cxn modelId="{4258CF12-EC76-46FA-A923-F7F245457E2C}" srcId="{12DBE864-E2AD-42CC-8DB7-A729CB7BBFE8}" destId="{0218449F-52D2-4431-857E-9BC7FD3499C1}" srcOrd="3" destOrd="0" parTransId="{3C480BF0-09E5-453A-AC5B-06626525BA9F}" sibTransId="{C884351D-A663-428A-BA27-EEC37C2B70D8}"/>
    <dgm:cxn modelId="{071F9F75-83AF-4818-A2DB-1E0C109C5714}" srcId="{12DBE864-E2AD-42CC-8DB7-A729CB7BBFE8}" destId="{025B62F1-1A1E-4DB9-A1B8-0E42204423DB}" srcOrd="0" destOrd="0" parTransId="{3E1E8497-B301-404C-83AC-1BB3C120D09C}" sibTransId="{5B4E6FF6-8261-4A98-856B-03E822968CDC}"/>
    <dgm:cxn modelId="{67138168-1A4A-4D69-8676-2CC2990968ED}" type="presParOf" srcId="{F998973E-B945-429B-A0F9-C4FECD24FE4D}" destId="{59EA6763-39B8-4D35-BDA5-E36C15BB5BCC}" srcOrd="0" destOrd="0" presId="urn:microsoft.com/office/officeart/2005/8/layout/cycle3"/>
    <dgm:cxn modelId="{D6C9A5C3-81B3-49CB-BCA5-B383C66A5280}" type="presParOf" srcId="{59EA6763-39B8-4D35-BDA5-E36C15BB5BCC}" destId="{C580EDFB-8A2A-447D-B7B5-3DFC349ED9F2}" srcOrd="0" destOrd="0" presId="urn:microsoft.com/office/officeart/2005/8/layout/cycle3"/>
    <dgm:cxn modelId="{1DD732E2-5E3E-478E-963F-14B3A1566215}" type="presParOf" srcId="{59EA6763-39B8-4D35-BDA5-E36C15BB5BCC}" destId="{3BDF9DAE-43E8-4D8B-8254-A5B4C90DA429}" srcOrd="1" destOrd="0" presId="urn:microsoft.com/office/officeart/2005/8/layout/cycle3"/>
    <dgm:cxn modelId="{575A9620-C983-4456-B217-21904ECB758F}" type="presParOf" srcId="{59EA6763-39B8-4D35-BDA5-E36C15BB5BCC}" destId="{F8117CE3-A9EC-416C-83C7-F55676CB642A}" srcOrd="2" destOrd="0" presId="urn:microsoft.com/office/officeart/2005/8/layout/cycle3"/>
    <dgm:cxn modelId="{A0D107E2-EB44-4AF4-8F46-703F132DCC13}" type="presParOf" srcId="{59EA6763-39B8-4D35-BDA5-E36C15BB5BCC}" destId="{1833359F-771E-4A66-B8B5-96C91164CB4A}" srcOrd="3" destOrd="0" presId="urn:microsoft.com/office/officeart/2005/8/layout/cycle3"/>
    <dgm:cxn modelId="{AF53383E-08D5-4A7D-8B99-10E1B6DAE966}" type="presParOf" srcId="{59EA6763-39B8-4D35-BDA5-E36C15BB5BCC}" destId="{FF68DB8A-F6E5-49EE-ACC4-BD5FB91E3C85}" srcOrd="4" destOrd="0" presId="urn:microsoft.com/office/officeart/2005/8/layout/cycle3"/>
    <dgm:cxn modelId="{E5C09179-D1EB-4466-A543-B45F70182886}" type="presParOf" srcId="{59EA6763-39B8-4D35-BDA5-E36C15BB5BCC}" destId="{D061B331-6293-4AD3-B457-ED4E5FB9D503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F9DAE-43E8-4D8B-8254-A5B4C90DA429}">
      <dsp:nvSpPr>
        <dsp:cNvPr id="0" name=""/>
        <dsp:cNvSpPr/>
      </dsp:nvSpPr>
      <dsp:spPr>
        <a:xfrm>
          <a:off x="1867779" y="-27638"/>
          <a:ext cx="4494040" cy="4494040"/>
        </a:xfrm>
        <a:prstGeom prst="circularArrow">
          <a:avLst>
            <a:gd name="adj1" fmla="val 5544"/>
            <a:gd name="adj2" fmla="val 330680"/>
            <a:gd name="adj3" fmla="val 13765712"/>
            <a:gd name="adj4" fmla="val 17392183"/>
            <a:gd name="adj5" fmla="val 575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0EDFB-8A2A-447D-B7B5-3DFC349ED9F2}">
      <dsp:nvSpPr>
        <dsp:cNvPr id="0" name=""/>
        <dsp:cNvSpPr/>
      </dsp:nvSpPr>
      <dsp:spPr>
        <a:xfrm>
          <a:off x="3057971" y="1135"/>
          <a:ext cx="2113657" cy="105682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специалисты по сопровождению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09561" y="52725"/>
        <a:ext cx="2010477" cy="953648"/>
      </dsp:txXfrm>
    </dsp:sp>
    <dsp:sp modelId="{F8117CE3-A9EC-416C-83C7-F55676CB642A}">
      <dsp:nvSpPr>
        <dsp:cNvPr id="0" name=""/>
        <dsp:cNvSpPr/>
      </dsp:nvSpPr>
      <dsp:spPr>
        <a:xfrm>
          <a:off x="4880609" y="1325359"/>
          <a:ext cx="2113657" cy="105682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>
              <a:latin typeface="Times New Roman" pitchFamily="18" charset="0"/>
              <a:cs typeface="Times New Roman" pitchFamily="18" charset="0"/>
            </a:rPr>
            <a:t>тьюторы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32199" y="1376949"/>
        <a:ext cx="2010477" cy="953648"/>
      </dsp:txXfrm>
    </dsp:sp>
    <dsp:sp modelId="{1833359F-771E-4A66-B8B5-96C91164CB4A}">
      <dsp:nvSpPr>
        <dsp:cNvPr id="0" name=""/>
        <dsp:cNvSpPr/>
      </dsp:nvSpPr>
      <dsp:spPr>
        <a:xfrm>
          <a:off x="4546839" y="3459995"/>
          <a:ext cx="2113657" cy="105682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сотрудники  университета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98429" y="3511585"/>
        <a:ext cx="2010477" cy="953648"/>
      </dsp:txXfrm>
    </dsp:sp>
    <dsp:sp modelId="{FF68DB8A-F6E5-49EE-ACC4-BD5FB91E3C85}">
      <dsp:nvSpPr>
        <dsp:cNvPr id="0" name=""/>
        <dsp:cNvSpPr/>
      </dsp:nvSpPr>
      <dsp:spPr>
        <a:xfrm>
          <a:off x="1666525" y="3455624"/>
          <a:ext cx="2113657" cy="105682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переводчики РЖЯ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18115" y="3507214"/>
        <a:ext cx="2010477" cy="953648"/>
      </dsp:txXfrm>
    </dsp:sp>
    <dsp:sp modelId="{D061B331-6293-4AD3-B457-ED4E5FB9D503}">
      <dsp:nvSpPr>
        <dsp:cNvPr id="0" name=""/>
        <dsp:cNvSpPr/>
      </dsp:nvSpPr>
      <dsp:spPr>
        <a:xfrm>
          <a:off x="1235333" y="1325359"/>
          <a:ext cx="2113657" cy="105682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программисты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86923" y="1376949"/>
        <a:ext cx="2010477" cy="953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36729-D50F-4831-85E5-8CB2A273F727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F0F1E-B448-4FEC-A472-5465C82C8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0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111EA-3772-4872-AF3C-F1D9B6FC729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61C2F7-5C27-45C5-BD64-462EBEDA6A16}" type="slidenum">
              <a:rPr lang="ru-RU" smtClean="0"/>
              <a:pPr>
                <a:defRPr/>
              </a:pPr>
              <a:t>60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99EE13-6AEB-4944-A4E2-3144A08A743E}" type="slidenum">
              <a:rPr lang="ru-RU" smtClean="0"/>
              <a:pPr>
                <a:defRPr/>
              </a:pPr>
              <a:t>61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414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D6DE54-9D68-4706-95AD-1847DEE315CD}" type="slidenum">
              <a:rPr lang="ru-RU" smtClean="0"/>
              <a:pPr>
                <a:defRPr/>
              </a:pPr>
              <a:t>62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A7A5EA-F1DC-41FE-B34D-A4BC56DC09DB}" type="slidenum">
              <a:rPr lang="ru-RU" smtClean="0"/>
              <a:pPr>
                <a:defRPr/>
              </a:pPr>
              <a:t>63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B86F8D-8363-4632-A21A-52348A363F4E}" type="slidenum">
              <a:rPr lang="ru-RU" smtClean="0"/>
              <a:pPr>
                <a:defRPr/>
              </a:pPr>
              <a:t>64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722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EB4159-6AFD-47AF-AD71-1C6448CE214B}" type="slidenum">
              <a:rPr lang="ru-RU" smtClean="0"/>
              <a:pPr>
                <a:defRPr/>
              </a:pPr>
              <a:t>65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C3CD04-7BCF-43E3-B120-6A50D97AE457}" type="slidenum">
              <a:rPr lang="ru-RU" smtClean="0"/>
              <a:pPr>
                <a:defRPr/>
              </a:pPr>
              <a:t>66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926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23B8B2-8330-4092-BEBE-A8DECFAF3060}" type="slidenum">
              <a:rPr lang="ru-RU" smtClean="0"/>
              <a:pPr>
                <a:defRPr/>
              </a:pPr>
              <a:t>67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737225-EE6D-4522-B94E-9DC2C2CDC5E9}" type="slidenum">
              <a:rPr lang="ru-RU" smtClean="0"/>
              <a:pPr>
                <a:defRPr/>
              </a:pPr>
              <a:t>68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131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F8D78A-C30B-4530-9A81-38262B79A1F9}" type="slidenum">
              <a:rPr lang="ru-RU" smtClean="0"/>
              <a:pPr>
                <a:defRPr/>
              </a:pPr>
              <a:t>69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111EA-3772-4872-AF3C-F1D9B6FC729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2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F1F2-7F45-43DA-99CC-E06DC06BDC0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477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111EA-3772-4872-AF3C-F1D9B6FC729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16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3B9C05-A7E3-47AB-B412-CFA8EA9725F7}" type="slidenum">
              <a:rPr lang="ru-RU" smtClean="0"/>
              <a:pPr>
                <a:defRPr/>
              </a:pPr>
              <a:t>54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EC58D-783F-4A4B-9E56-C74048464063}" type="slidenum">
              <a:rPr lang="ru-RU" smtClean="0"/>
              <a:pPr>
                <a:defRPr/>
              </a:pPr>
              <a:t>55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878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245E68-A219-47D6-9486-E7ECD78D6259}" type="slidenum">
              <a:rPr lang="ru-RU" smtClean="0"/>
              <a:pPr>
                <a:defRPr/>
              </a:pPr>
              <a:t>56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BDC548-1772-4FC9-A5D8-FB58510D2C54}" type="slidenum">
              <a:rPr lang="ru-RU" smtClean="0"/>
              <a:pPr>
                <a:defRPr/>
              </a:pPr>
              <a:t>58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4C71-B6EC-4522-8047-FEA609F23D29}" type="slidenum">
              <a:rPr lang="ru-RU" smtClean="0"/>
              <a:pPr>
                <a:defRPr/>
              </a:pPr>
              <a:t>59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467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6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14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4658A-BBAD-48BE-9B02-D7F6EDA4D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44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18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5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12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1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6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8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6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EC5B3-16B7-4B9C-8D3E-B2D2B80396AB}" type="datetimeFigureOut">
              <a:rPr lang="ru-RU" smtClean="0"/>
              <a:t>16.11.2025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24E51-C391-42D8-BF34-6741A77B2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65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.nspu.ru/Videouroki_po_razv_tvor_sposob_Piskun_2020/1.html" TargetMode="External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http://ebook.nspu.ru/Lec_dlya_rod_po_soc_adapt_Piskun_2020/1.html" TargetMode="Externa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&#1086;&#1094;&#1076;&#1082;.&#1088;&#1092;/obrazovanie-i-sotsializatsiya-detej-s-ov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elibrary.ru/item.asp?id=47132836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agistr54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flogiston.ru/articles/social/zhukov-hrenov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.ru/persons/8133/sergei-esenin" TargetMode="Externa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6.jpeg"/><Relationship Id="rId2" Type="http://schemas.openxmlformats.org/officeDocument/2006/relationships/audio" Target="../media/media2.flac"/><Relationship Id="rId1" Type="http://schemas.microsoft.com/office/2007/relationships/media" Target="../media/media2.flac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sytests.org/emo/san.html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nspu.ru/lp/id" TargetMode="External"/><Relationship Id="rId2" Type="http://schemas.openxmlformats.org/officeDocument/2006/relationships/hyperlink" Target="https://psy.su/persons/100_psihologov_rossii/psy/8080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hyperlink" Target="https://psytests.org/eq/yusepl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s://psytests.org/emvol/ehlersA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s://psytests.org/emvol/knassrtA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gif"/><Relationship Id="rId4" Type="http://schemas.openxmlformats.org/officeDocument/2006/relationships/image" Target="../media/image1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3.jpeg"/><Relationship Id="rId7" Type="http://schemas.openxmlformats.org/officeDocument/2006/relationships/diagramData" Target="../diagrams/data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microsoft.com/office/2007/relationships/diagramDrawing" Target="../diagrams/drawing1.xml"/><Relationship Id="rId5" Type="http://schemas.openxmlformats.org/officeDocument/2006/relationships/image" Target="../media/image35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4.jp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5415" y="2145846"/>
            <a:ext cx="6596743" cy="193892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Инклюзивное </a:t>
            </a:r>
            <a:br>
              <a:rPr lang="ru-RU" sz="4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пространство личности: ценность или обременение</a:t>
            </a:r>
            <a:endParaRPr lang="ru-RU" sz="4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38" y="212035"/>
            <a:ext cx="4107281" cy="1524000"/>
          </a:xfrm>
          <a:prstGeom prst="rect">
            <a:avLst/>
          </a:prstGeom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4286854" y="4853700"/>
            <a:ext cx="5436807" cy="1992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bg1"/>
                </a:solidFill>
              </a:rPr>
              <a:t>Агавелян Рубен Оганесович</a:t>
            </a:r>
          </a:p>
          <a:p>
            <a:pPr algn="l"/>
            <a:r>
              <a:rPr lang="ru-RU" sz="1600" dirty="0" smtClean="0">
                <a:solidFill>
                  <a:schemeClr val="bg1"/>
                </a:solidFill>
              </a:rPr>
              <a:t>доктор психологических наук, профессор,  Почётный </a:t>
            </a:r>
          </a:p>
          <a:p>
            <a:pPr algn="l"/>
            <a:r>
              <a:rPr lang="ru-RU" sz="1600" dirty="0" smtClean="0">
                <a:solidFill>
                  <a:schemeClr val="bg1"/>
                </a:solidFill>
              </a:rPr>
              <a:t>работник общего образования Российской Федерации,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профессор каф. коррекционной педагогики и психологии </a:t>
            </a:r>
          </a:p>
          <a:p>
            <a:pPr algn="l"/>
            <a:r>
              <a:rPr lang="ru-RU" sz="1600" dirty="0" smtClean="0">
                <a:solidFill>
                  <a:schemeClr val="bg1"/>
                </a:solidFill>
              </a:rPr>
              <a:t>института детства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ФГБОУ ВО «НГПУ»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5700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1170" y="9715"/>
            <a:ext cx="4634098" cy="772566"/>
          </a:xfrm>
        </p:spPr>
        <p:txBody>
          <a:bodyPr>
            <a:noAutofit/>
          </a:bodyPr>
          <a:lstStyle/>
          <a:p>
            <a:pPr lvl="1"/>
            <a:r>
              <a:rPr lang="ru-RU" sz="29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и </a:t>
            </a:r>
            <a:r>
              <a:rPr lang="ru-RU" sz="29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партнёры</a:t>
            </a:r>
            <a:endParaRPr lang="ru-RU" sz="29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2024" y="162113"/>
            <a:ext cx="5544616" cy="645741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НГТУ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DEAF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репетитор, вожатый;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сурдофон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субтитрами и переводом на РЖЯ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  инженерный  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инклюзивный  клуб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NSTU projects DEAF – tutor, counselor; sign language, with subtitles and translation into Russian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 Language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  engineering inclusive club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fcec\Downloads\WhatsApp Image 2023-09-06 at 06.05.0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3"/>
          <a:stretch/>
        </p:blipFill>
        <p:spPr bwMode="auto">
          <a:xfrm>
            <a:off x="0" y="912900"/>
            <a:ext cx="6195269" cy="48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fcec\Downloads\WhatsApp Image 2023-09-06 at 06.14.2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9" b="38353"/>
          <a:stretch/>
        </p:blipFill>
        <p:spPr bwMode="auto">
          <a:xfrm>
            <a:off x="0" y="4483611"/>
            <a:ext cx="7028158" cy="237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fcec\Downloads\WhatsApp Image 2023-09-06 at 06.15.25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r="2747" b="27253"/>
          <a:stretch/>
        </p:blipFill>
        <p:spPr bwMode="auto">
          <a:xfrm>
            <a:off x="6195269" y="2939430"/>
            <a:ext cx="5996731" cy="39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4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fcec\Downloads\WhatsApp Image 2023-09-06 at 06.12.3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03156" y="-688510"/>
            <a:ext cx="4131065" cy="550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fcec\Downloads\WhatsApp Image 2023-09-06 at 06.16.3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fcec\Downloads\WhatsApp Image 2023-09-06 at 06.20.47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9"/>
          <a:stretch/>
        </p:blipFill>
        <p:spPr bwMode="auto">
          <a:xfrm>
            <a:off x="5122745" y="3845436"/>
            <a:ext cx="5508086" cy="301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7" descr="C:\Users\User\Полина Штофф\От Лены с любовью\файлы ДЛЯ РЕДАКЦИИ\Логотипы НГПУ\Логотип НГПУ для рассылки\Логотип НГПУ в PNG без ф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99" y="2415415"/>
            <a:ext cx="1534502" cy="11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http://prepod.nspu.ru/file.php/908/PICT00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r="13912"/>
          <a:stretch/>
        </p:blipFill>
        <p:spPr bwMode="auto">
          <a:xfrm flipH="1">
            <a:off x="2159559" y="1785508"/>
            <a:ext cx="3327617" cy="3198361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635494" y="5078957"/>
            <a:ext cx="4271797" cy="135421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более 200 широко востребованных научных публикаций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 научным руководством подготовлены 33  кандидат наук, 2 доктора наук по специальной психологии, коррекционной педагогике, теории и методике профессионального образования.</a:t>
            </a:r>
            <a:endParaRPr lang="ru-RU" sz="13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5705" y="244857"/>
            <a:ext cx="8611439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1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школе аспиранта М.С. Певзнер, </a:t>
            </a:r>
          </a:p>
          <a:p>
            <a:pPr lvl="1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профессора О. К. Агавеляна «ФЕНОМЕНОЛОГИЯ ОБЩЕНИЯ В СПЕЦИАЛЬНОЙ ПЕДАГОГИКЕ И ПСИХОЛОГИИ»  – 35 лет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03979" y="2011731"/>
            <a:ext cx="6096000" cy="279050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Социальная олигофренопсихология: монография. – Новосибирск, 2018. – 119 с.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Голос человека как психологический феномен: монография. – Новосибирск, 2010. – 305 с.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Современные теоретические и прикладные аспекты специальной психологии и коррекционной педагогики: монография. – Новосибирск, 2004. - 412 с.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 – перцептивные особенности детей с нарушениями развития: монография. – Челябинск, 1999. – 357 с.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Агавелян О.К. и др. Билингвистическое пространство образования как ресурс развития творческих способностей и социально – психологической адаптации детей с нарушением слуха // 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 for Education Today. T.11.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2021. - №2. – С. 172-196.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51171" y="5077306"/>
            <a:ext cx="6096000" cy="1559401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1964 г., окончил МГПИ им. В.И. Ленина, олигофренопедагог и логопед; инспектор детских домов и школ-интернатов </a:t>
            </a:r>
            <a:r>
              <a:rPr lang="ru-RU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Минпроса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Арм.ССР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доцент, профессор </a:t>
            </a:r>
            <a:r>
              <a:rPr lang="ru-RU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Арм.ГПИ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им. Х. Абовяна; профессор </a:t>
            </a:r>
            <a:r>
              <a:rPr lang="ru-RU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БиГПИ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им. В.М. Шукшина; основатель и первый декан факультета психологии </a:t>
            </a:r>
            <a:r>
              <a:rPr lang="ru-RU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Чел.ГУ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член двух диссертационных советов по специальной (коррекционной) психологии в г. Екатеринбурге и Нижнем Новгороде; проректор по науке </a:t>
            </a:r>
            <a:r>
              <a:rPr lang="ru-RU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НИПКиПРО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профессор ФГБОУ ВО «НГПУ».</a:t>
            </a:r>
          </a:p>
        </p:txBody>
      </p:sp>
    </p:spTree>
    <p:extLst>
      <p:ext uri="{BB962C8B-B14F-4D97-AF65-F5344CB8AC3E}">
        <p14:creationId xmlns:p14="http://schemas.microsoft.com/office/powerpoint/2010/main" val="18355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6417" y="237779"/>
            <a:ext cx="9716508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b="1" dirty="0" smtClean="0"/>
              <a:t>Традиционный эвристический проект День дефектологии </a:t>
            </a:r>
          </a:p>
          <a:p>
            <a:pPr algn="ctr"/>
            <a:r>
              <a:rPr lang="ru-RU" b="1" dirty="0" smtClean="0"/>
              <a:t>в рамках дней науки ФГБОУ ВО «НГПУ» 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5331" y="1090843"/>
            <a:ext cx="10318680" cy="12721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ru-RU" sz="2100" i="1" dirty="0"/>
              <a:t>	</a:t>
            </a:r>
            <a:r>
              <a:rPr lang="ru-RU" sz="3700" b="1" dirty="0"/>
              <a:t>День «Д» в НГПУ - 20 лет  - (1001)участник</a:t>
            </a:r>
          </a:p>
          <a:p>
            <a:endParaRPr lang="ru-RU" sz="37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35825" t="8001" r="36416" b="22700"/>
          <a:stretch/>
        </p:blipFill>
        <p:spPr>
          <a:xfrm>
            <a:off x="1679509" y="2548887"/>
            <a:ext cx="1696584" cy="23824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6416" t="8001" r="36416" b="22700"/>
          <a:stretch/>
        </p:blipFill>
        <p:spPr>
          <a:xfrm>
            <a:off x="3650905" y="2560209"/>
            <a:ext cx="1728192" cy="24795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35825" t="8001" r="35825" b="22700"/>
          <a:stretch/>
        </p:blipFill>
        <p:spPr>
          <a:xfrm>
            <a:off x="5604615" y="2548887"/>
            <a:ext cx="1803331" cy="24795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1" t="3939" r="2768" b="50961"/>
          <a:stretch/>
        </p:blipFill>
        <p:spPr>
          <a:xfrm>
            <a:off x="9585853" y="2548886"/>
            <a:ext cx="1714144" cy="2479580"/>
          </a:xfrm>
          <a:prstGeom prst="rect">
            <a:avLst/>
          </a:prstGeom>
        </p:spPr>
      </p:pic>
      <p:pic>
        <p:nvPicPr>
          <p:cNvPr id="21" name="Picture 2" descr="https://nspu.ru/events/%D0%B4%D0%B423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45" y="2548887"/>
            <a:ext cx="1766315" cy="24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57678" t="21651" r="28738" b="53150"/>
          <a:stretch/>
        </p:blipFill>
        <p:spPr>
          <a:xfrm>
            <a:off x="1951737" y="5238615"/>
            <a:ext cx="1152128" cy="12022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/>
          <a:srcRect l="57087" t="21651" r="28738" b="52100"/>
          <a:stretch/>
        </p:blipFill>
        <p:spPr>
          <a:xfrm>
            <a:off x="3767742" y="5238615"/>
            <a:ext cx="1200133" cy="12501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/>
          <a:srcRect l="57087" t="21651" r="28738" b="52100"/>
          <a:stretch/>
        </p:blipFill>
        <p:spPr>
          <a:xfrm>
            <a:off x="5807968" y="5192573"/>
            <a:ext cx="1192664" cy="1242359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3" t="30493" r="4456" b="23658"/>
          <a:stretch/>
        </p:blipFill>
        <p:spPr bwMode="auto">
          <a:xfrm>
            <a:off x="7842931" y="5192573"/>
            <a:ext cx="1325743" cy="12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fcec\Downloads\qr-code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60" y="5210284"/>
            <a:ext cx="1161521" cy="11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8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071664" y="16211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Абрис Проектов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54661" y="1005706"/>
            <a:ext cx="32340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А. Петроченко, О.Ю. Пискун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фильм с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субтитрированием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Видеоуроки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развитию способностей у глухих детей посредством билингвизма на литературной основе»</a:t>
            </a:r>
          </a:p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ebook.nspu.ru/Videouroki_po_razv_tvor_sposob_Piskun_2020/1.html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61" y="2919517"/>
            <a:ext cx="3169525" cy="210978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574023" y="1045755"/>
            <a:ext cx="32340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Е.Д. Штатных, О.Ю. Пискун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«Лекции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по социальной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глухих  дошкольников: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формат»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ebook.nspu.ru/Lec_dlya_rod_po_soc_adapt_Piskun_2020/1.html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16" y="2849115"/>
            <a:ext cx="2963818" cy="215535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845833" y="5112408"/>
            <a:ext cx="9865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 в инклюзивном образовании является оптимальным решением на вызовы сегодняшнего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58423" y="5617191"/>
            <a:ext cx="42571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О.Ю. Пискун, 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психологических наук, доцент,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РЦ СО ОВЗ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«НГПУ», главный редактор научного журнала  «День дефектологии»</a:t>
            </a:r>
            <a:endParaRPr lang="ru-RU" sz="1400" dirty="0"/>
          </a:p>
        </p:txBody>
      </p:sp>
      <p:pic>
        <p:nvPicPr>
          <p:cNvPr id="1026" name="Picture 2" descr="Семья и Дети&quot; – Региональный ресурсный цент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01" y="5516866"/>
            <a:ext cx="1223144" cy="122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733630" y="1926338"/>
            <a:ext cx="10941535" cy="3719088"/>
            <a:chOff x="1775520" y="1986328"/>
            <a:chExt cx="9528425" cy="2874431"/>
          </a:xfrm>
        </p:grpSpPr>
        <p:pic>
          <p:nvPicPr>
            <p:cNvPr id="15" name="Picture 8" descr="Лев Выготский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6160" y="2007420"/>
              <a:ext cx="3767785" cy="2827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Новосибирский Оперный Театр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520" y="1986328"/>
              <a:ext cx="4315962" cy="287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https://www.demoscope.ru/weekly/2003/0133/img/lisitsky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920" y="2005765"/>
              <a:ext cx="2782634" cy="282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1308227" y="5659597"/>
            <a:ext cx="9912309" cy="659756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НОВАТ – (Новосибирск)               Эль Лисицкий                  Л.С. Выготский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2888" y="899922"/>
            <a:ext cx="9165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общего между этими изображениями?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183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572188" y="1158633"/>
            <a:ext cx="9276341" cy="2916959"/>
            <a:chOff x="1929507" y="1289899"/>
            <a:chExt cx="9455733" cy="2760229"/>
          </a:xfrm>
        </p:grpSpPr>
        <p:pic>
          <p:nvPicPr>
            <p:cNvPr id="15" name="Picture 2" descr="Фото: Unsplas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507" y="1289899"/>
              <a:ext cx="4893131" cy="2760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Пикселизация картинки: что такое эффект мозаики, как сделать фото  пиксельным в фотошопе, способы сохранить пиксель арт без потери качеств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080" y="1289899"/>
              <a:ext cx="4569160" cy="2741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677944" y="237779"/>
            <a:ext cx="7347858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Пикселизация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образовательного результата 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карьерных предпочтений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30152" r="4675" b="23834"/>
          <a:stretch/>
        </p:blipFill>
        <p:spPr bwMode="auto">
          <a:xfrm>
            <a:off x="985844" y="4212031"/>
            <a:ext cx="2366020" cy="238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s://elibrary.ru/itemfiles/0/4/9/8/5/4/9/5/0/42408cf3-9c1d-4916-b3e8-bf505afac3e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21" y="4212031"/>
            <a:ext cx="1574553" cy="23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51873" y="4341155"/>
            <a:ext cx="6096000" cy="1231102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dirty="0"/>
              <a:t>Л. С. ВЫГОТСКИЙ И А. Р. ЛУРИЯ: КУЛЬТУРНО-ИСТОРИЧЕСКАЯ ПСИХОЛОГИЯ И ВОПРОСЫ ЦИФРОВИЗАЦИИ В СОЦИАЛЬНЫХ ПРАКТИКАХ (материалы конгресса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Новосибирск, 2022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8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6473" y="234670"/>
            <a:ext cx="9793088" cy="146193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Белая книга инклюзивных профессий </a:t>
            </a:r>
          </a:p>
          <a:p>
            <a:pPr algn="ctr"/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(профессиональное и жизненное самоопределение подростков с особыми образовательными потребностями)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6473" y="1728490"/>
            <a:ext cx="10203229" cy="27494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100" dirty="0"/>
              <a:t>Переосмысление современной системы профориентации инклюзивной молодежи (Выбор на основе впечатления, конструирование личного бренда)</a:t>
            </a:r>
            <a:br>
              <a:rPr lang="ru-RU" sz="2100" dirty="0"/>
            </a:br>
            <a:r>
              <a:rPr lang="ru-RU" sz="2100" dirty="0"/>
              <a:t>Главный результат это успешность в доступной профессии </a:t>
            </a:r>
          </a:p>
          <a:p>
            <a:r>
              <a:rPr lang="ru-RU" sz="2100" dirty="0"/>
              <a:t>Единый подход к процессу сопровождения </a:t>
            </a:r>
          </a:p>
          <a:p>
            <a:r>
              <a:rPr lang="ru-RU" sz="2100" dirty="0"/>
              <a:t>Индивидуальные траектории профориентации</a:t>
            </a:r>
          </a:p>
          <a:p>
            <a:r>
              <a:rPr lang="ru-RU" sz="2100" dirty="0"/>
              <a:t>Планирование и введение новых функций и должностей (Академический менторинг)</a:t>
            </a:r>
          </a:p>
          <a:p>
            <a:r>
              <a:rPr lang="ru-RU" sz="2100" dirty="0" err="1"/>
              <a:t>Многовекторная</a:t>
            </a:r>
            <a:r>
              <a:rPr lang="ru-RU" sz="2100" dirty="0"/>
              <a:t> межведомственная координация</a:t>
            </a:r>
          </a:p>
          <a:p>
            <a:endParaRPr lang="ru-RU" sz="2100" dirty="0"/>
          </a:p>
        </p:txBody>
      </p:sp>
      <p:pic>
        <p:nvPicPr>
          <p:cNvPr id="15" name="Picture 18" descr="30.03 проходит Профессиональный перформанс «Готовлюсь к профессии» в рамках марафона поддержки людей с синдромом Дау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6" y="4081236"/>
            <a:ext cx="4835797" cy="272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1.livelib.ru/boocover/1001422113/200/128a/Vissarion_Belinskij__Pismo_k_Gogoly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1"/>
          <a:stretch/>
        </p:blipFill>
        <p:spPr bwMode="auto">
          <a:xfrm>
            <a:off x="9383618" y="3829970"/>
            <a:ext cx="1741311" cy="220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60096" y="6030342"/>
            <a:ext cx="5231904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100" b="1" dirty="0"/>
              <a:t>«Труд облагораживает душу человека»</a:t>
            </a:r>
          </a:p>
          <a:p>
            <a:pPr algn="r"/>
            <a:r>
              <a:rPr lang="ru-RU" sz="2100" dirty="0"/>
              <a:t>Виссарион Григорьевич Белинский</a:t>
            </a:r>
          </a:p>
        </p:txBody>
      </p:sp>
      <p:pic>
        <p:nvPicPr>
          <p:cNvPr id="1026" name="Picture 2" descr="C:\Users\fcec\Downloads\Рис книга-Photoro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18" y="1511494"/>
            <a:ext cx="2868053" cy="208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fcec\Downloads\qr-code (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829970"/>
            <a:ext cx="2092425" cy="20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2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4401" y="237779"/>
            <a:ext cx="8559800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Культура академического менторинга </a:t>
            </a:r>
          </a:p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специальном образовании</a:t>
            </a:r>
            <a:b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83499" y="1700808"/>
            <a:ext cx="10318680" cy="4514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ru-RU" sz="21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1" t="30152" r="4239" b="23834"/>
          <a:stretch/>
        </p:blipFill>
        <p:spPr bwMode="auto">
          <a:xfrm>
            <a:off x="717353" y="2152213"/>
            <a:ext cx="2997281" cy="291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6" t="30152" r="4674" b="23834"/>
          <a:stretch/>
        </p:blipFill>
        <p:spPr bwMode="auto">
          <a:xfrm>
            <a:off x="7073039" y="2041325"/>
            <a:ext cx="3022477" cy="302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ГПиН_лого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30" y="1336245"/>
            <a:ext cx="2784309" cy="255064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85446" y="5220576"/>
            <a:ext cx="5352256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Выступление в записи на 41 й минуте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Международного Форума «Педагогическое образование в условиях глобальной цифровизации» Россия - КНР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43129" y="5436021"/>
            <a:ext cx="2082295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Mentor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Handbook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29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91345" y="434297"/>
            <a:ext cx="9889099" cy="591847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125388">
              <a:lnSpc>
                <a:spcPct val="80000"/>
              </a:lnSpc>
              <a:defRPr/>
            </a:pP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Мультиканальная интегративная дидактика в специальном и инклюзивном образовании</a:t>
            </a:r>
          </a:p>
        </p:txBody>
      </p:sp>
      <p:pic>
        <p:nvPicPr>
          <p:cNvPr id="17" name="Picture 2" descr="https://www.centroleonardo-education.it/wp-content/uploads/2021/03/La-didattica-multicana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27" y="1715160"/>
            <a:ext cx="3475343" cy="449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cec\Downloads\qr-code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75" y="1723973"/>
            <a:ext cx="2240261" cy="22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39126" y="1674749"/>
            <a:ext cx="3936437" cy="2462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900" dirty="0"/>
              <a:t>ВОСПИТАНИЕ СОВРЕМЕННОЙ КУЛЬТУРЫ ЦИФРОВОГО РАЗНООБРАЗИЯ В СИСТЕМЕ СПЕЦИАЛЬНОГО ОБРАЗОВАНИЯ: ПОТРЕБНОСТЬ В МНОГОКАНАЛЬНОЙ ИНТЕГРАТИВНОЙ ДИДАКТИКЕ И АССИСТИВНЫХ ТЕХНОЛОГИЯХ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13075" y="4954851"/>
            <a:ext cx="6096000" cy="1231102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Бесшовное инклюзивное образование </a:t>
            </a:r>
            <a:r>
              <a:rPr lang="ru-RU" dirty="0"/>
              <a:t>как новый идеологический подход в обучении, требующий  высокого уровня профессионализма, гибкости, ресурсов – временных, методологических и информационных. </a:t>
            </a:r>
          </a:p>
        </p:txBody>
      </p:sp>
    </p:spTree>
    <p:extLst>
      <p:ext uri="{BB962C8B-B14F-4D97-AF65-F5344CB8AC3E}">
        <p14:creationId xmlns:p14="http://schemas.microsoft.com/office/powerpoint/2010/main" val="25201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2715" y="379733"/>
            <a:ext cx="6596743" cy="120952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XXII День «Д» </a:t>
            </a:r>
            <a:endParaRPr lang="ru-RU" sz="8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050" name="Picture 2" descr="C:\Users\fcec\Downloads\qr-cod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118680"/>
            <a:ext cx="3220002" cy="32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xn--d1amk6a.xn--p1ai/wp-content/uploads/2023/04/%D0%98%D0%9E-%D0%BA%D0%B0%D1%80%D1%82%D0%B0-%D0%B8%D0%B7%D0%BC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25"/>
            <a:ext cx="85725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encrypted-tbn1.gstatic.com/images?q=tbn:ANd9GcTIxVQGepHUFJ9Tuc2Q8no0XG3gGecVCtkpvCvR3DvcKAJNF1q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9" y="217638"/>
            <a:ext cx="1779133" cy="15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t="22632" r="51349" b="59033"/>
          <a:stretch/>
        </p:blipFill>
        <p:spPr bwMode="auto">
          <a:xfrm>
            <a:off x="2050030" y="175639"/>
            <a:ext cx="3528039" cy="124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Герб Новосибирской области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39" y="217638"/>
            <a:ext cx="988182" cy="120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671937" y="5580757"/>
            <a:ext cx="5628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ru-RU" dirty="0" err="1">
                <a:hlinkClick r:id="rId7"/>
              </a:rPr>
              <a:t>оцдк.рф</a:t>
            </a:r>
            <a:r>
              <a:rPr lang="ru-RU" dirty="0">
                <a:hlinkClick r:id="rId7"/>
              </a:rPr>
              <a:t>/</a:t>
            </a:r>
            <a:r>
              <a:rPr lang="en-US" dirty="0" err="1" smtClean="0">
                <a:hlinkClick r:id="rId7"/>
              </a:rPr>
              <a:t>obrazovanie</a:t>
            </a:r>
            <a:r>
              <a:rPr lang="en-US" dirty="0" smtClean="0">
                <a:hlinkClick r:id="rId7"/>
              </a:rPr>
              <a:t>-</a:t>
            </a:r>
            <a:r>
              <a:rPr lang="en-US" dirty="0" err="1" smtClean="0">
                <a:hlinkClick r:id="rId7"/>
              </a:rPr>
              <a:t>i</a:t>
            </a:r>
            <a:r>
              <a:rPr lang="en-US" dirty="0" smtClean="0">
                <a:hlinkClick r:id="rId7"/>
              </a:rPr>
              <a:t>-</a:t>
            </a:r>
            <a:r>
              <a:rPr lang="en-US" dirty="0" err="1" smtClean="0">
                <a:hlinkClick r:id="rId7"/>
              </a:rPr>
              <a:t>sotsializatsiya</a:t>
            </a:r>
            <a:r>
              <a:rPr lang="en-US" dirty="0" smtClean="0">
                <a:hlinkClick r:id="rId7"/>
              </a:rPr>
              <a:t>-</a:t>
            </a:r>
            <a:r>
              <a:rPr lang="en-US" dirty="0" err="1" smtClean="0">
                <a:hlinkClick r:id="rId7"/>
              </a:rPr>
              <a:t>detej</a:t>
            </a:r>
            <a:r>
              <a:rPr lang="en-US" dirty="0" smtClean="0">
                <a:hlinkClick r:id="rId7"/>
              </a:rPr>
              <a:t>-s-</a:t>
            </a:r>
            <a:r>
              <a:rPr lang="en-US" dirty="0" err="1" smtClean="0">
                <a:hlinkClick r:id="rId7"/>
              </a:rPr>
              <a:t>ov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386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09" y="27856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на круглых столах и конференциях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(Казахстан)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8929" y="1268760"/>
            <a:ext cx="72076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Агавелян Р. О., </a:t>
            </a:r>
            <a:r>
              <a:rPr lang="ru-RU" sz="2400" dirty="0" err="1"/>
              <a:t>Асаинова</a:t>
            </a:r>
            <a:r>
              <a:rPr lang="ru-RU" sz="2400" dirty="0"/>
              <a:t> А. Ж., </a:t>
            </a:r>
            <a:r>
              <a:rPr lang="ru-RU" sz="2400" dirty="0" err="1"/>
              <a:t>Абыкенова</a:t>
            </a:r>
            <a:r>
              <a:rPr lang="ru-RU" sz="2400" dirty="0"/>
              <a:t> Д. Б., </a:t>
            </a:r>
            <a:r>
              <a:rPr lang="ru-RU" sz="2400" dirty="0" err="1"/>
              <a:t>Аубакирова</a:t>
            </a:r>
            <a:r>
              <a:rPr lang="ru-RU" sz="2400" dirty="0"/>
              <a:t> Ж. Т., </a:t>
            </a:r>
            <a:r>
              <a:rPr lang="ru-RU" sz="2400" dirty="0" err="1"/>
              <a:t>Рахимбекова</a:t>
            </a:r>
            <a:r>
              <a:rPr lang="ru-RU" sz="2400" dirty="0"/>
              <a:t> А. Ж. </a:t>
            </a:r>
            <a:endParaRPr lang="ru-RU" sz="2400" dirty="0" smtClean="0"/>
          </a:p>
          <a:p>
            <a:r>
              <a:rPr lang="ru-RU" sz="2400" b="1" dirty="0" smtClean="0"/>
              <a:t>Использование </a:t>
            </a:r>
            <a:r>
              <a:rPr lang="ru-RU" sz="2400" b="1" dirty="0"/>
              <a:t>безошибочного обучения в развитии вычислительного мышления детей с ментальными </a:t>
            </a:r>
            <a:r>
              <a:rPr lang="ru-RU" sz="2400" b="1" dirty="0" smtClean="0"/>
              <a:t>нарушениями</a:t>
            </a:r>
            <a:endParaRPr lang="en-US" sz="2400" b="1" dirty="0" smtClean="0"/>
          </a:p>
          <a:p>
            <a:r>
              <a:rPr lang="en-US" sz="2400" dirty="0"/>
              <a:t>Using error-free learning in the development of computational thinking in children with mental disabilities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8" t="30635" r="4822" b="24762"/>
          <a:stretch/>
        </p:blipFill>
        <p:spPr bwMode="auto">
          <a:xfrm>
            <a:off x="1343472" y="1117516"/>
            <a:ext cx="2926273" cy="280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8" t="30899" r="4762" b="23598"/>
          <a:stretch/>
        </p:blipFill>
        <p:spPr bwMode="auto">
          <a:xfrm>
            <a:off x="1301229" y="3869744"/>
            <a:ext cx="3049126" cy="297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0355" y="4219539"/>
            <a:ext cx="65701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Р. О. Агавелян , С. Д. </a:t>
            </a:r>
            <a:r>
              <a:rPr lang="ru-RU" sz="2400" dirty="0" err="1"/>
              <a:t>Аубакирова</a:t>
            </a:r>
            <a:r>
              <a:rPr lang="ru-RU" sz="2400" dirty="0"/>
              <a:t>, А. Д. </a:t>
            </a:r>
            <a:r>
              <a:rPr lang="ru-RU" sz="2400" dirty="0" err="1"/>
              <a:t>Жомартова</a:t>
            </a:r>
            <a:r>
              <a:rPr lang="ru-RU" sz="2400" dirty="0"/>
              <a:t>, Е. И. </a:t>
            </a:r>
            <a:r>
              <a:rPr lang="ru-RU" sz="2400" dirty="0" err="1" smtClean="0"/>
              <a:t>Бурдина</a:t>
            </a:r>
            <a:r>
              <a:rPr lang="ru-RU" sz="2400" dirty="0" smtClean="0"/>
              <a:t>.</a:t>
            </a:r>
          </a:p>
          <a:p>
            <a:r>
              <a:rPr lang="ru-RU" sz="2400" b="1" dirty="0" smtClean="0"/>
              <a:t>Отношение </a:t>
            </a:r>
            <a:r>
              <a:rPr lang="ru-RU" sz="2400" b="1" dirty="0"/>
              <a:t>учителей к инклюзивному образованию в </a:t>
            </a:r>
            <a:r>
              <a:rPr lang="ru-RU" sz="2400" b="1" dirty="0" smtClean="0"/>
              <a:t>Казахстане</a:t>
            </a:r>
            <a:endParaRPr lang="en-US" sz="2400" b="1" dirty="0" smtClean="0"/>
          </a:p>
          <a:p>
            <a:r>
              <a:rPr lang="en-US" sz="2400" dirty="0"/>
              <a:t>Teachers’ Attitudes towards Inclusive </a:t>
            </a:r>
          </a:p>
          <a:p>
            <a:r>
              <a:rPr lang="en-US" sz="2400" dirty="0"/>
              <a:t>Education in Kazakhstan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54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124061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на круглых столах и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конференциях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(Кыргызстан)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C:\Users\fcec\Downloads\PHOTO-2023-11-12-12-14-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21930" b="8339"/>
          <a:stretch/>
        </p:blipFill>
        <p:spPr bwMode="auto">
          <a:xfrm>
            <a:off x="1919536" y="4736513"/>
            <a:ext cx="3614396" cy="1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fcec\Downloads\PHOTO-2023-11-12-12-09-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449624"/>
            <a:ext cx="3614396" cy="313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64381" y="1389111"/>
            <a:ext cx="63713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Международная научно-практическая </a:t>
            </a:r>
            <a:r>
              <a:rPr lang="ru-RU" sz="2400" dirty="0" smtClean="0"/>
              <a:t>конференция </a:t>
            </a:r>
            <a:endParaRPr lang="ru-RU" sz="2400" dirty="0"/>
          </a:p>
          <a:p>
            <a:pPr algn="ctr"/>
            <a:r>
              <a:rPr lang="ru-RU" sz="2400" b="1" dirty="0"/>
              <a:t>Тенденции устойчивого развития образования в условиях </a:t>
            </a:r>
            <a:r>
              <a:rPr lang="ru-RU" sz="2400" b="1" dirty="0" smtClean="0"/>
              <a:t>глобализации</a:t>
            </a:r>
            <a:endParaRPr lang="en-US" sz="2400" b="1" dirty="0" smtClean="0"/>
          </a:p>
          <a:p>
            <a:pPr algn="ctr"/>
            <a:r>
              <a:rPr lang="en-US" sz="2400" dirty="0"/>
              <a:t>International scientific and practical </a:t>
            </a:r>
            <a:r>
              <a:rPr lang="en-US" sz="2400" dirty="0" smtClean="0"/>
              <a:t>conference</a:t>
            </a:r>
          </a:p>
          <a:p>
            <a:pPr algn="ctr"/>
            <a:r>
              <a:rPr lang="en-US" sz="2400" b="1" dirty="0" smtClean="0"/>
              <a:t>Trends </a:t>
            </a:r>
            <a:r>
              <a:rPr lang="en-US" sz="2400" b="1" dirty="0"/>
              <a:t>in sustainable development of education in the context of globalization</a:t>
            </a:r>
            <a:endParaRPr lang="ru-RU" sz="24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5685093" y="4587645"/>
            <a:ext cx="65280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Социокультурный проект</a:t>
            </a:r>
            <a:endParaRPr lang="ru-RU" sz="2400" dirty="0"/>
          </a:p>
          <a:p>
            <a:pPr algn="ctr"/>
            <a:r>
              <a:rPr lang="ru-RU" sz="2400" b="1" dirty="0" smtClean="0"/>
              <a:t>Неделя межнационального согласия и взаимодействия</a:t>
            </a:r>
            <a:endParaRPr lang="en-US" sz="2400" b="1" dirty="0" smtClean="0"/>
          </a:p>
          <a:p>
            <a:pPr algn="ctr"/>
            <a:r>
              <a:rPr lang="en-US" sz="2400" dirty="0"/>
              <a:t>Sociocultural project </a:t>
            </a:r>
            <a:endParaRPr lang="en-US" sz="2400" dirty="0" smtClean="0"/>
          </a:p>
          <a:p>
            <a:pPr algn="ctr"/>
            <a:r>
              <a:rPr lang="en-US" sz="2400" b="1" dirty="0" smtClean="0"/>
              <a:t>The Week </a:t>
            </a:r>
            <a:r>
              <a:rPr lang="en-US" sz="2400" b="1" dirty="0"/>
              <a:t>of Interethnic Harmony and Interaction</a:t>
            </a: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5470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2715" y="379733"/>
            <a:ext cx="6596743" cy="120952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XXII День «Д» </a:t>
            </a:r>
            <a:endParaRPr lang="ru-RU" sz="8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49574" y="3244334"/>
            <a:ext cx="4145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elibrary.ru/item.asp?id=47132836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8535" y="15021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ПСИХОЛОГИЧЕСКИЕ СРЕДСТВА И ИНКЛЮЗИВНЫЕ ИНДИКАТОРЫ ГИБРИДНЫХ ВОЙН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2000" r="32750" b="5000"/>
          <a:stretch/>
        </p:blipFill>
        <p:spPr bwMode="auto">
          <a:xfrm>
            <a:off x="318750" y="1502161"/>
            <a:ext cx="3409121" cy="493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fcec\Downloads\image-Photoroom ARH m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713" y="3646055"/>
            <a:ext cx="2829279" cy="27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cec\Downloads\qr-co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51" y="3797584"/>
            <a:ext cx="2639875" cy="26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https://mosrucdn.mos.ru/philanthropy/5765416f-67f6-4b2c-81ff-81b5a15afc4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3" y="52357"/>
            <a:ext cx="2298491" cy="229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ocsferanso.ru/wp-content/themes/prof/image/logotop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3" y="2497667"/>
            <a:ext cx="4515792" cy="10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www.informio.ru/imgs/logos/fpLosWeMR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1" y="3714875"/>
            <a:ext cx="2927721" cy="292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fcec\Downloads\23cd0cec880e5777183f7af44566dce0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81" y="1952421"/>
            <a:ext cx="3316625" cy="469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fcec\Downloads\qr-code (5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54" y="2350849"/>
            <a:ext cx="1901503" cy="19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fcec\Downloads\qr-code (6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764" y="4581128"/>
            <a:ext cx="1931592" cy="193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fcec\Downloads\qr-code (7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67" y="164638"/>
            <a:ext cx="1956653" cy="19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25709" r="21308" b="29025"/>
          <a:stretch/>
        </p:blipFill>
        <p:spPr bwMode="auto">
          <a:xfrm>
            <a:off x="-19705" y="63639"/>
            <a:ext cx="9566031" cy="413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https://www.informio.ru/imgs/logos/fpLosWeMR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55" y="1901195"/>
            <a:ext cx="1538699" cy="15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475299" y="3714160"/>
            <a:ext cx="5314704" cy="242117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700" b="1" dirty="0"/>
              <a:t>Новосибирская область представлена на  страницах 631-644</a:t>
            </a:r>
          </a:p>
          <a:p>
            <a:pPr algn="ctr"/>
            <a:r>
              <a:rPr lang="ru-RU" sz="3700" b="1" dirty="0"/>
              <a:t>Альманаха</a:t>
            </a:r>
            <a:endParaRPr lang="ru-RU" sz="3700" dirty="0"/>
          </a:p>
        </p:txBody>
      </p:sp>
      <p:pic>
        <p:nvPicPr>
          <p:cNvPr id="2051" name="Picture 3" descr="C:\Users\fcec\Downloads\qr-cod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63" y="3525011"/>
            <a:ext cx="2976331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artnso.ru/wp-content/uploads/2023/03/4-2-730x3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29701" r="26866"/>
          <a:stretch/>
        </p:blipFill>
        <p:spPr bwMode="auto">
          <a:xfrm>
            <a:off x="3943350" y="-1"/>
            <a:ext cx="4305300" cy="29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4501" y="2946235"/>
            <a:ext cx="9313035" cy="307776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200" dirty="0"/>
              <a:t>Знания</a:t>
            </a:r>
          </a:p>
          <a:p>
            <a:r>
              <a:rPr lang="ru-RU" sz="3200" dirty="0"/>
              <a:t>Умения       </a:t>
            </a:r>
            <a:r>
              <a:rPr lang="ru-RU" sz="3200" dirty="0" smtClean="0"/>
              <a:t>    </a:t>
            </a:r>
            <a:r>
              <a:rPr lang="ru-RU" sz="3200" dirty="0"/>
              <a:t>Обучение</a:t>
            </a:r>
          </a:p>
          <a:p>
            <a:r>
              <a:rPr lang="ru-RU" sz="3200" dirty="0"/>
              <a:t>Навыки                               Воспитание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Отношение </a:t>
            </a:r>
          </a:p>
          <a:p>
            <a:r>
              <a:rPr lang="ru-RU" sz="3200" dirty="0"/>
              <a:t>Творчество </a:t>
            </a:r>
          </a:p>
          <a:p>
            <a:r>
              <a:rPr lang="ru-RU" sz="3200" dirty="0"/>
              <a:t>                                                                                Т.В. </a:t>
            </a:r>
            <a:r>
              <a:rPr lang="ru-RU" sz="3200" dirty="0" err="1"/>
              <a:t>Габай</a:t>
            </a:r>
            <a:r>
              <a:rPr lang="ru-RU" sz="3200" dirty="0"/>
              <a:t>     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4175787" y="3140968"/>
            <a:ext cx="384043" cy="13441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6576053" y="3140968"/>
            <a:ext cx="96011" cy="24002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4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7"/>
          <a:stretch/>
        </p:blipFill>
        <p:spPr bwMode="auto">
          <a:xfrm>
            <a:off x="1217250" y="393700"/>
            <a:ext cx="5691550" cy="24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1" y="4016303"/>
            <a:ext cx="4714248" cy="281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7358" y="2021482"/>
            <a:ext cx="49572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Разночтения в методологиях специального </a:t>
            </a:r>
            <a:r>
              <a:rPr lang="ru-RU" sz="2000" dirty="0"/>
              <a:t>– дефектологического </a:t>
            </a:r>
            <a:r>
              <a:rPr lang="ru-RU" sz="2000" dirty="0" smtClean="0"/>
              <a:t>и инклюзивного образования заключается в поиске баланса </a:t>
            </a:r>
            <a:r>
              <a:rPr lang="ru-RU" sz="2000" dirty="0"/>
              <a:t>между академизмом и </a:t>
            </a:r>
            <a:r>
              <a:rPr lang="ru-RU" sz="2000" dirty="0" smtClean="0"/>
              <a:t>социализацией. А также, подходов к обучению на основе программы и конкретного ученика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3021" y="2868366"/>
            <a:ext cx="39069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Учителя думают что учиться – это прекрасно, а </a:t>
            </a:r>
            <a:r>
              <a:rPr lang="ru-RU" sz="2000" dirty="0"/>
              <a:t>дети думают что </a:t>
            </a:r>
            <a:r>
              <a:rPr lang="ru-RU" sz="2000" dirty="0" smtClean="0"/>
              <a:t>это просто надо. И если </a:t>
            </a:r>
            <a:r>
              <a:rPr lang="ru-RU" sz="2000" dirty="0"/>
              <a:t>другие </a:t>
            </a:r>
            <a:r>
              <a:rPr lang="ru-RU" sz="2000" dirty="0" smtClean="0"/>
              <a:t>ходят в школу, то и они пойдут. Это наглядно подтверждает, что у детей фокус смещен </a:t>
            </a:r>
            <a:r>
              <a:rPr lang="ru-RU" sz="2000" dirty="0"/>
              <a:t>на </a:t>
            </a:r>
            <a:r>
              <a:rPr lang="ru-RU" sz="2000" dirty="0" smtClean="0"/>
              <a:t>социальный </a:t>
            </a:r>
            <a:r>
              <a:rPr lang="ru-RU" sz="2000" dirty="0"/>
              <a:t>аспект </a:t>
            </a:r>
            <a:r>
              <a:rPr lang="ru-RU" sz="2000" dirty="0" smtClean="0"/>
              <a:t>образования (</a:t>
            </a:r>
            <a:r>
              <a:rPr lang="en-US" sz="2000" dirty="0" smtClean="0"/>
              <a:t>Gary Bunch, Canada)</a:t>
            </a:r>
            <a:endParaRPr lang="ru-RU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39" y="3374559"/>
            <a:ext cx="2437761" cy="217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6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587306"/>
            <a:ext cx="84002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Развитая методология научной школы </a:t>
            </a:r>
            <a:r>
              <a:rPr lang="ru-RU" sz="2400" dirty="0" err="1" smtClean="0"/>
              <a:t>Л.С.Выготского</a:t>
            </a:r>
            <a:r>
              <a:rPr lang="ru-RU" sz="2400" dirty="0" smtClean="0"/>
              <a:t> как основоположника специального дефектологического образования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Развивающаяся методология инклюзивного образования, ставящая во главу угла сопровождение личности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Усиление роли учителя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/>
              <a:t>Переход от международной классификации ограничений к международной классификации деятельности лиц с ОВЗ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Культивирование </a:t>
            </a:r>
            <a:r>
              <a:rPr lang="ru-RU" sz="2400" dirty="0" err="1" smtClean="0"/>
              <a:t>эмпатийной</a:t>
            </a:r>
            <a:r>
              <a:rPr lang="ru-RU" sz="2400" dirty="0" smtClean="0"/>
              <a:t> среды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Выработка жизненного стиля личности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Шаговая </a:t>
            </a:r>
            <a:r>
              <a:rPr lang="ru-RU" sz="2400" dirty="0" smtClean="0"/>
              <a:t>доступность услуг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9601" y="287224"/>
            <a:ext cx="78911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Детерминанты  - это условия, в которых люди с ограниченными возможностями здоровья рождаются, растут, живут, работают и стареют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2394135"/>
            <a:ext cx="3623463" cy="434815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72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404665"/>
            <a:ext cx="6350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1" y="1479294"/>
            <a:ext cx="5143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1" y="4298694"/>
            <a:ext cx="4317133" cy="215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6351" y="1745994"/>
            <a:ext cx="329565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/>
              <a:t>Быть инклюзивным означает искать пути для всех детей быть вместе во время обучения, включая детей с инвалидностью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3339" y="4864951"/>
            <a:ext cx="76808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 </a:t>
            </a:r>
            <a:r>
              <a:rPr lang="ru-RU" dirty="0" smtClean="0"/>
              <a:t>художнику, без смешения цветов, </a:t>
            </a:r>
            <a:r>
              <a:rPr lang="ru-RU" dirty="0"/>
              <a:t>невозможно получить </a:t>
            </a:r>
            <a:r>
              <a:rPr lang="ru-RU" dirty="0" smtClean="0"/>
              <a:t>картину, так общество не сплотить без участия какой – либо части его граждан</a:t>
            </a:r>
          </a:p>
          <a:p>
            <a:endParaRPr lang="ru-RU" dirty="0"/>
          </a:p>
          <a:p>
            <a:r>
              <a:rPr lang="ru-RU" dirty="0"/>
              <a:t>Необходимость инклюзии трудно понять рационально, ее нужно осознать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уровне эмоций и отношений личности</a:t>
            </a:r>
          </a:p>
        </p:txBody>
      </p:sp>
    </p:spTree>
    <p:extLst>
      <p:ext uri="{BB962C8B-B14F-4D97-AF65-F5344CB8AC3E}">
        <p14:creationId xmlns:p14="http://schemas.microsoft.com/office/powerpoint/2010/main" val="1470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1010242"/>
            <a:ext cx="9477503" cy="518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377180"/>
            <a:ext cx="1219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/>
              <a:t> Рис. из книги </a:t>
            </a:r>
            <a:r>
              <a:rPr lang="ru-RU" sz="2600" dirty="0" err="1" smtClean="0"/>
              <a:t>Джилл</a:t>
            </a:r>
            <a:r>
              <a:rPr lang="ru-RU" sz="2600" dirty="0" smtClean="0"/>
              <a:t> </a:t>
            </a:r>
            <a:r>
              <a:rPr lang="ru-RU" sz="2600" dirty="0" err="1" smtClean="0"/>
              <a:t>Маллин</a:t>
            </a:r>
            <a:r>
              <a:rPr lang="ru-RU" sz="2600" dirty="0"/>
              <a:t> «Нарисованный аутизм»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58428" y="2276872"/>
            <a:ext cx="22555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Из письма его матери: «...на рисунке почти 400 птиц и он знает имена и латинские названия большинства из них»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91744" y="6204635"/>
            <a:ext cx="4420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«Птицы», Дэвид Барт (10 лет)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8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agistr54.ru/wp-content/uploads/2023/06/bez-podpisi-1-1024x578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1" y="790953"/>
            <a:ext cx="3771624" cy="21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83354" y="828261"/>
            <a:ext cx="2155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magistr54.ru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3075" name="Picture 3" descr="C:\Users\fcec\Downloads\qr-cod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2" y="2382078"/>
            <a:ext cx="2817123" cy="281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2609" y="358291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2800" b="1" dirty="0"/>
              <a:t>Департамент образования мэрии города Новосибирска</a:t>
            </a:r>
            <a:endParaRPr lang="ru-RU" sz="2800" dirty="0"/>
          </a:p>
          <a:p>
            <a:pPr fontAlgn="base"/>
            <a:r>
              <a:rPr lang="ru-RU" sz="2800" b="1" dirty="0"/>
              <a:t>МАГИСТР</a:t>
            </a:r>
            <a:endParaRPr lang="ru-RU" sz="2800" dirty="0"/>
          </a:p>
        </p:txBody>
      </p:sp>
      <p:pic>
        <p:nvPicPr>
          <p:cNvPr id="5122" name="Picture 2" descr="https://storage.yandexcloud.net/roz-wiki/Coat_of_Arms_of_Novosibirsk_%281993%2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05" y="4830072"/>
            <a:ext cx="19050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2" y="161835"/>
            <a:ext cx="8890000" cy="5334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1349" y="5638225"/>
            <a:ext cx="3755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В России две беды -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43872" y="5495835"/>
            <a:ext cx="7104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Не развитая инфраструктура и слабый менеджмент …</a:t>
            </a:r>
          </a:p>
        </p:txBody>
      </p:sp>
    </p:spTree>
    <p:extLst>
      <p:ext uri="{BB962C8B-B14F-4D97-AF65-F5344CB8AC3E}">
        <p14:creationId xmlns:p14="http://schemas.microsoft.com/office/powerpoint/2010/main" val="30243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035" y="356498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Цикл «Психология социального познания»,  </a:t>
            </a:r>
            <a:br>
              <a:rPr lang="ru-RU" i="1" dirty="0"/>
            </a:br>
            <a:r>
              <a:rPr lang="ru-RU" i="1" dirty="0"/>
              <a:t>посвященный юбилею Г.М. Андреевой. </a:t>
            </a:r>
            <a:br>
              <a:rPr lang="ru-RU" i="1" dirty="0"/>
            </a:br>
            <a:r>
              <a:rPr lang="ru-RU" i="1" dirty="0"/>
              <a:t>Статья опубликована: </a:t>
            </a:r>
            <a:br>
              <a:rPr lang="ru-RU" i="1" dirty="0"/>
            </a:br>
            <a:r>
              <a:rPr lang="ru-RU" i="1" dirty="0"/>
              <a:t>Мир психологии. № 3. 1999. с. 219-230. </a:t>
            </a:r>
            <a:br>
              <a:rPr lang="ru-RU" i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>Многие вещи недоступны понятиям нашим не потому,</a:t>
            </a:r>
            <a:br>
              <a:rPr lang="ru-RU" dirty="0"/>
            </a:br>
            <a:r>
              <a:rPr lang="ru-RU" dirty="0"/>
              <a:t>что наши понятия слабы, а потому что вещи сии не</a:t>
            </a:r>
            <a:br>
              <a:rPr lang="ru-RU" dirty="0"/>
            </a:br>
            <a:r>
              <a:rPr lang="ru-RU" dirty="0"/>
              <a:t>входят в круг понятий наших.</a:t>
            </a:r>
            <a:br>
              <a:rPr lang="ru-RU" dirty="0"/>
            </a:br>
            <a:r>
              <a:rPr lang="ru-RU" dirty="0" err="1"/>
              <a:t>К.Прутков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7249" y="382297"/>
            <a:ext cx="7068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Методический анализ исследований неискренности</a:t>
            </a:r>
          </a:p>
        </p:txBody>
      </p:sp>
      <p:pic>
        <p:nvPicPr>
          <p:cNvPr id="4100" name="Picture 4" descr="C:\Users\fcec\Downloads\qr-code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7" y="843962"/>
            <a:ext cx="2719388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65678" y="1442039"/>
            <a:ext cx="4795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flogiston.ru/articles/social/zhukov-hrenov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102" name="Picture 6" descr="https://xn--b1aiechzsbakee9j.su/images/books/childl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722" y="2096534"/>
            <a:ext cx="2060307" cy="293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cec\Downloads\image-Photoroom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79" y="2895720"/>
            <a:ext cx="6366146" cy="35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5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Состояния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Функциональные </a:t>
            </a:r>
          </a:p>
          <a:p>
            <a:r>
              <a:rPr lang="ru-RU" dirty="0" smtClean="0"/>
              <a:t>Психические </a:t>
            </a:r>
          </a:p>
          <a:p>
            <a:r>
              <a:rPr lang="ru-RU" dirty="0" smtClean="0"/>
              <a:t>Эмоциональные</a:t>
            </a:r>
            <a:endParaRPr lang="ru-RU" dirty="0"/>
          </a:p>
        </p:txBody>
      </p:sp>
      <p:pic>
        <p:nvPicPr>
          <p:cNvPr id="3075" name="Picture 3" descr="C:\Users\fcec\Downloads\image-Photoroom (1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1116229"/>
            <a:ext cx="7215188" cy="57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Самочувствие (функциональные)</a:t>
            </a:r>
            <a:endParaRPr lang="ru-RU" dirty="0"/>
          </a:p>
        </p:txBody>
      </p:sp>
      <p:pic>
        <p:nvPicPr>
          <p:cNvPr id="2051" name="Picture 3" descr="C:\Users\fcec\Downloads\image-Photoroom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625600"/>
            <a:ext cx="74422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cec\Downloads\image-Photoroom (8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1879600"/>
            <a:ext cx="9048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Активность (психические состояния)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80" name="Picture 8" descr="C:\Users\fcec\Downloads\image-Photoro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87500"/>
            <a:ext cx="6781800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fcec\Downloads\image-Photoroom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298"/>
            <a:ext cx="10001249" cy="56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1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75" y="355499"/>
            <a:ext cx="10515600" cy="1325563"/>
          </a:xfrm>
        </p:spPr>
        <p:txBody>
          <a:bodyPr/>
          <a:lstStyle/>
          <a:p>
            <a:r>
              <a:rPr lang="ru-RU" dirty="0" smtClean="0"/>
              <a:t>Настроение (эмоциональные состояния ) </a:t>
            </a:r>
            <a:endParaRPr lang="ru-RU" dirty="0"/>
          </a:p>
        </p:txBody>
      </p:sp>
      <p:pic>
        <p:nvPicPr>
          <p:cNvPr id="2050" name="Picture 2" descr="https://milliamper.ru/wp-content/uploads/2022/12/image-6-870x400-optimiz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539407"/>
            <a:ext cx="8286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cec\Downloads\image-Photoroom (9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1" y="1268815"/>
            <a:ext cx="5467350" cy="55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ladimir_Ivashov_-_Pod_Okoshkom_Mesyac_Pesnya_na_stihi_Esenina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7350" y="1345607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2715" y="379733"/>
            <a:ext cx="6596743" cy="120952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XXII День «Д» </a:t>
            </a:r>
            <a:endParaRPr lang="ru-RU" sz="8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026" name="Picture 2" descr="воды, падение, солнце, Восход, закат солнца, утро, дождь, лист, окно, стакан, влажный, Размышления, Погода, круг, капли дождя, Замораживание, Макросъем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"/>
          <a:stretch/>
        </p:blipFill>
        <p:spPr bwMode="auto">
          <a:xfrm>
            <a:off x="304799" y="328932"/>
            <a:ext cx="4114801" cy="61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1050" y="347572"/>
            <a:ext cx="478155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КАПЛИ</a:t>
            </a:r>
          </a:p>
          <a:p>
            <a:pPr algn="ctr"/>
            <a:endParaRPr lang="ru-RU" sz="2800" b="1" dirty="0" smtClean="0"/>
          </a:p>
          <a:p>
            <a:r>
              <a:rPr lang="ru-RU" sz="4000" dirty="0" smtClean="0"/>
              <a:t>Капли </a:t>
            </a:r>
            <a:r>
              <a:rPr lang="ru-RU" sz="4000" dirty="0"/>
              <a:t>жемчужные, капли прекрасные,</a:t>
            </a:r>
            <a:br>
              <a:rPr lang="ru-RU" sz="4000" dirty="0"/>
            </a:br>
            <a:r>
              <a:rPr lang="ru-RU" sz="4000" dirty="0"/>
              <a:t>Как хороши вы в лучах золотых,</a:t>
            </a:r>
            <a:br>
              <a:rPr lang="ru-RU" sz="4000" dirty="0"/>
            </a:br>
            <a:r>
              <a:rPr lang="ru-RU" sz="4000" dirty="0"/>
              <a:t>И как печальны вы, капли ненастные,</a:t>
            </a:r>
            <a:br>
              <a:rPr lang="ru-RU" sz="4000" dirty="0"/>
            </a:br>
            <a:r>
              <a:rPr lang="ru-RU" sz="4000" dirty="0"/>
              <a:t>Осенью черной на окнах </a:t>
            </a:r>
            <a:r>
              <a:rPr lang="ru-RU" sz="4000" dirty="0" smtClean="0"/>
              <a:t>сырых…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72600" y="5364330"/>
            <a:ext cx="24258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hlinkClick r:id="rId3"/>
              </a:rPr>
              <a:t>Сергей </a:t>
            </a:r>
            <a:r>
              <a:rPr lang="ru-RU" sz="2800" b="1" dirty="0" smtClean="0">
                <a:hlinkClick r:id="rId3"/>
              </a:rPr>
              <a:t>Есенин</a:t>
            </a:r>
          </a:p>
          <a:p>
            <a:pPr algn="r"/>
            <a:r>
              <a:rPr lang="ru-RU" sz="2800" b="1" dirty="0" smtClean="0">
                <a:hlinkClick r:id="rId3"/>
              </a:rPr>
              <a:t>1912</a:t>
            </a:r>
            <a:endParaRPr lang="ru-RU" sz="2800" b="1" dirty="0">
              <a:hlinkClick r:id="rId3"/>
            </a:endParaRPr>
          </a:p>
        </p:txBody>
      </p:sp>
      <p:pic>
        <p:nvPicPr>
          <p:cNvPr id="1029" name="Picture 5" descr="C:\Users\fcec\Downloads\image-Photoroom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5" y="2553109"/>
            <a:ext cx="2714625" cy="27146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1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41836" r="79188" b="23115"/>
          <a:stretch/>
        </p:blipFill>
        <p:spPr bwMode="auto">
          <a:xfrm>
            <a:off x="5751285" y="0"/>
            <a:ext cx="3792603" cy="386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8" t="46099" r="10714" b="37617"/>
          <a:stretch/>
        </p:blipFill>
        <p:spPr bwMode="auto">
          <a:xfrm>
            <a:off x="5029782" y="3603172"/>
            <a:ext cx="6290202" cy="30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небо, трава, облака, одиночество, безмятежность, красиво, синее небо, кай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9" y="331560"/>
            <a:ext cx="4287360" cy="241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yapishu.net/images/illu/3/7925156140837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/>
        </p:blipFill>
        <p:spPr bwMode="auto">
          <a:xfrm>
            <a:off x="468539" y="3080231"/>
            <a:ext cx="4287360" cy="35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5-mp3cutnet_Em9wXiRR.fl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9648812" y="2218299"/>
            <a:ext cx="1084501" cy="12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Опросник САН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С</a:t>
            </a:r>
            <a:r>
              <a:rPr lang="ru-RU" dirty="0" smtClean="0"/>
              <a:t>амочувствие</a:t>
            </a:r>
          </a:p>
          <a:p>
            <a:r>
              <a:rPr lang="ru-RU" b="1" dirty="0" smtClean="0"/>
              <a:t>А</a:t>
            </a:r>
            <a:r>
              <a:rPr lang="ru-RU" dirty="0" smtClean="0"/>
              <a:t>ктивность</a:t>
            </a:r>
          </a:p>
          <a:p>
            <a:r>
              <a:rPr lang="ru-RU" b="1" dirty="0" smtClean="0"/>
              <a:t>Н</a:t>
            </a:r>
            <a:r>
              <a:rPr lang="ru-RU" dirty="0" smtClean="0"/>
              <a:t>астроение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 descr="C:\Users\fcec\Downloads\image-Photoroom (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r="20052"/>
          <a:stretch/>
        </p:blipFill>
        <p:spPr bwMode="auto">
          <a:xfrm>
            <a:off x="4171950" y="0"/>
            <a:ext cx="716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fcec\Downloads\qr-code (4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4" y="3429000"/>
            <a:ext cx="2605088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553" y="6254234"/>
            <a:ext cx="3495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https://psytests.org/emo/san.html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58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Общение как категория психологии</a:t>
            </a:r>
            <a:endParaRPr lang="ru-RU" dirty="0"/>
          </a:p>
        </p:txBody>
      </p:sp>
      <p:pic>
        <p:nvPicPr>
          <p:cNvPr id="1026" name="Picture 2" descr="C:\Users\fcec\Downloads\Cranes_made_by_Origami_paper-Photor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34935"/>
            <a:ext cx="13558728" cy="82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6696"/>
          </a:xfrm>
        </p:spPr>
        <p:txBody>
          <a:bodyPr/>
          <a:lstStyle/>
          <a:p>
            <a:r>
              <a:rPr lang="ru-RU" dirty="0" smtClean="0"/>
              <a:t>ФГБОУ ВО «НГПУ»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0075" y="1825625"/>
            <a:ext cx="58280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hlinkClick r:id="rId2"/>
              </a:rPr>
              <a:t>https://psy.su/persons/100_psihologov_rossii/psy/80808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4098" name="Picture 2" descr="C:\Users\fcec\Downloads\image-Photoroom (1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163" y="2570704"/>
            <a:ext cx="3429837" cy="428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cec\Downloads\qr-code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81" y="2570704"/>
            <a:ext cx="2143647" cy="21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НГПУ Институт Детства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0" y="1220419"/>
            <a:ext cx="5117582" cy="28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fcec\Downloads\qr-code (8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0" y="4182075"/>
            <a:ext cx="2018446" cy="20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19121" y="5831189"/>
            <a:ext cx="22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nspu.ru/lp/id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4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Андреева Г.М.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Интеракция</a:t>
            </a:r>
          </a:p>
          <a:p>
            <a:r>
              <a:rPr lang="ru-RU" dirty="0" smtClean="0"/>
              <a:t>Перцепция </a:t>
            </a:r>
          </a:p>
          <a:p>
            <a:r>
              <a:rPr lang="ru-RU" dirty="0" smtClean="0"/>
              <a:t>коммуникация</a:t>
            </a:r>
            <a:endParaRPr lang="ru-RU" dirty="0"/>
          </a:p>
        </p:txBody>
      </p:sp>
      <p:pic>
        <p:nvPicPr>
          <p:cNvPr id="4" name="Picture 2" descr="https://studfile.net/html/2706/44/html_1VdNe296Oq.G6DN/img-6kHrM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635172"/>
            <a:ext cx="6299200" cy="605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6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 «О» В.Н. Мясищев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Отражение </a:t>
            </a:r>
          </a:p>
          <a:p>
            <a:r>
              <a:rPr lang="ru-RU" b="1" dirty="0" smtClean="0"/>
              <a:t>Отношение</a:t>
            </a:r>
          </a:p>
          <a:p>
            <a:r>
              <a:rPr lang="ru-RU" dirty="0" smtClean="0"/>
              <a:t>Обращение </a:t>
            </a:r>
            <a:endParaRPr lang="ru-RU" dirty="0"/>
          </a:p>
        </p:txBody>
      </p:sp>
      <p:sp>
        <p:nvSpPr>
          <p:cNvPr id="5" name="AutoShape 4" descr="https://ir-5.ozone.ru/multimedia/wc1000/10057758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6" t="11666" r="35000" b="4445"/>
          <a:stretch/>
        </p:blipFill>
        <p:spPr bwMode="auto">
          <a:xfrm rot="1994758">
            <a:off x="3366110" y="1809750"/>
            <a:ext cx="271084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МЯСИЩЕВ Владимир Николае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91" y="2579488"/>
            <a:ext cx="2828333" cy="35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6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Отражение (восприятие)</a:t>
            </a:r>
            <a:endParaRPr lang="ru-RU" dirty="0"/>
          </a:p>
        </p:txBody>
      </p:sp>
      <p:pic>
        <p:nvPicPr>
          <p:cNvPr id="4098" name="Picture 2" descr="https://psyjournals.ru/files/journalarticles/10000/11488/custom/imag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454"/>
            <a:ext cx="8138209" cy="455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cec\Downloads\qr-code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09" y="2119312"/>
            <a:ext cx="3634691" cy="36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orage.yandexcloud.net/def-pro-library/assets/library/library/3775%D0%A0/Page_0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39401" r="5407" b="4515"/>
          <a:stretch/>
        </p:blipFill>
        <p:spPr bwMode="auto">
          <a:xfrm>
            <a:off x="6000750" y="1187372"/>
            <a:ext cx="5838825" cy="56706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Базовые эмоции (А.А. </a:t>
            </a:r>
            <a:r>
              <a:rPr lang="ru-RU" dirty="0" err="1"/>
              <a:t>Бодалёв</a:t>
            </a:r>
            <a:r>
              <a:rPr lang="ru-RU" dirty="0"/>
              <a:t>)</a:t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Радость</a:t>
            </a:r>
          </a:p>
          <a:p>
            <a:r>
              <a:rPr lang="ru-RU" dirty="0" smtClean="0"/>
              <a:t>Удивление</a:t>
            </a:r>
          </a:p>
          <a:p>
            <a:r>
              <a:rPr lang="ru-RU" dirty="0" smtClean="0"/>
              <a:t>Презрение </a:t>
            </a:r>
          </a:p>
          <a:p>
            <a:r>
              <a:rPr lang="ru-RU" dirty="0" smtClean="0"/>
              <a:t>Страдание </a:t>
            </a:r>
          </a:p>
          <a:p>
            <a:r>
              <a:rPr lang="ru-RU" dirty="0" smtClean="0"/>
              <a:t>Страх</a:t>
            </a:r>
          </a:p>
          <a:p>
            <a:r>
              <a:rPr lang="ru-RU" dirty="0" smtClean="0"/>
              <a:t>Гнев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fcec\Downloads\image-Photoroom (10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9167" r="12499"/>
          <a:stretch/>
        </p:blipFill>
        <p:spPr bwMode="auto">
          <a:xfrm>
            <a:off x="2981325" y="2705100"/>
            <a:ext cx="34480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Иллюзии восприятия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446" y="1793631"/>
            <a:ext cx="10515600" cy="4295408"/>
          </a:xfrm>
        </p:spPr>
        <p:txBody>
          <a:bodyPr/>
          <a:lstStyle/>
          <a:p>
            <a:r>
              <a:rPr lang="ru-RU" dirty="0" smtClean="0"/>
              <a:t>А.Р. Лурия показывал иллюзии </a:t>
            </a:r>
            <a:r>
              <a:rPr lang="ru-RU" dirty="0" err="1" smtClean="0"/>
              <a:t>Эббингауза</a:t>
            </a:r>
            <a:r>
              <a:rPr lang="ru-RU" dirty="0" smtClean="0"/>
              <a:t> </a:t>
            </a:r>
            <a:r>
              <a:rPr lang="ru-RU" dirty="0"/>
              <a:t>и Мюллера-</a:t>
            </a:r>
            <a:r>
              <a:rPr lang="ru-RU" dirty="0" err="1"/>
              <a:t>Лайера</a:t>
            </a:r>
            <a:r>
              <a:rPr lang="ru-RU" dirty="0"/>
              <a:t>, а испытуемые их просто не видели</a:t>
            </a:r>
            <a:r>
              <a:rPr lang="ru-RU" dirty="0" smtClean="0"/>
              <a:t>. «Иллюзии у Монгол отсутствуют…»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13077" r="10433" b="19487"/>
          <a:stretch/>
        </p:blipFill>
        <p:spPr bwMode="auto">
          <a:xfrm>
            <a:off x="2215662" y="2955864"/>
            <a:ext cx="8071338" cy="39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0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Тихий Дон (Григорий Мелихов)</a:t>
            </a:r>
            <a:endParaRPr lang="ru-RU" dirty="0"/>
          </a:p>
        </p:txBody>
      </p:sp>
      <p:pic>
        <p:nvPicPr>
          <p:cNvPr id="1026" name="Picture 2" descr="https://seance.ru/wp-content/uploads/2018/11/everett-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23" y="2669417"/>
            <a:ext cx="5375076" cy="302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ildacdn.com/tild3163-6462-4331-b132-353131346561/___19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9" y="2669417"/>
            <a:ext cx="5353047" cy="302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8388" y="5899611"/>
            <a:ext cx="9604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Пётр Глебов,  1958                                                                                      Руперт </a:t>
            </a:r>
            <a:r>
              <a:rPr lang="ru-RU" sz="2000" dirty="0" err="1" smtClean="0"/>
              <a:t>Эверетт</a:t>
            </a:r>
            <a:r>
              <a:rPr lang="ru-RU" sz="2000" dirty="0" smtClean="0"/>
              <a:t>, 2006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522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Эмпатия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fcec\Downloads\image-Photoroom (1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62" y="439615"/>
            <a:ext cx="70866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cec\Downloads\image-Photoroom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52" y="3143250"/>
            <a:ext cx="521017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7128" y="5738078"/>
            <a:ext cx="3599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psytests.org/eq/yusepl.html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 descr="C:\Users\fcec\Downloads\qr-code (1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33" y="3143250"/>
            <a:ext cx="2501416" cy="25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1172399-B115-3E1A-4DCB-206473EF3EE5}"/>
              </a:ext>
            </a:extLst>
          </p:cNvPr>
          <p:cNvSpPr txBox="1">
            <a:spLocks/>
          </p:cNvSpPr>
          <p:nvPr/>
        </p:nvSpPr>
        <p:spPr bwMode="auto">
          <a:xfrm>
            <a:off x="2530531" y="334194"/>
            <a:ext cx="4843664" cy="628383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25388">
              <a:lnSpc>
                <a:spcPct val="100000"/>
              </a:lnSpc>
              <a:defRPr/>
            </a:pPr>
            <a:endParaRPr lang="ru-RU" sz="2000" b="1" dirty="0">
              <a:solidFill>
                <a:srgbClr val="2C30A1"/>
              </a:solidFill>
              <a:latin typeface="Roboto"/>
              <a:ea typeface="Roboto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99600" y="1796265"/>
            <a:ext cx="4709653" cy="211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ru-RU" sz="1400" dirty="0">
              <a:solidFill>
                <a:schemeClr val="tx1"/>
              </a:solidFill>
              <a:latin typeface="Roboto" panose="020B0604020202020204" charset="0"/>
              <a:cs typeface="Roboto" panose="020B0604020202020204" charset="0"/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11801441" y="6550223"/>
            <a:ext cx="347532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ru-RU" sz="1400" spc="7" dirty="0">
                <a:solidFill>
                  <a:srgbClr val="3236A4"/>
                </a:solidFill>
                <a:latin typeface="Roboto"/>
                <a:ea typeface="Roboto"/>
              </a:rPr>
              <a:t>2</a:t>
            </a:r>
            <a:endParaRPr lang="ru-RU" sz="1400" dirty="0">
              <a:solidFill>
                <a:srgbClr val="3236A4"/>
              </a:solidFill>
              <a:latin typeface="Roboto"/>
              <a:ea typeface="Roboto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911424" y="1322485"/>
            <a:ext cx="6768075" cy="591847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125388">
              <a:lnSpc>
                <a:spcPct val="80000"/>
              </a:lnSpc>
              <a:defRPr/>
            </a:pPr>
            <a:endParaRPr lang="ru-RU" sz="3700" b="1" dirty="0"/>
          </a:p>
        </p:txBody>
      </p:sp>
      <p:pic>
        <p:nvPicPr>
          <p:cNvPr id="12" name="Объект 4"/>
          <p:cNvPicPr>
            <a:picLocks/>
          </p:cNvPicPr>
          <p:nvPr/>
        </p:nvPicPr>
        <p:blipFill rotWithShape="1">
          <a:blip r:embed="rId2"/>
          <a:srcRect l="16911" t="21993" r="17584" b="11392"/>
          <a:stretch/>
        </p:blipFill>
        <p:spPr bwMode="auto">
          <a:xfrm>
            <a:off x="737947" y="1058417"/>
            <a:ext cx="4214416" cy="2587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/>
          <a:srcRect l="16989" t="22536" r="17782" b="11423"/>
          <a:stretch/>
        </p:blipFill>
        <p:spPr bwMode="auto">
          <a:xfrm>
            <a:off x="5269955" y="1058417"/>
            <a:ext cx="4474451" cy="2587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4"/>
          <a:srcRect l="16999" t="22469" r="17851" b="11392"/>
          <a:stretch/>
        </p:blipFill>
        <p:spPr bwMode="auto">
          <a:xfrm>
            <a:off x="752175" y="3968118"/>
            <a:ext cx="4214416" cy="2437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5"/>
          <a:srcRect l="17177" t="22785" r="17941" b="11393"/>
          <a:stretch/>
        </p:blipFill>
        <p:spPr bwMode="auto">
          <a:xfrm>
            <a:off x="5269956" y="3968118"/>
            <a:ext cx="4474451" cy="2437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438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1172399-B115-3E1A-4DCB-206473EF3EE5}"/>
              </a:ext>
            </a:extLst>
          </p:cNvPr>
          <p:cNvSpPr txBox="1">
            <a:spLocks/>
          </p:cNvSpPr>
          <p:nvPr/>
        </p:nvSpPr>
        <p:spPr bwMode="auto">
          <a:xfrm>
            <a:off x="2530531" y="334194"/>
            <a:ext cx="4843664" cy="628383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25388">
              <a:lnSpc>
                <a:spcPct val="100000"/>
              </a:lnSpc>
              <a:defRPr/>
            </a:pPr>
            <a:endParaRPr lang="ru-RU" sz="2000" b="1" dirty="0">
              <a:solidFill>
                <a:srgbClr val="2C30A1"/>
              </a:solidFill>
              <a:latin typeface="Roboto"/>
              <a:ea typeface="Roboto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99600" y="1796265"/>
            <a:ext cx="4709653" cy="211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endParaRPr lang="ru-RU" sz="1400" dirty="0">
              <a:solidFill>
                <a:schemeClr val="tx1"/>
              </a:solidFill>
              <a:latin typeface="Roboto" panose="020B0604020202020204" charset="0"/>
              <a:cs typeface="Roboto" panose="020B0604020202020204" charset="0"/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11801441" y="6550223"/>
            <a:ext cx="347532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ru-RU" sz="1400" spc="7" dirty="0">
                <a:solidFill>
                  <a:srgbClr val="3236A4"/>
                </a:solidFill>
                <a:latin typeface="Roboto"/>
                <a:ea typeface="Roboto"/>
              </a:rPr>
              <a:t>2</a:t>
            </a:r>
            <a:endParaRPr lang="ru-RU" sz="1400" dirty="0">
              <a:solidFill>
                <a:srgbClr val="3236A4"/>
              </a:solidFill>
              <a:latin typeface="Roboto"/>
              <a:ea typeface="Roboto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336041" y="452670"/>
            <a:ext cx="6768075" cy="591847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125388"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2C30A1"/>
                </a:solidFill>
                <a:latin typeface="Roboto"/>
                <a:ea typeface="Roboto"/>
                <a:cs typeface="Arial"/>
              </a:rPr>
              <a:t>Компетенции учителя</a:t>
            </a:r>
            <a:endParaRPr lang="ru-RU" sz="3200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911424" y="1322485"/>
            <a:ext cx="6768075" cy="591847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125388">
              <a:lnSpc>
                <a:spcPct val="80000"/>
              </a:lnSpc>
              <a:defRPr/>
            </a:pPr>
            <a:endParaRPr lang="ru-RU" sz="3700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25966" r="4835" b="59707"/>
          <a:stretch/>
        </p:blipFill>
        <p:spPr bwMode="auto">
          <a:xfrm>
            <a:off x="143339" y="967187"/>
            <a:ext cx="11536696" cy="10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20806" r="4972" b="15165"/>
          <a:stretch/>
        </p:blipFill>
        <p:spPr bwMode="auto">
          <a:xfrm>
            <a:off x="158755" y="1956778"/>
            <a:ext cx="11521280" cy="481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94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Аффилиация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32" y="2349674"/>
            <a:ext cx="7110047" cy="4351338"/>
          </a:xfrm>
        </p:spPr>
        <p:txBody>
          <a:bodyPr/>
          <a:lstStyle/>
          <a:p>
            <a:r>
              <a:rPr lang="ru-RU" b="1" dirty="0" smtClean="0"/>
              <a:t>Опросник мотивов </a:t>
            </a:r>
            <a:r>
              <a:rPr lang="ru-RU" b="1" dirty="0" err="1"/>
              <a:t>аффилиации</a:t>
            </a:r>
            <a:r>
              <a:rPr lang="ru-RU" b="1" dirty="0"/>
              <a:t> </a:t>
            </a:r>
            <a:r>
              <a:rPr lang="en-US" b="1" dirty="0" smtClean="0"/>
              <a:t>(MAFF)</a:t>
            </a:r>
          </a:p>
          <a:p>
            <a:r>
              <a:rPr lang="ru-RU" dirty="0"/>
              <a:t>О</a:t>
            </a:r>
            <a:r>
              <a:rPr lang="ru-RU" dirty="0" smtClean="0"/>
              <a:t>ценивает </a:t>
            </a:r>
            <a:r>
              <a:rPr lang="ru-RU" dirty="0"/>
              <a:t>две мотивационные тенденции, соотносимые с потребностью </a:t>
            </a:r>
            <a:r>
              <a:rPr lang="ru-RU" dirty="0" err="1"/>
              <a:t>аффилиации</a:t>
            </a:r>
            <a:r>
              <a:rPr lang="ru-RU" dirty="0"/>
              <a:t>: стремление к людям и боязнь быть отвергнутыми. </a:t>
            </a:r>
            <a:endParaRPr lang="en-US" dirty="0" smtClean="0"/>
          </a:p>
          <a:p>
            <a:r>
              <a:rPr lang="ru-RU" dirty="0" err="1" smtClean="0"/>
              <a:t>Аффилиация</a:t>
            </a:r>
            <a:r>
              <a:rPr lang="ru-RU" dirty="0" smtClean="0"/>
              <a:t> </a:t>
            </a:r>
            <a:r>
              <a:rPr lang="ru-RU" dirty="0"/>
              <a:t>понимается как потребность человека в установлении, сохранении и упрочении добрых отношений с людьми.</a:t>
            </a:r>
            <a:endParaRPr lang="ru-RU" dirty="0" smtClean="0"/>
          </a:p>
        </p:txBody>
      </p:sp>
      <p:pic>
        <p:nvPicPr>
          <p:cNvPr id="3074" name="Picture 2" descr="C:\Users\fcec\Downloads\qr-code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511" y="2836983"/>
            <a:ext cx="2994881" cy="29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fcec\Downloads\image-Photoroom (14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9144" r="5406" b="23877"/>
          <a:stretch/>
        </p:blipFill>
        <p:spPr bwMode="auto">
          <a:xfrm>
            <a:off x="7280933" y="321539"/>
            <a:ext cx="2263155" cy="247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" descr="C:\Users\fcec\Downloads\IMG_0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1" y="3538229"/>
            <a:ext cx="4426360" cy="33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fcec\Downloads\IMG_07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1"/>
          <a:stretch/>
        </p:blipFill>
        <p:spPr bwMode="auto">
          <a:xfrm>
            <a:off x="5135893" y="-27607"/>
            <a:ext cx="7083155" cy="415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7" t="24186" r="25881" b="20332"/>
          <a:stretch/>
        </p:blipFill>
        <p:spPr>
          <a:xfrm>
            <a:off x="11218605" y="1235101"/>
            <a:ext cx="1000443" cy="640284"/>
          </a:xfrm>
          <a:prstGeom prst="rect">
            <a:avLst/>
          </a:prstGeom>
        </p:spPr>
      </p:pic>
      <p:pic>
        <p:nvPicPr>
          <p:cNvPr id="16" name="Picture 4" descr="C:\Users\fcec\Downloads\IMG_0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5984" y="855983"/>
            <a:ext cx="6847859" cy="51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:\важные документы по РЦ\фото ОСИ в СУВАГ\P1010125.JPG"/>
          <p:cNvPicPr>
            <a:picLocks noChangeAspect="1" noChangeArrowheads="1"/>
          </p:cNvPicPr>
          <p:nvPr/>
        </p:nvPicPr>
        <p:blipFill rotWithShape="1">
          <a:blip r:embed="rId6" cstate="print"/>
          <a:srcRect l="3395" t="5204" r="1906" b="10317"/>
          <a:stretch/>
        </p:blipFill>
        <p:spPr bwMode="auto">
          <a:xfrm>
            <a:off x="2063552" y="-27607"/>
            <a:ext cx="3654312" cy="2184281"/>
          </a:xfrm>
          <a:prstGeom prst="rect">
            <a:avLst/>
          </a:prstGeom>
          <a:noFill/>
        </p:spPr>
      </p:pic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80118907-0E1A-44E1-BE1E-8A1E55A989EA}"/>
              </a:ext>
            </a:extLst>
          </p:cNvPr>
          <p:cNvGrpSpPr/>
          <p:nvPr/>
        </p:nvGrpSpPr>
        <p:grpSpPr>
          <a:xfrm>
            <a:off x="9456374" y="-123395"/>
            <a:ext cx="2782325" cy="2880320"/>
            <a:chOff x="8475724" y="-202020"/>
            <a:chExt cx="3794768" cy="3783420"/>
          </a:xfrm>
        </p:grpSpPr>
        <p:pic>
          <p:nvPicPr>
            <p:cNvPr id="21" name="Picture 2" descr="Точка роста">
              <a:extLst>
                <a:ext uri="{FF2B5EF4-FFF2-40B4-BE49-F238E27FC236}">
                  <a16:creationId xmlns="" xmlns:a16="http://schemas.microsoft.com/office/drawing/2014/main" id="{43D29FF2-2A8C-420A-A846-8B912A177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76" y="-76200"/>
              <a:ext cx="1597268" cy="1474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41DEE94C-CE59-473D-BE89-EB86BE0DC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724" y="-76200"/>
              <a:ext cx="3794768" cy="3657600"/>
            </a:xfrm>
            <a:prstGeom prst="rect">
              <a:avLst/>
            </a:prstGeom>
          </p:spPr>
        </p:pic>
        <p:sp>
          <p:nvSpPr>
            <p:cNvPr id="23" name="Прямоугольник 1">
              <a:extLst>
                <a:ext uri="{FF2B5EF4-FFF2-40B4-BE49-F238E27FC236}">
                  <a16:creationId xmlns="" xmlns:a16="http://schemas.microsoft.com/office/drawing/2014/main" id="{72F2ACC5-A601-479D-8A73-8F15AB0D8BE7}"/>
                </a:ext>
              </a:extLst>
            </p:cNvPr>
            <p:cNvSpPr/>
            <p:nvPr/>
          </p:nvSpPr>
          <p:spPr>
            <a:xfrm>
              <a:off x="10668000" y="-76200"/>
              <a:ext cx="1481715" cy="3124200"/>
            </a:xfrm>
            <a:custGeom>
              <a:avLst/>
              <a:gdLst>
                <a:gd name="connsiteX0" fmla="*/ 0 w 1403058"/>
                <a:gd name="connsiteY0" fmla="*/ 0 h 2057400"/>
                <a:gd name="connsiteX1" fmla="*/ 1403058 w 1403058"/>
                <a:gd name="connsiteY1" fmla="*/ 0 h 2057400"/>
                <a:gd name="connsiteX2" fmla="*/ 1403058 w 1403058"/>
                <a:gd name="connsiteY2" fmla="*/ 2057400 h 2057400"/>
                <a:gd name="connsiteX3" fmla="*/ 0 w 1403058"/>
                <a:gd name="connsiteY3" fmla="*/ 2057400 h 2057400"/>
                <a:gd name="connsiteX4" fmla="*/ 0 w 1403058"/>
                <a:gd name="connsiteY4" fmla="*/ 0 h 2057400"/>
                <a:gd name="connsiteX0" fmla="*/ 0 w 1422722"/>
                <a:gd name="connsiteY0" fmla="*/ 0 h 3207774"/>
                <a:gd name="connsiteX1" fmla="*/ 1403058 w 1422722"/>
                <a:gd name="connsiteY1" fmla="*/ 0 h 3207774"/>
                <a:gd name="connsiteX2" fmla="*/ 1422722 w 1422722"/>
                <a:gd name="connsiteY2" fmla="*/ 3207774 h 3207774"/>
                <a:gd name="connsiteX3" fmla="*/ 0 w 1422722"/>
                <a:gd name="connsiteY3" fmla="*/ 2057400 h 3207774"/>
                <a:gd name="connsiteX4" fmla="*/ 0 w 1422722"/>
                <a:gd name="connsiteY4" fmla="*/ 0 h 3207774"/>
                <a:gd name="connsiteX0" fmla="*/ 58993 w 1481715"/>
                <a:gd name="connsiteY0" fmla="*/ 0 h 3207774"/>
                <a:gd name="connsiteX1" fmla="*/ 1462051 w 1481715"/>
                <a:gd name="connsiteY1" fmla="*/ 0 h 3207774"/>
                <a:gd name="connsiteX2" fmla="*/ 1481715 w 1481715"/>
                <a:gd name="connsiteY2" fmla="*/ 3207774 h 3207774"/>
                <a:gd name="connsiteX3" fmla="*/ 0 w 1481715"/>
                <a:gd name="connsiteY3" fmla="*/ 1855494 h 3207774"/>
                <a:gd name="connsiteX4" fmla="*/ 58993 w 1481715"/>
                <a:gd name="connsiteY4" fmla="*/ 0 h 3207774"/>
                <a:gd name="connsiteX0" fmla="*/ 58993 w 1481715"/>
                <a:gd name="connsiteY0" fmla="*/ 0 h 3207774"/>
                <a:gd name="connsiteX1" fmla="*/ 1462051 w 1481715"/>
                <a:gd name="connsiteY1" fmla="*/ 0 h 3207774"/>
                <a:gd name="connsiteX2" fmla="*/ 1481715 w 1481715"/>
                <a:gd name="connsiteY2" fmla="*/ 3207774 h 3207774"/>
                <a:gd name="connsiteX3" fmla="*/ 0 w 1481715"/>
                <a:gd name="connsiteY3" fmla="*/ 1855494 h 3207774"/>
                <a:gd name="connsiteX4" fmla="*/ 58993 w 1481715"/>
                <a:gd name="connsiteY4" fmla="*/ 0 h 3207774"/>
                <a:gd name="connsiteX0" fmla="*/ 58993 w 1481715"/>
                <a:gd name="connsiteY0" fmla="*/ 0 h 3207774"/>
                <a:gd name="connsiteX1" fmla="*/ 1462051 w 1481715"/>
                <a:gd name="connsiteY1" fmla="*/ 0 h 3207774"/>
                <a:gd name="connsiteX2" fmla="*/ 1481715 w 1481715"/>
                <a:gd name="connsiteY2" fmla="*/ 3207774 h 3207774"/>
                <a:gd name="connsiteX3" fmla="*/ 0 w 1481715"/>
                <a:gd name="connsiteY3" fmla="*/ 1855494 h 3207774"/>
                <a:gd name="connsiteX4" fmla="*/ 58993 w 1481715"/>
                <a:gd name="connsiteY4" fmla="*/ 0 h 320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715" h="3207774">
                  <a:moveTo>
                    <a:pt x="58993" y="0"/>
                  </a:moveTo>
                  <a:lnTo>
                    <a:pt x="1462051" y="0"/>
                  </a:lnTo>
                  <a:lnTo>
                    <a:pt x="1481715" y="3207774"/>
                  </a:lnTo>
                  <a:cubicBezTo>
                    <a:pt x="987810" y="2757014"/>
                    <a:pt x="208769" y="2225492"/>
                    <a:pt x="0" y="1855494"/>
                  </a:cubicBezTo>
                  <a:lnTo>
                    <a:pt x="58993" y="0"/>
                  </a:lnTo>
                  <a:close/>
                </a:path>
              </a:pathLst>
            </a:custGeom>
            <a:solidFill>
              <a:srgbClr val="004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AEFBF37-0260-46CA-9040-9899CCF10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42" t="6139" r="11245" b="64613"/>
            <a:stretch/>
          </p:blipFill>
          <p:spPr>
            <a:xfrm>
              <a:off x="11080129" y="5296"/>
              <a:ext cx="1029276" cy="1063999"/>
            </a:xfrm>
            <a:prstGeom prst="rect">
              <a:avLst/>
            </a:prstGeom>
          </p:spPr>
        </p:pic>
        <p:pic>
          <p:nvPicPr>
            <p:cNvPr id="25" name="Picture 2" descr="Точка роста">
              <a:extLst>
                <a:ext uri="{FF2B5EF4-FFF2-40B4-BE49-F238E27FC236}">
                  <a16:creationId xmlns="" xmlns:a16="http://schemas.microsoft.com/office/drawing/2014/main" id="{BF4CE372-459D-4920-BBC4-35E330783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9421" y="-202020"/>
              <a:ext cx="1406012" cy="1297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86A46351-332A-4B89-8217-D6CB9CC2E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6" t="37573" r="11102" b="40768"/>
            <a:stretch/>
          </p:blipFill>
          <p:spPr>
            <a:xfrm>
              <a:off x="10244055" y="796234"/>
              <a:ext cx="951479" cy="734647"/>
            </a:xfrm>
            <a:prstGeom prst="rect">
              <a:avLst/>
            </a:prstGeom>
          </p:spPr>
        </p:pic>
      </p:grpSp>
      <p:pic>
        <p:nvPicPr>
          <p:cNvPr id="28" name="Picture 2" descr="H:\важные документы по РЦ\фото ОСИ\IMG_1100.jpg"/>
          <p:cNvPicPr>
            <a:picLocks noChangeAspect="1" noChangeArrowheads="1"/>
          </p:cNvPicPr>
          <p:nvPr/>
        </p:nvPicPr>
        <p:blipFill rotWithShape="1">
          <a:blip r:embed="rId12" cstate="print"/>
          <a:srcRect r="21226"/>
          <a:stretch/>
        </p:blipFill>
        <p:spPr bwMode="auto">
          <a:xfrm>
            <a:off x="8937807" y="4088352"/>
            <a:ext cx="3281243" cy="2769648"/>
          </a:xfrm>
          <a:prstGeom prst="rect">
            <a:avLst/>
          </a:prstGeom>
          <a:noFill/>
        </p:spPr>
      </p:pic>
      <p:pic>
        <p:nvPicPr>
          <p:cNvPr id="29" name="Picture 17" descr="C:\Users\User\Полина Штофф\От Лены с любовью\файлы ДЛЯ РЕДАКЦИИ\Логотипы НГПУ\Логотип НГПУ для рассылки\Логотип НГПУ в PNG без фон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617758"/>
            <a:ext cx="2112235" cy="158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 </a:t>
            </a:r>
            <a:r>
              <a:rPr lang="ru-RU" dirty="0" err="1" smtClean="0"/>
              <a:t>Йеркса</a:t>
            </a:r>
            <a:r>
              <a:rPr lang="ru-RU" dirty="0" smtClean="0"/>
              <a:t> - </a:t>
            </a:r>
            <a:r>
              <a:rPr lang="ru-RU" dirty="0" err="1" smtClean="0"/>
              <a:t>Додсона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4465"/>
            <a:ext cx="3140947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аилучшие </a:t>
            </a:r>
            <a:r>
              <a:rPr lang="ru-RU" dirty="0"/>
              <a:t>результаты достигаются при средней интенсивности мотивации. То есть, вопреки расхожему мнению, существует некий предел, по достижении которого повышение мотивации приводит к ухудшению результатов.</a:t>
            </a:r>
            <a:endParaRPr lang="ru-RU" dirty="0" smtClean="0"/>
          </a:p>
        </p:txBody>
      </p:sp>
      <p:pic>
        <p:nvPicPr>
          <p:cNvPr id="5122" name="Picture 2" descr="https://avatars.dzeninfra.ru/get-zen_doc/3488572/pub_639dbf0df477ee42276dc681_639dc9f7b77e0514eefd1a4b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r="1494"/>
          <a:stretch/>
        </p:blipFill>
        <p:spPr bwMode="auto">
          <a:xfrm>
            <a:off x="3979147" y="1978270"/>
            <a:ext cx="8058778" cy="466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0542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Т. </a:t>
            </a:r>
            <a:r>
              <a:rPr lang="ru-RU" dirty="0" err="1" smtClean="0"/>
              <a:t>Элерс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4000" dirty="0" smtClean="0"/>
              <a:t>(мотивация достижения успеха и избегания неудач)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8315" y="1959908"/>
            <a:ext cx="4030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psytests.org/emvol/ehlersA.html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Users\fcec\Downloads\qr-code (9)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889" y="1990639"/>
            <a:ext cx="2658166" cy="26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fcec\Downloads\image-Photoroom (16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79"/>
          <a:stretch/>
        </p:blipFill>
        <p:spPr bwMode="auto">
          <a:xfrm>
            <a:off x="1208007" y="2864501"/>
            <a:ext cx="4067377" cy="39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fcec\Downloads\image-Photoroom (1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37" y="4033664"/>
            <a:ext cx="4983877" cy="308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Ассертивность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813" y="13834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psytests.org/emvol/knassrtA.html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err="1"/>
              <a:t>Ассертивность</a:t>
            </a:r>
            <a:r>
              <a:rPr lang="ru-RU" dirty="0"/>
              <a:t> – это целый комплекс «мягких навыков», которые </a:t>
            </a:r>
            <a:r>
              <a:rPr lang="ru-RU" dirty="0" smtClean="0"/>
              <a:t>помогают </a:t>
            </a:r>
            <a:r>
              <a:rPr lang="ru-RU" dirty="0"/>
              <a:t>в личной и рабочей жизни. В широком смысле это умение чувствовать себя уверенно вне зависимости от мнения окружающих и при этом быть в гармонии с другими людьми.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170" name="Picture 2" descr="https://habrastorage.org/r/w1560/webt/gc/pk/4s/gcpk4shhtnpr7i0tf7njzckva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33" y="3736024"/>
            <a:ext cx="7055443" cy="29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11868" r="16016" b="6228"/>
          <a:stretch/>
        </p:blipFill>
        <p:spPr bwMode="auto">
          <a:xfrm>
            <a:off x="457197" y="3617660"/>
            <a:ext cx="4516735" cy="306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fcec\Downloads\qr-code (1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56" y="203553"/>
            <a:ext cx="1715966" cy="17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249" y="322367"/>
            <a:ext cx="10515600" cy="1325563"/>
          </a:xfrm>
        </p:spPr>
        <p:txBody>
          <a:bodyPr/>
          <a:lstStyle/>
          <a:p>
            <a:r>
              <a:rPr lang="ru-RU" dirty="0" err="1" smtClean="0"/>
              <a:t>Саморегуляция</a:t>
            </a:r>
            <a:r>
              <a:rPr lang="ru-RU" dirty="0" smtClean="0"/>
              <a:t> и осознанность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2" t="25494" r="27802" b="25275"/>
          <a:stretch/>
        </p:blipFill>
        <p:spPr bwMode="auto">
          <a:xfrm>
            <a:off x="3459712" y="1830160"/>
            <a:ext cx="8632158" cy="44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t="24029" r="60510" b="17007"/>
          <a:stretch/>
        </p:blipFill>
        <p:spPr bwMode="auto">
          <a:xfrm>
            <a:off x="242596" y="1830160"/>
            <a:ext cx="2958553" cy="44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9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А. Адлер выделил три основных жизненных</a:t>
            </a:r>
            <a:br>
              <a:rPr lang="ru-RU" sz="4000" dirty="0" smtClean="0"/>
            </a:br>
            <a:r>
              <a:rPr lang="ru-RU" sz="4000" dirty="0" smtClean="0"/>
              <a:t> цели, важные для инвалидов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Работа</a:t>
            </a:r>
          </a:p>
          <a:p>
            <a:pPr eaLnBrk="1" hangingPunct="1"/>
            <a:r>
              <a:rPr lang="ru-RU" altLang="ru-RU" dirty="0" smtClean="0"/>
              <a:t>Дружба</a:t>
            </a:r>
          </a:p>
          <a:p>
            <a:pPr eaLnBrk="1" hangingPunct="1"/>
            <a:r>
              <a:rPr lang="ru-RU" altLang="ru-RU" dirty="0" smtClean="0"/>
              <a:t>Любовь</a:t>
            </a:r>
          </a:p>
          <a:p>
            <a:pPr eaLnBrk="1" hangingPunct="1">
              <a:buFontTx/>
              <a:buNone/>
            </a:pPr>
            <a:endParaRPr lang="ru-RU" altLang="ru-RU" dirty="0" smtClean="0"/>
          </a:p>
        </p:txBody>
      </p:sp>
      <p:pic>
        <p:nvPicPr>
          <p:cNvPr id="6" name="Picture 6" descr="1216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6838" y="2260196"/>
            <a:ext cx="3979862" cy="38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Работа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49300" y="1406525"/>
            <a:ext cx="10515600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Приносит удовлетворение и чувство собственной значимости в той степени, в какой она полезна обществу и удовлетворяет собственные потребности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У людей, страдающих какими-либо хроническими заболеваниями, имеющих физические недостатки или психическое недоразвитие, может развиваться выраженное чувство  социально-личностной неполноценности, которое приводит к утрате социального интереса, изоляции или выбору ложной жизненной позиции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 smtClean="0"/>
              <a:t>Это выражается в развитии нестойкости характера, зависти, враждебности: они не могут видеть других счастливыми</a:t>
            </a:r>
          </a:p>
        </p:txBody>
      </p:sp>
      <p:pic>
        <p:nvPicPr>
          <p:cNvPr id="17410" name="Picture 2" descr="C:\Users\fcec\Downloads\image-Photoroom (20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r="12621"/>
          <a:stretch/>
        </p:blipFill>
        <p:spPr bwMode="auto">
          <a:xfrm>
            <a:off x="5943600" y="4510088"/>
            <a:ext cx="59055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4625"/>
            <a:ext cx="1051560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дружба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74700" y="1304925"/>
            <a:ext cx="10515600" cy="4351338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Это выражение собственной причастности к другим, необходимость и потребность общаться, а не приспосабливаться к окружающим</a:t>
            </a:r>
          </a:p>
          <a:p>
            <a:pPr eaLnBrk="1" hangingPunct="1"/>
            <a:r>
              <a:rPr lang="ru-RU" altLang="ru-RU" dirty="0" smtClean="0"/>
              <a:t>Это вид устойчивых, индивидуально-избирательных межличностных отношений, основанных на </a:t>
            </a:r>
            <a:r>
              <a:rPr lang="ru-RU" altLang="ru-RU" b="1" dirty="0" smtClean="0"/>
              <a:t>ДОВЕРИИ</a:t>
            </a:r>
          </a:p>
        </p:txBody>
      </p:sp>
      <p:pic>
        <p:nvPicPr>
          <p:cNvPr id="11266" name="Picture 2" descr="https://www.mgpu.ru/wp-content/uploads/2022/06/Petrova-V.G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98" y="3390425"/>
            <a:ext cx="3606800" cy="34675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fcec\Downloads\qr-code (1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3822698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Сигареты &quot;Друг&quot;: useless_faq — LiveJour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1" y="3588633"/>
            <a:ext cx="2593975" cy="30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0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2715" y="379733"/>
            <a:ext cx="6596743" cy="120952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XXII День «Д» </a:t>
            </a:r>
            <a:endParaRPr lang="ru-RU" sz="8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Рисунок 2" descr="A Small Oasis - 1600x1200 - ID 325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3" y="261730"/>
            <a:ext cx="8176591" cy="613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1391" y="3152137"/>
            <a:ext cx="3710609" cy="37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5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174625"/>
            <a:ext cx="1051560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любовь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6251" y="1214438"/>
            <a:ext cx="109728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dirty="0" smtClean="0"/>
              <a:t>Высокая степень эмоционально-положительных отношений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 smtClean="0"/>
              <a:t>Выделяющая свой объект среди других и помещающая его в центр жизненных потребностей и интересов: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 smtClean="0"/>
              <a:t>Любовь к родине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 smtClean="0"/>
              <a:t>Матери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 smtClean="0"/>
              <a:t>Детям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 smtClean="0"/>
              <a:t>Музыке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 smtClean="0"/>
              <a:t>К противоположному полу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 smtClean="0"/>
              <a:t>Друзьям </a:t>
            </a:r>
          </a:p>
        </p:txBody>
      </p:sp>
      <p:pic>
        <p:nvPicPr>
          <p:cNvPr id="13314" name="Picture 2" descr="С чего начинается Родина» - видеомарафон Общественной палаты Хака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152458"/>
            <a:ext cx="4394200" cy="45150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5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По Э. Фромму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99393"/>
            <a:ext cx="10515600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Любовь – это установка, ориентация характера, задающая отношение человека к миру вообще,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а также форма проявления чувства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Заботы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Ответственности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Уважения и понимания других людей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Желание и способность созидательного отношения каждого человека для достижения своих жизненных целей</a:t>
            </a:r>
          </a:p>
        </p:txBody>
      </p:sp>
      <p:pic>
        <p:nvPicPr>
          <p:cNvPr id="14338" name="Picture 2" descr="Полная коллекция фантиков из жвачки «Love is...» ♥ Лов и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1952625"/>
            <a:ext cx="2454274" cy="24542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2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E:\РЦ104\фото РЦ\От Карман 17-18\zINflKokI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9855"/>
            <a:ext cx="5495384" cy="3553873"/>
          </a:xfrm>
          <a:prstGeom prst="rect">
            <a:avLst/>
          </a:prstGeom>
          <a:noFill/>
        </p:spPr>
      </p:pic>
      <p:pic>
        <p:nvPicPr>
          <p:cNvPr id="3" name="Picture 2" descr="H:\важные документы по РЦ\фото ОСИ в СУВАГ\IMG_1097.jpg"/>
          <p:cNvPicPr>
            <a:picLocks noChangeAspect="1" noChangeArrowheads="1"/>
          </p:cNvPicPr>
          <p:nvPr/>
        </p:nvPicPr>
        <p:blipFill rotWithShape="1">
          <a:blip r:embed="rId4" cstate="print"/>
          <a:srcRect b="15113"/>
          <a:stretch/>
        </p:blipFill>
        <p:spPr bwMode="auto">
          <a:xfrm>
            <a:off x="4196659" y="-36715"/>
            <a:ext cx="5519911" cy="3426042"/>
          </a:xfrm>
          <a:prstGeom prst="rect">
            <a:avLst/>
          </a:prstGeom>
          <a:noFill/>
        </p:spPr>
      </p:pic>
      <p:pic>
        <p:nvPicPr>
          <p:cNvPr id="4" name="Picture 2" descr="H:\важные документы по РЦ\фото ОСИ в СУВАГ\P1010184.JPG"/>
          <p:cNvPicPr>
            <a:picLocks noChangeAspect="1" noChangeArrowheads="1"/>
          </p:cNvPicPr>
          <p:nvPr/>
        </p:nvPicPr>
        <p:blipFill rotWithShape="1">
          <a:blip r:embed="rId5" cstate="print"/>
          <a:srcRect t="9633"/>
          <a:stretch/>
        </p:blipFill>
        <p:spPr bwMode="auto">
          <a:xfrm>
            <a:off x="0" y="-36715"/>
            <a:ext cx="5552751" cy="3451092"/>
          </a:xfrm>
          <a:prstGeom prst="rect">
            <a:avLst/>
          </a:prstGeom>
          <a:noFill/>
        </p:spPr>
      </p:pic>
      <p:pic>
        <p:nvPicPr>
          <p:cNvPr id="19" name="Picture 2" descr="H:\важные документы по РЦ\фото ОСИ\IMG_1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7842" y="2400300"/>
            <a:ext cx="6704157" cy="445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9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Жизненный стиль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Это сугубо индивидуальный способ выработки целей.</a:t>
            </a:r>
          </a:p>
          <a:p>
            <a:pPr eaLnBrk="1" hangingPunct="1"/>
            <a:r>
              <a:rPr lang="ru-RU" altLang="ru-RU" dirty="0" smtClean="0"/>
              <a:t>Жизненный стиль так же уникален, как и сама личность, и формирует механизмы поведенческой коррекции</a:t>
            </a:r>
          </a:p>
          <a:p>
            <a:pPr eaLnBrk="1" hangingPunct="1"/>
            <a:r>
              <a:rPr lang="ru-RU" altLang="ru-RU" dirty="0" smtClean="0"/>
              <a:t>А. Адлер к основным факторам влияющим на деформацию жизненного стиля относит </a:t>
            </a:r>
          </a:p>
          <a:p>
            <a:pPr eaLnBrk="1" hangingPunct="1"/>
            <a:r>
              <a:rPr lang="ru-RU" altLang="ru-RU" dirty="0" smtClean="0"/>
              <a:t>органическую неполноценность</a:t>
            </a:r>
          </a:p>
          <a:p>
            <a:pPr eaLnBrk="1" hangingPunct="1"/>
            <a:r>
              <a:rPr lang="ru-RU" altLang="ru-RU" dirty="0" smtClean="0"/>
              <a:t>избалованность и отверженность</a:t>
            </a:r>
          </a:p>
        </p:txBody>
      </p:sp>
      <p:pic>
        <p:nvPicPr>
          <p:cNvPr id="15362" name="Picture 2" descr="https://coaching-psy.ru/wp-content/uploads/2018/05/Montazhnaya-oblast-2-1024x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41" y="3828454"/>
            <a:ext cx="5385859" cy="302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4917" y="549276"/>
            <a:ext cx="103632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Следовательно 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54100" y="2716213"/>
            <a:ext cx="8534400" cy="3722687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ru-RU" altLang="ru-RU" sz="3200" dirty="0" smtClean="0"/>
              <a:t>Социально адаптированными людьми можно считать тех, кто выполняет свои гражданские обязанности, соблюдает нормы </a:t>
            </a:r>
            <a:r>
              <a:rPr lang="ru-RU" altLang="ru-RU" sz="3200" b="1" u="sng" dirty="0" smtClean="0"/>
              <a:t>морали</a:t>
            </a:r>
            <a:r>
              <a:rPr lang="ru-RU" altLang="ru-RU" sz="3200" dirty="0" smtClean="0"/>
              <a:t>, проявляет эмоции, адекватные и необременительные для окружающих</a:t>
            </a:r>
          </a:p>
        </p:txBody>
      </p:sp>
      <p:pic>
        <p:nvPicPr>
          <p:cNvPr id="16387" name="Picture 3" descr="C:\Users\fcec\Downloads\image-Photoroom (1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9" y="3611051"/>
            <a:ext cx="6321425" cy="30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33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92200" y="1109663"/>
            <a:ext cx="9144000" cy="17478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 заключение 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52500" y="3370263"/>
            <a:ext cx="8534400" cy="175260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Несколько цитат из наставления молодым педагогам </a:t>
            </a:r>
          </a:p>
        </p:txBody>
      </p:sp>
      <p:pic>
        <p:nvPicPr>
          <p:cNvPr id="5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1391" y="3152137"/>
            <a:ext cx="3710609" cy="37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9499" y="1643063"/>
            <a:ext cx="8305801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Если что-нибудь нарушает мысль или совесть, то этому необходимо воспрепятствовать заранее, чтобы с этими вещами не иметь ничего общего.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 smtClean="0"/>
              <a:t>Нашу мысль может нарушить чрезмерное количество и несоразмерность работы. Кто углубится в нее – обязательно найдет и тернии, которые иногда выглядят, как розы. </a:t>
            </a:r>
          </a:p>
        </p:txBody>
      </p:sp>
      <p:pic>
        <p:nvPicPr>
          <p:cNvPr id="3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1391" y="3152137"/>
            <a:ext cx="3710609" cy="37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>Следовательно, если хочешь иметь покой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9400" y="1600201"/>
            <a:ext cx="9423400" cy="45259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избегай разбросанности и опрометчивости </a:t>
            </a:r>
          </a:p>
          <a:p>
            <a:pPr eaLnBrk="1" hangingPunct="1"/>
            <a:r>
              <a:rPr lang="ru-RU" altLang="ru-RU" dirty="0" smtClean="0"/>
              <a:t>что приходится на твою долю - делай молча </a:t>
            </a:r>
          </a:p>
          <a:p>
            <a:pPr eaLnBrk="1" hangingPunct="1"/>
            <a:r>
              <a:rPr lang="ru-RU" altLang="ru-RU" dirty="0" smtClean="0"/>
              <a:t>что приходится на долю других – это оставь </a:t>
            </a:r>
          </a:p>
        </p:txBody>
      </p:sp>
      <p:pic>
        <p:nvPicPr>
          <p:cNvPr id="4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1391" y="3152137"/>
            <a:ext cx="3710609" cy="37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И в своих собственных делах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62100" y="1600201"/>
            <a:ext cx="9410700" cy="45259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не будь чрезмерно заботливым </a:t>
            </a:r>
          </a:p>
          <a:p>
            <a:pPr eaLnBrk="1" hangingPunct="1"/>
            <a:r>
              <a:rPr lang="ru-RU" altLang="ru-RU" dirty="0" smtClean="0"/>
              <a:t>педантичным по отношению к любой мелочи </a:t>
            </a:r>
          </a:p>
        </p:txBody>
      </p:sp>
      <p:pic>
        <p:nvPicPr>
          <p:cNvPr id="4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1391" y="3152137"/>
            <a:ext cx="3710609" cy="37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910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>Чтобы быть более работоспособным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68400" y="1600201"/>
            <a:ext cx="9804400" cy="45259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дай себе иногда отдых или измени вид работы </a:t>
            </a:r>
          </a:p>
          <a:p>
            <a:pPr eaLnBrk="1" hangingPunct="1"/>
            <a:r>
              <a:rPr lang="ru-RU" altLang="ru-RU" dirty="0" smtClean="0"/>
              <a:t>Там где напряжение не чередуется с отдыхом там нет выносливости</a:t>
            </a:r>
          </a:p>
          <a:p>
            <a:pPr eaLnBrk="1" hangingPunct="1"/>
            <a:r>
              <a:rPr lang="ru-RU" altLang="ru-RU" dirty="0" smtClean="0"/>
              <a:t>Натянутый лук лопнет </a:t>
            </a:r>
          </a:p>
          <a:p>
            <a:pPr eaLnBrk="1" hangingPunct="1">
              <a:buFont typeface="Wingdings 2" pitchFamily="18" charset="2"/>
              <a:buNone/>
            </a:pPr>
            <a:endParaRPr lang="ru-RU" altLang="ru-RU" dirty="0" smtClean="0"/>
          </a:p>
        </p:txBody>
      </p:sp>
      <p:pic>
        <p:nvPicPr>
          <p:cNvPr id="4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1391" y="3152137"/>
            <a:ext cx="3710609" cy="37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2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Хочешь быть спокойным?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93800" y="1600201"/>
            <a:ext cx="9779000" cy="45259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Не рассеивайся многими вещами </a:t>
            </a:r>
          </a:p>
          <a:p>
            <a:pPr eaLnBrk="1" hangingPunct="1"/>
            <a:r>
              <a:rPr lang="ru-RU" altLang="ru-RU" dirty="0" smtClean="0"/>
              <a:t>не занимайся ненужными делами </a:t>
            </a:r>
          </a:p>
          <a:p>
            <a:pPr eaLnBrk="1" hangingPunct="1"/>
            <a:r>
              <a:rPr lang="ru-RU" altLang="ru-RU" dirty="0" smtClean="0"/>
              <a:t>не поддавайся гневу </a:t>
            </a:r>
          </a:p>
          <a:p>
            <a:pPr eaLnBrk="1" hangingPunct="1"/>
            <a:r>
              <a:rPr lang="ru-RU" altLang="ru-RU" dirty="0" smtClean="0"/>
              <a:t>Соблюдай правила умеренности во всем</a:t>
            </a:r>
          </a:p>
        </p:txBody>
      </p:sp>
      <p:pic>
        <p:nvPicPr>
          <p:cNvPr id="4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1391" y="3152137"/>
            <a:ext cx="3710609" cy="37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4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Хочешь быть мудрым?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0300" y="1562101"/>
            <a:ext cx="9486900" cy="45259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Не желай всего, что увидишь </a:t>
            </a:r>
          </a:p>
          <a:p>
            <a:pPr eaLnBrk="1" hangingPunct="1"/>
            <a:r>
              <a:rPr lang="ru-RU" altLang="ru-RU" dirty="0" smtClean="0"/>
              <a:t>не верь всему что слышишь </a:t>
            </a:r>
          </a:p>
          <a:p>
            <a:pPr eaLnBrk="1" hangingPunct="1"/>
            <a:r>
              <a:rPr lang="ru-RU" altLang="ru-RU" dirty="0" smtClean="0"/>
              <a:t>не говори всего, что знаешь </a:t>
            </a:r>
          </a:p>
          <a:p>
            <a:pPr eaLnBrk="1" hangingPunct="1"/>
            <a:r>
              <a:rPr lang="ru-RU" altLang="ru-RU" dirty="0" smtClean="0"/>
              <a:t>не делай всего, что умеешь, а только то, что полезно </a:t>
            </a:r>
          </a:p>
        </p:txBody>
      </p:sp>
      <p:pic>
        <p:nvPicPr>
          <p:cNvPr id="4" name="Picture 3" descr="C:\Users\fcec\Downloads\image-Photoroom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81391" y="3152137"/>
            <a:ext cx="3710609" cy="37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2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22862" y="952500"/>
            <a:ext cx="3597275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Ян </a:t>
            </a:r>
            <a:r>
              <a:rPr lang="ru-RU" dirty="0" err="1" smtClean="0"/>
              <a:t>Амос</a:t>
            </a:r>
            <a:r>
              <a:rPr lang="ru-RU" dirty="0" smtClean="0"/>
              <a:t> Коменский</a:t>
            </a:r>
          </a:p>
        </p:txBody>
      </p:sp>
      <p:pic>
        <p:nvPicPr>
          <p:cNvPr id="10242" name="Picture 2" descr="C:\Users\fcec\Downloads\image-Photoroom (18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41500"/>
            <a:ext cx="3762375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216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9" y="4038599"/>
            <a:ext cx="2751930" cy="2655613"/>
          </a:xfrm>
          <a:prstGeom prst="rect">
            <a:avLst/>
          </a:prstGeom>
        </p:spPr>
      </p:pic>
      <p:pic>
        <p:nvPicPr>
          <p:cNvPr id="1026" name="Picture 2" descr="C:\Users\fcec\Downloads\Image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20635" r="19082" b="20619"/>
          <a:stretch/>
        </p:blipFill>
        <p:spPr bwMode="auto">
          <a:xfrm>
            <a:off x="0" y="0"/>
            <a:ext cx="4733925" cy="68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366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C:\Users\my-pc\Desktop\ПМПК\Attachments_nurgujana2013@yandex.ru_2016-12-13_13-29-58 (1)\IMG_5385.JPG"/>
          <p:cNvPicPr>
            <a:picLocks noChangeAspect="1" noChangeArrowheads="1"/>
          </p:cNvPicPr>
          <p:nvPr/>
        </p:nvPicPr>
        <p:blipFill rotWithShape="1">
          <a:blip r:embed="rId2" cstate="print"/>
          <a:srcRect l="29015" t="18253" r="-553" b="47658"/>
          <a:stretch/>
        </p:blipFill>
        <p:spPr bwMode="auto">
          <a:xfrm>
            <a:off x="6456040" y="4636748"/>
            <a:ext cx="5759879" cy="2196868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1"/>
          <a:stretch/>
        </p:blipFill>
        <p:spPr>
          <a:xfrm>
            <a:off x="7248128" y="908719"/>
            <a:ext cx="4911742" cy="37280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383641"/>
            <a:ext cx="2455871" cy="34855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158"/>
            <a:ext cx="3586926" cy="4302842"/>
          </a:xfrm>
          <a:prstGeom prst="rect">
            <a:avLst/>
          </a:prstGeom>
        </p:spPr>
      </p:pic>
      <p:pic>
        <p:nvPicPr>
          <p:cNvPr id="17" name="Picture 2" descr="H:\важные документы по РЦ\фото ОСИ\IMG_1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42606"/>
            <a:ext cx="3586926" cy="20182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1" y="161738"/>
            <a:ext cx="9448800" cy="667968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Мультидисциплинарная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команда сопровождения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Multidisciplinary support team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577267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11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77" y="0"/>
            <a:ext cx="5496323" cy="3456384"/>
          </a:xfrm>
        </p:spPr>
      </p:pic>
      <p:pic>
        <p:nvPicPr>
          <p:cNvPr id="34" name="Picture 5" descr="G:\Camera 25.10.19\20190927_173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13563"/>
            <a:ext cx="5086055" cy="3564508"/>
          </a:xfrm>
          <a:prstGeom prst="rect">
            <a:avLst/>
          </a:prstGeom>
          <a:noFill/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618" cy="371685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18" y="2242884"/>
            <a:ext cx="7105945" cy="4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4" y="1892300"/>
            <a:ext cx="4114187" cy="5005451"/>
          </a:xfrm>
          <a:prstGeom prst="rect">
            <a:avLst/>
          </a:prstGeom>
        </p:spPr>
      </p:pic>
      <p:pic>
        <p:nvPicPr>
          <p:cNvPr id="5" name="Объект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289"/>
            <a:ext cx="3610212" cy="18931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525"/>
            <a:ext cx="2110376" cy="2559633"/>
          </a:xfrm>
          <a:prstGeom prst="rect">
            <a:avLst/>
          </a:prstGeom>
        </p:spPr>
      </p:pic>
      <p:pic>
        <p:nvPicPr>
          <p:cNvPr id="3" name="Объект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3719587" cy="25767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10" y="2442324"/>
            <a:ext cx="3564828" cy="44554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81" y="17116"/>
            <a:ext cx="2530591" cy="32672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7" t="3080" r="29019"/>
          <a:stretch/>
        </p:blipFill>
        <p:spPr>
          <a:xfrm>
            <a:off x="2110376" y="2593861"/>
            <a:ext cx="3144534" cy="4311575"/>
          </a:xfrm>
          <a:prstGeom prst="rect">
            <a:avLst/>
          </a:prstGeom>
        </p:spPr>
      </p:pic>
      <p:pic>
        <p:nvPicPr>
          <p:cNvPr id="2" name="Объект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72" y="0"/>
            <a:ext cx="4807891" cy="32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9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1718</Words>
  <Application>Microsoft Office PowerPoint</Application>
  <PresentationFormat>Произвольный</PresentationFormat>
  <Paragraphs>264</Paragraphs>
  <Slides>69</Slides>
  <Notes>19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Инклюзивное  пространство личности: ценность или обременение</vt:lpstr>
      <vt:lpstr>XXII День «Д» </vt:lpstr>
      <vt:lpstr>Презентация PowerPoint</vt:lpstr>
      <vt:lpstr>ФГБОУ ВО «НГПУ»</vt:lpstr>
      <vt:lpstr>Презентация PowerPoint</vt:lpstr>
      <vt:lpstr>Презентация PowerPoint</vt:lpstr>
      <vt:lpstr>Мультидисциплинарная команда сопровождения Multidisciplinary support team</vt:lpstr>
      <vt:lpstr>Презентация PowerPoint</vt:lpstr>
      <vt:lpstr>Презентация PowerPoint</vt:lpstr>
      <vt:lpstr>Ресурсы и партнёры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круглых столах и конференциях (Казахстан)</vt:lpstr>
      <vt:lpstr>Выступления на круглых столах и конференциях (Кыргызстан)</vt:lpstr>
      <vt:lpstr>XXII День «Д»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Состояния </vt:lpstr>
      <vt:lpstr>Самочувствие (функциональные)</vt:lpstr>
      <vt:lpstr>Активность (психические состояния) </vt:lpstr>
      <vt:lpstr>Настроение (эмоциональные состояния ) </vt:lpstr>
      <vt:lpstr>XXII День «Д» </vt:lpstr>
      <vt:lpstr>Презентация PowerPoint</vt:lpstr>
      <vt:lpstr>Опросник САН</vt:lpstr>
      <vt:lpstr>Общение как категория психологии</vt:lpstr>
      <vt:lpstr>Андреева Г.М. </vt:lpstr>
      <vt:lpstr>Три «О» В.Н. Мясищев</vt:lpstr>
      <vt:lpstr>Отражение (восприятие)</vt:lpstr>
      <vt:lpstr>Базовые эмоции (А.А. Бодалёв) </vt:lpstr>
      <vt:lpstr>Иллюзии восприятия </vt:lpstr>
      <vt:lpstr>Тихий Дон (Григорий Мелихов)</vt:lpstr>
      <vt:lpstr>Эмпатия</vt:lpstr>
      <vt:lpstr>Презентация PowerPoint</vt:lpstr>
      <vt:lpstr>Презентация PowerPoint</vt:lpstr>
      <vt:lpstr>Аффилиация</vt:lpstr>
      <vt:lpstr>Закон Йеркса - Додсона</vt:lpstr>
      <vt:lpstr>Т. Элерс  (мотивация достижения успеха и избегания неудач)</vt:lpstr>
      <vt:lpstr>Ассертивность</vt:lpstr>
      <vt:lpstr>Саморегуляция и осознанность</vt:lpstr>
      <vt:lpstr>А. Адлер выделил три основных жизненных  цели, важные для инвалидов</vt:lpstr>
      <vt:lpstr>Работа </vt:lpstr>
      <vt:lpstr>дружба</vt:lpstr>
      <vt:lpstr>XXII День «Д» </vt:lpstr>
      <vt:lpstr>любовь</vt:lpstr>
      <vt:lpstr>По Э. Фромму</vt:lpstr>
      <vt:lpstr>Жизненный стиль</vt:lpstr>
      <vt:lpstr>Следовательно </vt:lpstr>
      <vt:lpstr>В заключение </vt:lpstr>
      <vt:lpstr>Презентация PowerPoint</vt:lpstr>
      <vt:lpstr>Следовательно, если хочешь иметь покой </vt:lpstr>
      <vt:lpstr>И в своих собственных делах </vt:lpstr>
      <vt:lpstr>Чтобы быть более работоспособным </vt:lpstr>
      <vt:lpstr>Хочешь быть спокойным? </vt:lpstr>
      <vt:lpstr>Хочешь быть мудрым? </vt:lpstr>
      <vt:lpstr>Ян Амос Коменский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fcec</cp:lastModifiedBy>
  <cp:revision>101</cp:revision>
  <dcterms:created xsi:type="dcterms:W3CDTF">2025-02-11T04:06:39Z</dcterms:created>
  <dcterms:modified xsi:type="dcterms:W3CDTF">2025-11-16T16:59:37Z</dcterms:modified>
</cp:coreProperties>
</file>