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  <p:sldMasterId id="2147483722" r:id="rId3"/>
    <p:sldMasterId id="2147483747" r:id="rId4"/>
    <p:sldMasterId id="2147483759" r:id="rId5"/>
    <p:sldMasterId id="2147483771" r:id="rId6"/>
  </p:sldMasterIdLst>
  <p:notesMasterIdLst>
    <p:notesMasterId r:id="rId37"/>
  </p:notesMasterIdLst>
  <p:handoutMasterIdLst>
    <p:handoutMasterId r:id="rId38"/>
  </p:handoutMasterIdLst>
  <p:sldIdLst>
    <p:sldId id="270" r:id="rId7"/>
    <p:sldId id="271" r:id="rId8"/>
    <p:sldId id="297" r:id="rId9"/>
    <p:sldId id="298" r:id="rId10"/>
    <p:sldId id="277" r:id="rId11"/>
    <p:sldId id="276" r:id="rId12"/>
    <p:sldId id="278" r:id="rId13"/>
    <p:sldId id="279" r:id="rId14"/>
    <p:sldId id="299" r:id="rId15"/>
    <p:sldId id="292" r:id="rId16"/>
    <p:sldId id="300" r:id="rId17"/>
    <p:sldId id="301" r:id="rId18"/>
    <p:sldId id="302" r:id="rId19"/>
    <p:sldId id="280" r:id="rId20"/>
    <p:sldId id="281" r:id="rId21"/>
    <p:sldId id="296" r:id="rId22"/>
    <p:sldId id="282" r:id="rId23"/>
    <p:sldId id="304" r:id="rId24"/>
    <p:sldId id="305" r:id="rId25"/>
    <p:sldId id="306" r:id="rId26"/>
    <p:sldId id="309" r:id="rId27"/>
    <p:sldId id="308" r:id="rId28"/>
    <p:sldId id="286" r:id="rId29"/>
    <p:sldId id="287" r:id="rId30"/>
    <p:sldId id="283" r:id="rId31"/>
    <p:sldId id="289" r:id="rId32"/>
    <p:sldId id="288" r:id="rId33"/>
    <p:sldId id="307" r:id="rId34"/>
    <p:sldId id="295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62" d="100"/>
          <a:sy n="62" d="100"/>
        </p:scale>
        <p:origin x="14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13127D8-B670-440B-9348-625E37CDBA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6CB497-D11E-4B8F-A07D-C996B6FD20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40EE9-C662-4290-AAEB-87AE779805C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F0E232-82F4-4AB0-8EF3-8BF2128F31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A0CCA6-889C-4D29-ACB6-EF62F38E39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CD7FD-E4DC-477F-B55C-AB8FE19AD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56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0EADF-32CB-402A-A8A3-DDD2AB35E8F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CCABD-6FB4-4D58-AEBF-BFC5FBCC7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6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27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1046-C434-44DC-80F7-4EE6EBCDF560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C6-B041-4FC1-B9BA-77FBD935595B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46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191A-60BE-4CCC-B77D-62B5C5FD249C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82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900">
                <a:solidFill>
                  <a:srgbClr val="3A927D"/>
                </a:solidFill>
              </a:defRPr>
            </a:lvl4pPr>
            <a:lvl5pPr>
              <a:defRPr sz="1900">
                <a:solidFill>
                  <a:srgbClr val="3A927D"/>
                </a:solidFill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8757-8667-4848-8307-3B940B3B1809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24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9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A686-AE0C-47D6-936A-EE5400CD7387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80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E9B6-FFCB-41DF-89C0-2F049750BD07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13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F92D-BA15-41D7-95DC-98B56240AA05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64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273070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C899-91A1-4C3C-A728-C7727CBF3795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2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6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10B2-A4E8-4CD8-A080-E2DF72045E4A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3F0B-9C94-488E-9F8B-BDED17EDD87C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7F60-9D24-4713-ACA1-0FE92408D270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83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3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3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B5EE-9840-4191-9AB8-71C128D59C54}" type="slidenum">
              <a:rPr lang="ru-RU">
                <a:solidFill>
                  <a:srgbClr val="7E97A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51329"/>
      </p:ext>
    </p:extLst>
  </p:cSld>
  <p:clrMapOvr>
    <a:masterClrMapping/>
  </p:clrMapOvr>
  <p:transition advClick="0" advTm="6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1046-C434-44DC-80F7-4EE6EBCDF560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24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C6-B041-4FC1-B9BA-77FBD935595B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88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191A-60BE-4CCC-B77D-62B5C5FD249C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98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900">
                <a:solidFill>
                  <a:srgbClr val="3A927D"/>
                </a:solidFill>
              </a:defRPr>
            </a:lvl4pPr>
            <a:lvl5pPr>
              <a:defRPr sz="1900">
                <a:solidFill>
                  <a:srgbClr val="3A927D"/>
                </a:solidFill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8757-8667-4848-8307-3B940B3B1809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46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9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A686-AE0C-47D6-936A-EE5400CD7387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69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E9B6-FFCB-41DF-89C0-2F049750BD07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6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9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F92D-BA15-41D7-95DC-98B56240AA05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29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273070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C899-91A1-4C3C-A728-C7727CBF3795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3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6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10B2-A4E8-4CD8-A080-E2DF72045E4A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77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3F0B-9C94-488E-9F8B-BDED17EDD87C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29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7F60-9D24-4713-ACA1-0FE92408D270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26.01.2021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62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3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3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B5EE-9840-4191-9AB8-71C128D59C54}" type="slidenum">
              <a:rPr lang="ru-RU">
                <a:solidFill>
                  <a:srgbClr val="7E97A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38399"/>
      </p:ext>
    </p:extLst>
  </p:cSld>
  <p:clrMapOvr>
    <a:masterClrMapping/>
  </p:clrMapOvr>
  <p:transition advClick="0" advTm="6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3303-6FDD-452E-A0AD-A5367A5B2BA8}" type="datetimeFigureOut">
              <a:rPr lang="ru-RU" smtClean="0">
                <a:solidFill>
                  <a:srgbClr val="1F2123">
                    <a:lumMod val="90000"/>
                    <a:lumOff val="10000"/>
                  </a:srgbClr>
                </a:solidFill>
              </a:rPr>
              <a:pPr/>
              <a:t>26.01.2021</a:t>
            </a:fld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F8A9-3B20-4CEA-9C61-3F32244274F2}" type="slidenum">
              <a:rPr lang="ru-RU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83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3303-6FDD-452E-A0AD-A5367A5B2BA8}" type="datetimeFigureOut">
              <a:rPr lang="ru-RU" smtClean="0">
                <a:solidFill>
                  <a:srgbClr val="1F2123">
                    <a:lumMod val="90000"/>
                    <a:lumOff val="10000"/>
                  </a:srgbClr>
                </a:solidFill>
              </a:rPr>
              <a:pPr/>
              <a:t>26.01.2021</a:t>
            </a:fld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F8A9-3B20-4CEA-9C61-3F32244274F2}" type="slidenum">
              <a:rPr lang="ru-RU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04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3303-6FDD-452E-A0AD-A5367A5B2BA8}" type="datetimeFigureOut">
              <a:rPr lang="ru-RU" smtClean="0">
                <a:solidFill>
                  <a:srgbClr val="1F2123">
                    <a:lumMod val="90000"/>
                    <a:lumOff val="10000"/>
                  </a:srgbClr>
                </a:solidFill>
              </a:rPr>
              <a:pPr/>
              <a:t>26.01.2021</a:t>
            </a:fld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F8A9-3B20-4CEA-9C61-3F32244274F2}" type="slidenum">
              <a:rPr lang="ru-RU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93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3303-6FDD-452E-A0AD-A5367A5B2BA8}" type="datetimeFigureOut">
              <a:rPr lang="ru-RU" smtClean="0">
                <a:solidFill>
                  <a:srgbClr val="1F2123">
                    <a:lumMod val="90000"/>
                    <a:lumOff val="10000"/>
                  </a:srgbClr>
                </a:solidFill>
              </a:rPr>
              <a:pPr/>
              <a:t>26.01.2021</a:t>
            </a:fld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F8A9-3B20-4CEA-9C61-3F32244274F2}" type="slidenum">
              <a:rPr lang="ru-RU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3303-6FDD-452E-A0AD-A5367A5B2BA8}" type="datetimeFigureOut">
              <a:rPr lang="ru-RU" smtClean="0">
                <a:solidFill>
                  <a:srgbClr val="1F2123">
                    <a:lumMod val="90000"/>
                    <a:lumOff val="10000"/>
                  </a:srgbClr>
                </a:solidFill>
              </a:rPr>
              <a:pPr/>
              <a:t>26.01.2021</a:t>
            </a:fld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F8A9-3B20-4CEA-9C61-3F32244274F2}" type="slidenum">
              <a:rPr lang="ru-RU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724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3303-6FDD-452E-A0AD-A5367A5B2BA8}" type="datetimeFigureOut">
              <a:rPr lang="ru-RU" smtClean="0">
                <a:solidFill>
                  <a:srgbClr val="1F2123">
                    <a:lumMod val="90000"/>
                    <a:lumOff val="10000"/>
                  </a:srgbClr>
                </a:solidFill>
              </a:rPr>
              <a:pPr/>
              <a:t>26.01.2021</a:t>
            </a:fld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F8A9-3B20-4CEA-9C61-3F32244274F2}" type="slidenum">
              <a:rPr lang="ru-RU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01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3303-6FDD-452E-A0AD-A5367A5B2BA8}" type="datetimeFigureOut">
              <a:rPr lang="ru-RU" smtClean="0">
                <a:solidFill>
                  <a:srgbClr val="1F2123">
                    <a:lumMod val="90000"/>
                    <a:lumOff val="10000"/>
                  </a:srgbClr>
                </a:solidFill>
              </a:rPr>
              <a:pPr/>
              <a:t>26.01.2021</a:t>
            </a:fld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F8A9-3B20-4CEA-9C61-3F32244274F2}" type="slidenum">
              <a:rPr lang="ru-RU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09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3303-6FDD-452E-A0AD-A5367A5B2BA8}" type="datetimeFigureOut">
              <a:rPr lang="ru-RU" smtClean="0">
                <a:solidFill>
                  <a:srgbClr val="1F2123">
                    <a:lumMod val="90000"/>
                    <a:lumOff val="10000"/>
                  </a:srgbClr>
                </a:solidFill>
              </a:rPr>
              <a:pPr/>
              <a:t>26.01.2021</a:t>
            </a:fld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F8A9-3B20-4CEA-9C61-3F32244274F2}" type="slidenum">
              <a:rPr lang="ru-RU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226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3303-6FDD-452E-A0AD-A5367A5B2BA8}" type="datetimeFigureOut">
              <a:rPr lang="ru-RU" smtClean="0">
                <a:solidFill>
                  <a:srgbClr val="1F2123">
                    <a:lumMod val="90000"/>
                    <a:lumOff val="10000"/>
                  </a:srgbClr>
                </a:solidFill>
              </a:rPr>
              <a:pPr/>
              <a:t>26.01.2021</a:t>
            </a:fld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F8A9-3B20-4CEA-9C61-3F32244274F2}" type="slidenum">
              <a:rPr lang="ru-RU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36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3303-6FDD-452E-A0AD-A5367A5B2BA8}" type="datetimeFigureOut">
              <a:rPr lang="ru-RU" smtClean="0">
                <a:solidFill>
                  <a:srgbClr val="1F2123">
                    <a:lumMod val="90000"/>
                    <a:lumOff val="10000"/>
                  </a:srgbClr>
                </a:solidFill>
              </a:rPr>
              <a:pPr/>
              <a:t>26.01.2021</a:t>
            </a:fld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F8A9-3B20-4CEA-9C61-3F32244274F2}" type="slidenum">
              <a:rPr lang="ru-RU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39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3303-6FDD-452E-A0AD-A5367A5B2BA8}" type="datetimeFigureOut">
              <a:rPr lang="ru-RU" smtClean="0">
                <a:solidFill>
                  <a:srgbClr val="1F2123">
                    <a:lumMod val="90000"/>
                    <a:lumOff val="10000"/>
                  </a:srgbClr>
                </a:solidFill>
              </a:rPr>
              <a:pPr/>
              <a:t>26.01.2021</a:t>
            </a:fld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F8A9-3B20-4CEA-9C61-3F32244274F2}" type="slidenum">
              <a:rPr lang="ru-RU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68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27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395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63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9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5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31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09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97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72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5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4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F85E24-5952-4AF9-9AEA-3C3F04197F16}" type="slidenum">
              <a:rPr lang="ru-RU" smtClean="0">
                <a:solidFill>
                  <a:srgbClr val="434342"/>
                </a:solidFill>
              </a:rPr>
              <a:pPr/>
              <a:t>‹#›</a:t>
            </a:fld>
            <a:endParaRPr lang="ru-RU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909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409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2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94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6" y="802300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3531207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329310"/>
            <a:ext cx="3730436" cy="30920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798973"/>
            <a:ext cx="608264" cy="503578"/>
          </a:xfrm>
        </p:spPr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3216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3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38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80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80" y="3806198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80" y="3804985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5354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2"/>
            <a:ext cx="7204226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9"/>
            <a:ext cx="3483864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3"/>
            <a:ext cx="3483864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3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0614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6"/>
            <a:ext cx="7205746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2"/>
            <a:ext cx="3483864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6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1"/>
            <a:ext cx="3483864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3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465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3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6878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373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5" y="798973"/>
            <a:ext cx="2454824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6" y="798974"/>
            <a:ext cx="4509353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4"/>
            <a:ext cx="2456260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1" y="3205491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0931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3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5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8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8" y="5469859"/>
            <a:ext cx="4145513" cy="320123"/>
          </a:xfrm>
        </p:spPr>
        <p:txBody>
          <a:bodyPr/>
          <a:lstStyle>
            <a:lvl1pPr algn="l">
              <a:defRPr/>
            </a:lvl1pPr>
          </a:lstStyle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318642"/>
            <a:ext cx="4155753" cy="32093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8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1189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3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88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4" y="798976"/>
            <a:ext cx="121180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5" y="798976"/>
            <a:ext cx="5871623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798976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7931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1" y="4983090"/>
            <a:ext cx="584825" cy="365125"/>
          </a:xfrm>
        </p:spPr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9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5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4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4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3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E67BD6E-DA46-404D-8ED8-BBFD5555A16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9D0C79-07FC-46A2-9A56-80C446689C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18" y="6162578"/>
            <a:ext cx="3091294" cy="695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26.01.2021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16" tIns="45718" rIns="91416" bIns="45718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32CD9D-2C45-4733-BE9C-565BB557FD5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07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128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Tx/>
        <a:buBlip>
          <a:blip r:embed="rId16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727" indent="-285670" algn="l" defTabSz="914128" rtl="0" eaLnBrk="1" latinLnBrk="0" hangingPunct="1">
        <a:spcBef>
          <a:spcPct val="20000"/>
        </a:spcBef>
        <a:buFontTx/>
        <a:buBlip>
          <a:blip r:embed="rId17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2662" indent="-228536" algn="l" defTabSz="914128" rtl="0" eaLnBrk="1" latinLnBrk="0" hangingPunct="1">
        <a:spcBef>
          <a:spcPct val="20000"/>
        </a:spcBef>
        <a:buFontTx/>
        <a:buBlip>
          <a:blip r:embed="rId16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599720" indent="-228536" algn="l" defTabSz="914128" rtl="0" eaLnBrk="1" latinLnBrk="0" hangingPunct="1">
        <a:spcBef>
          <a:spcPct val="20000"/>
        </a:spcBef>
        <a:buFontTx/>
        <a:buBlip>
          <a:blip r:embed="rId17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6779" indent="-228536" algn="l" defTabSz="914128" rtl="0" eaLnBrk="1" latinLnBrk="0" hangingPunct="1">
        <a:spcBef>
          <a:spcPct val="20000"/>
        </a:spcBef>
        <a:buFontTx/>
        <a:buBlip>
          <a:blip r:embed="rId16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3848" indent="-228536" algn="l" defTabSz="914128" rtl="0" eaLnBrk="1" latinLnBrk="0" hangingPunct="1">
        <a:spcBef>
          <a:spcPct val="20000"/>
        </a:spcBef>
        <a:buFontTx/>
        <a:buBlip>
          <a:blip r:embed="rId17"/>
        </a:buBlip>
        <a:defRPr sz="19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0912" indent="-228536" algn="l" defTabSz="914128" rtl="0" eaLnBrk="1" latinLnBrk="0" hangingPunct="1">
        <a:spcBef>
          <a:spcPct val="20000"/>
        </a:spcBef>
        <a:buFontTx/>
        <a:buBlip>
          <a:blip r:embed="rId16"/>
        </a:buBlip>
        <a:defRPr sz="19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7976" indent="-228536" algn="l" defTabSz="914128" rtl="0" eaLnBrk="1" latinLnBrk="0" hangingPunct="1">
        <a:spcBef>
          <a:spcPct val="20000"/>
        </a:spcBef>
        <a:buFontTx/>
        <a:buBlip>
          <a:blip r:embed="rId17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5046" indent="-228536" algn="l" defTabSz="914128" rtl="0" eaLnBrk="1" latinLnBrk="0" hangingPunct="1">
        <a:spcBef>
          <a:spcPct val="20000"/>
        </a:spcBef>
        <a:buFontTx/>
        <a:buBlip>
          <a:blip r:embed="rId16"/>
        </a:buBlip>
        <a:defRPr sz="15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26.01.2021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16" tIns="45718" rIns="91416" bIns="45718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683BAA-C173-47F4-BB12-646E5EFC606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07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2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defTabSz="914128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Tx/>
        <a:buBlip>
          <a:blip r:embed="rId16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727" indent="-285670" algn="l" defTabSz="914128" rtl="0" eaLnBrk="1" latinLnBrk="0" hangingPunct="1">
        <a:spcBef>
          <a:spcPct val="20000"/>
        </a:spcBef>
        <a:buFontTx/>
        <a:buBlip>
          <a:blip r:embed="rId17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2662" indent="-228536" algn="l" defTabSz="914128" rtl="0" eaLnBrk="1" latinLnBrk="0" hangingPunct="1">
        <a:spcBef>
          <a:spcPct val="20000"/>
        </a:spcBef>
        <a:buFontTx/>
        <a:buBlip>
          <a:blip r:embed="rId16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599720" indent="-228536" algn="l" defTabSz="914128" rtl="0" eaLnBrk="1" latinLnBrk="0" hangingPunct="1">
        <a:spcBef>
          <a:spcPct val="20000"/>
        </a:spcBef>
        <a:buFontTx/>
        <a:buBlip>
          <a:blip r:embed="rId17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6779" indent="-228536" algn="l" defTabSz="914128" rtl="0" eaLnBrk="1" latinLnBrk="0" hangingPunct="1">
        <a:spcBef>
          <a:spcPct val="20000"/>
        </a:spcBef>
        <a:buFontTx/>
        <a:buBlip>
          <a:blip r:embed="rId16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3848" indent="-228536" algn="l" defTabSz="914128" rtl="0" eaLnBrk="1" latinLnBrk="0" hangingPunct="1">
        <a:spcBef>
          <a:spcPct val="20000"/>
        </a:spcBef>
        <a:buFontTx/>
        <a:buBlip>
          <a:blip r:embed="rId17"/>
        </a:buBlip>
        <a:defRPr sz="19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0912" indent="-228536" algn="l" defTabSz="914128" rtl="0" eaLnBrk="1" latinLnBrk="0" hangingPunct="1">
        <a:spcBef>
          <a:spcPct val="20000"/>
        </a:spcBef>
        <a:buFontTx/>
        <a:buBlip>
          <a:blip r:embed="rId16"/>
        </a:buBlip>
        <a:defRPr sz="19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7976" indent="-228536" algn="l" defTabSz="914128" rtl="0" eaLnBrk="1" latinLnBrk="0" hangingPunct="1">
        <a:spcBef>
          <a:spcPct val="20000"/>
        </a:spcBef>
        <a:buFontTx/>
        <a:buBlip>
          <a:blip r:embed="rId17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5046" indent="-228536" algn="l" defTabSz="914128" rtl="0" eaLnBrk="1" latinLnBrk="0" hangingPunct="1">
        <a:spcBef>
          <a:spcPct val="20000"/>
        </a:spcBef>
        <a:buFontTx/>
        <a:buBlip>
          <a:blip r:embed="rId16"/>
        </a:buBlip>
        <a:defRPr sz="15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AB03303-6FDD-452E-A0AD-A5367A5B2BA8}" type="datetimeFigureOut">
              <a:rPr lang="ru-RU" smtClean="0">
                <a:solidFill>
                  <a:srgbClr val="1F2123">
                    <a:lumMod val="90000"/>
                    <a:lumOff val="10000"/>
                  </a:srgbClr>
                </a:solidFill>
              </a:rPr>
              <a:pPr/>
              <a:t>26.01.2021</a:t>
            </a:fld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1F21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F99F8A9-3B20-4CEA-9C61-3F32244274F2}" type="slidenum">
              <a:rPr lang="ru-RU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71A3F1-6B29-43EB-A689-8C5E8FC9F6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54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2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4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3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E67BD6E-DA46-404D-8ED8-BBFD5555A16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CF85E24-5952-4AF9-9AEA-3C3F04197F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A835C8-3800-49F3-BF8F-577699634AC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07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1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9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5" y="330370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329310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798973"/>
            <a:ext cx="60826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B1DB98-60DD-45FA-85E4-A22A4CCBB2E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07" y="6146922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9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ptstroitel.ru/deyatelnost-bazovoy-organizatsii/regionalnyy-tsentr-proforientatsionnoy-raboty-s-abiturientami-iz-chisla-lits-s-invalidnostyu-i-ovz/profobuchenie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ptstroitel.ru/abilimpics/" TargetMode="External"/><Relationship Id="rId2" Type="http://schemas.openxmlformats.org/officeDocument/2006/relationships/hyperlink" Target="mailto:centrovz96@yandex.ru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35881"/>
            <a:ext cx="8016819" cy="2541431"/>
          </a:xfrm>
        </p:spPr>
        <p:txBody>
          <a:bodyPr>
            <a:noAutofit/>
          </a:bodyPr>
          <a:lstStyle/>
          <a:p>
            <a:pPr algn="r"/>
            <a:r>
              <a:rPr lang="ru-RU" dirty="0"/>
              <a:t>Профориентация и профессиональное обучение лиц с инвалидностью в Свердловской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912" y="4293096"/>
            <a:ext cx="8796944" cy="2277688"/>
          </a:xfrm>
        </p:spPr>
        <p:txBody>
          <a:bodyPr>
            <a:normAutofit/>
          </a:bodyPr>
          <a:lstStyle/>
          <a:p>
            <a:pPr algn="r"/>
            <a:r>
              <a:rPr lang="ru-RU" sz="1800" b="1" cap="none" dirty="0"/>
              <a:t>Чешко Светлана Леонидовна</a:t>
            </a:r>
            <a:r>
              <a:rPr lang="ru-RU" b="1" dirty="0"/>
              <a:t>, </a:t>
            </a:r>
          </a:p>
          <a:p>
            <a:pPr algn="r"/>
            <a:r>
              <a:rPr lang="ru-RU" sz="1200" b="1" dirty="0"/>
              <a:t>заместитель директора, руководитель Регионального центра развития движения Абилимпикс</a:t>
            </a:r>
          </a:p>
          <a:p>
            <a:pPr algn="r"/>
            <a:r>
              <a:rPr lang="ru-RU" sz="1200" b="1" dirty="0"/>
              <a:t>ГАПОУ СО </a:t>
            </a:r>
          </a:p>
          <a:p>
            <a:pPr algn="r"/>
            <a:r>
              <a:rPr lang="ru-RU" sz="1200" b="1" dirty="0"/>
              <a:t>«Социально-профессиональный техникум «Строитель»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849658-70C4-4DBE-837D-440F7DEA2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84" y="11183"/>
            <a:ext cx="3189517" cy="7677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74B81F-A6F0-4DA2-906C-FCFE76427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" y="-13635"/>
            <a:ext cx="3487938" cy="7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7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1" y="260650"/>
            <a:ext cx="3148445" cy="544284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сайте каждой профессиональной образовательной организации есть раздел «Условия обучения инвалидов и лиц с ограниченными возможностями здоровья»</a:t>
            </a:r>
          </a:p>
          <a:p>
            <a:r>
              <a:rPr lang="ru-RU" dirty="0"/>
              <a:t>Публикуется «Паспорт доступности» для инвалидов</a:t>
            </a:r>
          </a:p>
          <a:p>
            <a:r>
              <a:rPr lang="ru-RU" dirty="0"/>
              <a:t>Версия для слабовидящих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94" y="0"/>
            <a:ext cx="5734009" cy="6858000"/>
          </a:xfrm>
        </p:spPr>
      </p:pic>
    </p:spTree>
    <p:extLst>
      <p:ext uri="{BB962C8B-B14F-4D97-AF65-F5344CB8AC3E}">
        <p14:creationId xmlns:p14="http://schemas.microsoft.com/office/powerpoint/2010/main" val="147547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vetl\Downloads\EMD_82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284984"/>
            <a:ext cx="5111750" cy="340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332656"/>
            <a:ext cx="4716016" cy="4691063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Организация комплексного сопровождения в условиях инклюзивного профессионального образования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0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5328592" cy="6480720"/>
          </a:xfrm>
        </p:spPr>
        <p:txBody>
          <a:bodyPr>
            <a:noAutofit/>
          </a:bodyPr>
          <a:lstStyle/>
          <a:p>
            <a:r>
              <a:rPr lang="ru-RU" sz="1800" b="1" u="sng" dirty="0"/>
              <a:t>Организационно-педагогическое сопровождение </a:t>
            </a:r>
            <a:r>
              <a:rPr lang="ru-RU" sz="1800" dirty="0"/>
              <a:t>может включать: контроль за посещаемостью занятий; помощь в организации самостоятельной работы в случае заболевания; организацию индивидуальных консультаций для длительно отсутствующих обучающихся; содействие в прохождении промежуточных аттестаций, сдаче зачетов, экзаменов, ликвидации академических задолженностей; коррекцию взаимодействия обучающегося и преподавателя в учебном процессе; консультирование преподавателей и сотрудников по психофизическим особенностям обучающихся с ограниченными возможностями здоровья и инвалидов, коррекцию трудных ситуаций; периодические инструктажи и семинары для преподавателей, методистов и иную деятельность.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364088" y="332656"/>
            <a:ext cx="346672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u="sng" dirty="0"/>
              <a:t>Психолого-педагогическое сопровождение </a:t>
            </a:r>
            <a:r>
              <a:rPr lang="ru-RU" sz="2600" dirty="0"/>
              <a:t>осуществляется для обучающихся, имеющих проблемы в обучении, общении и социальной адаптации. Оно направлено на изучение, развитие и коррекцию личности обучающегося, ее профессиональное становление с помощью психодиагностических процедур, </a:t>
            </a:r>
            <a:r>
              <a:rPr lang="ru-RU" sz="2600" dirty="0" err="1"/>
              <a:t>психопрофилактики</a:t>
            </a:r>
            <a:r>
              <a:rPr lang="ru-RU" sz="2600" dirty="0"/>
              <a:t> и коррекции личностных искажений.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316-5F51-4D5D-B554-DB3445B8B097}" type="slidenum">
              <a:rPr lang="ru-RU" altLang="ru-RU" smtClean="0">
                <a:solidFill>
                  <a:srgbClr val="53548A">
                    <a:lumMod val="50000"/>
                  </a:srgbClr>
                </a:solidFill>
              </a:rPr>
              <a:pPr/>
              <a:t>12</a:t>
            </a:fld>
            <a:endParaRPr lang="ru-RU" altLang="ru-RU">
              <a:solidFill>
                <a:srgbClr val="53548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3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28" y="260648"/>
            <a:ext cx="4038600" cy="4929417"/>
          </a:xfrm>
        </p:spPr>
        <p:txBody>
          <a:bodyPr>
            <a:noAutofit/>
          </a:bodyPr>
          <a:lstStyle/>
          <a:p>
            <a:r>
              <a:rPr lang="ru-RU" sz="2400" b="1" u="sng" dirty="0"/>
              <a:t>Медицинско-оздоровительное сопровождение </a:t>
            </a:r>
            <a:r>
              <a:rPr lang="ru-RU" sz="2400" dirty="0"/>
              <a:t>включает диагностику физического состояния обучающихся, сохранение здоровья, развитие адаптационного потенциала, приспособляемости к учебе.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260648"/>
            <a:ext cx="4896544" cy="6480720"/>
          </a:xfrm>
        </p:spPr>
        <p:txBody>
          <a:bodyPr>
            <a:noAutofit/>
          </a:bodyPr>
          <a:lstStyle/>
          <a:p>
            <a:r>
              <a:rPr lang="ru-RU" sz="2000" b="1" u="sng" dirty="0"/>
              <a:t>Социальное сопровождение </a:t>
            </a:r>
            <a:r>
              <a:rPr lang="ru-RU" sz="2000" dirty="0"/>
              <a:t>- это совокупность мероприятий, сопутствующих образовательному процессу и направленных на социальную поддержку обучающихся с ограниченными возможностями здоровья и инвалидов при инклюзивном образовании, включая содействие в решении бытовых проблем, проживания в общежитии, социальных выплат, выделения материальной помощи, стипендиального обеспечения.</a:t>
            </a:r>
          </a:p>
          <a:p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13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9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54416" cy="1944216"/>
          </a:xfrm>
        </p:spPr>
        <p:txBody>
          <a:bodyPr>
            <a:normAutofit fontScale="90000"/>
          </a:bodyPr>
          <a:lstStyle/>
          <a:p>
            <a:pPr lvl="0" algn="ctr"/>
            <a:br>
              <a:rPr lang="ru-RU" sz="2800" b="1" dirty="0">
                <a:solidFill>
                  <a:srgbClr val="D6ECFF">
                    <a:lumMod val="25000"/>
                  </a:srgbClr>
                </a:solidFill>
                <a:latin typeface="Constanti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D6ECFF">
                    <a:lumMod val="25000"/>
                  </a:srgbClr>
                </a:solidFill>
                <a:latin typeface="Constantia"/>
                <a:cs typeface="Times New Roman" panose="02020603050405020304" pitchFamily="18" charset="0"/>
              </a:rPr>
              <a:t>Порядок приема граждан на обучение по образовательным программам среднего профессионального образования (утвержден приказом Министерства образования и науки РФ от 23 января 2014 г. № 36).</a:t>
            </a:r>
            <a:br>
              <a:rPr lang="ru-RU" sz="2800" b="1" dirty="0">
                <a:solidFill>
                  <a:srgbClr val="D6ECFF">
                    <a:lumMod val="25000"/>
                  </a:srgbClr>
                </a:solidFill>
                <a:latin typeface="Constantia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5"/>
            <a:ext cx="7520940" cy="3579849"/>
          </a:xfrm>
        </p:spPr>
        <p:txBody>
          <a:bodyPr>
            <a:normAutofit fontScale="92500" lnSpcReduction="10000"/>
          </a:bodyPr>
          <a:lstStyle/>
          <a:p>
            <a:pPr marL="137160" lvl="0" indent="0">
              <a:buClr>
                <a:srgbClr val="336699"/>
              </a:buClr>
              <a:buSzPct val="65000"/>
              <a:buNone/>
              <a:defRPr/>
            </a:pPr>
            <a:r>
              <a:rPr lang="ru-RU" sz="1800" b="1" dirty="0">
                <a:solidFill>
                  <a:srgbClr val="22272F"/>
                </a:solidFill>
                <a:latin typeface="PT Serif"/>
              </a:rPr>
              <a:t>VI. Особенности проведения вступительных испытаний для инвалидов и лиц с ограниченными возможностями здоровья</a:t>
            </a:r>
          </a:p>
          <a:p>
            <a:pPr lvl="0">
              <a:buClr>
                <a:srgbClr val="7E97AD"/>
              </a:buClr>
            </a:pPr>
            <a:r>
              <a:rPr lang="ru-RU" sz="1600" dirty="0">
                <a:solidFill>
                  <a:srgbClr val="1F2123"/>
                </a:solidFill>
              </a:rPr>
              <a:t>2. Инвалиды и лица с ограниченными возможностями здоровья при поступлении в образовательные организации сдают вступительные испытания с учетом особенностей психофизического развития, индивидуальных возможностей и состояния здоровья (далее - индивидуальные особенности) таких поступающих.</a:t>
            </a:r>
          </a:p>
          <a:p>
            <a:pPr lvl="0">
              <a:buClr>
                <a:srgbClr val="7E97AD"/>
              </a:buClr>
            </a:pPr>
            <a:r>
              <a:rPr lang="ru-RU" sz="1600" dirty="0">
                <a:solidFill>
                  <a:srgbClr val="1F2123"/>
                </a:solidFill>
              </a:rPr>
              <a:t>33. При проведении вступительных испытаний обеспечивается соблюдение следующих требований:</a:t>
            </a:r>
          </a:p>
          <a:p>
            <a:pPr lvl="0">
              <a:buClr>
                <a:srgbClr val="7E97AD"/>
              </a:buClr>
            </a:pPr>
            <a:r>
              <a:rPr lang="ru-RU" sz="1600" dirty="0">
                <a:solidFill>
                  <a:srgbClr val="1F2123"/>
                </a:solidFill>
              </a:rPr>
              <a:t>вступительные испытания проводятся для инвалидов и лиц с ограниченными возможностями здоровья в одной аудитории совместно с поступающими, не имеющими ограниченных возможностей здоровья, если это не создает трудностей для поступающих при сдаче вступительного испытания;</a:t>
            </a:r>
          </a:p>
          <a:p>
            <a:pPr lvl="0">
              <a:buClr>
                <a:srgbClr val="7E97AD"/>
              </a:buClr>
            </a:pPr>
            <a:endParaRPr lang="ru-RU" sz="1600" dirty="0">
              <a:solidFill>
                <a:srgbClr val="1F2123"/>
              </a:solidFill>
            </a:endParaRPr>
          </a:p>
          <a:p>
            <a:pPr marL="548640" lvl="0" indent="-411480">
              <a:buClr>
                <a:srgbClr val="336699"/>
              </a:buClr>
              <a:buSzPct val="65000"/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rgbClr val="D6ECFF">
                  <a:lumMod val="25000"/>
                </a:srgbClr>
              </a:solidFill>
              <a:latin typeface="Constanti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5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404664"/>
            <a:ext cx="8568952" cy="6048672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/>
              <a:t>присутствие ассистента из числа работников образовательной организации или привлеченных лиц, оказывающего поступающим необходимую техническую помощь с учетом их индивидуальных особенностей (занять рабочее место, передвигаться, прочитать и оформить задание, общаться с экзаменатором);</a:t>
            </a:r>
          </a:p>
          <a:p>
            <a:r>
              <a:rPr lang="ru-RU" sz="6400" dirty="0"/>
              <a:t>поступающим предоставляется в печатном виде инструкция о порядке проведения вступительных испытаний;</a:t>
            </a:r>
          </a:p>
          <a:p>
            <a:r>
              <a:rPr lang="ru-RU" sz="6400" dirty="0"/>
              <a:t>поступающие с учетом их индивидуальных особенностей могут в процессе сдачи вступительного испытания пользоваться необходимыми им техническими средствами;</a:t>
            </a:r>
          </a:p>
          <a:p>
            <a:r>
              <a:rPr lang="ru-RU" sz="6400" dirty="0"/>
              <a:t>материально-технические условия должны обеспечивать возможность беспрепятственного доступа поступающих в аудитории, туалетные и другие помещения, а также их пребывания в указанных помещениях (наличие пандусов, поручней, расширенных дверных проемов, лифтов, при отсутствии лифтов аудитория должна располагаться на первом этаже; наличие специальных кресел и других приспособлений).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14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404664"/>
            <a:ext cx="7520940" cy="5328592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</a:rPr>
              <a:t>Дополнительно при проведении вступительных испытаний обеспечивается соблюдение следующих требований в зависимости от категорий поступающих с ограниченными возможностями здоровья:</a:t>
            </a:r>
          </a:p>
          <a:p>
            <a:pPr lvl="0"/>
            <a:r>
              <a:rPr lang="ru-RU" dirty="0">
                <a:solidFill>
                  <a:srgbClr val="000000"/>
                </a:solidFill>
              </a:rPr>
              <a:t>а) для слепых: б) для слабовидящих: в) для глухих и слабослышащих:</a:t>
            </a:r>
          </a:p>
          <a:p>
            <a:pPr lvl="0"/>
            <a:r>
              <a:rPr lang="ru-RU" dirty="0">
                <a:solidFill>
                  <a:srgbClr val="000000"/>
                </a:solidFill>
              </a:rPr>
              <a:t>г) для лиц с тяжелыми нарушениями речи, глухих, слабослышащих все вступительные испытания по желанию поступающих могут проводиться в письменной форме;</a:t>
            </a:r>
          </a:p>
          <a:p>
            <a:pPr lvl="0"/>
            <a:r>
              <a:rPr lang="ru-RU" dirty="0">
                <a:solidFill>
                  <a:srgbClr val="000000"/>
                </a:solidFill>
              </a:rPr>
              <a:t>д) для лиц с нарушениями опорно-двигательного аппарата (тяжелыми нарушениями двигательных функций верхних конечностей или отсутствием верхних конечностей):</a:t>
            </a:r>
          </a:p>
          <a:p>
            <a:pPr lvl="0"/>
            <a:r>
              <a:rPr lang="ru-RU" dirty="0">
                <a:solidFill>
                  <a:srgbClr val="000000"/>
                </a:solidFill>
              </a:rPr>
              <a:t>письменные задания выполняются на компьютере со специализированным программным обеспечением или </a:t>
            </a:r>
            <a:r>
              <a:rPr lang="ru-RU" dirty="0" err="1">
                <a:solidFill>
                  <a:srgbClr val="000000"/>
                </a:solidFill>
              </a:rPr>
              <a:t>надиктовываются</a:t>
            </a:r>
            <a:r>
              <a:rPr lang="ru-RU" dirty="0">
                <a:solidFill>
                  <a:srgbClr val="000000"/>
                </a:solidFill>
              </a:rPr>
              <a:t> ассистенту</a:t>
            </a:r>
          </a:p>
          <a:p>
            <a:pPr lvl="0"/>
            <a:r>
              <a:rPr lang="ru-RU" dirty="0">
                <a:solidFill>
                  <a:srgbClr val="000000"/>
                </a:solidFill>
              </a:rPr>
              <a:t>по желанию поступающих все вступительные испытания могут проводиться в устной форме.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79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6955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43.1. При приеме на обучение по образовательным программам образовательной организацией учитываются следующие результаты индивидуальных достижений:</a:t>
            </a:r>
          </a:p>
          <a:p>
            <a:endParaRPr lang="ru-RU" dirty="0"/>
          </a:p>
          <a:p>
            <a:r>
              <a:rPr lang="ru-RU" dirty="0"/>
              <a:t>1) наличие статуса победителя и призера в олимпиадах и иных интеллектуальных и (или) творческих конкурсах, мероприятиях,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 в соответствии с постановлением Правительства Российской Федерации от 17 ноября 2015 г. N 1239 "Об утверждении Правил выявления детей, проявивших выдающиеся способности, сопровождения и мониторинга их дальнейшего развития" (Собрание законодательства Российской Федерации, 2015, N 47, ст. 6602; 2016, N 20, ст. 2837; 2017, N 28, ст. 4134; N 50, ст. 7633; 2018, N 46, ст. 7061);</a:t>
            </a:r>
          </a:p>
          <a:p>
            <a:endParaRPr lang="ru-RU" dirty="0"/>
          </a:p>
          <a:p>
            <a:r>
              <a:rPr lang="ru-RU" dirty="0"/>
              <a:t>2) наличие у поступающего статуса победителя и призера чемпионата по профессиональному мастерству среди инвалидов и лиц с ограниченными возможностями здоровья "</a:t>
            </a:r>
            <a:r>
              <a:rPr lang="ru-RU" dirty="0" err="1"/>
              <a:t>Абилимпикс</a:t>
            </a:r>
            <a:r>
              <a:rPr lang="ru-RU" dirty="0"/>
              <a:t>";</a:t>
            </a:r>
          </a:p>
        </p:txBody>
      </p:sp>
    </p:spTree>
    <p:extLst>
      <p:ext uri="{BB962C8B-B14F-4D97-AF65-F5344CB8AC3E}">
        <p14:creationId xmlns:p14="http://schemas.microsoft.com/office/powerpoint/2010/main" val="193750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30" y="548680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Профессиональное обучение лиц с ограниченными возможностями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8435280" cy="452596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000" b="1" dirty="0"/>
              <a:t>обучающийся с ограниченными возможностями здоровья </a:t>
            </a:r>
            <a:r>
              <a:rPr lang="ru-RU" sz="2000" dirty="0"/>
              <a:t>- физическое лицо, имеющее недостатки в физическом и (или) психологическом развитии, подтвержденные </a:t>
            </a:r>
            <a:r>
              <a:rPr lang="ru-RU" sz="2000" u="sng" dirty="0"/>
              <a:t>психолого-медико-педагогической комиссией  (ПМПК) </a:t>
            </a:r>
            <a:r>
              <a:rPr lang="ru-RU" sz="2000" dirty="0"/>
              <a:t>и препятствующие получению образования без создания специальных условий</a:t>
            </a:r>
          </a:p>
          <a:p>
            <a:r>
              <a:rPr lang="ru-RU" sz="2000" b="1" dirty="0"/>
              <a:t>адаптированная образовательная программа </a:t>
            </a:r>
            <a:r>
              <a:rPr lang="ru-RU" sz="2000" dirty="0"/>
              <a:t>- образовательная программа, адаптированная для обучения лиц с ограниченными возможностями здоровья </a:t>
            </a:r>
            <a:r>
              <a:rPr lang="ru-RU" sz="2000" u="sng" dirty="0"/>
              <a:t>с учетом особенностей их психофизического развития, индивидуальных возможностей</a:t>
            </a:r>
            <a:r>
              <a:rPr lang="ru-RU" sz="2000" b="1" dirty="0"/>
              <a:t> </a:t>
            </a:r>
            <a:r>
              <a:rPr lang="ru-RU" sz="2000" dirty="0"/>
              <a:t>и при необходимости обеспечивающая коррекцию нарушений развития и социальную адаптацию указанных лиц.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18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27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3672408" cy="371246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Сроки обучения-</a:t>
            </a:r>
          </a:p>
          <a:p>
            <a:pPr marL="0" indent="0">
              <a:buNone/>
            </a:pPr>
            <a:r>
              <a:rPr lang="ru-RU" b="1" dirty="0"/>
              <a:t>   </a:t>
            </a:r>
            <a:r>
              <a:rPr lang="ru-RU" dirty="0"/>
              <a:t>10 месяцев;</a:t>
            </a:r>
          </a:p>
          <a:p>
            <a:pPr marL="0" indent="0">
              <a:buNone/>
            </a:pPr>
            <a:r>
              <a:rPr lang="ru-RU" dirty="0"/>
              <a:t>   1 год 10 месяцев.</a:t>
            </a:r>
          </a:p>
          <a:p>
            <a:r>
              <a:rPr lang="ru-RU" b="1" dirty="0"/>
              <a:t>Адаптационный цикл </a:t>
            </a:r>
            <a:r>
              <a:rPr lang="ru-RU" dirty="0"/>
              <a:t>(коммуникативный практикум, основы правовых знаний, психология общения и др.)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628801"/>
            <a:ext cx="4038600" cy="424847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Учебная и производственная </a:t>
            </a:r>
            <a:r>
              <a:rPr lang="ru-RU" b="1" dirty="0"/>
              <a:t>практика</a:t>
            </a:r>
          </a:p>
          <a:p>
            <a:r>
              <a:rPr lang="ru-RU" b="1" dirty="0"/>
              <a:t>установление</a:t>
            </a:r>
            <a:r>
              <a:rPr lang="ru-RU" dirty="0"/>
              <a:t> лицам, прошедшим профессиональное обучение, </a:t>
            </a:r>
            <a:r>
              <a:rPr lang="ru-RU" b="1" dirty="0"/>
              <a:t>квалификационных разрядов, классов, категорий по </a:t>
            </a:r>
            <a:r>
              <a:rPr lang="ru-RU" dirty="0"/>
              <a:t>соответствующим профессиям рабочих, должностям служащих.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39552" y="5661248"/>
            <a:ext cx="7128792" cy="58114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Получение свидетельства о профессии рабочего, должности служащего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8496944" cy="104701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Адаптированная образовательная 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6578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7920880" cy="4680520"/>
          </a:xfrm>
        </p:spPr>
        <p:txBody>
          <a:bodyPr>
            <a:normAutofit lnSpcReduction="10000"/>
          </a:bodyPr>
          <a:lstStyle/>
          <a:p>
            <a:pPr algn="ctr"/>
            <a:endParaRPr lang="ru-RU" sz="2400" dirty="0"/>
          </a:p>
          <a:p>
            <a:pPr algn="ctr"/>
            <a:r>
              <a:rPr lang="ru-RU" sz="2400" dirty="0"/>
              <a:t>Всего 93 подведомственных профессиональных образовательных организаций Министерству образования и молодежной политики Свердловской области, из них в 90 ПОО обучаются лица с инвалидностью и ограниченными возможностями здоровья</a:t>
            </a:r>
          </a:p>
          <a:p>
            <a:pPr marL="0" lvl="0" indent="0" defTabSz="914128">
              <a:spcBef>
                <a:spcPct val="20000"/>
              </a:spcBef>
            </a:pPr>
            <a:r>
              <a:rPr lang="ru-RU" sz="2600" b="0" dirty="0">
                <a:cs typeface="Segoe UI" pitchFamily="34" charset="0"/>
              </a:rPr>
              <a:t>(из них только в 3 ПОО не обучаются инвалиды), </a:t>
            </a:r>
          </a:p>
          <a:p>
            <a:pPr marL="342802" lvl="0" indent="-342802" algn="just" defTabSz="914128">
              <a:spcBef>
                <a:spcPct val="20000"/>
              </a:spcBef>
              <a:buBlip>
                <a:blip r:embed="rId2"/>
              </a:buBlip>
            </a:pPr>
            <a:r>
              <a:rPr lang="ru-RU" sz="2600" b="0" dirty="0">
                <a:cs typeface="Segoe UI" pitchFamily="34" charset="0"/>
              </a:rPr>
              <a:t>В 43 ПОО обучаются лица с ОВЗ  по адаптированным образовательным программам профессионального обучения</a:t>
            </a:r>
          </a:p>
          <a:p>
            <a:pPr algn="just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332656"/>
            <a:ext cx="7718367" cy="766914"/>
          </a:xfrm>
        </p:spPr>
        <p:txBody>
          <a:bodyPr/>
          <a:lstStyle/>
          <a:p>
            <a:r>
              <a:rPr lang="ru-RU" dirty="0"/>
              <a:t>Профессиональные образовательные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518357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0912" y="980728"/>
            <a:ext cx="4325064" cy="561662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Кухонный рабочий</a:t>
            </a:r>
          </a:p>
          <a:p>
            <a:r>
              <a:rPr lang="ru-RU" dirty="0"/>
              <a:t>Маляр </a:t>
            </a:r>
          </a:p>
          <a:p>
            <a:r>
              <a:rPr lang="ru-RU" dirty="0"/>
              <a:t>Рабочий по благоустройству населенных пунктов</a:t>
            </a:r>
          </a:p>
          <a:p>
            <a:r>
              <a:rPr lang="ru-RU" dirty="0"/>
              <a:t>Садовник</a:t>
            </a:r>
          </a:p>
          <a:p>
            <a:r>
              <a:rPr lang="ru-RU" dirty="0"/>
              <a:t>Швея</a:t>
            </a:r>
          </a:p>
          <a:p>
            <a:r>
              <a:rPr lang="ru-RU" dirty="0"/>
              <a:t>Каменщик </a:t>
            </a:r>
          </a:p>
          <a:p>
            <a:r>
              <a:rPr lang="ru-RU" dirty="0"/>
              <a:t>Цветовод</a:t>
            </a:r>
          </a:p>
          <a:p>
            <a:r>
              <a:rPr lang="ru-RU" dirty="0"/>
              <a:t>Плотник</a:t>
            </a:r>
          </a:p>
          <a:p>
            <a:r>
              <a:rPr lang="ru-RU" dirty="0"/>
              <a:t>Столяр строительный</a:t>
            </a:r>
          </a:p>
          <a:p>
            <a:r>
              <a:rPr lang="ru-RU" dirty="0"/>
              <a:t>Облицовщик-плиточник</a:t>
            </a:r>
          </a:p>
          <a:p>
            <a:r>
              <a:rPr lang="ru-RU" dirty="0"/>
              <a:t>Сборщик изделий из древесины</a:t>
            </a:r>
          </a:p>
          <a:p>
            <a:r>
              <a:rPr lang="ru-RU" dirty="0"/>
              <a:t>Рабочий по комплексному обслуживанию и ремонту зданий</a:t>
            </a:r>
          </a:p>
          <a:p>
            <a:r>
              <a:rPr lang="ru-RU" dirty="0"/>
              <a:t>Санитар ветеринарный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614664" cy="496855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Слесарь-ремонтник</a:t>
            </a:r>
          </a:p>
          <a:p>
            <a:r>
              <a:rPr lang="ru-RU" dirty="0"/>
              <a:t>Пекарь</a:t>
            </a:r>
          </a:p>
          <a:p>
            <a:r>
              <a:rPr lang="ru-RU" dirty="0"/>
              <a:t>Горничная, гладильщик</a:t>
            </a:r>
          </a:p>
          <a:p>
            <a:r>
              <a:rPr lang="ru-RU" dirty="0"/>
              <a:t>Рабочий зеленого строительства</a:t>
            </a:r>
          </a:p>
          <a:p>
            <a:r>
              <a:rPr lang="ru-RU" dirty="0"/>
              <a:t>Рабочий плодоовощного хозяйства</a:t>
            </a:r>
          </a:p>
          <a:p>
            <a:r>
              <a:rPr lang="ru-RU" dirty="0"/>
              <a:t>Оператор швейного оборудования</a:t>
            </a:r>
          </a:p>
          <a:p>
            <a:r>
              <a:rPr lang="en-US" dirty="0">
                <a:solidFill>
                  <a:srgbClr val="C00000"/>
                </a:solidFill>
                <a:hlinkClick r:id="rId2"/>
              </a:rPr>
              <a:t>http://sptstroitel.ru/deyatelnost-bazovoy-organizatsii/regionalnyy-tsentr-proforientatsionnoy-raboty-s-abiturientami-iz-chisla-lits-s-invalidnostyu-i-ovz/profobuchenie/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45"/>
            <a:ext cx="8229600" cy="6340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Предлагаемые    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475632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464496" cy="51845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/>
              <a:t>Интернет</a:t>
            </a:r>
          </a:p>
          <a:p>
            <a:r>
              <a:rPr lang="ru-RU" dirty="0"/>
              <a:t>Представление себя, своих личных качеств, своих возможностей</a:t>
            </a:r>
          </a:p>
          <a:p>
            <a:pPr marL="0" indent="0">
              <a:buNone/>
            </a:pPr>
            <a:r>
              <a:rPr lang="ru-RU" dirty="0"/>
              <a:t>(резюме, социальные сети, блоги)</a:t>
            </a:r>
          </a:p>
          <a:p>
            <a:r>
              <a:rPr lang="ru-RU" dirty="0"/>
              <a:t>Расширение коммуникации</a:t>
            </a:r>
          </a:p>
          <a:p>
            <a:r>
              <a:rPr lang="ru-RU" dirty="0"/>
              <a:t>Социальные проекты</a:t>
            </a:r>
          </a:p>
          <a:p>
            <a:r>
              <a:rPr lang="ru-RU" u="sng" dirty="0"/>
              <a:t>Проект «Россия- страна возможностей»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268767"/>
            <a:ext cx="4038600" cy="485740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/>
              <a:t>Конкурсы профессионального мастерства</a:t>
            </a:r>
          </a:p>
          <a:p>
            <a:r>
              <a:rPr lang="ru-RU" dirty="0"/>
              <a:t>Национальный чемпионат для людей с инвалидностью «</a:t>
            </a:r>
            <a:r>
              <a:rPr lang="ru-RU" dirty="0" err="1"/>
              <a:t>Абилимпикс</a:t>
            </a:r>
            <a:r>
              <a:rPr lang="ru-RU" dirty="0"/>
              <a:t>»</a:t>
            </a:r>
          </a:p>
          <a:p>
            <a:r>
              <a:rPr lang="ru-RU" dirty="0"/>
              <a:t>Региональная открытая олимпиада </a:t>
            </a:r>
            <a:r>
              <a:rPr lang="ru-RU" dirty="0" err="1"/>
              <a:t>профмастерства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55"/>
            <a:ext cx="8229600" cy="106612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Социальный лифт</a:t>
            </a:r>
          </a:p>
        </p:txBody>
      </p:sp>
    </p:spTree>
    <p:extLst>
      <p:ext uri="{BB962C8B-B14F-4D97-AF65-F5344CB8AC3E}">
        <p14:creationId xmlns:p14="http://schemas.microsoft.com/office/powerpoint/2010/main" val="1229573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18\абилимпикс 2018\фото 2018 Абилимпикс\fwd1_\03.10.18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564904"/>
            <a:ext cx="506709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44"/>
            <a:ext cx="8229600" cy="2074236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rgbClr val="0070C0"/>
                </a:solidFill>
              </a:rPr>
              <a:t>Национальный чемпионат для людей с инвалидностью «</a:t>
            </a:r>
            <a:r>
              <a:rPr lang="ru-RU" sz="4000" dirty="0" err="1">
                <a:solidFill>
                  <a:srgbClr val="0070C0"/>
                </a:solidFill>
              </a:rPr>
              <a:t>Абилимпикс</a:t>
            </a:r>
            <a:r>
              <a:rPr lang="ru-RU" sz="4000" dirty="0">
                <a:solidFill>
                  <a:srgbClr val="0070C0"/>
                </a:solidFill>
              </a:rPr>
              <a:t>»</a:t>
            </a:r>
            <a:br>
              <a:rPr lang="ru-RU" sz="4000" dirty="0">
                <a:solidFill>
                  <a:srgbClr val="0070C0"/>
                </a:solidFill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48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281872" y="1332698"/>
            <a:ext cx="5212080" cy="1089427"/>
          </a:xfrm>
        </p:spPr>
        <p:txBody>
          <a:bodyPr/>
          <a:lstStyle/>
          <a:p>
            <a:pPr algn="ctr"/>
            <a:r>
              <a:rPr lang="ru-RU" dirty="0"/>
              <a:t>Развитие движения «</a:t>
            </a:r>
            <a:r>
              <a:rPr lang="ru-RU" dirty="0" err="1"/>
              <a:t>Абилимпикс</a:t>
            </a:r>
            <a:r>
              <a:rPr lang="ru-RU" dirty="0"/>
              <a:t>».</a:t>
            </a:r>
            <a:br>
              <a:rPr lang="ru-RU" dirty="0"/>
            </a:br>
            <a:r>
              <a:rPr lang="ru-RU" dirty="0"/>
              <a:t>региональный этап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627450"/>
              </p:ext>
            </p:extLst>
          </p:nvPr>
        </p:nvGraphicFramePr>
        <p:xfrm>
          <a:off x="2555776" y="2492896"/>
          <a:ext cx="626469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/>
                        <a:t>год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компетенций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участников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экспертов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2016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8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34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45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2017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12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78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70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2018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130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124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2019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26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196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144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2020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35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273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178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6652" y="5013176"/>
            <a:ext cx="8557836" cy="172819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222222"/>
                </a:solidFill>
                <a:latin typeface="Arial"/>
              </a:rPr>
              <a:t>72 образов. 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орг-ции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 из территорий: 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р.п.Белоярский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, Березовский, Екатеринбург, Ирбит, Каменск-Уральский, 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Краснотуринск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, Нижний Тагил, Первоуральск, Ревда, Реж, Североуральск, Камышлов, 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с.Харловское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 (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Ирбитский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 район), Нижняя Тура, Алапаевск, Верхняя Тура, Красноуфимск, Сысерть, Талица, Новоуральск.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21021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1263040"/>
          </a:xfrm>
        </p:spPr>
        <p:txBody>
          <a:bodyPr/>
          <a:lstStyle/>
          <a:p>
            <a:r>
              <a:rPr lang="ru-RU" dirty="0"/>
              <a:t>Динамика участия в национальном чемпионате сборной свердловской области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561038"/>
              </p:ext>
            </p:extLst>
          </p:nvPr>
        </p:nvGraphicFramePr>
        <p:xfrm>
          <a:off x="16054" y="1700808"/>
          <a:ext cx="9144000" cy="430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10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593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золото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серебро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бронза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дипломы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93"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593"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8503"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За развитие волонтерского движения «</a:t>
                      </a:r>
                      <a:r>
                        <a:rPr lang="ru-RU" sz="2000" baseline="0" dirty="0" err="1"/>
                        <a:t>Абилимпикс</a:t>
                      </a:r>
                      <a:r>
                        <a:rPr lang="ru-RU" sz="2000" baseline="0" dirty="0"/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593"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За развитие экспертного сообщества (1 место)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593"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Лучший региональный центр развития движения «</a:t>
                      </a:r>
                      <a:r>
                        <a:rPr lang="ru-RU" sz="2000" baseline="0" dirty="0" err="1"/>
                        <a:t>Абилимпикс</a:t>
                      </a:r>
                      <a:r>
                        <a:rPr lang="ru-RU" sz="2000" baseline="0" dirty="0"/>
                        <a:t>» (1 место)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22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1880" y="188640"/>
            <a:ext cx="5400600" cy="1656184"/>
          </a:xfrm>
        </p:spPr>
        <p:txBody>
          <a:bodyPr>
            <a:normAutofit/>
          </a:bodyPr>
          <a:lstStyle/>
          <a:p>
            <a:r>
              <a:rPr lang="ru-RU" sz="2400" dirty="0"/>
              <a:t>Об участии в </a:t>
            </a:r>
            <a:r>
              <a:rPr lang="en-US" sz="2400" dirty="0"/>
              <a:t>V</a:t>
            </a:r>
            <a:r>
              <a:rPr lang="ru-RU" sz="2400" dirty="0"/>
              <a:t> национальном чемпионате «</a:t>
            </a:r>
            <a:r>
              <a:rPr lang="ru-RU" sz="2400" dirty="0" err="1"/>
              <a:t>Абилимпикс</a:t>
            </a:r>
            <a:r>
              <a:rPr lang="ru-RU" sz="2400" dirty="0"/>
              <a:t>» 2019 год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" y="404664"/>
            <a:ext cx="3347864" cy="6192688"/>
          </a:xfrm>
        </p:spPr>
        <p:txBody>
          <a:bodyPr>
            <a:noAutofit/>
          </a:bodyPr>
          <a:lstStyle/>
          <a:p>
            <a:r>
              <a:rPr lang="ru-RU" sz="1600" dirty="0"/>
              <a:t>«</a:t>
            </a:r>
            <a:r>
              <a:rPr lang="ru-RU" sz="1600" b="1" i="1" dirty="0"/>
              <a:t>8 медалей: 1 золото, 3 серебра, 4 бронзы. </a:t>
            </a:r>
          </a:p>
          <a:p>
            <a:r>
              <a:rPr lang="ru-RU" sz="1600" b="1" i="1" dirty="0"/>
              <a:t>Из них школьники завоевали: </a:t>
            </a:r>
            <a:endParaRPr lang="ru-RU" sz="1600" b="1" dirty="0"/>
          </a:p>
          <a:p>
            <a:r>
              <a:rPr lang="ru-RU" sz="1600" b="1" i="1" dirty="0"/>
              <a:t>«Серебро»:  </a:t>
            </a:r>
            <a:r>
              <a:rPr lang="ru-RU" sz="1600" b="1" dirty="0"/>
              <a:t>  «Туризм», Харламова Е., МАОУ СОШ № 5.</a:t>
            </a:r>
          </a:p>
          <a:p>
            <a:r>
              <a:rPr lang="ru-RU" sz="1600" b="1" i="1" dirty="0"/>
              <a:t>«Бронза»: </a:t>
            </a:r>
            <a:r>
              <a:rPr lang="ru-RU" sz="1600" b="1" dirty="0"/>
              <a:t>«Художественное вышивание»</a:t>
            </a:r>
          </a:p>
          <a:p>
            <a:r>
              <a:rPr lang="ru-RU" sz="1600" b="1" dirty="0"/>
              <a:t>Черных Е., ГКОУ СО Екатеринбургская школа-интернат № 11.</a:t>
            </a:r>
          </a:p>
          <a:p>
            <a:r>
              <a:rPr lang="ru-RU" sz="1600" b="1" dirty="0"/>
              <a:t> В </a:t>
            </a:r>
            <a:r>
              <a:rPr lang="ru-RU" sz="1600" b="1" dirty="0" err="1"/>
              <a:t>общемедальном</a:t>
            </a:r>
            <a:r>
              <a:rPr lang="ru-RU" sz="1600" b="1" dirty="0"/>
              <a:t> зачете Свердловская область заняла </a:t>
            </a:r>
            <a:r>
              <a:rPr lang="ru-RU" sz="1600" b="1" u="sng" dirty="0"/>
              <a:t>14 </a:t>
            </a:r>
            <a:r>
              <a:rPr lang="ru-RU" sz="1600" b="1" dirty="0"/>
              <a:t>место среди 84регионов-участников. </a:t>
            </a:r>
          </a:p>
          <a:p>
            <a:endParaRPr lang="ru-RU" sz="1600" b="1" dirty="0"/>
          </a:p>
          <a:p>
            <a:endParaRPr lang="ru-RU" sz="1600" b="1" dirty="0"/>
          </a:p>
          <a:p>
            <a:r>
              <a:rPr lang="ru-RU" sz="1600" b="1" dirty="0"/>
              <a:t>Также Свердловская область была удостоена 1 места за развитие экспертного сообщества.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08" y="1796856"/>
            <a:ext cx="5644980" cy="408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600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pPr algn="ctr"/>
            <a:r>
              <a:rPr lang="en-US" dirty="0"/>
              <a:t>VI </a:t>
            </a:r>
            <a:r>
              <a:rPr lang="ru-RU" dirty="0"/>
              <a:t>Национальный чемпионат «</a:t>
            </a:r>
            <a:r>
              <a:rPr lang="ru-RU"/>
              <a:t>Абилимпикс</a:t>
            </a:r>
            <a:r>
              <a:rPr lang="ru-RU" dirty="0"/>
              <a:t>» 2020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3" y="1700808"/>
            <a:ext cx="916834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239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26304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VI </a:t>
            </a:r>
            <a:r>
              <a:rPr lang="ru-RU" dirty="0">
                <a:solidFill>
                  <a:srgbClr val="000000"/>
                </a:solidFill>
              </a:rPr>
              <a:t>Национальный чемпионат «</a:t>
            </a:r>
            <a:r>
              <a:rPr lang="ru-RU" dirty="0" err="1">
                <a:solidFill>
                  <a:srgbClr val="000000"/>
                </a:solidFill>
              </a:rPr>
              <a:t>Абилимпикс</a:t>
            </a:r>
            <a:r>
              <a:rPr lang="ru-RU" dirty="0">
                <a:solidFill>
                  <a:srgbClr val="000000"/>
                </a:solidFill>
              </a:rPr>
              <a:t>» 2020</a:t>
            </a:r>
            <a:endParaRPr lang="ru-RU" dirty="0"/>
          </a:p>
        </p:txBody>
      </p:sp>
      <p:sp>
        <p:nvSpPr>
          <p:cNvPr id="4" name="AutoShape 4" descr="blob:https://web.whatsapp.com/cf299c02-1a7c-40bd-858c-8d54900f69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934"/>
            <a:ext cx="9144000" cy="528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234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5877272"/>
            <a:ext cx="5112568" cy="86409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en-US" dirty="0"/>
              <a:t>http://sptstroitel.ru/</a:t>
            </a:r>
            <a:br>
              <a:rPr lang="ru-RU" dirty="0"/>
            </a:br>
            <a:r>
              <a:rPr lang="ru-RU" b="0" dirty="0">
                <a:solidFill>
                  <a:srgbClr val="828282"/>
                </a:solidFill>
                <a:effectLst/>
                <a:latin typeface="PT Sans"/>
              </a:rPr>
              <a:t> 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t="4107" r="-249" b="-4672"/>
          <a:stretch/>
        </p:blipFill>
        <p:spPr bwMode="auto">
          <a:xfrm>
            <a:off x="195824" y="188640"/>
            <a:ext cx="8928000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554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cap="none" dirty="0">
                <a:solidFill>
                  <a:schemeClr val="accent3"/>
                </a:solidFill>
                <a:ea typeface="+mn-ea"/>
                <a:cs typeface="+mn-cs"/>
              </a:rPr>
              <a:t>«Горячая линия» по вопросам приема инвалидов и лиц с ОВЗ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30"/>
            <a:ext cx="7520940" cy="405656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000" dirty="0"/>
              <a:t>«Горячая линия» по вопросам приема инвалидов и лиц с ОВЗ на обучение по образовательным программам среднего профессионального образования и профессионального обучения в профессиональный организации Свердловской области в 2021 году. </a:t>
            </a:r>
          </a:p>
          <a:p>
            <a:pPr algn="ctr"/>
            <a:r>
              <a:rPr lang="ru-RU" sz="2800" dirty="0"/>
              <a:t>Ваши вопросы и обращения принимаются на адрес электронной почты:  priem.ovz@yandex.ru</a:t>
            </a:r>
          </a:p>
        </p:txBody>
      </p:sp>
    </p:spTree>
    <p:extLst>
      <p:ext uri="{BB962C8B-B14F-4D97-AF65-F5344CB8AC3E}">
        <p14:creationId xmlns:p14="http://schemas.microsoft.com/office/powerpoint/2010/main" val="372137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6" y="165104"/>
            <a:ext cx="85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Информация об обучающихся с инвалидностью и ОВЗ </a:t>
            </a:r>
            <a:r>
              <a:rPr lang="ru-RU" sz="2400" b="1" dirty="0">
                <a:solidFill>
                  <a:prstClr val="black"/>
                </a:solidFill>
              </a:rPr>
              <a:t>по видам нарушений в Свердловской области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976742" y="1100138"/>
          <a:ext cx="7212740" cy="4992686"/>
        </p:xfrm>
        <a:graphic>
          <a:graphicData uri="http://schemas.openxmlformats.org/drawingml/2006/table">
            <a:tbl>
              <a:tblPr firstRow="1" bandRow="1"/>
              <a:tblGrid>
                <a:gridCol w="134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нарушения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0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обучающихся с инвалидностью и ОВЗ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0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обучающихся с инвалидностью и ОВЗ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0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Количество обучающихся с инвалидностью и ОВЗ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0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обучающихся с инвалидностью и ОВЗ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0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обучающихся с инвалидностью и ОВЗ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0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нарушениями слуха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тяжелыми нарушениями речи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нарушениями зрения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нарушениями интеллекта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1483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1638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задержкой психического развития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1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нарушениями опорно-двигательного аппарата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1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расстройствами аутистического спектра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85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другими ограниченными возможностями здоровья (соматические заболевания)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286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5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1495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1738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49" marR="39849" marT="73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2079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2602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53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350010" y="1595428"/>
            <a:ext cx="5212080" cy="931866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accent3">
                    <a:lumMod val="50000"/>
                  </a:schemeClr>
                </a:solidFill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924944"/>
            <a:ext cx="5112568" cy="383442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Учебная часть: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+7 (343) 227-30-70 (доб. 206)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Центр «</a:t>
            </a:r>
            <a:r>
              <a:rPr lang="ru-RU" sz="2800" dirty="0" err="1"/>
              <a:t>Абилимпикс</a:t>
            </a:r>
            <a:r>
              <a:rPr lang="ru-RU" sz="2800" dirty="0"/>
              <a:t>»:</a:t>
            </a:r>
          </a:p>
          <a:p>
            <a:r>
              <a:rPr lang="en-US" sz="2800" dirty="0">
                <a:hlinkClick r:id="rId2"/>
              </a:rPr>
              <a:t>centrovz96@yandex.ru</a:t>
            </a:r>
            <a:endParaRPr lang="ru-RU" sz="2800" dirty="0"/>
          </a:p>
          <a:p>
            <a:r>
              <a:rPr lang="ru-RU" sz="2800" dirty="0"/>
              <a:t>+7 (343)227-30-70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Ссылка на сайт: </a:t>
            </a:r>
            <a:r>
              <a:rPr lang="en-US" sz="2800" dirty="0">
                <a:hlinkClick r:id="rId3"/>
              </a:rPr>
              <a:t>http://sptstroitel.ru/abilimpics/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-39541" y="2435987"/>
            <a:ext cx="7356858" cy="76573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ГАПОУ СО «Социально-профессиональный техникум «Строитель»</a:t>
            </a:r>
          </a:p>
        </p:txBody>
      </p:sp>
    </p:spTree>
    <p:extLst>
      <p:ext uri="{BB962C8B-B14F-4D97-AF65-F5344CB8AC3E}">
        <p14:creationId xmlns:p14="http://schemas.microsoft.com/office/powerpoint/2010/main" val="362103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30" y="980728"/>
            <a:ext cx="7520940" cy="548640"/>
          </a:xfrm>
        </p:spPr>
        <p:txBody>
          <a:bodyPr>
            <a:noAutofit/>
          </a:bodyPr>
          <a:lstStyle/>
          <a:p>
            <a:r>
              <a:rPr lang="ru-RU" sz="2400" dirty="0"/>
              <a:t>Специальные условия обучения обучающихся с особыми образовательными потребностями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5141167"/>
          </a:xfrm>
        </p:spPr>
        <p:txBody>
          <a:bodyPr>
            <a:normAutofit/>
          </a:bodyPr>
          <a:lstStyle/>
          <a:p>
            <a:pPr indent="0"/>
            <a:r>
              <a:rPr lang="ru-RU" sz="1400" b="1" dirty="0"/>
              <a:t>условия обучения, воспитания и развития таких обучающихся, включающие в себя использование </a:t>
            </a:r>
            <a:r>
              <a:rPr lang="ru-RU" sz="1400" b="1" u="sng" dirty="0"/>
              <a:t>специальных образовательных программ и методов обучения и воспитания, специальных учебников</a:t>
            </a:r>
            <a:r>
              <a:rPr lang="ru-RU" sz="1400" b="1" dirty="0"/>
              <a:t>, учебных пособий и дидактических материалов, </a:t>
            </a:r>
            <a:r>
              <a:rPr lang="ru-RU" sz="1400" b="1" u="sng" dirty="0"/>
              <a:t>специальных технических средств обучения </a:t>
            </a:r>
            <a:r>
              <a:rPr lang="ru-RU" sz="1400" b="1" dirty="0"/>
              <a:t>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 условия, без которых невозможно или затруднено освоение образовательных программ обучающимися с ограниченными возможностями здоровья</a:t>
            </a:r>
            <a:r>
              <a:rPr lang="ru-RU" sz="1400" dirty="0"/>
              <a:t> (статья 79 Федерального закона "Об образовании в РФ").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4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6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72200" y="1253029"/>
            <a:ext cx="2376264" cy="360040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Bookman Old Style" pitchFamily="18" charset="0"/>
              </a:rPr>
              <a:t>Организация рабочего пространства обучающегося с нарушенным слухом  – значимая часть работы по созданию специальных образовательных условий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251521" y="4847416"/>
            <a:ext cx="8482491" cy="15121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Интерактивная аудитория со специальным оборудованием и аппаратурой для индивидуальной коррекции амплитудно-частотных характеристик звуковых волн повышающих порог слышимости детей</a:t>
            </a:r>
          </a:p>
          <a:p>
            <a:pPr marL="0" indent="0" algn="ctr">
              <a:buNone/>
            </a:pPr>
            <a:r>
              <a:rPr lang="ru-RU" sz="2000" b="1" u="sng" dirty="0">
                <a:solidFill>
                  <a:srgbClr val="002060"/>
                </a:solidFill>
                <a:latin typeface="Bookman Old Style" pitchFamily="18" charset="0"/>
              </a:rPr>
              <a:t>ГАПОУ СО «Екатеринбургский промышленно-технологический техникум им. Курочкина»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5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1026" name="Picture 2" descr="C:\Users\Кадры\Desktop\Мои документы\ФОТО\Фото на презентации\IMG_9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50719"/>
            <a:ext cx="5415053" cy="35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26313" y="5039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8"/>
            <a:r>
              <a:rPr lang="ru-RU" sz="3600" b="1" dirty="0">
                <a:solidFill>
                  <a:srgbClr val="5C92B5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Повышение доступности образовательной среды и зданий</a:t>
            </a:r>
            <a:endParaRPr lang="ru-RU" sz="3600" b="1" dirty="0">
              <a:solidFill>
                <a:srgbClr val="5C92B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3" b="1649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6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2050" name="Picture 2" descr="C:\Users\Кадры\Desktop\Мои документы\ФОТО\Фото на презентации\##Кабинет 205 призинтация 2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39122"/>
            <a:ext cx="6107319" cy="453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2805" y="4653137"/>
            <a:ext cx="8424936" cy="1554268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ctr" defTabSz="914128"/>
            <a:r>
              <a:rPr lang="ru-RU" sz="1900" b="1" dirty="0">
                <a:solidFill>
                  <a:srgbClr val="002060"/>
                </a:solidFill>
                <a:latin typeface="Bookman Old Style" pitchFamily="18" charset="0"/>
              </a:rPr>
              <a:t>Формирование профессиональных компетенций операторов станков с программным управлением  осуществляется в тренажёрной лаборатории, состоящих из рабочих мест, укомплектованных тренажёрами программирования станков с числовым программным обеспечением</a:t>
            </a:r>
          </a:p>
        </p:txBody>
      </p:sp>
    </p:spTree>
    <p:extLst>
      <p:ext uri="{BB962C8B-B14F-4D97-AF65-F5344CB8AC3E}">
        <p14:creationId xmlns:p14="http://schemas.microsoft.com/office/powerpoint/2010/main" val="124400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79513" y="190504"/>
            <a:ext cx="8784975" cy="1366288"/>
          </a:xfrm>
        </p:spPr>
        <p:txBody>
          <a:bodyPr vert="horz" wrap="square" lIns="91416" tIns="45718" rIns="91416" bIns="45718" anchor="b">
            <a:normAutofit fontScale="90000"/>
          </a:bodyPr>
          <a:lstStyle/>
          <a:p>
            <a:pPr eaLnBrk="1" hangingPunct="1"/>
            <a:br>
              <a:rPr b="1" dirty="0">
                <a:solidFill>
                  <a:srgbClr val="993300"/>
                </a:solidFill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Возможность обучения и доступности профессии для каждого </a:t>
            </a:r>
            <a:endParaRPr sz="36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286381" y="1984226"/>
            <a:ext cx="4285635" cy="4680520"/>
          </a:xfrm>
        </p:spPr>
        <p:txBody>
          <a:bodyPr vert="horz" wrap="square" lIns="91416" tIns="45718" rIns="91416" bIns="45718" anchor="t"/>
          <a:lstStyle/>
          <a:p>
            <a:pPr>
              <a:buNone/>
            </a:pPr>
            <a:r>
              <a:rPr sz="1900" u="sng" dirty="0" err="1">
                <a:solidFill>
                  <a:schemeClr val="tx1"/>
                </a:solidFill>
              </a:rPr>
              <a:t>Дистанционное</a:t>
            </a:r>
            <a:r>
              <a:rPr sz="1900" u="sng" dirty="0">
                <a:solidFill>
                  <a:schemeClr val="tx1"/>
                </a:solidFill>
              </a:rPr>
              <a:t> обучение </a:t>
            </a:r>
            <a:r>
              <a:rPr sz="1900" dirty="0">
                <a:solidFill>
                  <a:schemeClr val="tx1"/>
                </a:solidFill>
              </a:rPr>
              <a:t>инвалидов и лиц с ограниченными возможностями здоровья по программам среднего профессионального образования: </a:t>
            </a:r>
            <a:r>
              <a:rPr lang="ru-RU" sz="1900" dirty="0">
                <a:solidFill>
                  <a:schemeClr val="tx1"/>
                </a:solidFill>
              </a:rPr>
              <a:t>Обучение ведется по специальностям: 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</a:rPr>
              <a:t>«Бухгалтер»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</a:rPr>
              <a:t>«Операционный логист»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</a:rPr>
              <a:t>«Менеджер по продажам» 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</a:rPr>
              <a:t>«Юрист» 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</a:rPr>
              <a:t>«Техник по информационным системам»</a:t>
            </a:r>
            <a:endParaRPr sz="19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55977" y="2060849"/>
            <a:ext cx="4438790" cy="46374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6" name="Picture 3" descr="C:\Users\Teacher\Desktop\^2E4B150B0686AC5645A91164E6B16FF4F180C2FD2058181008^pimgpsh_thumbnail_win_dis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9" y="4714877"/>
            <a:ext cx="3005139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Рисунок 4" descr="Снимок экрана 2014-11-25 в 21.04.43.png"/>
          <p:cNvPicPr>
            <a:picLocks noChangeAspect="1"/>
          </p:cNvPicPr>
          <p:nvPr/>
        </p:nvPicPr>
        <p:blipFill>
          <a:blip r:embed="rId3"/>
          <a:srcRect t="8000"/>
          <a:stretch>
            <a:fillRect/>
          </a:stretch>
        </p:blipFill>
        <p:spPr>
          <a:xfrm>
            <a:off x="4572016" y="2214567"/>
            <a:ext cx="4222751" cy="23050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0795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28777"/>
            <a:ext cx="8820150" cy="2016125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Компьютерные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тифлотехнологии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основаны на комплексе аппаратных и программных средств, обеспечивающих преобразование компьютерной информации в доступные формы (звуковое воспроизведение, рельефно-точечное изображение или укрупненный текст)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Тифлотехнические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средства для усиления остаточного зрения и средства преобразования визуальной информации в аудио и тактильные сигналы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Видеоувеличители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удаленного просмотра для возможности просмотра удаленных объектов (например, текста на доске или слайда на экране) ГАПОУ СО «Уральский колледж строительства, архитектуры и предпринимательства»</a:t>
            </a:r>
          </a:p>
        </p:txBody>
      </p:sp>
      <p:pic>
        <p:nvPicPr>
          <p:cNvPr id="12291" name="Picture 4" descr="DSC_37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3" b="10356"/>
          <a:stretch>
            <a:fillRect/>
          </a:stretch>
        </p:blipFill>
        <p:spPr bwMode="auto">
          <a:xfrm>
            <a:off x="197139" y="3857626"/>
            <a:ext cx="439261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DSC_36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/>
          <a:stretch>
            <a:fillRect/>
          </a:stretch>
        </p:blipFill>
        <p:spPr bwMode="auto">
          <a:xfrm>
            <a:off x="5235892" y="3857625"/>
            <a:ext cx="37449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684214" y="188915"/>
            <a:ext cx="83518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5C92B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Открытое информационное пространство инклюзивного образования- библиотечный </a:t>
            </a:r>
            <a:r>
              <a:rPr lang="ru-RU" sz="2800" b="1" dirty="0" err="1">
                <a:solidFill>
                  <a:srgbClr val="5C92B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медиацентр</a:t>
            </a:r>
            <a:endParaRPr lang="ru-RU" sz="2800" b="1" dirty="0">
              <a:solidFill>
                <a:srgbClr val="5C92B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874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234888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Развитие интересов -  спортивный туризм с участием инвалидов – колясочников (автомобильный, горный, водный)</a:t>
            </a:r>
            <a:br>
              <a:rPr lang="ru-RU" sz="3200" dirty="0"/>
            </a:br>
            <a:r>
              <a:rPr lang="ru-RU" altLang="ru-RU" sz="3200" i="1" dirty="0">
                <a:solidFill>
                  <a:srgbClr val="CC3300"/>
                </a:solidFill>
                <a:latin typeface="Calibri" pitchFamily="34" charset="0"/>
                <a:cs typeface="Arial" charset="0"/>
              </a:rPr>
              <a:t>Способствовать коммуникации или сделать ее возможной</a:t>
            </a:r>
            <a:endParaRPr lang="ru-RU" sz="3200" dirty="0"/>
          </a:p>
        </p:txBody>
      </p:sp>
      <p:pic>
        <p:nvPicPr>
          <p:cNvPr id="29701" name="Picture 5" descr="DSC_0369"/>
          <p:cNvPicPr>
            <a:picLocks noChangeAspect="1" noChangeArrowheads="1"/>
          </p:cNvPicPr>
          <p:nvPr/>
        </p:nvPicPr>
        <p:blipFill>
          <a:blip r:embed="rId2" cstate="print"/>
          <a:srcRect l="34547" t="33104" r="30905"/>
          <a:stretch>
            <a:fillRect/>
          </a:stretch>
        </p:blipFill>
        <p:spPr bwMode="auto">
          <a:xfrm>
            <a:off x="6553200" y="2667000"/>
            <a:ext cx="2590800" cy="3124200"/>
          </a:xfrm>
          <a:prstGeom prst="rect">
            <a:avLst/>
          </a:prstGeom>
          <a:noFill/>
        </p:spPr>
      </p:pic>
      <p:pic>
        <p:nvPicPr>
          <p:cNvPr id="29704" name="Picture 8" descr="DCTsAZomLK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667000"/>
            <a:ext cx="3581400" cy="3124200"/>
          </a:xfrm>
          <a:prstGeom prst="rect">
            <a:avLst/>
          </a:prstGeom>
          <a:noFill/>
        </p:spPr>
      </p:pic>
      <p:pic>
        <p:nvPicPr>
          <p:cNvPr id="29705" name="Picture 9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67000"/>
            <a:ext cx="28194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8797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2589847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S102589847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wsPrint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1948</Words>
  <Application>Microsoft Office PowerPoint</Application>
  <PresentationFormat>Экран (4:3)</PresentationFormat>
  <Paragraphs>260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30</vt:i4>
      </vt:variant>
    </vt:vector>
  </HeadingPairs>
  <TitlesOfParts>
    <vt:vector size="50" baseType="lpstr">
      <vt:lpstr>Arial</vt:lpstr>
      <vt:lpstr>Bookman Old Style</vt:lpstr>
      <vt:lpstr>Calibri</vt:lpstr>
      <vt:lpstr>Century Gothic</vt:lpstr>
      <vt:lpstr>Constantia</vt:lpstr>
      <vt:lpstr>Georgia</vt:lpstr>
      <vt:lpstr>Gill Sans MT</vt:lpstr>
      <vt:lpstr>Impact</vt:lpstr>
      <vt:lpstr>PT Sans</vt:lpstr>
      <vt:lpstr>PT Serif</vt:lpstr>
      <vt:lpstr>Segoe UI</vt:lpstr>
      <vt:lpstr>Times New Roman</vt:lpstr>
      <vt:lpstr>Verdana</vt:lpstr>
      <vt:lpstr>Wingdings</vt:lpstr>
      <vt:lpstr>Углы</vt:lpstr>
      <vt:lpstr>TS102589847</vt:lpstr>
      <vt:lpstr>1_TS102589847</vt:lpstr>
      <vt:lpstr>NewsPrint</vt:lpstr>
      <vt:lpstr>1_Углы</vt:lpstr>
      <vt:lpstr>Gallery</vt:lpstr>
      <vt:lpstr>Профориентация и профессиональное обучение лиц с инвалидностью в Свердловской области</vt:lpstr>
      <vt:lpstr>Профессиональные образовательные организации</vt:lpstr>
      <vt:lpstr>Презентация PowerPoint</vt:lpstr>
      <vt:lpstr>Специальные условия обучения обучающихся с особыми образовательными потребностями</vt:lpstr>
      <vt:lpstr>Организация рабочего пространства обучающегося с нарушенным слухом  – значимая часть работы по созданию специальных образовательных условий</vt:lpstr>
      <vt:lpstr>Презентация PowerPoint</vt:lpstr>
      <vt:lpstr> Возможность обучения и доступности профессии для каждого </vt:lpstr>
      <vt:lpstr>Презентация PowerPoint</vt:lpstr>
      <vt:lpstr>Развитие интересов -  спортивный туризм с участием инвалидов – колясочников (автомобильный, горный, водный) Способствовать коммуникации или сделать ее возможной</vt:lpstr>
      <vt:lpstr>Презентация PowerPoint</vt:lpstr>
      <vt:lpstr>Презентация PowerPoint</vt:lpstr>
      <vt:lpstr>Презентация PowerPoint</vt:lpstr>
      <vt:lpstr>Презентация PowerPoint</vt:lpstr>
      <vt:lpstr> Порядок приема граждан на обучение по образовательным программам среднего профессионального образования (утвержден приказом Министерства образования и науки РФ от 23 января 2014 г. № 36). </vt:lpstr>
      <vt:lpstr>Презентация PowerPoint</vt:lpstr>
      <vt:lpstr>Презентация PowerPoint</vt:lpstr>
      <vt:lpstr>Презентация PowerPoint</vt:lpstr>
      <vt:lpstr>Профессиональное обучение лиц с ограниченными возможностями здоровья</vt:lpstr>
      <vt:lpstr>Адаптированная образовательная программа</vt:lpstr>
      <vt:lpstr>Предлагаемые     профессии</vt:lpstr>
      <vt:lpstr>Социальный лифт</vt:lpstr>
      <vt:lpstr> Национальный чемпионат для людей с инвалидностью «Абилимпикс» </vt:lpstr>
      <vt:lpstr>Развитие движения «Абилимпикс». региональный этап</vt:lpstr>
      <vt:lpstr>Динамика участия в национальном чемпионате сборной свердловской области</vt:lpstr>
      <vt:lpstr>Об участии в V национальном чемпионате «Абилимпикс» 2019 год</vt:lpstr>
      <vt:lpstr>VI Национальный чемпионат «Абилимпикс» 2020</vt:lpstr>
      <vt:lpstr>VI Национальный чемпионат «Абилимпикс» 2020</vt:lpstr>
      <vt:lpstr> http://sptstroitel.ru/  </vt:lpstr>
      <vt:lpstr>«Горячая линия» по вопросам приема инвалидов и лиц с ОВЗ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</dc:creator>
  <cp:lastModifiedBy>Fastkillah Admiral</cp:lastModifiedBy>
  <cp:revision>144</cp:revision>
  <dcterms:created xsi:type="dcterms:W3CDTF">2019-01-14T14:52:35Z</dcterms:created>
  <dcterms:modified xsi:type="dcterms:W3CDTF">2021-01-26T14:16:06Z</dcterms:modified>
</cp:coreProperties>
</file>