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sldIdLst>
    <p:sldId id="307" r:id="rId3"/>
    <p:sldId id="351" r:id="rId4"/>
    <p:sldId id="258" r:id="rId5"/>
    <p:sldId id="338" r:id="rId6"/>
    <p:sldId id="347" r:id="rId7"/>
    <p:sldId id="348" r:id="rId8"/>
    <p:sldId id="349" r:id="rId9"/>
    <p:sldId id="301" r:id="rId10"/>
    <p:sldId id="259" r:id="rId11"/>
    <p:sldId id="339" r:id="rId12"/>
    <p:sldId id="341" r:id="rId13"/>
    <p:sldId id="342" r:id="rId14"/>
    <p:sldId id="343" r:id="rId15"/>
    <p:sldId id="350" r:id="rId16"/>
    <p:sldId id="321" r:id="rId17"/>
    <p:sldId id="340" r:id="rId18"/>
    <p:sldId id="344" r:id="rId19"/>
    <p:sldId id="345" r:id="rId20"/>
    <p:sldId id="298" r:id="rId21"/>
    <p:sldId id="263" r:id="rId22"/>
    <p:sldId id="285" r:id="rId23"/>
    <p:sldId id="315" r:id="rId24"/>
    <p:sldId id="316" r:id="rId25"/>
    <p:sldId id="287" r:id="rId26"/>
    <p:sldId id="319" r:id="rId27"/>
    <p:sldId id="288" r:id="rId28"/>
    <p:sldId id="277" r:id="rId29"/>
    <p:sldId id="274" r:id="rId30"/>
    <p:sldId id="291" r:id="rId31"/>
    <p:sldId id="292" r:id="rId32"/>
    <p:sldId id="318" r:id="rId33"/>
    <p:sldId id="306" r:id="rId34"/>
    <p:sldId id="296" r:id="rId35"/>
    <p:sldId id="310" r:id="rId36"/>
    <p:sldId id="297" r:id="rId37"/>
    <p:sldId id="275" r:id="rId38"/>
    <p:sldId id="279" r:id="rId39"/>
    <p:sldId id="337" r:id="rId40"/>
    <p:sldId id="314" r:id="rId41"/>
    <p:sldId id="352" r:id="rId4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7E9F14-6C01-C7FB-C0E1-75D7B3C5959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0D69C39-B594-71C9-BAFF-FD3A53548F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486BBC58-98EB-6EA7-D668-B77831FCE3F7}"/>
              </a:ext>
            </a:extLst>
          </p:cNvPr>
          <p:cNvSpPr>
            <a:spLocks noGrp="1"/>
          </p:cNvSpPr>
          <p:nvPr>
            <p:ph type="dt" sz="half" idx="10"/>
          </p:nvPr>
        </p:nvSpPr>
        <p:spPr/>
        <p:txBody>
          <a:bodyPr/>
          <a:lstStyle/>
          <a:p>
            <a:fld id="{3C3797FB-236A-4903-A38A-8F2F59528467}" type="datetimeFigureOut">
              <a:rPr lang="ru-RU" smtClean="0"/>
              <a:t>пн. 23.02.2026</a:t>
            </a:fld>
            <a:endParaRPr lang="ru-RU"/>
          </a:p>
        </p:txBody>
      </p:sp>
      <p:sp>
        <p:nvSpPr>
          <p:cNvPr id="5" name="Нижний колонтитул 4">
            <a:extLst>
              <a:ext uri="{FF2B5EF4-FFF2-40B4-BE49-F238E27FC236}">
                <a16:creationId xmlns:a16="http://schemas.microsoft.com/office/drawing/2014/main" id="{8D999414-8B86-5F1C-C421-374CBD28D77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FDDCC27-CCA9-5760-9C71-8DC5DDD88E95}"/>
              </a:ext>
            </a:extLst>
          </p:cNvPr>
          <p:cNvSpPr>
            <a:spLocks noGrp="1"/>
          </p:cNvSpPr>
          <p:nvPr>
            <p:ph type="sldNum" sz="quarter" idx="12"/>
          </p:nvPr>
        </p:nvSpPr>
        <p:spPr/>
        <p:txBody>
          <a:bodyPr/>
          <a:lstStyle/>
          <a:p>
            <a:fld id="{49E69911-0F6A-4D51-B8E4-B4A54DEF3FE6}" type="slidenum">
              <a:rPr lang="ru-RU" smtClean="0"/>
              <a:t>‹#›</a:t>
            </a:fld>
            <a:endParaRPr lang="ru-RU"/>
          </a:p>
        </p:txBody>
      </p:sp>
    </p:spTree>
    <p:extLst>
      <p:ext uri="{BB962C8B-B14F-4D97-AF65-F5344CB8AC3E}">
        <p14:creationId xmlns:p14="http://schemas.microsoft.com/office/powerpoint/2010/main" val="25144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81218F-371A-C599-9538-D803D5537FA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6DB0B93-0424-094D-FF6E-E8771399670A}"/>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4359AB1-9675-7A68-F66F-061AA319755A}"/>
              </a:ext>
            </a:extLst>
          </p:cNvPr>
          <p:cNvSpPr>
            <a:spLocks noGrp="1"/>
          </p:cNvSpPr>
          <p:nvPr>
            <p:ph type="dt" sz="half" idx="10"/>
          </p:nvPr>
        </p:nvSpPr>
        <p:spPr/>
        <p:txBody>
          <a:bodyPr/>
          <a:lstStyle/>
          <a:p>
            <a:fld id="{3C3797FB-236A-4903-A38A-8F2F59528467}" type="datetimeFigureOut">
              <a:rPr lang="ru-RU" smtClean="0"/>
              <a:t>пн. 23.02.2026</a:t>
            </a:fld>
            <a:endParaRPr lang="ru-RU"/>
          </a:p>
        </p:txBody>
      </p:sp>
      <p:sp>
        <p:nvSpPr>
          <p:cNvPr id="5" name="Нижний колонтитул 4">
            <a:extLst>
              <a:ext uri="{FF2B5EF4-FFF2-40B4-BE49-F238E27FC236}">
                <a16:creationId xmlns:a16="http://schemas.microsoft.com/office/drawing/2014/main" id="{9C5B5B5C-42CC-7D55-F98C-2B566FA71F5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0A7EE65-D500-52BF-C138-51BEAF4996BF}"/>
              </a:ext>
            </a:extLst>
          </p:cNvPr>
          <p:cNvSpPr>
            <a:spLocks noGrp="1"/>
          </p:cNvSpPr>
          <p:nvPr>
            <p:ph type="sldNum" sz="quarter" idx="12"/>
          </p:nvPr>
        </p:nvSpPr>
        <p:spPr/>
        <p:txBody>
          <a:bodyPr/>
          <a:lstStyle/>
          <a:p>
            <a:fld id="{49E69911-0F6A-4D51-B8E4-B4A54DEF3FE6}" type="slidenum">
              <a:rPr lang="ru-RU" smtClean="0"/>
              <a:t>‹#›</a:t>
            </a:fld>
            <a:endParaRPr lang="ru-RU"/>
          </a:p>
        </p:txBody>
      </p:sp>
    </p:spTree>
    <p:extLst>
      <p:ext uri="{BB962C8B-B14F-4D97-AF65-F5344CB8AC3E}">
        <p14:creationId xmlns:p14="http://schemas.microsoft.com/office/powerpoint/2010/main" val="3583410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EDF626B-5F3D-2A09-3AC2-79819305E95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50B6028-5FFC-F228-CCCE-B6D6CDDF4FC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F1F676C-E2B5-EB0E-56E6-CAAE7AEC6D65}"/>
              </a:ext>
            </a:extLst>
          </p:cNvPr>
          <p:cNvSpPr>
            <a:spLocks noGrp="1"/>
          </p:cNvSpPr>
          <p:nvPr>
            <p:ph type="dt" sz="half" idx="10"/>
          </p:nvPr>
        </p:nvSpPr>
        <p:spPr/>
        <p:txBody>
          <a:bodyPr/>
          <a:lstStyle/>
          <a:p>
            <a:fld id="{3C3797FB-236A-4903-A38A-8F2F59528467}" type="datetimeFigureOut">
              <a:rPr lang="ru-RU" smtClean="0"/>
              <a:t>пн. 23.02.2026</a:t>
            </a:fld>
            <a:endParaRPr lang="ru-RU"/>
          </a:p>
        </p:txBody>
      </p:sp>
      <p:sp>
        <p:nvSpPr>
          <p:cNvPr id="5" name="Нижний колонтитул 4">
            <a:extLst>
              <a:ext uri="{FF2B5EF4-FFF2-40B4-BE49-F238E27FC236}">
                <a16:creationId xmlns:a16="http://schemas.microsoft.com/office/drawing/2014/main" id="{FE4F8208-B081-BF18-160F-AA8AE6D90B8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ECF315A-00A2-6DFB-E7A4-90DD9496AAB9}"/>
              </a:ext>
            </a:extLst>
          </p:cNvPr>
          <p:cNvSpPr>
            <a:spLocks noGrp="1"/>
          </p:cNvSpPr>
          <p:nvPr>
            <p:ph type="sldNum" sz="quarter" idx="12"/>
          </p:nvPr>
        </p:nvSpPr>
        <p:spPr/>
        <p:txBody>
          <a:bodyPr/>
          <a:lstStyle/>
          <a:p>
            <a:fld id="{49E69911-0F6A-4D51-B8E4-B4A54DEF3FE6}" type="slidenum">
              <a:rPr lang="ru-RU" smtClean="0"/>
              <a:t>‹#›</a:t>
            </a:fld>
            <a:endParaRPr lang="ru-RU"/>
          </a:p>
        </p:txBody>
      </p:sp>
    </p:spTree>
    <p:extLst>
      <p:ext uri="{BB962C8B-B14F-4D97-AF65-F5344CB8AC3E}">
        <p14:creationId xmlns:p14="http://schemas.microsoft.com/office/powerpoint/2010/main" val="858926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2626578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415705" y="416128"/>
            <a:ext cx="6863079" cy="615553"/>
          </a:xfrm>
          <a:prstGeom prst="rect">
            <a:avLst/>
          </a:prstGeom>
        </p:spPr>
        <p:txBody>
          <a:bodyPr wrap="square" lIns="0" tIns="0" rIns="0" bIns="0">
            <a:spAutoFit/>
          </a:bodyPr>
          <a:lstStyle>
            <a:lvl1pPr>
              <a:defRPr sz="4000" b="1" i="0">
                <a:solidFill>
                  <a:srgbClr val="00579A"/>
                </a:solidFill>
                <a:latin typeface="Calibri"/>
                <a:cs typeface="Calibri"/>
              </a:defRPr>
            </a:lvl1pPr>
          </a:lstStyle>
          <a:p>
            <a:endParaRPr/>
          </a:p>
        </p:txBody>
      </p:sp>
      <p:sp>
        <p:nvSpPr>
          <p:cNvPr id="3" name="Holder 3"/>
          <p:cNvSpPr>
            <a:spLocks noGrp="1"/>
          </p:cNvSpPr>
          <p:nvPr>
            <p:ph type="subTitle" idx="4"/>
          </p:nvPr>
        </p:nvSpPr>
        <p:spPr>
          <a:xfrm>
            <a:off x="1828800" y="3840480"/>
            <a:ext cx="8534400" cy="430887"/>
          </a:xfrm>
          <a:prstGeom prst="rect">
            <a:avLst/>
          </a:prstGeom>
        </p:spPr>
        <p:txBody>
          <a:bodyPr wrap="square" lIns="0" tIns="0" rIns="0" bIns="0">
            <a:spAutoFit/>
          </a:bodyPr>
          <a:lstStyle>
            <a:lvl1pPr>
              <a:defRPr sz="2800" b="0" i="0">
                <a:solidFill>
                  <a:srgbClr val="17375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33492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415705" y="416128"/>
            <a:ext cx="6863079" cy="615553"/>
          </a:xfrm>
          <a:prstGeom prst="rect">
            <a:avLst/>
          </a:prstGeom>
        </p:spPr>
        <p:txBody>
          <a:bodyPr wrap="square" lIns="0" tIns="0" rIns="0" bIns="0">
            <a:spAutoFit/>
          </a:bodyPr>
          <a:lstStyle>
            <a:lvl1pPr>
              <a:defRPr sz="4000" b="1" i="0">
                <a:solidFill>
                  <a:srgbClr val="00579A"/>
                </a:solidFill>
                <a:latin typeface="Calibri"/>
                <a:cs typeface="Calibri"/>
              </a:defRPr>
            </a:lvl1pPr>
          </a:lstStyle>
          <a:p>
            <a:endParaRPr/>
          </a:p>
        </p:txBody>
      </p:sp>
      <p:sp>
        <p:nvSpPr>
          <p:cNvPr id="3" name="Holder 3"/>
          <p:cNvSpPr>
            <a:spLocks noGrp="1"/>
          </p:cNvSpPr>
          <p:nvPr>
            <p:ph type="subTitle" idx="4"/>
          </p:nvPr>
        </p:nvSpPr>
        <p:spPr>
          <a:xfrm>
            <a:off x="1828800" y="3840480"/>
            <a:ext cx="8534400" cy="430887"/>
          </a:xfrm>
          <a:prstGeom prst="rect">
            <a:avLst/>
          </a:prstGeom>
        </p:spPr>
        <p:txBody>
          <a:bodyPr wrap="square" lIns="0" tIns="0" rIns="0" bIns="0">
            <a:spAutoFit/>
          </a:bodyPr>
          <a:lstStyle>
            <a:lvl1pPr>
              <a:defRPr sz="2800" b="0" i="0">
                <a:solidFill>
                  <a:srgbClr val="17375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6018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0579A"/>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800" b="0" i="0">
                <a:solidFill>
                  <a:srgbClr val="17375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60270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76309" y="116586"/>
            <a:ext cx="3327400" cy="695324"/>
          </a:xfrm>
          <a:prstGeom prst="rect">
            <a:avLst/>
          </a:prstGeom>
        </p:spPr>
      </p:pic>
      <p:pic>
        <p:nvPicPr>
          <p:cNvPr id="17" name="bg object 17"/>
          <p:cNvPicPr/>
          <p:nvPr/>
        </p:nvPicPr>
        <p:blipFill>
          <a:blip r:embed="rId3" cstate="print"/>
          <a:stretch>
            <a:fillRect/>
          </a:stretch>
        </p:blipFill>
        <p:spPr>
          <a:xfrm>
            <a:off x="3297936" y="326136"/>
            <a:ext cx="8894064" cy="1136904"/>
          </a:xfrm>
          <a:prstGeom prst="rect">
            <a:avLst/>
          </a:prstGeom>
        </p:spPr>
      </p:pic>
      <p:sp>
        <p:nvSpPr>
          <p:cNvPr id="2" name="Holder 2"/>
          <p:cNvSpPr>
            <a:spLocks noGrp="1"/>
          </p:cNvSpPr>
          <p:nvPr>
            <p:ph type="title"/>
          </p:nvPr>
        </p:nvSpPr>
        <p:spPr/>
        <p:txBody>
          <a:bodyPr lIns="0" tIns="0" rIns="0" bIns="0"/>
          <a:lstStyle>
            <a:lvl1pPr>
              <a:defRPr sz="4000" b="1" i="0">
                <a:solidFill>
                  <a:srgbClr val="00579A"/>
                </a:solidFill>
                <a:latin typeface="Calibri"/>
                <a:cs typeface="Calibri"/>
              </a:defRPr>
            </a:lvl1pPr>
          </a:lstStyle>
          <a:p>
            <a:endParaRPr/>
          </a:p>
        </p:txBody>
      </p:sp>
      <p:sp>
        <p:nvSpPr>
          <p:cNvPr id="3" name="Holder 3"/>
          <p:cNvSpPr>
            <a:spLocks noGrp="1"/>
          </p:cNvSpPr>
          <p:nvPr>
            <p:ph sz="half" idx="2"/>
          </p:nvPr>
        </p:nvSpPr>
        <p:spPr>
          <a:xfrm>
            <a:off x="609600" y="1577340"/>
            <a:ext cx="5303520"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3088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32632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0579A"/>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43243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701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5B564A-2B03-7EA5-FED9-502D7B161D2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49B5079-322C-B05A-D96F-F17B0606432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83F6237-9848-2FAE-4FA8-2FEBF12C1F2B}"/>
              </a:ext>
            </a:extLst>
          </p:cNvPr>
          <p:cNvSpPr>
            <a:spLocks noGrp="1"/>
          </p:cNvSpPr>
          <p:nvPr>
            <p:ph type="dt" sz="half" idx="10"/>
          </p:nvPr>
        </p:nvSpPr>
        <p:spPr/>
        <p:txBody>
          <a:bodyPr/>
          <a:lstStyle/>
          <a:p>
            <a:fld id="{3C3797FB-236A-4903-A38A-8F2F59528467}" type="datetimeFigureOut">
              <a:rPr lang="ru-RU" smtClean="0"/>
              <a:t>пн. 23.02.2026</a:t>
            </a:fld>
            <a:endParaRPr lang="ru-RU"/>
          </a:p>
        </p:txBody>
      </p:sp>
      <p:sp>
        <p:nvSpPr>
          <p:cNvPr id="5" name="Нижний колонтитул 4">
            <a:extLst>
              <a:ext uri="{FF2B5EF4-FFF2-40B4-BE49-F238E27FC236}">
                <a16:creationId xmlns:a16="http://schemas.microsoft.com/office/drawing/2014/main" id="{A3CF67EA-C475-A607-9651-FED1DBC205B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3839ECE-E690-9285-C937-3E14F6DAA8DC}"/>
              </a:ext>
            </a:extLst>
          </p:cNvPr>
          <p:cNvSpPr>
            <a:spLocks noGrp="1"/>
          </p:cNvSpPr>
          <p:nvPr>
            <p:ph type="sldNum" sz="quarter" idx="12"/>
          </p:nvPr>
        </p:nvSpPr>
        <p:spPr/>
        <p:txBody>
          <a:bodyPr/>
          <a:lstStyle/>
          <a:p>
            <a:fld id="{49E69911-0F6A-4D51-B8E4-B4A54DEF3FE6}" type="slidenum">
              <a:rPr lang="ru-RU" smtClean="0"/>
              <a:t>‹#›</a:t>
            </a:fld>
            <a:endParaRPr lang="ru-RU"/>
          </a:p>
        </p:txBody>
      </p:sp>
    </p:spTree>
    <p:extLst>
      <p:ext uri="{BB962C8B-B14F-4D97-AF65-F5344CB8AC3E}">
        <p14:creationId xmlns:p14="http://schemas.microsoft.com/office/powerpoint/2010/main" val="3805725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C0A1B9-02C8-BE05-BA8A-5EC63CBDF14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0FCC5C82-52A8-EA3B-61BF-C4D8506542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5905FCA-8689-8140-0816-89F147320080}"/>
              </a:ext>
            </a:extLst>
          </p:cNvPr>
          <p:cNvSpPr>
            <a:spLocks noGrp="1"/>
          </p:cNvSpPr>
          <p:nvPr>
            <p:ph type="dt" sz="half" idx="10"/>
          </p:nvPr>
        </p:nvSpPr>
        <p:spPr/>
        <p:txBody>
          <a:bodyPr/>
          <a:lstStyle/>
          <a:p>
            <a:fld id="{3C3797FB-236A-4903-A38A-8F2F59528467}" type="datetimeFigureOut">
              <a:rPr lang="ru-RU" smtClean="0"/>
              <a:t>пн. 23.02.2026</a:t>
            </a:fld>
            <a:endParaRPr lang="ru-RU"/>
          </a:p>
        </p:txBody>
      </p:sp>
      <p:sp>
        <p:nvSpPr>
          <p:cNvPr id="5" name="Нижний колонтитул 4">
            <a:extLst>
              <a:ext uri="{FF2B5EF4-FFF2-40B4-BE49-F238E27FC236}">
                <a16:creationId xmlns:a16="http://schemas.microsoft.com/office/drawing/2014/main" id="{D665774F-487C-EDF2-D9B3-04F2116DE42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8CA99CC-BE8B-E7EF-E012-B41F3FA39198}"/>
              </a:ext>
            </a:extLst>
          </p:cNvPr>
          <p:cNvSpPr>
            <a:spLocks noGrp="1"/>
          </p:cNvSpPr>
          <p:nvPr>
            <p:ph type="sldNum" sz="quarter" idx="12"/>
          </p:nvPr>
        </p:nvSpPr>
        <p:spPr/>
        <p:txBody>
          <a:bodyPr/>
          <a:lstStyle/>
          <a:p>
            <a:fld id="{49E69911-0F6A-4D51-B8E4-B4A54DEF3FE6}" type="slidenum">
              <a:rPr lang="ru-RU" smtClean="0"/>
              <a:t>‹#›</a:t>
            </a:fld>
            <a:endParaRPr lang="ru-RU"/>
          </a:p>
        </p:txBody>
      </p:sp>
    </p:spTree>
    <p:extLst>
      <p:ext uri="{BB962C8B-B14F-4D97-AF65-F5344CB8AC3E}">
        <p14:creationId xmlns:p14="http://schemas.microsoft.com/office/powerpoint/2010/main" val="4197216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16CDDE-2463-B050-DF0C-E7FD53358FF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32AE031-13FF-A851-F930-0C901C78DF3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44F4A48D-1F17-7903-BA4F-353B9C4A5F8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4562F719-E22A-1335-B64C-D37BEA9A4F1F}"/>
              </a:ext>
            </a:extLst>
          </p:cNvPr>
          <p:cNvSpPr>
            <a:spLocks noGrp="1"/>
          </p:cNvSpPr>
          <p:nvPr>
            <p:ph type="dt" sz="half" idx="10"/>
          </p:nvPr>
        </p:nvSpPr>
        <p:spPr/>
        <p:txBody>
          <a:bodyPr/>
          <a:lstStyle/>
          <a:p>
            <a:fld id="{3C3797FB-236A-4903-A38A-8F2F59528467}" type="datetimeFigureOut">
              <a:rPr lang="ru-RU" smtClean="0"/>
              <a:t>пн. 23.02.2026</a:t>
            </a:fld>
            <a:endParaRPr lang="ru-RU"/>
          </a:p>
        </p:txBody>
      </p:sp>
      <p:sp>
        <p:nvSpPr>
          <p:cNvPr id="6" name="Нижний колонтитул 5">
            <a:extLst>
              <a:ext uri="{FF2B5EF4-FFF2-40B4-BE49-F238E27FC236}">
                <a16:creationId xmlns:a16="http://schemas.microsoft.com/office/drawing/2014/main" id="{CD055597-ABDD-D35B-6C36-43141AABFBA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2F06E0B-7742-3B56-9D89-DC451C4C4065}"/>
              </a:ext>
            </a:extLst>
          </p:cNvPr>
          <p:cNvSpPr>
            <a:spLocks noGrp="1"/>
          </p:cNvSpPr>
          <p:nvPr>
            <p:ph type="sldNum" sz="quarter" idx="12"/>
          </p:nvPr>
        </p:nvSpPr>
        <p:spPr/>
        <p:txBody>
          <a:bodyPr/>
          <a:lstStyle/>
          <a:p>
            <a:fld id="{49E69911-0F6A-4D51-B8E4-B4A54DEF3FE6}" type="slidenum">
              <a:rPr lang="ru-RU" smtClean="0"/>
              <a:t>‹#›</a:t>
            </a:fld>
            <a:endParaRPr lang="ru-RU"/>
          </a:p>
        </p:txBody>
      </p:sp>
    </p:spTree>
    <p:extLst>
      <p:ext uri="{BB962C8B-B14F-4D97-AF65-F5344CB8AC3E}">
        <p14:creationId xmlns:p14="http://schemas.microsoft.com/office/powerpoint/2010/main" val="214284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F8C79E-1F6E-786F-F1A3-370FD85A8B5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32455EDA-39A8-756C-C7A9-FA4E6B00EF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F158E39-2252-7D7E-9DBD-CB41E18694C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3AB6CEA-8D38-F428-5F2E-ACB4E59563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F17FD95-1B39-F7D4-573C-484CD9A5760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9572E418-DC5B-082C-89D1-ADA186EA414B}"/>
              </a:ext>
            </a:extLst>
          </p:cNvPr>
          <p:cNvSpPr>
            <a:spLocks noGrp="1"/>
          </p:cNvSpPr>
          <p:nvPr>
            <p:ph type="dt" sz="half" idx="10"/>
          </p:nvPr>
        </p:nvSpPr>
        <p:spPr/>
        <p:txBody>
          <a:bodyPr/>
          <a:lstStyle/>
          <a:p>
            <a:fld id="{3C3797FB-236A-4903-A38A-8F2F59528467}" type="datetimeFigureOut">
              <a:rPr lang="ru-RU" smtClean="0"/>
              <a:t>пн. 23.02.2026</a:t>
            </a:fld>
            <a:endParaRPr lang="ru-RU"/>
          </a:p>
        </p:txBody>
      </p:sp>
      <p:sp>
        <p:nvSpPr>
          <p:cNvPr id="8" name="Нижний колонтитул 7">
            <a:extLst>
              <a:ext uri="{FF2B5EF4-FFF2-40B4-BE49-F238E27FC236}">
                <a16:creationId xmlns:a16="http://schemas.microsoft.com/office/drawing/2014/main" id="{F812756E-75E1-F3A5-9205-79E06680D14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79CDB83-EA87-5F54-B055-EC0654D6B2D1}"/>
              </a:ext>
            </a:extLst>
          </p:cNvPr>
          <p:cNvSpPr>
            <a:spLocks noGrp="1"/>
          </p:cNvSpPr>
          <p:nvPr>
            <p:ph type="sldNum" sz="quarter" idx="12"/>
          </p:nvPr>
        </p:nvSpPr>
        <p:spPr/>
        <p:txBody>
          <a:bodyPr/>
          <a:lstStyle/>
          <a:p>
            <a:fld id="{49E69911-0F6A-4D51-B8E4-B4A54DEF3FE6}" type="slidenum">
              <a:rPr lang="ru-RU" smtClean="0"/>
              <a:t>‹#›</a:t>
            </a:fld>
            <a:endParaRPr lang="ru-RU"/>
          </a:p>
        </p:txBody>
      </p:sp>
    </p:spTree>
    <p:extLst>
      <p:ext uri="{BB962C8B-B14F-4D97-AF65-F5344CB8AC3E}">
        <p14:creationId xmlns:p14="http://schemas.microsoft.com/office/powerpoint/2010/main" val="3481666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00F082-A5B1-1E5A-6E8F-CF39E832904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03687091-1A09-35DD-5308-89DDF7CAFAEF}"/>
              </a:ext>
            </a:extLst>
          </p:cNvPr>
          <p:cNvSpPr>
            <a:spLocks noGrp="1"/>
          </p:cNvSpPr>
          <p:nvPr>
            <p:ph type="dt" sz="half" idx="10"/>
          </p:nvPr>
        </p:nvSpPr>
        <p:spPr/>
        <p:txBody>
          <a:bodyPr/>
          <a:lstStyle/>
          <a:p>
            <a:fld id="{3C3797FB-236A-4903-A38A-8F2F59528467}" type="datetimeFigureOut">
              <a:rPr lang="ru-RU" smtClean="0"/>
              <a:t>пн. 23.02.2026</a:t>
            </a:fld>
            <a:endParaRPr lang="ru-RU"/>
          </a:p>
        </p:txBody>
      </p:sp>
      <p:sp>
        <p:nvSpPr>
          <p:cNvPr id="4" name="Нижний колонтитул 3">
            <a:extLst>
              <a:ext uri="{FF2B5EF4-FFF2-40B4-BE49-F238E27FC236}">
                <a16:creationId xmlns:a16="http://schemas.microsoft.com/office/drawing/2014/main" id="{04F8FDE2-0B3B-1C52-946E-58992FD98E1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F85F71AC-EC31-17B8-0EA6-9A642AE5572D}"/>
              </a:ext>
            </a:extLst>
          </p:cNvPr>
          <p:cNvSpPr>
            <a:spLocks noGrp="1"/>
          </p:cNvSpPr>
          <p:nvPr>
            <p:ph type="sldNum" sz="quarter" idx="12"/>
          </p:nvPr>
        </p:nvSpPr>
        <p:spPr/>
        <p:txBody>
          <a:bodyPr/>
          <a:lstStyle/>
          <a:p>
            <a:fld id="{49E69911-0F6A-4D51-B8E4-B4A54DEF3FE6}" type="slidenum">
              <a:rPr lang="ru-RU" smtClean="0"/>
              <a:t>‹#›</a:t>
            </a:fld>
            <a:endParaRPr lang="ru-RU"/>
          </a:p>
        </p:txBody>
      </p:sp>
    </p:spTree>
    <p:extLst>
      <p:ext uri="{BB962C8B-B14F-4D97-AF65-F5344CB8AC3E}">
        <p14:creationId xmlns:p14="http://schemas.microsoft.com/office/powerpoint/2010/main" val="4135483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FDE13FB-C610-D0BE-C589-0FB79887C6F2}"/>
              </a:ext>
            </a:extLst>
          </p:cNvPr>
          <p:cNvSpPr>
            <a:spLocks noGrp="1"/>
          </p:cNvSpPr>
          <p:nvPr>
            <p:ph type="dt" sz="half" idx="10"/>
          </p:nvPr>
        </p:nvSpPr>
        <p:spPr/>
        <p:txBody>
          <a:bodyPr/>
          <a:lstStyle/>
          <a:p>
            <a:fld id="{3C3797FB-236A-4903-A38A-8F2F59528467}" type="datetimeFigureOut">
              <a:rPr lang="ru-RU" smtClean="0"/>
              <a:t>пн. 23.02.2026</a:t>
            </a:fld>
            <a:endParaRPr lang="ru-RU"/>
          </a:p>
        </p:txBody>
      </p:sp>
      <p:sp>
        <p:nvSpPr>
          <p:cNvPr id="3" name="Нижний колонтитул 2">
            <a:extLst>
              <a:ext uri="{FF2B5EF4-FFF2-40B4-BE49-F238E27FC236}">
                <a16:creationId xmlns:a16="http://schemas.microsoft.com/office/drawing/2014/main" id="{754CC704-DC7C-117D-E42A-FDE17C37303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9A82FAF2-3FE9-7724-C8F7-64FCAEC70006}"/>
              </a:ext>
            </a:extLst>
          </p:cNvPr>
          <p:cNvSpPr>
            <a:spLocks noGrp="1"/>
          </p:cNvSpPr>
          <p:nvPr>
            <p:ph type="sldNum" sz="quarter" idx="12"/>
          </p:nvPr>
        </p:nvSpPr>
        <p:spPr/>
        <p:txBody>
          <a:bodyPr/>
          <a:lstStyle/>
          <a:p>
            <a:fld id="{49E69911-0F6A-4D51-B8E4-B4A54DEF3FE6}" type="slidenum">
              <a:rPr lang="ru-RU" smtClean="0"/>
              <a:t>‹#›</a:t>
            </a:fld>
            <a:endParaRPr lang="ru-RU"/>
          </a:p>
        </p:txBody>
      </p:sp>
    </p:spTree>
    <p:extLst>
      <p:ext uri="{BB962C8B-B14F-4D97-AF65-F5344CB8AC3E}">
        <p14:creationId xmlns:p14="http://schemas.microsoft.com/office/powerpoint/2010/main" val="28157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69A5BF-04FB-BD7C-EB9C-CDB77835466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4F223FF9-6BE6-4AF5-213F-BF1C9AFF1D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E9BD105-A5E3-5DBD-C2BE-D9820B707A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BA4B41E-000C-168B-F3F4-FF659B388D1A}"/>
              </a:ext>
            </a:extLst>
          </p:cNvPr>
          <p:cNvSpPr>
            <a:spLocks noGrp="1"/>
          </p:cNvSpPr>
          <p:nvPr>
            <p:ph type="dt" sz="half" idx="10"/>
          </p:nvPr>
        </p:nvSpPr>
        <p:spPr/>
        <p:txBody>
          <a:bodyPr/>
          <a:lstStyle/>
          <a:p>
            <a:fld id="{3C3797FB-236A-4903-A38A-8F2F59528467}" type="datetimeFigureOut">
              <a:rPr lang="ru-RU" smtClean="0"/>
              <a:t>пн. 23.02.2026</a:t>
            </a:fld>
            <a:endParaRPr lang="ru-RU"/>
          </a:p>
        </p:txBody>
      </p:sp>
      <p:sp>
        <p:nvSpPr>
          <p:cNvPr id="6" name="Нижний колонтитул 5">
            <a:extLst>
              <a:ext uri="{FF2B5EF4-FFF2-40B4-BE49-F238E27FC236}">
                <a16:creationId xmlns:a16="http://schemas.microsoft.com/office/drawing/2014/main" id="{978BEFAE-8167-1B67-217E-7E80F522BB4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56626A0-EDCE-2995-03C9-3C27B64BAFBB}"/>
              </a:ext>
            </a:extLst>
          </p:cNvPr>
          <p:cNvSpPr>
            <a:spLocks noGrp="1"/>
          </p:cNvSpPr>
          <p:nvPr>
            <p:ph type="sldNum" sz="quarter" idx="12"/>
          </p:nvPr>
        </p:nvSpPr>
        <p:spPr/>
        <p:txBody>
          <a:bodyPr/>
          <a:lstStyle/>
          <a:p>
            <a:fld id="{49E69911-0F6A-4D51-B8E4-B4A54DEF3FE6}" type="slidenum">
              <a:rPr lang="ru-RU" smtClean="0"/>
              <a:t>‹#›</a:t>
            </a:fld>
            <a:endParaRPr lang="ru-RU"/>
          </a:p>
        </p:txBody>
      </p:sp>
    </p:spTree>
    <p:extLst>
      <p:ext uri="{BB962C8B-B14F-4D97-AF65-F5344CB8AC3E}">
        <p14:creationId xmlns:p14="http://schemas.microsoft.com/office/powerpoint/2010/main" val="1155277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9AF89A-5F1C-C372-347B-3089116A892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D9585E2-AC28-4A8F-E4BD-18191A554F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827E7FEA-9FF4-E295-6520-48C3A15DD6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F6A5ACE-FE05-E179-36B2-D198385A3AFD}"/>
              </a:ext>
            </a:extLst>
          </p:cNvPr>
          <p:cNvSpPr>
            <a:spLocks noGrp="1"/>
          </p:cNvSpPr>
          <p:nvPr>
            <p:ph type="dt" sz="half" idx="10"/>
          </p:nvPr>
        </p:nvSpPr>
        <p:spPr/>
        <p:txBody>
          <a:bodyPr/>
          <a:lstStyle/>
          <a:p>
            <a:fld id="{3C3797FB-236A-4903-A38A-8F2F59528467}" type="datetimeFigureOut">
              <a:rPr lang="ru-RU" smtClean="0"/>
              <a:t>пн. 23.02.2026</a:t>
            </a:fld>
            <a:endParaRPr lang="ru-RU"/>
          </a:p>
        </p:txBody>
      </p:sp>
      <p:sp>
        <p:nvSpPr>
          <p:cNvPr id="6" name="Нижний колонтитул 5">
            <a:extLst>
              <a:ext uri="{FF2B5EF4-FFF2-40B4-BE49-F238E27FC236}">
                <a16:creationId xmlns:a16="http://schemas.microsoft.com/office/drawing/2014/main" id="{07568748-2EA0-C932-F4E8-DA7635B125A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0C9BEC9-0E6F-B71C-A65B-8716C8BBA015}"/>
              </a:ext>
            </a:extLst>
          </p:cNvPr>
          <p:cNvSpPr>
            <a:spLocks noGrp="1"/>
          </p:cNvSpPr>
          <p:nvPr>
            <p:ph type="sldNum" sz="quarter" idx="12"/>
          </p:nvPr>
        </p:nvSpPr>
        <p:spPr/>
        <p:txBody>
          <a:bodyPr/>
          <a:lstStyle/>
          <a:p>
            <a:fld id="{49E69911-0F6A-4D51-B8E4-B4A54DEF3FE6}" type="slidenum">
              <a:rPr lang="ru-RU" smtClean="0"/>
              <a:t>‹#›</a:t>
            </a:fld>
            <a:endParaRPr lang="ru-RU"/>
          </a:p>
        </p:txBody>
      </p:sp>
    </p:spTree>
    <p:extLst>
      <p:ext uri="{BB962C8B-B14F-4D97-AF65-F5344CB8AC3E}">
        <p14:creationId xmlns:p14="http://schemas.microsoft.com/office/powerpoint/2010/main" val="3951023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jp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461253-CFDF-DBD7-C313-BDF52AE3EB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BFCB8790-93CF-57AE-779D-FDD6C8AE93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3DFDC31-B945-A552-2C90-8DBA8F303D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3797FB-236A-4903-A38A-8F2F59528467}" type="datetimeFigureOut">
              <a:rPr lang="ru-RU" smtClean="0"/>
              <a:t>пн. 23.02.2026</a:t>
            </a:fld>
            <a:endParaRPr lang="ru-RU"/>
          </a:p>
        </p:txBody>
      </p:sp>
      <p:sp>
        <p:nvSpPr>
          <p:cNvPr id="5" name="Нижний колонтитул 4">
            <a:extLst>
              <a:ext uri="{FF2B5EF4-FFF2-40B4-BE49-F238E27FC236}">
                <a16:creationId xmlns:a16="http://schemas.microsoft.com/office/drawing/2014/main" id="{58D825D0-69EA-CD55-36E1-48368D7196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052A73A-E619-A8D0-2449-83F825367B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69911-0F6A-4D51-B8E4-B4A54DEF3FE6}" type="slidenum">
              <a:rPr lang="ru-RU" smtClean="0"/>
              <a:t>‹#›</a:t>
            </a:fld>
            <a:endParaRPr lang="ru-RU"/>
          </a:p>
        </p:txBody>
      </p:sp>
    </p:spTree>
    <p:extLst>
      <p:ext uri="{BB962C8B-B14F-4D97-AF65-F5344CB8AC3E}">
        <p14:creationId xmlns:p14="http://schemas.microsoft.com/office/powerpoint/2010/main" val="1969524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76309" y="116586"/>
            <a:ext cx="3327400" cy="695324"/>
          </a:xfrm>
          <a:prstGeom prst="rect">
            <a:avLst/>
          </a:prstGeom>
        </p:spPr>
      </p:pic>
      <p:sp>
        <p:nvSpPr>
          <p:cNvPr id="2" name="Holder 2"/>
          <p:cNvSpPr>
            <a:spLocks noGrp="1"/>
          </p:cNvSpPr>
          <p:nvPr>
            <p:ph type="title"/>
          </p:nvPr>
        </p:nvSpPr>
        <p:spPr>
          <a:xfrm>
            <a:off x="3711786" y="451180"/>
            <a:ext cx="8368453" cy="635000"/>
          </a:xfrm>
          <a:prstGeom prst="rect">
            <a:avLst/>
          </a:prstGeom>
        </p:spPr>
        <p:txBody>
          <a:bodyPr wrap="square" lIns="0" tIns="0" rIns="0" bIns="0">
            <a:spAutoFit/>
          </a:bodyPr>
          <a:lstStyle>
            <a:lvl1pPr>
              <a:defRPr sz="4000" b="1" i="0">
                <a:solidFill>
                  <a:srgbClr val="00579A"/>
                </a:solidFill>
                <a:latin typeface="Calibri"/>
                <a:cs typeface="Calibri"/>
              </a:defRPr>
            </a:lvl1pPr>
          </a:lstStyle>
          <a:p>
            <a:endParaRPr/>
          </a:p>
        </p:txBody>
      </p:sp>
      <p:sp>
        <p:nvSpPr>
          <p:cNvPr id="3" name="Holder 3"/>
          <p:cNvSpPr>
            <a:spLocks noGrp="1"/>
          </p:cNvSpPr>
          <p:nvPr>
            <p:ph type="body" idx="1"/>
          </p:nvPr>
        </p:nvSpPr>
        <p:spPr>
          <a:xfrm>
            <a:off x="318752" y="1279398"/>
            <a:ext cx="11399520" cy="430887"/>
          </a:xfrm>
          <a:prstGeom prst="rect">
            <a:avLst/>
          </a:prstGeom>
        </p:spPr>
        <p:txBody>
          <a:bodyPr wrap="square" lIns="0" tIns="0" rIns="0" bIns="0">
            <a:spAutoFit/>
          </a:bodyPr>
          <a:lstStyle>
            <a:lvl1pPr>
              <a:defRPr sz="2800" b="0" i="0">
                <a:solidFill>
                  <a:srgbClr val="17375E"/>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3183620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g"/><Relationship Id="rId7" Type="http://schemas.openxmlformats.org/officeDocument/2006/relationships/image" Target="../media/image27.png"/><Relationship Id="rId12" Type="http://schemas.openxmlformats.org/officeDocument/2006/relationships/hyperlink" Target="http://www.ege.spb.ru/" TargetMode="External"/><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hyperlink" Target="http://gia.edu.ru/" TargetMode="External"/><Relationship Id="rId5" Type="http://schemas.openxmlformats.org/officeDocument/2006/relationships/image" Target="../media/image25.png"/><Relationship Id="rId10" Type="http://schemas.openxmlformats.org/officeDocument/2006/relationships/hyperlink" Target="http://www.rustest.ru/" TargetMode="External"/><Relationship Id="rId4" Type="http://schemas.openxmlformats.org/officeDocument/2006/relationships/image" Target="../media/image24.jpg"/><Relationship Id="rId9" Type="http://schemas.openxmlformats.org/officeDocument/2006/relationships/hyperlink" Target="http://fipi.ru/"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fipi.ru/" TargetMode="External"/><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obuchenie58@mail.ru"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712269" y="1600744"/>
            <a:ext cx="11059427" cy="567463"/>
          </a:xfrm>
          <a:prstGeom prst="rect">
            <a:avLst/>
          </a:prstGeom>
        </p:spPr>
        <p:txBody>
          <a:bodyPr vert="horz" wrap="square" lIns="0" tIns="13335" rIns="0" bIns="0" rtlCol="0" anchor="ctr">
            <a:spAutoFit/>
          </a:bodyPr>
          <a:lstStyle/>
          <a:p>
            <a:pPr marL="12065" marR="5080" algn="ctr">
              <a:lnSpc>
                <a:spcPct val="100000"/>
              </a:lnSpc>
              <a:spcBef>
                <a:spcPts val="105"/>
              </a:spcBef>
            </a:pPr>
            <a:r>
              <a:rPr sz="3600" spc="-25" dirty="0">
                <a:solidFill>
                  <a:srgbClr val="C00000"/>
                </a:solidFill>
              </a:rPr>
              <a:t>ГОСУДАРСТВЕННАЯ</a:t>
            </a:r>
            <a:r>
              <a:rPr sz="3600" spc="-114" dirty="0">
                <a:solidFill>
                  <a:srgbClr val="C00000"/>
                </a:solidFill>
              </a:rPr>
              <a:t> </a:t>
            </a:r>
            <a:r>
              <a:rPr sz="3600" spc="-35" dirty="0">
                <a:solidFill>
                  <a:srgbClr val="C00000"/>
                </a:solidFill>
              </a:rPr>
              <a:t>ИТОГОВАЯ </a:t>
            </a:r>
            <a:r>
              <a:rPr sz="3600" spc="-10" dirty="0">
                <a:solidFill>
                  <a:srgbClr val="C00000"/>
                </a:solidFill>
              </a:rPr>
              <a:t>АТТЕСТАЦИЯ</a:t>
            </a:r>
            <a:endParaRPr sz="3600" dirty="0">
              <a:solidFill>
                <a:srgbClr val="C00000"/>
              </a:solidFill>
            </a:endParaRPr>
          </a:p>
        </p:txBody>
      </p:sp>
      <p:sp>
        <p:nvSpPr>
          <p:cNvPr id="9" name="object 9"/>
          <p:cNvSpPr txBox="1"/>
          <p:nvPr/>
        </p:nvSpPr>
        <p:spPr>
          <a:xfrm>
            <a:off x="1472288" y="2515060"/>
            <a:ext cx="9247424" cy="2229456"/>
          </a:xfrm>
          <a:prstGeom prst="rect">
            <a:avLst/>
          </a:prstGeom>
        </p:spPr>
        <p:txBody>
          <a:bodyPr vert="horz" wrap="square" lIns="0" tIns="13335" rIns="0" bIns="0" rtlCol="0">
            <a:spAutoFit/>
          </a:bodyPr>
          <a:lstStyle/>
          <a:p>
            <a:pPr marL="524510" marR="5080" indent="-512445" algn="ctr">
              <a:spcBef>
                <a:spcPts val="105"/>
              </a:spcBef>
            </a:pPr>
            <a:r>
              <a:rPr lang="ru-RU" sz="3600" spc="-10" dirty="0">
                <a:latin typeface="Calibri"/>
                <a:cs typeface="Calibri"/>
              </a:rPr>
              <a:t>ТЕМА доклада:</a:t>
            </a:r>
          </a:p>
          <a:p>
            <a:pPr marL="524510" marR="5080" indent="-512445" algn="ctr">
              <a:spcBef>
                <a:spcPts val="105"/>
              </a:spcBef>
            </a:pPr>
            <a:r>
              <a:rPr lang="ru-RU" sz="3600" b="1" spc="-10" dirty="0">
                <a:solidFill>
                  <a:srgbClr val="00579A"/>
                </a:solidFill>
                <a:latin typeface="Calibri"/>
                <a:cs typeface="Calibri"/>
              </a:rPr>
              <a:t>Специальные условия проведения ГВЭ для обучающихся с РАС от нормативных требований к практической реализации</a:t>
            </a:r>
          </a:p>
        </p:txBody>
      </p:sp>
      <p:pic>
        <p:nvPicPr>
          <p:cNvPr id="1026" name="Picture 2">
            <a:extLst>
              <a:ext uri="{FF2B5EF4-FFF2-40B4-BE49-F238E27FC236}">
                <a16:creationId xmlns:a16="http://schemas.microsoft.com/office/drawing/2014/main" id="{43473E8B-C921-494E-4C45-DB7FC7357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7747" y="395034"/>
            <a:ext cx="3076506" cy="8588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2F5394D-C24B-4344-A2D2-94156D6C384C}"/>
              </a:ext>
            </a:extLst>
          </p:cNvPr>
          <p:cNvSpPr txBox="1"/>
          <p:nvPr/>
        </p:nvSpPr>
        <p:spPr>
          <a:xfrm>
            <a:off x="7440328" y="4993123"/>
            <a:ext cx="4485373" cy="923330"/>
          </a:xfrm>
          <a:prstGeom prst="rect">
            <a:avLst/>
          </a:prstGeom>
          <a:noFill/>
        </p:spPr>
        <p:txBody>
          <a:bodyPr wrap="square" rtlCol="0">
            <a:spAutoFit/>
          </a:bodyPr>
          <a:lstStyle/>
          <a:p>
            <a:pPr algn="r"/>
            <a:r>
              <a:rPr lang="ru-RU" dirty="0"/>
              <a:t>Автор: Фогель Лариса Васильевна</a:t>
            </a:r>
          </a:p>
          <a:p>
            <a:pPr algn="r"/>
            <a:r>
              <a:rPr lang="ru-RU" dirty="0"/>
              <a:t>Заместитель директора по УВР</a:t>
            </a:r>
          </a:p>
          <a:p>
            <a:pPr algn="r"/>
            <a:r>
              <a:rPr lang="ru-RU" dirty="0"/>
              <a:t>ГБОУ «Речевой центр»</a:t>
            </a:r>
          </a:p>
        </p:txBody>
      </p:sp>
      <p:sp>
        <p:nvSpPr>
          <p:cNvPr id="3" name="TextBox 2">
            <a:extLst>
              <a:ext uri="{FF2B5EF4-FFF2-40B4-BE49-F238E27FC236}">
                <a16:creationId xmlns:a16="http://schemas.microsoft.com/office/drawing/2014/main" id="{85AF096A-E88A-4CB6-8563-CA130B530E60}"/>
              </a:ext>
            </a:extLst>
          </p:cNvPr>
          <p:cNvSpPr txBox="1"/>
          <p:nvPr/>
        </p:nvSpPr>
        <p:spPr>
          <a:xfrm>
            <a:off x="4158113" y="6139800"/>
            <a:ext cx="3840480" cy="646331"/>
          </a:xfrm>
          <a:prstGeom prst="rect">
            <a:avLst/>
          </a:prstGeom>
          <a:noFill/>
        </p:spPr>
        <p:txBody>
          <a:bodyPr wrap="square" rtlCol="0">
            <a:spAutoFit/>
          </a:bodyPr>
          <a:lstStyle/>
          <a:p>
            <a:pPr algn="ctr"/>
            <a:endParaRPr lang="ru-RU" dirty="0"/>
          </a:p>
          <a:p>
            <a:pPr algn="ctr"/>
            <a:r>
              <a:rPr lang="ru-RU" dirty="0"/>
              <a:t>2026 г.</a:t>
            </a:r>
          </a:p>
        </p:txBody>
      </p:sp>
      <p:pic>
        <p:nvPicPr>
          <p:cNvPr id="5" name="Рисунок 4">
            <a:extLst>
              <a:ext uri="{FF2B5EF4-FFF2-40B4-BE49-F238E27FC236}">
                <a16:creationId xmlns:a16="http://schemas.microsoft.com/office/drawing/2014/main" id="{006117DC-8709-4270-87A4-C7BA313B353D}"/>
              </a:ext>
            </a:extLst>
          </p:cNvPr>
          <p:cNvPicPr>
            <a:picLocks noChangeAspect="1"/>
          </p:cNvPicPr>
          <p:nvPr/>
        </p:nvPicPr>
        <p:blipFill>
          <a:blip r:embed="rId3"/>
          <a:stretch>
            <a:fillRect/>
          </a:stretch>
        </p:blipFill>
        <p:spPr>
          <a:xfrm>
            <a:off x="5088644" y="4803809"/>
            <a:ext cx="1764918" cy="16591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3925CF-B300-4444-8BC1-EEE7FB8B6931}"/>
              </a:ext>
            </a:extLst>
          </p:cNvPr>
          <p:cNvSpPr>
            <a:spLocks noGrp="1"/>
          </p:cNvSpPr>
          <p:nvPr>
            <p:ph type="title"/>
          </p:nvPr>
        </p:nvSpPr>
        <p:spPr/>
        <p:txBody>
          <a:bodyPr>
            <a:normAutofit/>
          </a:bodyPr>
          <a:lstStyle/>
          <a:p>
            <a:pPr algn="ctr"/>
            <a:r>
              <a:rPr lang="ru-RU" sz="4000" dirty="0">
                <a:solidFill>
                  <a:schemeClr val="accent1">
                    <a:lumMod val="75000"/>
                  </a:schemeClr>
                </a:solidFill>
              </a:rPr>
              <a:t> Русский язык</a:t>
            </a:r>
          </a:p>
        </p:txBody>
      </p:sp>
      <p:sp>
        <p:nvSpPr>
          <p:cNvPr id="3" name="Объект 2">
            <a:extLst>
              <a:ext uri="{FF2B5EF4-FFF2-40B4-BE49-F238E27FC236}">
                <a16:creationId xmlns:a16="http://schemas.microsoft.com/office/drawing/2014/main" id="{48CEF1C4-20BD-404A-931C-2CD963661565}"/>
              </a:ext>
            </a:extLst>
          </p:cNvPr>
          <p:cNvSpPr>
            <a:spLocks noGrp="1"/>
          </p:cNvSpPr>
          <p:nvPr>
            <p:ph idx="1"/>
          </p:nvPr>
        </p:nvSpPr>
        <p:spPr/>
        <p:txBody>
          <a:bodyPr>
            <a:normAutofit/>
          </a:bodyPr>
          <a:lstStyle/>
          <a:p>
            <a:pPr marL="0" marR="0" lvl="0" indent="0" algn="just"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lang="ru-RU" sz="2400" dirty="0">
                <a:solidFill>
                  <a:prstClr val="black"/>
                </a:solidFill>
              </a:rPr>
              <a:t>Д</a:t>
            </a:r>
            <a:r>
              <a:rPr kumimoji="0" lang="ru-RU" sz="2400" i="0" u="none" strike="noStrike" kern="1200" cap="none" spc="0" normalizeH="0" baseline="0" noProof="0" dirty="0">
                <a:ln>
                  <a:noFill/>
                </a:ln>
                <a:solidFill>
                  <a:prstClr val="black"/>
                </a:solidFill>
                <a:effectLst/>
                <a:uLnTx/>
                <a:uFillTx/>
                <a:ea typeface="+mn-ea"/>
                <a:cs typeface="+mn-cs"/>
              </a:rPr>
              <a:t>ля обучающихся с расстройствами аутистического спектра (РАС), осваивающих образовательные программы основного общего </a:t>
            </a:r>
            <a:r>
              <a:rPr lang="ru-RU" sz="2400" dirty="0">
                <a:solidFill>
                  <a:prstClr val="black"/>
                </a:solidFill>
              </a:rPr>
              <a:t>образования предназначены по выбору:</a:t>
            </a:r>
          </a:p>
          <a:p>
            <a:pPr marL="0" indent="0">
              <a:lnSpc>
                <a:spcPct val="107000"/>
              </a:lnSpc>
              <a:spcAft>
                <a:spcPts val="800"/>
              </a:spcAft>
              <a:buNone/>
              <a:defRPr/>
            </a:pPr>
            <a:r>
              <a:rPr lang="ru-RU" sz="3200" dirty="0">
                <a:solidFill>
                  <a:srgbClr val="C00000"/>
                </a:solidFill>
              </a:rPr>
              <a:t>500-е номера</a:t>
            </a:r>
            <a:r>
              <a:rPr lang="ru-RU" sz="3200" dirty="0">
                <a:solidFill>
                  <a:prstClr val="black"/>
                </a:solidFill>
              </a:rPr>
              <a:t> вариантов –осложнённое списывание.</a:t>
            </a:r>
          </a:p>
          <a:p>
            <a:pPr marL="0" indent="0">
              <a:lnSpc>
                <a:spcPct val="107000"/>
              </a:lnSpc>
              <a:spcAft>
                <a:spcPts val="800"/>
              </a:spcAft>
              <a:buNone/>
              <a:defRPr/>
            </a:pPr>
            <a:r>
              <a:rPr lang="ru-RU" sz="3200" dirty="0">
                <a:solidFill>
                  <a:prstClr val="black"/>
                </a:solidFill>
              </a:rPr>
              <a:t> </a:t>
            </a:r>
            <a:r>
              <a:rPr lang="ru-RU" sz="3200" dirty="0">
                <a:solidFill>
                  <a:srgbClr val="C00000"/>
                </a:solidFill>
              </a:rPr>
              <a:t>600-е номера </a:t>
            </a:r>
            <a:r>
              <a:rPr lang="ru-RU" sz="3200" dirty="0">
                <a:solidFill>
                  <a:prstClr val="black"/>
                </a:solidFill>
              </a:rPr>
              <a:t>вариантов– диктант.</a:t>
            </a:r>
          </a:p>
          <a:p>
            <a:pPr marL="0" lvl="0" indent="0" algn="ctr">
              <a:lnSpc>
                <a:spcPct val="107000"/>
              </a:lnSpc>
              <a:spcAft>
                <a:spcPts val="800"/>
              </a:spcAft>
              <a:buNone/>
              <a:defRPr/>
            </a:pPr>
            <a:endParaRPr lang="ru-RU" sz="2400" dirty="0">
              <a:solidFill>
                <a:prstClr val="black"/>
              </a:solidFill>
            </a:endParaRPr>
          </a:p>
        </p:txBody>
      </p:sp>
    </p:spTree>
    <p:extLst>
      <p:ext uri="{BB962C8B-B14F-4D97-AF65-F5344CB8AC3E}">
        <p14:creationId xmlns:p14="http://schemas.microsoft.com/office/powerpoint/2010/main" val="4188686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02751B-0CC9-4C41-81B4-42BA1FD609F2}"/>
              </a:ext>
            </a:extLst>
          </p:cNvPr>
          <p:cNvSpPr>
            <a:spLocks noGrp="1"/>
          </p:cNvSpPr>
          <p:nvPr>
            <p:ph type="title"/>
          </p:nvPr>
        </p:nvSpPr>
        <p:spPr/>
        <p:txBody>
          <a:bodyPr>
            <a:normAutofit/>
          </a:bodyPr>
          <a:lstStyle/>
          <a:p>
            <a:pPr algn="ctr"/>
            <a:r>
              <a:rPr lang="ru-RU" sz="4000" dirty="0">
                <a:solidFill>
                  <a:schemeClr val="accent1">
                    <a:lumMod val="75000"/>
                  </a:schemeClr>
                </a:solidFill>
              </a:rPr>
              <a:t>Русский язык</a:t>
            </a:r>
          </a:p>
        </p:txBody>
      </p:sp>
      <p:sp>
        <p:nvSpPr>
          <p:cNvPr id="3" name="Объект 2">
            <a:extLst>
              <a:ext uri="{FF2B5EF4-FFF2-40B4-BE49-F238E27FC236}">
                <a16:creationId xmlns:a16="http://schemas.microsoft.com/office/drawing/2014/main" id="{19A5A7B3-B57A-4FBB-89F2-D3B0358B3A67}"/>
              </a:ext>
            </a:extLst>
          </p:cNvPr>
          <p:cNvSpPr>
            <a:spLocks noGrp="1"/>
          </p:cNvSpPr>
          <p:nvPr>
            <p:ph idx="1"/>
          </p:nvPr>
        </p:nvSpPr>
        <p:spPr>
          <a:xfrm>
            <a:off x="838200" y="1453415"/>
            <a:ext cx="10515600" cy="4723548"/>
          </a:xfrm>
        </p:spPr>
        <p:txBody>
          <a:bodyPr>
            <a:normAutofit/>
          </a:bodyPr>
          <a:lstStyle/>
          <a:p>
            <a:pPr algn="just">
              <a:lnSpc>
                <a:spcPct val="100000"/>
              </a:lnSpc>
            </a:pPr>
            <a:r>
              <a:rPr lang="ru-RU" sz="2000" dirty="0"/>
              <a:t> </a:t>
            </a:r>
            <a:r>
              <a:rPr lang="ru-RU" sz="2000" b="1" dirty="0"/>
              <a:t>ГВЭ-9 в форме осложнённого списывания (</a:t>
            </a:r>
            <a:r>
              <a:rPr lang="ru-RU" sz="2000" b="1" dirty="0">
                <a:solidFill>
                  <a:srgbClr val="C00000"/>
                </a:solidFill>
              </a:rPr>
              <a:t>500-е номера вариантов</a:t>
            </a:r>
            <a:r>
              <a:rPr lang="ru-RU" sz="2000" b="1" dirty="0"/>
              <a:t>) </a:t>
            </a:r>
            <a:r>
              <a:rPr lang="ru-RU" sz="2000" dirty="0"/>
              <a:t>Осложнённое списывание подразумевает переписывание участником экзамена исходного текста, в котором содержатся пропуски орфограмм, нераскрытые скобки и пропуски знаков препинания. Примерный объём исходного текста для осложнённого списывания составляет 120–130 слов. Текст, подбираемый для осложнённого списывания, должен быть адаптирован как с точки зрения содержания, так и с точки зрения языкового оформления. Примерное количество осложнений в тексте следующее: пропуск 8–12 разных буквенных орфограмм, 3–5 нераскрытых скобок, пропуск 6–8 знаков препинания на разные пунктуационные правила. </a:t>
            </a:r>
          </a:p>
          <a:p>
            <a:pPr algn="just">
              <a:lnSpc>
                <a:spcPct val="100000"/>
              </a:lnSpc>
            </a:pPr>
            <a:r>
              <a:rPr lang="ru-RU" sz="2000" b="1" dirty="0"/>
              <a:t>ГВЭ-9 в форме диктанта (</a:t>
            </a:r>
            <a:r>
              <a:rPr lang="ru-RU" sz="2000" b="1" dirty="0">
                <a:solidFill>
                  <a:srgbClr val="C00000"/>
                </a:solidFill>
              </a:rPr>
              <a:t>600-е номера вариантов</a:t>
            </a:r>
            <a:r>
              <a:rPr lang="ru-RU" sz="2000" b="1" dirty="0"/>
              <a:t>). </a:t>
            </a:r>
            <a:r>
              <a:rPr lang="ru-RU" sz="2000" dirty="0"/>
              <a:t>ГВЭ-9 по русскому языку для обучающихся с РАС проводится в форме диктанта. Примерное количество слов в диктанте – 140–160.</a:t>
            </a:r>
          </a:p>
        </p:txBody>
      </p:sp>
    </p:spTree>
    <p:extLst>
      <p:ext uri="{BB962C8B-B14F-4D97-AF65-F5344CB8AC3E}">
        <p14:creationId xmlns:p14="http://schemas.microsoft.com/office/powerpoint/2010/main" val="774128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AAF64D-7F2B-4DEC-A314-A0087F6765ED}"/>
              </a:ext>
            </a:extLst>
          </p:cNvPr>
          <p:cNvSpPr>
            <a:spLocks noGrp="1"/>
          </p:cNvSpPr>
          <p:nvPr>
            <p:ph type="title"/>
          </p:nvPr>
        </p:nvSpPr>
        <p:spPr>
          <a:xfrm>
            <a:off x="838200" y="326624"/>
            <a:ext cx="10515600" cy="1325563"/>
          </a:xfrm>
        </p:spPr>
        <p:txBody>
          <a:bodyPr>
            <a:normAutofit/>
          </a:bodyPr>
          <a:lstStyle/>
          <a:p>
            <a:pPr algn="ctr"/>
            <a:r>
              <a:rPr lang="ru-RU" sz="4000" dirty="0">
                <a:solidFill>
                  <a:schemeClr val="accent1">
                    <a:lumMod val="75000"/>
                  </a:schemeClr>
                </a:solidFill>
              </a:rPr>
              <a:t>Образец осложнённого списывания </a:t>
            </a:r>
            <a:br>
              <a:rPr lang="ru-RU" sz="4000" dirty="0">
                <a:solidFill>
                  <a:schemeClr val="accent1">
                    <a:lumMod val="75000"/>
                  </a:schemeClr>
                </a:solidFill>
              </a:rPr>
            </a:br>
            <a:r>
              <a:rPr lang="ru-RU" sz="4000" dirty="0">
                <a:solidFill>
                  <a:srgbClr val="C00000"/>
                </a:solidFill>
              </a:rPr>
              <a:t>500-е номера </a:t>
            </a:r>
            <a:r>
              <a:rPr lang="ru-RU" sz="4000" dirty="0">
                <a:solidFill>
                  <a:schemeClr val="accent1">
                    <a:lumMod val="75000"/>
                  </a:schemeClr>
                </a:solidFill>
              </a:rPr>
              <a:t>вариантов </a:t>
            </a:r>
          </a:p>
        </p:txBody>
      </p:sp>
      <p:sp>
        <p:nvSpPr>
          <p:cNvPr id="3" name="Объект 2">
            <a:extLst>
              <a:ext uri="{FF2B5EF4-FFF2-40B4-BE49-F238E27FC236}">
                <a16:creationId xmlns:a16="http://schemas.microsoft.com/office/drawing/2014/main" id="{928E28A7-6EDB-44CF-8023-720FB06E129A}"/>
              </a:ext>
            </a:extLst>
          </p:cNvPr>
          <p:cNvSpPr>
            <a:spLocks noGrp="1"/>
          </p:cNvSpPr>
          <p:nvPr>
            <p:ph idx="1"/>
          </p:nvPr>
        </p:nvSpPr>
        <p:spPr/>
        <p:txBody>
          <a:bodyPr>
            <a:normAutofit fontScale="77500" lnSpcReduction="20000"/>
          </a:bodyPr>
          <a:lstStyle/>
          <a:p>
            <a:r>
              <a:rPr lang="ru-RU" dirty="0"/>
              <a:t>Задание. Перепишите текст, раскрывая скобки, вставляя, где это необходимо, пропущенные буквы и знаки препинания. </a:t>
            </a:r>
          </a:p>
          <a:p>
            <a:pPr marL="0" indent="0">
              <a:buNone/>
            </a:pPr>
            <a:r>
              <a:rPr lang="ru-RU" i="1" dirty="0"/>
              <a:t>     В детстве много открытий. Но главное среди них – про мир который окружает. Вот светлая бабочка </a:t>
            </a:r>
            <a:r>
              <a:rPr lang="ru-RU" i="1" dirty="0" err="1"/>
              <a:t>пр..села</a:t>
            </a:r>
            <a:r>
              <a:rPr lang="ru-RU" i="1" dirty="0"/>
              <a:t> на малиновый цветок шиповника. Вот у подножия </a:t>
            </a:r>
            <a:r>
              <a:rPr lang="ru-RU" i="1" dirty="0" err="1"/>
              <a:t>тр</a:t>
            </a:r>
            <a:r>
              <a:rPr lang="ru-RU" i="1" dirty="0"/>
              <a:t>..</a:t>
            </a:r>
            <a:r>
              <a:rPr lang="ru-RU" i="1" dirty="0" err="1"/>
              <a:t>винки</a:t>
            </a:r>
            <a:r>
              <a:rPr lang="ru-RU" i="1" dirty="0"/>
              <a:t> возит(?)</a:t>
            </a:r>
            <a:r>
              <a:rPr lang="ru-RU" i="1" dirty="0" err="1"/>
              <a:t>ся</a:t>
            </a:r>
            <a:r>
              <a:rPr lang="ru-RU" i="1" dirty="0"/>
              <a:t> бронзово-</a:t>
            </a:r>
            <a:r>
              <a:rPr lang="ru-RU" i="1" dirty="0" err="1"/>
              <a:t>заг</a:t>
            </a:r>
            <a:r>
              <a:rPr lang="ru-RU" i="1" dirty="0"/>
              <a:t>..</a:t>
            </a:r>
            <a:r>
              <a:rPr lang="ru-RU" i="1" dirty="0" err="1"/>
              <a:t>релый</a:t>
            </a:r>
            <a:r>
              <a:rPr lang="ru-RU" i="1" dirty="0"/>
              <a:t> жук. Вот кузнечик – он только что </a:t>
            </a:r>
            <a:r>
              <a:rPr lang="ru-RU" i="1" dirty="0" err="1"/>
              <a:t>скр</a:t>
            </a:r>
            <a:r>
              <a:rPr lang="ru-RU" i="1" dirty="0"/>
              <a:t>..пел своим </a:t>
            </a:r>
            <a:r>
              <a:rPr lang="ru-RU" i="1" dirty="0" err="1"/>
              <a:t>невид</a:t>
            </a:r>
            <a:r>
              <a:rPr lang="ru-RU" i="1" dirty="0"/>
              <a:t>..</a:t>
            </a:r>
            <a:r>
              <a:rPr lang="ru-RU" i="1" dirty="0" err="1"/>
              <a:t>мым</a:t>
            </a:r>
            <a:r>
              <a:rPr lang="ru-RU" i="1" dirty="0"/>
              <a:t> смычком а теперь затих </a:t>
            </a:r>
            <a:r>
              <a:rPr lang="ru-RU" i="1" dirty="0" err="1"/>
              <a:t>вгляд</a:t>
            </a:r>
            <a:r>
              <a:rPr lang="ru-RU" i="1" dirty="0"/>
              <a:t>..</a:t>
            </a:r>
            <a:r>
              <a:rPr lang="ru-RU" i="1" dirty="0" err="1"/>
              <a:t>ваясь</a:t>
            </a:r>
            <a:r>
              <a:rPr lang="ru-RU" i="1" dirty="0"/>
              <a:t> в тебя бус..</a:t>
            </a:r>
            <a:r>
              <a:rPr lang="ru-RU" i="1" dirty="0" err="1"/>
              <a:t>нками</a:t>
            </a:r>
            <a:r>
              <a:rPr lang="ru-RU" i="1" dirty="0"/>
              <a:t> настороже(н/</a:t>
            </a:r>
            <a:r>
              <a:rPr lang="ru-RU" i="1" dirty="0" err="1"/>
              <a:t>нн</a:t>
            </a:r>
            <a:r>
              <a:rPr lang="ru-RU" i="1" dirty="0"/>
              <a:t>)</a:t>
            </a:r>
            <a:r>
              <a:rPr lang="ru-RU" i="1" dirty="0" err="1"/>
              <a:t>ых</a:t>
            </a:r>
            <a:r>
              <a:rPr lang="ru-RU" i="1" dirty="0"/>
              <a:t> глаз. </a:t>
            </a:r>
          </a:p>
          <a:p>
            <a:pPr marL="0" indent="0">
              <a:buNone/>
            </a:pPr>
            <a:r>
              <a:rPr lang="ru-RU" i="1" dirty="0"/>
              <a:t>     Мир оказывается живой. Даже сухая лесина глухо </a:t>
            </a:r>
            <a:r>
              <a:rPr lang="ru-RU" i="1" dirty="0" err="1"/>
              <a:t>стон..т</a:t>
            </a:r>
            <a:r>
              <a:rPr lang="ru-RU" i="1" dirty="0"/>
              <a:t>, если ударить по ней палкой. Мир живой, и маленький человек, </a:t>
            </a:r>
            <a:r>
              <a:rPr lang="ru-RU" i="1" dirty="0" err="1"/>
              <a:t>подр</a:t>
            </a:r>
            <a:r>
              <a:rPr lang="ru-RU" i="1" dirty="0"/>
              <a:t>..стая, видит, как смеётся, как поёт, как плачет и как страдает этот мир, даже если он и молчит. </a:t>
            </a:r>
          </a:p>
          <a:p>
            <a:pPr marL="0" indent="0">
              <a:buNone/>
            </a:pPr>
            <a:r>
              <a:rPr lang="ru-RU" i="1" dirty="0"/>
              <a:t>    Ещё не сознавая себя, не зная родной речи, малое существо </a:t>
            </a:r>
            <a:r>
              <a:rPr lang="ru-RU" i="1" dirty="0" err="1"/>
              <a:t>пон</a:t>
            </a:r>
            <a:r>
              <a:rPr lang="ru-RU" i="1" dirty="0"/>
              <a:t>..мает есть два пути (по)этому миру. Один – </a:t>
            </a:r>
            <a:r>
              <a:rPr lang="ru-RU" i="1" dirty="0" err="1"/>
              <a:t>прич</a:t>
            </a:r>
            <a:r>
              <a:rPr lang="ru-RU" i="1" dirty="0"/>
              <a:t>..</a:t>
            </a:r>
            <a:r>
              <a:rPr lang="ru-RU" i="1" dirty="0" err="1"/>
              <a:t>няя</a:t>
            </a:r>
            <a:r>
              <a:rPr lang="ru-RU" i="1" dirty="0"/>
              <a:t> боль тем, кто не может тебе ответить. Второй – </a:t>
            </a:r>
            <a:r>
              <a:rPr lang="ru-RU" i="1" dirty="0" err="1"/>
              <a:t>ж..лея</a:t>
            </a:r>
            <a:r>
              <a:rPr lang="ru-RU" i="1" dirty="0"/>
              <a:t> всех, кто слабее. </a:t>
            </a:r>
            <a:r>
              <a:rPr lang="ru-RU" i="1" dirty="0" err="1"/>
              <a:t>Пож</a:t>
            </a:r>
            <a:r>
              <a:rPr lang="ru-RU" i="1" dirty="0"/>
              <a:t>..лев, человек </a:t>
            </a:r>
            <a:r>
              <a:rPr lang="ru-RU" i="1" dirty="0" err="1"/>
              <a:t>ст</a:t>
            </a:r>
            <a:r>
              <a:rPr lang="ru-RU" i="1" dirty="0"/>
              <a:t>..</a:t>
            </a:r>
            <a:r>
              <a:rPr lang="ru-RU" i="1" dirty="0" err="1"/>
              <a:t>новится</a:t>
            </a:r>
            <a:r>
              <a:rPr lang="ru-RU" i="1" dirty="0"/>
              <a:t> человеком.</a:t>
            </a:r>
          </a:p>
          <a:p>
            <a:pPr marL="0" indent="0" algn="r">
              <a:buNone/>
            </a:pPr>
            <a:r>
              <a:rPr lang="ru-RU" dirty="0"/>
              <a:t> (По А.А. Лиханову) </a:t>
            </a:r>
          </a:p>
        </p:txBody>
      </p:sp>
    </p:spTree>
    <p:extLst>
      <p:ext uri="{BB962C8B-B14F-4D97-AF65-F5344CB8AC3E}">
        <p14:creationId xmlns:p14="http://schemas.microsoft.com/office/powerpoint/2010/main" val="314264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9EEB05-E298-46A7-A529-DDF0BC8E488C}"/>
              </a:ext>
            </a:extLst>
          </p:cNvPr>
          <p:cNvSpPr>
            <a:spLocks noGrp="1"/>
          </p:cNvSpPr>
          <p:nvPr>
            <p:ph type="title"/>
          </p:nvPr>
        </p:nvSpPr>
        <p:spPr/>
        <p:txBody>
          <a:bodyPr>
            <a:normAutofit/>
          </a:bodyPr>
          <a:lstStyle/>
          <a:p>
            <a:r>
              <a:rPr lang="ru-RU" sz="4000" dirty="0">
                <a:solidFill>
                  <a:schemeClr val="accent1">
                    <a:lumMod val="75000"/>
                  </a:schemeClr>
                </a:solidFill>
              </a:rPr>
              <a:t>Образец диктанта. </a:t>
            </a:r>
            <a:r>
              <a:rPr lang="ru-RU" sz="4000" dirty="0">
                <a:solidFill>
                  <a:srgbClr val="C00000"/>
                </a:solidFill>
              </a:rPr>
              <a:t>600-е номера </a:t>
            </a:r>
            <a:r>
              <a:rPr lang="ru-RU" sz="4000" dirty="0">
                <a:solidFill>
                  <a:schemeClr val="accent1">
                    <a:lumMod val="75000"/>
                  </a:schemeClr>
                </a:solidFill>
              </a:rPr>
              <a:t>вариантов </a:t>
            </a:r>
          </a:p>
        </p:txBody>
      </p:sp>
      <p:sp>
        <p:nvSpPr>
          <p:cNvPr id="3" name="Объект 2">
            <a:extLst>
              <a:ext uri="{FF2B5EF4-FFF2-40B4-BE49-F238E27FC236}">
                <a16:creationId xmlns:a16="http://schemas.microsoft.com/office/drawing/2014/main" id="{0F9817FF-E67A-4838-B02C-C773D17F0636}"/>
              </a:ext>
            </a:extLst>
          </p:cNvPr>
          <p:cNvSpPr>
            <a:spLocks noGrp="1"/>
          </p:cNvSpPr>
          <p:nvPr>
            <p:ph idx="1"/>
          </p:nvPr>
        </p:nvSpPr>
        <p:spPr/>
        <p:txBody>
          <a:bodyPr>
            <a:normAutofit fontScale="70000" lnSpcReduction="20000"/>
          </a:bodyPr>
          <a:lstStyle/>
          <a:p>
            <a:pPr marL="0" indent="0">
              <a:buNone/>
            </a:pPr>
            <a:r>
              <a:rPr lang="ru-RU" dirty="0"/>
              <a:t>    </a:t>
            </a:r>
            <a:r>
              <a:rPr lang="ru-RU" i="1" dirty="0"/>
              <a:t>Ясная Поляна* – усадьба великого писателя Льва Николаевича Толстого. Нет надобности гадать, почему она названа Ясной. Пройдите берёзовую аллею от входа в усадьбу, и дорога выведет вас на простор – на большую поляну. Тут, если взойти на пригорок, открывается мир, который захочется как следует разглядеть. </a:t>
            </a:r>
          </a:p>
          <a:p>
            <a:pPr marL="0" indent="0">
              <a:buNone/>
            </a:pPr>
            <a:r>
              <a:rPr lang="ru-RU" i="1" dirty="0"/>
              <a:t>    Вся поляна, залитая солнцем, как на ладони. Со всех сторон лес. Внизу по равнине змеится речка Воронка с двумя мостами. Угадывается дорога, по которой проходит к речке стайка посетителей Ясной Поляны.</a:t>
            </a:r>
          </a:p>
          <a:p>
            <a:pPr marL="0" indent="0">
              <a:buNone/>
            </a:pPr>
            <a:r>
              <a:rPr lang="ru-RU" i="1" dirty="0"/>
              <a:t>    Опушки леса темны, а поляна золотится под солнцем. Островок кустов и деревьев, уже тронутый желтизной, расположен в центре её. Он дразнит глаза переливами затуманенных красок. Кажется, в зарослях обязательно должен кто-нибудь прятаться – зайчишка, лиса.</a:t>
            </a:r>
          </a:p>
          <a:p>
            <a:pPr marL="0" indent="0">
              <a:buNone/>
            </a:pPr>
            <a:r>
              <a:rPr lang="ru-RU" i="1" dirty="0"/>
              <a:t>     На тульской и орловской земле немало таких полян, приютившихся меж холмами, поросшими лесом. Но эта – особая. Лев Толстой любил это место в усадьбе, часто сюда приходил постоять, увидеть, как за поляной прячется в лес солнце. </a:t>
            </a:r>
          </a:p>
          <a:p>
            <a:pPr marL="0" indent="0" algn="r">
              <a:buNone/>
            </a:pPr>
            <a:r>
              <a:rPr lang="ru-RU" dirty="0"/>
              <a:t>(По В.М. Пескову) 143 с</a:t>
            </a:r>
          </a:p>
        </p:txBody>
      </p:sp>
    </p:spTree>
    <p:extLst>
      <p:ext uri="{BB962C8B-B14F-4D97-AF65-F5344CB8AC3E}">
        <p14:creationId xmlns:p14="http://schemas.microsoft.com/office/powerpoint/2010/main" val="3821351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b="7491"/>
          <a:stretch/>
        </p:blipFill>
        <p:spPr>
          <a:xfrm>
            <a:off x="113376" y="374730"/>
            <a:ext cx="5781675" cy="3744883"/>
          </a:xfrm>
          <a:prstGeom prst="rect">
            <a:avLst/>
          </a:prstGeom>
        </p:spPr>
      </p:pic>
      <p:pic>
        <p:nvPicPr>
          <p:cNvPr id="4" name="Рисунок 3"/>
          <p:cNvPicPr>
            <a:picLocks noChangeAspect="1"/>
          </p:cNvPicPr>
          <p:nvPr/>
        </p:nvPicPr>
        <p:blipFill>
          <a:blip r:embed="rId3"/>
          <a:stretch>
            <a:fillRect/>
          </a:stretch>
        </p:blipFill>
        <p:spPr>
          <a:xfrm>
            <a:off x="5895051" y="125176"/>
            <a:ext cx="5724525" cy="4181475"/>
          </a:xfrm>
          <a:prstGeom prst="rect">
            <a:avLst/>
          </a:prstGeom>
        </p:spPr>
      </p:pic>
      <p:pic>
        <p:nvPicPr>
          <p:cNvPr id="5" name="Рисунок 4">
            <a:extLst>
              <a:ext uri="{FF2B5EF4-FFF2-40B4-BE49-F238E27FC236}">
                <a16:creationId xmlns:a16="http://schemas.microsoft.com/office/drawing/2014/main" id="{E3B395AC-DB29-6475-3FCE-CC361D5C9D8F}"/>
              </a:ext>
            </a:extLst>
          </p:cNvPr>
          <p:cNvPicPr>
            <a:picLocks noChangeAspect="1"/>
          </p:cNvPicPr>
          <p:nvPr/>
        </p:nvPicPr>
        <p:blipFill rotWithShape="1">
          <a:blip r:embed="rId4"/>
          <a:srcRect t="42979"/>
          <a:stretch/>
        </p:blipFill>
        <p:spPr>
          <a:xfrm>
            <a:off x="735399" y="4442052"/>
            <a:ext cx="10577015" cy="2415948"/>
          </a:xfrm>
          <a:prstGeom prst="rect">
            <a:avLst/>
          </a:prstGeom>
        </p:spPr>
      </p:pic>
    </p:spTree>
    <p:extLst>
      <p:ext uri="{BB962C8B-B14F-4D97-AF65-F5344CB8AC3E}">
        <p14:creationId xmlns:p14="http://schemas.microsoft.com/office/powerpoint/2010/main" val="504322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C8975F-4D7D-9FBE-9B91-8AFA8EAABC88}"/>
              </a:ext>
            </a:extLst>
          </p:cNvPr>
          <p:cNvSpPr>
            <a:spLocks noGrp="1"/>
          </p:cNvSpPr>
          <p:nvPr>
            <p:ph type="title"/>
          </p:nvPr>
        </p:nvSpPr>
        <p:spPr>
          <a:xfrm>
            <a:off x="816591" y="337830"/>
            <a:ext cx="10515600" cy="1325563"/>
          </a:xfrm>
        </p:spPr>
        <p:txBody>
          <a:bodyPr>
            <a:normAutofit/>
          </a:bodyPr>
          <a:lstStyle/>
          <a:p>
            <a:pPr algn="ctr"/>
            <a:r>
              <a:rPr lang="ru-RU" sz="4000" b="1" dirty="0">
                <a:solidFill>
                  <a:schemeClr val="accent1">
                    <a:lumMod val="75000"/>
                  </a:schemeClr>
                </a:solidFill>
              </a:rPr>
              <a:t>Математика</a:t>
            </a:r>
            <a:br>
              <a:rPr lang="ru-RU" sz="4000" dirty="0">
                <a:solidFill>
                  <a:schemeClr val="accent1">
                    <a:lumMod val="75000"/>
                  </a:schemeClr>
                </a:solidFill>
              </a:rPr>
            </a:br>
            <a:r>
              <a:rPr lang="ru-RU" sz="4000" dirty="0">
                <a:solidFill>
                  <a:srgbClr val="C00000"/>
                </a:solidFill>
              </a:rPr>
              <a:t>100-ые номера </a:t>
            </a:r>
            <a:r>
              <a:rPr lang="ru-RU" sz="4000" dirty="0">
                <a:solidFill>
                  <a:schemeClr val="accent1">
                    <a:lumMod val="75000"/>
                  </a:schemeClr>
                </a:solidFill>
              </a:rPr>
              <a:t>вариантов(РАС)</a:t>
            </a:r>
          </a:p>
        </p:txBody>
      </p:sp>
      <p:sp>
        <p:nvSpPr>
          <p:cNvPr id="3" name="Объект 2">
            <a:extLst>
              <a:ext uri="{FF2B5EF4-FFF2-40B4-BE49-F238E27FC236}">
                <a16:creationId xmlns:a16="http://schemas.microsoft.com/office/drawing/2014/main" id="{865E6217-CBDF-297E-2133-1DA77F16EBF6}"/>
              </a:ext>
            </a:extLst>
          </p:cNvPr>
          <p:cNvSpPr>
            <a:spLocks noGrp="1"/>
          </p:cNvSpPr>
          <p:nvPr>
            <p:ph idx="1"/>
          </p:nvPr>
        </p:nvSpPr>
        <p:spPr/>
        <p:txBody>
          <a:bodyPr>
            <a:normAutofit lnSpcReduction="10000"/>
          </a:bodyPr>
          <a:lstStyle/>
          <a:p>
            <a:r>
              <a:rPr lang="ru-RU" dirty="0"/>
              <a:t>Каждый вариант экзаменационной работы с 100-ми номерами вариантов содержит 14 заданий базового уровня сложности. Во всех заданиях необходимо записать ответ в виде целого числа, конечной десятичной дроби или последовательности цифр.</a:t>
            </a:r>
          </a:p>
          <a:p>
            <a:r>
              <a:rPr lang="ru-RU" dirty="0"/>
              <a:t>В экзаменационной работе ГВЭ-9 контролируются элементы содержания из следующих учебных курсов математики:</a:t>
            </a:r>
          </a:p>
          <a:p>
            <a:pPr>
              <a:buFont typeface="Wingdings" panose="05000000000000000000" pitchFamily="2" charset="2"/>
              <a:buChar char="q"/>
            </a:pPr>
            <a:r>
              <a:rPr lang="ru-RU" dirty="0"/>
              <a:t> 1. Математика. 5–6 классы; </a:t>
            </a:r>
          </a:p>
          <a:p>
            <a:pPr>
              <a:buFont typeface="Wingdings" panose="05000000000000000000" pitchFamily="2" charset="2"/>
              <a:buChar char="q"/>
            </a:pPr>
            <a:r>
              <a:rPr lang="ru-RU" dirty="0"/>
              <a:t>2. Алгебра. 7–9 классы;</a:t>
            </a:r>
          </a:p>
          <a:p>
            <a:pPr>
              <a:buFont typeface="Wingdings" panose="05000000000000000000" pitchFamily="2" charset="2"/>
              <a:buChar char="q"/>
            </a:pPr>
            <a:r>
              <a:rPr lang="ru-RU" dirty="0"/>
              <a:t> 3. Геометрия. 7–9 классы; </a:t>
            </a:r>
          </a:p>
          <a:p>
            <a:pPr>
              <a:buFont typeface="Wingdings" panose="05000000000000000000" pitchFamily="2" charset="2"/>
              <a:buChar char="q"/>
            </a:pPr>
            <a:r>
              <a:rPr lang="ru-RU" dirty="0"/>
              <a:t>4. Вероятность и статистика. 7–9 классы</a:t>
            </a:r>
          </a:p>
        </p:txBody>
      </p:sp>
    </p:spTree>
    <p:extLst>
      <p:ext uri="{BB962C8B-B14F-4D97-AF65-F5344CB8AC3E}">
        <p14:creationId xmlns:p14="http://schemas.microsoft.com/office/powerpoint/2010/main" val="4239827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9C4CC4-2D66-4B37-9439-24C61DB184B5}"/>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id="{95356A58-BC85-4FB8-8129-EACFC4E1334A}"/>
              </a:ext>
            </a:extLst>
          </p:cNvPr>
          <p:cNvSpPr>
            <a:spLocks noGrp="1"/>
          </p:cNvSpPr>
          <p:nvPr>
            <p:ph idx="1"/>
          </p:nvPr>
        </p:nvSpPr>
        <p:spPr/>
        <p:txBody>
          <a:bodyPr/>
          <a:lstStyle/>
          <a:p>
            <a:endParaRPr lang="ru-RU"/>
          </a:p>
        </p:txBody>
      </p:sp>
      <p:pic>
        <p:nvPicPr>
          <p:cNvPr id="5" name="Рисунок 4">
            <a:extLst>
              <a:ext uri="{FF2B5EF4-FFF2-40B4-BE49-F238E27FC236}">
                <a16:creationId xmlns:a16="http://schemas.microsoft.com/office/drawing/2014/main" id="{1951ED6C-BAD2-4D29-9AD1-712E05ECFBCE}"/>
              </a:ext>
            </a:extLst>
          </p:cNvPr>
          <p:cNvPicPr>
            <a:picLocks noChangeAspect="1"/>
          </p:cNvPicPr>
          <p:nvPr/>
        </p:nvPicPr>
        <p:blipFill rotWithShape="1">
          <a:blip r:embed="rId2"/>
          <a:srcRect l="29080" t="23990" r="8109" b="12082"/>
          <a:stretch/>
        </p:blipFill>
        <p:spPr>
          <a:xfrm>
            <a:off x="609599" y="209923"/>
            <a:ext cx="11245516" cy="6438153"/>
          </a:xfrm>
          <a:prstGeom prst="rect">
            <a:avLst/>
          </a:prstGeom>
        </p:spPr>
      </p:pic>
    </p:spTree>
    <p:extLst>
      <p:ext uri="{BB962C8B-B14F-4D97-AF65-F5344CB8AC3E}">
        <p14:creationId xmlns:p14="http://schemas.microsoft.com/office/powerpoint/2010/main" val="3280520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03B5D2-30D1-4199-9604-6F38839A7B44}"/>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3E56BACC-31C8-458D-B9D9-C88B89DAE602}"/>
              </a:ext>
            </a:extLst>
          </p:cNvPr>
          <p:cNvSpPr>
            <a:spLocks noGrp="1"/>
          </p:cNvSpPr>
          <p:nvPr>
            <p:ph idx="1"/>
          </p:nvPr>
        </p:nvSpPr>
        <p:spPr/>
        <p:txBody>
          <a:bodyPr/>
          <a:lstStyle/>
          <a:p>
            <a:endParaRPr lang="ru-RU"/>
          </a:p>
        </p:txBody>
      </p:sp>
      <p:pic>
        <p:nvPicPr>
          <p:cNvPr id="5" name="Рисунок 4">
            <a:extLst>
              <a:ext uri="{FF2B5EF4-FFF2-40B4-BE49-F238E27FC236}">
                <a16:creationId xmlns:a16="http://schemas.microsoft.com/office/drawing/2014/main" id="{1202BC2C-654B-42C5-9588-663500D71DE3}"/>
              </a:ext>
            </a:extLst>
          </p:cNvPr>
          <p:cNvPicPr>
            <a:picLocks noChangeAspect="1"/>
          </p:cNvPicPr>
          <p:nvPr/>
        </p:nvPicPr>
        <p:blipFill rotWithShape="1">
          <a:blip r:embed="rId2"/>
          <a:srcRect l="29211" t="21052" r="11184" b="20468"/>
          <a:stretch/>
        </p:blipFill>
        <p:spPr>
          <a:xfrm>
            <a:off x="368967" y="112295"/>
            <a:ext cx="11561607" cy="6380580"/>
          </a:xfrm>
          <a:prstGeom prst="rect">
            <a:avLst/>
          </a:prstGeom>
        </p:spPr>
      </p:pic>
    </p:spTree>
    <p:extLst>
      <p:ext uri="{BB962C8B-B14F-4D97-AF65-F5344CB8AC3E}">
        <p14:creationId xmlns:p14="http://schemas.microsoft.com/office/powerpoint/2010/main" val="1513934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C8975F-4D7D-9FBE-9B91-8AFA8EAABC88}"/>
              </a:ext>
            </a:extLst>
          </p:cNvPr>
          <p:cNvSpPr>
            <a:spLocks noGrp="1"/>
          </p:cNvSpPr>
          <p:nvPr>
            <p:ph type="title"/>
          </p:nvPr>
        </p:nvSpPr>
        <p:spPr>
          <a:xfrm>
            <a:off x="816591" y="337830"/>
            <a:ext cx="10515600" cy="1325563"/>
          </a:xfrm>
        </p:spPr>
        <p:txBody>
          <a:bodyPr>
            <a:normAutofit/>
          </a:bodyPr>
          <a:lstStyle/>
          <a:p>
            <a:pPr algn="ctr"/>
            <a:r>
              <a:rPr lang="ru-RU" sz="4000" b="1" dirty="0">
                <a:solidFill>
                  <a:schemeClr val="accent1">
                    <a:lumMod val="75000"/>
                  </a:schemeClr>
                </a:solidFill>
              </a:rPr>
              <a:t>Математика</a:t>
            </a:r>
            <a:br>
              <a:rPr lang="ru-RU" sz="4000" dirty="0">
                <a:solidFill>
                  <a:schemeClr val="accent1">
                    <a:lumMod val="75000"/>
                  </a:schemeClr>
                </a:solidFill>
              </a:rPr>
            </a:br>
            <a:r>
              <a:rPr lang="ru-RU" sz="4000" dirty="0">
                <a:solidFill>
                  <a:srgbClr val="C00000"/>
                </a:solidFill>
              </a:rPr>
              <a:t>100-ые номера </a:t>
            </a:r>
            <a:r>
              <a:rPr lang="ru-RU" sz="4000" dirty="0">
                <a:solidFill>
                  <a:schemeClr val="accent1">
                    <a:lumMod val="75000"/>
                  </a:schemeClr>
                </a:solidFill>
              </a:rPr>
              <a:t>вариантов(РАС)</a:t>
            </a:r>
          </a:p>
        </p:txBody>
      </p:sp>
      <p:pic>
        <p:nvPicPr>
          <p:cNvPr id="6" name="Рисунок 5"/>
          <p:cNvPicPr>
            <a:picLocks noChangeAspect="1"/>
          </p:cNvPicPr>
          <p:nvPr/>
        </p:nvPicPr>
        <p:blipFill>
          <a:blip r:embed="rId2"/>
          <a:stretch>
            <a:fillRect/>
          </a:stretch>
        </p:blipFill>
        <p:spPr>
          <a:xfrm>
            <a:off x="2296068" y="1491706"/>
            <a:ext cx="7399780" cy="5028464"/>
          </a:xfrm>
          <a:prstGeom prst="rect">
            <a:avLst/>
          </a:prstGeom>
        </p:spPr>
      </p:pic>
    </p:spTree>
    <p:extLst>
      <p:ext uri="{BB962C8B-B14F-4D97-AF65-F5344CB8AC3E}">
        <p14:creationId xmlns:p14="http://schemas.microsoft.com/office/powerpoint/2010/main" val="976682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0" cy="114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251200" y="0"/>
            <a:ext cx="8737600" cy="1149032"/>
          </a:xfrm>
        </p:spPr>
        <p:txBody>
          <a:bodyPr/>
          <a:lstStyle/>
          <a:p>
            <a:pPr algn="ctr"/>
            <a:r>
              <a:rPr lang="ru-RU" sz="4267" dirty="0">
                <a:solidFill>
                  <a:schemeClr val="bg1"/>
                </a:solidFill>
              </a:rPr>
              <a:t>Расписания ГВЭ 2026</a:t>
            </a:r>
            <a:br>
              <a:rPr lang="ru-RU" sz="4267" dirty="0">
                <a:solidFill>
                  <a:schemeClr val="bg1"/>
                </a:solidFill>
              </a:rPr>
            </a:br>
            <a:r>
              <a:rPr lang="ru-RU" sz="3200" dirty="0">
                <a:solidFill>
                  <a:schemeClr val="bg1"/>
                </a:solidFill>
              </a:rPr>
              <a:t>основной период</a:t>
            </a:r>
          </a:p>
        </p:txBody>
      </p:sp>
      <p:graphicFrame>
        <p:nvGraphicFramePr>
          <p:cNvPr id="6" name="object 4"/>
          <p:cNvGraphicFramePr>
            <a:graphicFrameLocks noGrp="1"/>
          </p:cNvGraphicFramePr>
          <p:nvPr>
            <p:extLst>
              <p:ext uri="{D42A27DB-BD31-4B8C-83A1-F6EECF244321}">
                <p14:modId xmlns:p14="http://schemas.microsoft.com/office/powerpoint/2010/main" val="1156345366"/>
              </p:ext>
            </p:extLst>
          </p:nvPr>
        </p:nvGraphicFramePr>
        <p:xfrm>
          <a:off x="953857" y="2625556"/>
          <a:ext cx="11034943" cy="1428760"/>
        </p:xfrm>
        <a:graphic>
          <a:graphicData uri="http://schemas.openxmlformats.org/drawingml/2006/table">
            <a:tbl>
              <a:tblPr firstRow="1" bandRow="1">
                <a:tableStyleId>{2D5ABB26-0587-4C30-8999-92F81FD0307C}</a:tableStyleId>
              </a:tblPr>
              <a:tblGrid>
                <a:gridCol w="2844927">
                  <a:extLst>
                    <a:ext uri="{9D8B030D-6E8A-4147-A177-3AD203B41FA5}">
                      <a16:colId xmlns:a16="http://schemas.microsoft.com/office/drawing/2014/main" val="20000"/>
                    </a:ext>
                  </a:extLst>
                </a:gridCol>
                <a:gridCol w="8190016">
                  <a:extLst>
                    <a:ext uri="{9D8B030D-6E8A-4147-A177-3AD203B41FA5}">
                      <a16:colId xmlns:a16="http://schemas.microsoft.com/office/drawing/2014/main" val="20001"/>
                    </a:ext>
                  </a:extLst>
                </a:gridCol>
              </a:tblGrid>
              <a:tr h="666755">
                <a:tc>
                  <a:txBody>
                    <a:bodyPr/>
                    <a:lstStyle/>
                    <a:p>
                      <a:pPr marL="60960" marR="0" indent="0" defTabSz="914400" eaLnBrk="1" fontAlgn="auto" latinLnBrk="0" hangingPunct="1">
                        <a:lnSpc>
                          <a:spcPts val="1630"/>
                        </a:lnSpc>
                        <a:spcBef>
                          <a:spcPts val="0"/>
                        </a:spcBef>
                        <a:spcAft>
                          <a:spcPts val="0"/>
                        </a:spcAft>
                        <a:buClrTx/>
                        <a:buSzTx/>
                        <a:buFontTx/>
                        <a:buNone/>
                        <a:tabLst/>
                        <a:defRPr/>
                      </a:pPr>
                      <a:r>
                        <a:rPr lang="ru-RU" sz="4800" b="1" cap="small" spc="-50" baseline="0" dirty="0">
                          <a:solidFill>
                            <a:srgbClr val="FF0000"/>
                          </a:solidFill>
                          <a:latin typeface="+mn-lt"/>
                          <a:cs typeface="Times New Roman"/>
                        </a:rPr>
                        <a:t>9 </a:t>
                      </a:r>
                      <a:r>
                        <a:rPr lang="ru-RU" sz="4800" b="1" cap="small" spc="-5" baseline="0" dirty="0">
                          <a:solidFill>
                            <a:srgbClr val="FF0000"/>
                          </a:solidFill>
                          <a:latin typeface="+mn-lt"/>
                          <a:cs typeface="Times New Roman"/>
                        </a:rPr>
                        <a:t>июня </a:t>
                      </a:r>
                      <a:endParaRPr lang="ru-RU" sz="4800" b="1" cap="small" baseline="0" dirty="0">
                        <a:solidFill>
                          <a:srgbClr val="FF0000"/>
                        </a:solidFill>
                        <a:latin typeface="+mn-lt"/>
                        <a:cs typeface="Times New Roman"/>
                      </a:endParaRPr>
                    </a:p>
                  </a:txBody>
                  <a:tcPr marL="0" marR="0" marT="0" marB="0" anchor="b">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3"/>
                    </a:solidFill>
                  </a:tcPr>
                </a:tc>
                <a:tc>
                  <a:txBody>
                    <a:bodyPr/>
                    <a:lstStyle/>
                    <a:p>
                      <a:pPr marL="0" marR="0" indent="0" algn="ctr" defTabSz="914400" eaLnBrk="1" fontAlgn="auto" latinLnBrk="0" hangingPunct="1">
                        <a:lnSpc>
                          <a:spcPts val="1630"/>
                        </a:lnSpc>
                        <a:spcBef>
                          <a:spcPts val="0"/>
                        </a:spcBef>
                        <a:spcAft>
                          <a:spcPts val="0"/>
                        </a:spcAft>
                        <a:buClrTx/>
                        <a:buSzTx/>
                        <a:buFontTx/>
                        <a:buNone/>
                        <a:tabLst/>
                        <a:defRPr/>
                      </a:pPr>
                      <a:r>
                        <a:rPr lang="ru-RU" sz="4800" b="1" cap="small" spc="-5" baseline="0" dirty="0">
                          <a:solidFill>
                            <a:srgbClr val="FF0000"/>
                          </a:solidFill>
                          <a:latin typeface="+mn-lt"/>
                          <a:cs typeface="Times New Roman"/>
                        </a:rPr>
                        <a:t>Русский</a:t>
                      </a:r>
                      <a:r>
                        <a:rPr lang="ru-RU" sz="4800" b="1" cap="small" spc="-55" baseline="0" dirty="0">
                          <a:solidFill>
                            <a:srgbClr val="FF0000"/>
                          </a:solidFill>
                          <a:latin typeface="+mn-lt"/>
                          <a:cs typeface="Times New Roman"/>
                        </a:rPr>
                        <a:t> </a:t>
                      </a:r>
                      <a:r>
                        <a:rPr lang="ru-RU" sz="4800" b="1" cap="small" baseline="0" dirty="0">
                          <a:solidFill>
                            <a:srgbClr val="FF0000"/>
                          </a:solidFill>
                          <a:latin typeface="+mn-lt"/>
                          <a:cs typeface="Times New Roman"/>
                        </a:rPr>
                        <a:t>язык</a:t>
                      </a:r>
                    </a:p>
                  </a:txBody>
                  <a:tcPr marL="0" marR="0" marT="0" marB="0" anchor="b">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62005">
                <a:tc>
                  <a:txBody>
                    <a:bodyPr/>
                    <a:lstStyle/>
                    <a:p>
                      <a:pPr marL="60960">
                        <a:lnSpc>
                          <a:spcPts val="1630"/>
                        </a:lnSpc>
                      </a:pPr>
                      <a:r>
                        <a:rPr lang="ru-RU" sz="4800" b="1" cap="small" baseline="0" dirty="0">
                          <a:solidFill>
                            <a:srgbClr val="FF0000"/>
                          </a:solidFill>
                          <a:latin typeface="+mn-lt"/>
                          <a:cs typeface="Times New Roman"/>
                        </a:rPr>
                        <a:t>2 июня</a:t>
                      </a:r>
                      <a:endParaRPr sz="4800" b="1" cap="small" baseline="0" dirty="0">
                        <a:solidFill>
                          <a:srgbClr val="FF0000"/>
                        </a:solidFill>
                        <a:latin typeface="+mn-lt"/>
                        <a:cs typeface="Times New Roman"/>
                      </a:endParaRPr>
                    </a:p>
                  </a:txBody>
                  <a:tcPr marL="0" marR="0" marT="0" marB="0" anchor="b">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1F3"/>
                    </a:solidFill>
                  </a:tcPr>
                </a:tc>
                <a:tc>
                  <a:txBody>
                    <a:bodyPr/>
                    <a:lstStyle/>
                    <a:p>
                      <a:pPr marL="3175" algn="ctr">
                        <a:lnSpc>
                          <a:spcPts val="1630"/>
                        </a:lnSpc>
                      </a:pPr>
                      <a:r>
                        <a:rPr sz="4800" b="1" cap="small" spc="-10" baseline="0" dirty="0">
                          <a:solidFill>
                            <a:srgbClr val="FF0000"/>
                          </a:solidFill>
                          <a:latin typeface="+mn-lt"/>
                          <a:cs typeface="Times New Roman"/>
                        </a:rPr>
                        <a:t>Математика</a:t>
                      </a:r>
                      <a:endParaRPr sz="4800" b="1" cap="small" baseline="0" dirty="0">
                        <a:solidFill>
                          <a:srgbClr val="FF0000"/>
                        </a:solidFill>
                        <a:latin typeface="+mn-lt"/>
                        <a:cs typeface="Times New Roman"/>
                      </a:endParaRPr>
                    </a:p>
                  </a:txBody>
                  <a:tcPr marL="0" marR="0" marT="0" marB="0" anchor="b">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EE5CE2-9214-4F35-AF38-81CE29FBA105}"/>
              </a:ext>
            </a:extLst>
          </p:cNvPr>
          <p:cNvSpPr>
            <a:spLocks noGrp="1"/>
          </p:cNvSpPr>
          <p:nvPr>
            <p:ph type="title"/>
          </p:nvPr>
        </p:nvSpPr>
        <p:spPr/>
        <p:txBody>
          <a:bodyPr>
            <a:normAutofit/>
          </a:bodyPr>
          <a:lstStyle/>
          <a:p>
            <a:r>
              <a:rPr lang="ru-RU" sz="4000" dirty="0">
                <a:solidFill>
                  <a:schemeClr val="accent1">
                    <a:lumMod val="75000"/>
                  </a:schemeClr>
                </a:solidFill>
              </a:rPr>
              <a:t>Государственный выпускной экзамен ГВЭ-9</a:t>
            </a:r>
          </a:p>
        </p:txBody>
      </p:sp>
      <p:sp>
        <p:nvSpPr>
          <p:cNvPr id="3" name="Объект 2">
            <a:extLst>
              <a:ext uri="{FF2B5EF4-FFF2-40B4-BE49-F238E27FC236}">
                <a16:creationId xmlns:a16="http://schemas.microsoft.com/office/drawing/2014/main" id="{A5412563-408A-4C58-91A8-634B6E44A972}"/>
              </a:ext>
            </a:extLst>
          </p:cNvPr>
          <p:cNvSpPr>
            <a:spLocks noGrp="1"/>
          </p:cNvSpPr>
          <p:nvPr>
            <p:ph idx="1"/>
          </p:nvPr>
        </p:nvSpPr>
        <p:spPr/>
        <p:txBody>
          <a:bodyPr>
            <a:normAutofit fontScale="77500" lnSpcReduction="20000"/>
          </a:bodyPr>
          <a:lstStyle/>
          <a:p>
            <a:pPr algn="just"/>
            <a:r>
              <a:rPr lang="ru-RU" dirty="0"/>
              <a:t>Государственный выпускной экзамен по образовательным программам основного общего образования (ГВЭ-9) представляет собой форму государственной итоговой аттестации по образовательным программам основного общего образования, проводимой в целях определения соответствия результатов освоения обучающимися образовательных программ основного общего образования соответствующим требованиям федерального государственного образовательного стандарта. ГВЭ проводится для обучающихся с ограниченными возможностями здоровья, детей-инвалидов и инвалидов, осваивающих образовательные программы основного общего образования.</a:t>
            </a:r>
          </a:p>
          <a:p>
            <a:pPr algn="just"/>
            <a:endParaRPr lang="ru-RU" dirty="0"/>
          </a:p>
          <a:p>
            <a:pPr algn="just"/>
            <a:r>
              <a:rPr lang="ru-RU" dirty="0"/>
              <a:t>ГВЭ-9 проводится в соответствии с Федеральным законом от 29.12.2012 № 273-ФЗ «Об образовании в Российской Федерации» и Порядком проведения государственной итоговой аттестации по образовательным программам основного общего образования, утверждённым приказом </a:t>
            </a:r>
            <a:r>
              <a:rPr lang="ru-RU" dirty="0" err="1"/>
              <a:t>Минпросвещения</a:t>
            </a:r>
            <a:r>
              <a:rPr lang="ru-RU" dirty="0"/>
              <a:t> России и Рособрнадзора от 04.04.2023 № 232/551.</a:t>
            </a:r>
          </a:p>
          <a:p>
            <a:pPr algn="just"/>
            <a:endParaRPr lang="ru-RU" dirty="0"/>
          </a:p>
        </p:txBody>
      </p:sp>
    </p:spTree>
    <p:extLst>
      <p:ext uri="{BB962C8B-B14F-4D97-AF65-F5344CB8AC3E}">
        <p14:creationId xmlns:p14="http://schemas.microsoft.com/office/powerpoint/2010/main" val="3592899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3040171" y="235399"/>
            <a:ext cx="8121650" cy="874598"/>
          </a:xfrm>
          <a:prstGeom prst="rect">
            <a:avLst/>
          </a:prstGeom>
        </p:spPr>
        <p:txBody>
          <a:bodyPr vert="horz" wrap="square" lIns="0" tIns="12700" rIns="0" bIns="0" rtlCol="0">
            <a:spAutoFit/>
          </a:bodyPr>
          <a:lstStyle/>
          <a:p>
            <a:pPr marL="12700" algn="ctr">
              <a:spcBef>
                <a:spcPts val="100"/>
              </a:spcBef>
            </a:pPr>
            <a:r>
              <a:rPr sz="2800" b="1" dirty="0">
                <a:solidFill>
                  <a:srgbClr val="2309E4"/>
                </a:solidFill>
                <a:latin typeface="Times New Roman"/>
                <a:cs typeface="Times New Roman"/>
              </a:rPr>
              <a:t>Особенности</a:t>
            </a:r>
            <a:r>
              <a:rPr sz="2800" b="1" spc="-50" dirty="0">
                <a:solidFill>
                  <a:srgbClr val="2309E4"/>
                </a:solidFill>
                <a:latin typeface="Times New Roman"/>
                <a:cs typeface="Times New Roman"/>
              </a:rPr>
              <a:t> </a:t>
            </a:r>
            <a:r>
              <a:rPr sz="2800" b="1" dirty="0">
                <a:solidFill>
                  <a:srgbClr val="2309E4"/>
                </a:solidFill>
                <a:latin typeface="Times New Roman"/>
                <a:cs typeface="Times New Roman"/>
              </a:rPr>
              <a:t>проведения</a:t>
            </a:r>
            <a:r>
              <a:rPr sz="2800" b="1" spc="-35" dirty="0">
                <a:solidFill>
                  <a:srgbClr val="2309E4"/>
                </a:solidFill>
                <a:latin typeface="Times New Roman"/>
                <a:cs typeface="Times New Roman"/>
              </a:rPr>
              <a:t> </a:t>
            </a:r>
            <a:r>
              <a:rPr sz="2800" b="1" dirty="0">
                <a:solidFill>
                  <a:srgbClr val="2309E4"/>
                </a:solidFill>
                <a:latin typeface="Times New Roman"/>
                <a:cs typeface="Times New Roman"/>
              </a:rPr>
              <a:t>экзаменов</a:t>
            </a:r>
            <a:r>
              <a:rPr sz="2800" b="1" spc="-30" dirty="0">
                <a:solidFill>
                  <a:srgbClr val="2309E4"/>
                </a:solidFill>
                <a:latin typeface="Times New Roman"/>
                <a:cs typeface="Times New Roman"/>
              </a:rPr>
              <a:t> </a:t>
            </a:r>
            <a:r>
              <a:rPr sz="2800" b="1" dirty="0">
                <a:solidFill>
                  <a:srgbClr val="2309E4"/>
                </a:solidFill>
                <a:latin typeface="Times New Roman"/>
                <a:cs typeface="Times New Roman"/>
              </a:rPr>
              <a:t>ГИА-9</a:t>
            </a:r>
            <a:r>
              <a:rPr sz="2800" b="1" spc="-45" dirty="0">
                <a:solidFill>
                  <a:srgbClr val="2309E4"/>
                </a:solidFill>
                <a:latin typeface="Times New Roman"/>
                <a:cs typeface="Times New Roman"/>
              </a:rPr>
              <a:t> </a:t>
            </a:r>
            <a:r>
              <a:rPr sz="2800" b="1" dirty="0">
                <a:solidFill>
                  <a:srgbClr val="2309E4"/>
                </a:solidFill>
                <a:latin typeface="Times New Roman"/>
                <a:cs typeface="Times New Roman"/>
              </a:rPr>
              <a:t>по</a:t>
            </a:r>
            <a:r>
              <a:rPr sz="2800" b="1" spc="-40" dirty="0">
                <a:solidFill>
                  <a:srgbClr val="2309E4"/>
                </a:solidFill>
                <a:latin typeface="Times New Roman"/>
                <a:cs typeface="Times New Roman"/>
              </a:rPr>
              <a:t> </a:t>
            </a:r>
            <a:r>
              <a:rPr sz="2800" b="1" dirty="0">
                <a:solidFill>
                  <a:srgbClr val="2309E4"/>
                </a:solidFill>
                <a:latin typeface="Times New Roman"/>
                <a:cs typeface="Times New Roman"/>
              </a:rPr>
              <a:t>отдельным</a:t>
            </a:r>
            <a:r>
              <a:rPr sz="2800" b="1" spc="-50" dirty="0">
                <a:solidFill>
                  <a:srgbClr val="2309E4"/>
                </a:solidFill>
                <a:latin typeface="Times New Roman"/>
                <a:cs typeface="Times New Roman"/>
              </a:rPr>
              <a:t> </a:t>
            </a:r>
            <a:r>
              <a:rPr sz="2800" b="1" dirty="0">
                <a:solidFill>
                  <a:srgbClr val="2309E4"/>
                </a:solidFill>
                <a:latin typeface="Times New Roman"/>
                <a:cs typeface="Times New Roman"/>
              </a:rPr>
              <a:t>учебным</a:t>
            </a:r>
            <a:r>
              <a:rPr sz="2800" b="1" spc="-65" dirty="0">
                <a:solidFill>
                  <a:srgbClr val="2309E4"/>
                </a:solidFill>
                <a:latin typeface="Times New Roman"/>
                <a:cs typeface="Times New Roman"/>
              </a:rPr>
              <a:t> </a:t>
            </a:r>
            <a:r>
              <a:rPr sz="2800" b="1" spc="-10" dirty="0">
                <a:solidFill>
                  <a:srgbClr val="2309E4"/>
                </a:solidFill>
                <a:latin typeface="Times New Roman"/>
                <a:cs typeface="Times New Roman"/>
              </a:rPr>
              <a:t>предметам</a:t>
            </a:r>
            <a:endParaRPr sz="2800" dirty="0">
              <a:latin typeface="Times New Roman"/>
              <a:cs typeface="Times New Roman"/>
            </a:endParaRPr>
          </a:p>
        </p:txBody>
      </p:sp>
      <p:graphicFrame>
        <p:nvGraphicFramePr>
          <p:cNvPr id="8" name="object 8"/>
          <p:cNvGraphicFramePr>
            <a:graphicFrameLocks noGrp="1"/>
          </p:cNvGraphicFramePr>
          <p:nvPr>
            <p:extLst>
              <p:ext uri="{D42A27DB-BD31-4B8C-83A1-F6EECF244321}">
                <p14:modId xmlns:p14="http://schemas.microsoft.com/office/powerpoint/2010/main" val="3355793347"/>
              </p:ext>
            </p:extLst>
          </p:nvPr>
        </p:nvGraphicFramePr>
        <p:xfrm>
          <a:off x="1269507" y="1593851"/>
          <a:ext cx="9140049" cy="4247515"/>
        </p:xfrm>
        <a:graphic>
          <a:graphicData uri="http://schemas.openxmlformats.org/drawingml/2006/table">
            <a:tbl>
              <a:tblPr firstRow="1" bandRow="1">
                <a:tableStyleId>{2D5ABB26-0587-4C30-8999-92F81FD0307C}</a:tableStyleId>
              </a:tblPr>
              <a:tblGrid>
                <a:gridCol w="2659874">
                  <a:extLst>
                    <a:ext uri="{9D8B030D-6E8A-4147-A177-3AD203B41FA5}">
                      <a16:colId xmlns:a16="http://schemas.microsoft.com/office/drawing/2014/main" val="20000"/>
                    </a:ext>
                  </a:extLst>
                </a:gridCol>
                <a:gridCol w="1694815">
                  <a:extLst>
                    <a:ext uri="{9D8B030D-6E8A-4147-A177-3AD203B41FA5}">
                      <a16:colId xmlns:a16="http://schemas.microsoft.com/office/drawing/2014/main" val="20001"/>
                    </a:ext>
                  </a:extLst>
                </a:gridCol>
                <a:gridCol w="4785360">
                  <a:extLst>
                    <a:ext uri="{9D8B030D-6E8A-4147-A177-3AD203B41FA5}">
                      <a16:colId xmlns:a16="http://schemas.microsoft.com/office/drawing/2014/main" val="20002"/>
                    </a:ext>
                  </a:extLst>
                </a:gridCol>
              </a:tblGrid>
              <a:tr h="999490">
                <a:tc>
                  <a:txBody>
                    <a:bodyPr/>
                    <a:lstStyle/>
                    <a:p>
                      <a:pPr marL="509905" marR="427990" indent="-53975">
                        <a:lnSpc>
                          <a:spcPct val="100000"/>
                        </a:lnSpc>
                        <a:spcBef>
                          <a:spcPts val="1470"/>
                        </a:spcBef>
                      </a:pPr>
                      <a:r>
                        <a:rPr sz="2000" b="1" spc="-10" dirty="0">
                          <a:solidFill>
                            <a:srgbClr val="000009"/>
                          </a:solidFill>
                          <a:latin typeface="Times New Roman"/>
                          <a:cs typeface="Times New Roman"/>
                        </a:rPr>
                        <a:t>Учебный предмет</a:t>
                      </a:r>
                      <a:endParaRPr sz="2000">
                        <a:latin typeface="Times New Roman"/>
                        <a:cs typeface="Times New Roman"/>
                      </a:endParaRPr>
                    </a:p>
                  </a:txBody>
                  <a:tcPr marL="0" marR="0" marT="1866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Times New Roman"/>
                        <a:cs typeface="Times New Roman"/>
                      </a:endParaRPr>
                    </a:p>
                    <a:p>
                      <a:pPr marL="546100" marR="125730" indent="-391795">
                        <a:lnSpc>
                          <a:spcPct val="100000"/>
                        </a:lnSpc>
                        <a:spcBef>
                          <a:spcPts val="969"/>
                        </a:spcBef>
                      </a:pPr>
                      <a:r>
                        <a:rPr sz="1200" b="1" spc="-10" dirty="0">
                          <a:solidFill>
                            <a:srgbClr val="000009"/>
                          </a:solidFill>
                          <a:latin typeface="Times New Roman"/>
                          <a:cs typeface="Times New Roman"/>
                        </a:rPr>
                        <a:t>Продолжительность экзамена</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49630" marR="590550" indent="-230504">
                        <a:lnSpc>
                          <a:spcPct val="100000"/>
                        </a:lnSpc>
                        <a:spcBef>
                          <a:spcPts val="1470"/>
                        </a:spcBef>
                      </a:pPr>
                      <a:r>
                        <a:rPr sz="2000" b="1" dirty="0">
                          <a:solidFill>
                            <a:srgbClr val="000009"/>
                          </a:solidFill>
                          <a:latin typeface="Times New Roman"/>
                          <a:cs typeface="Times New Roman"/>
                        </a:rPr>
                        <a:t>Разрешенные</a:t>
                      </a:r>
                      <a:r>
                        <a:rPr sz="2000" b="1" spc="-65" dirty="0">
                          <a:solidFill>
                            <a:srgbClr val="000009"/>
                          </a:solidFill>
                          <a:latin typeface="Times New Roman"/>
                          <a:cs typeface="Times New Roman"/>
                        </a:rPr>
                        <a:t> </a:t>
                      </a:r>
                      <a:r>
                        <a:rPr sz="2000" b="1" spc="-10" dirty="0">
                          <a:solidFill>
                            <a:srgbClr val="000009"/>
                          </a:solidFill>
                          <a:latin typeface="Times New Roman"/>
                          <a:cs typeface="Times New Roman"/>
                        </a:rPr>
                        <a:t>дополнительные </a:t>
                      </a:r>
                      <a:r>
                        <a:rPr sz="2000" b="1" dirty="0">
                          <a:solidFill>
                            <a:srgbClr val="000009"/>
                          </a:solidFill>
                          <a:latin typeface="Times New Roman"/>
                          <a:cs typeface="Times New Roman"/>
                        </a:rPr>
                        <a:t>материалы</a:t>
                      </a:r>
                      <a:r>
                        <a:rPr sz="2000" b="1" spc="-50" dirty="0">
                          <a:solidFill>
                            <a:srgbClr val="000009"/>
                          </a:solidFill>
                          <a:latin typeface="Times New Roman"/>
                          <a:cs typeface="Times New Roman"/>
                        </a:rPr>
                        <a:t> </a:t>
                      </a:r>
                      <a:r>
                        <a:rPr sz="2000" b="1" dirty="0">
                          <a:solidFill>
                            <a:srgbClr val="000009"/>
                          </a:solidFill>
                          <a:latin typeface="Times New Roman"/>
                          <a:cs typeface="Times New Roman"/>
                        </a:rPr>
                        <a:t>и</a:t>
                      </a:r>
                      <a:r>
                        <a:rPr sz="2000" b="1" spc="-50" dirty="0">
                          <a:solidFill>
                            <a:srgbClr val="000009"/>
                          </a:solidFill>
                          <a:latin typeface="Times New Roman"/>
                          <a:cs typeface="Times New Roman"/>
                        </a:rPr>
                        <a:t> </a:t>
                      </a:r>
                      <a:r>
                        <a:rPr sz="2000" b="1" spc="-10" dirty="0">
                          <a:solidFill>
                            <a:srgbClr val="000009"/>
                          </a:solidFill>
                          <a:latin typeface="Times New Roman"/>
                          <a:cs typeface="Times New Roman"/>
                        </a:rPr>
                        <a:t>оборудование</a:t>
                      </a:r>
                      <a:endParaRPr sz="2000">
                        <a:latin typeface="Times New Roman"/>
                        <a:cs typeface="Times New Roman"/>
                      </a:endParaRPr>
                    </a:p>
                  </a:txBody>
                  <a:tcPr marL="0" marR="0" marT="1866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158875">
                <a:tc>
                  <a:txBody>
                    <a:bodyPr/>
                    <a:lstStyle/>
                    <a:p>
                      <a:pPr marL="68580" marR="751205" algn="ctr">
                        <a:lnSpc>
                          <a:spcPct val="100000"/>
                        </a:lnSpc>
                        <a:spcBef>
                          <a:spcPts val="1605"/>
                        </a:spcBef>
                      </a:pPr>
                      <a:r>
                        <a:rPr sz="2400" b="1" spc="-25" dirty="0" err="1">
                          <a:solidFill>
                            <a:srgbClr val="2309E4"/>
                          </a:solidFill>
                          <a:latin typeface="Times New Roman"/>
                          <a:cs typeface="Times New Roman"/>
                        </a:rPr>
                        <a:t>Русский</a:t>
                      </a:r>
                      <a:r>
                        <a:rPr lang="ru-RU" sz="2400" b="1" spc="-25" dirty="0">
                          <a:solidFill>
                            <a:srgbClr val="2309E4"/>
                          </a:solidFill>
                          <a:latin typeface="Times New Roman"/>
                          <a:cs typeface="Times New Roman"/>
                        </a:rPr>
                        <a:t> </a:t>
                      </a:r>
                      <a:r>
                        <a:rPr sz="2400" b="1" spc="-20" dirty="0" err="1">
                          <a:solidFill>
                            <a:srgbClr val="2309E4"/>
                          </a:solidFill>
                          <a:latin typeface="Times New Roman"/>
                          <a:cs typeface="Times New Roman"/>
                        </a:rPr>
                        <a:t>язык</a:t>
                      </a:r>
                      <a:endParaRPr sz="2400" dirty="0">
                        <a:latin typeface="Times New Roman"/>
                        <a:cs typeface="Times New Roman"/>
                      </a:endParaRPr>
                    </a:p>
                  </a:txBody>
                  <a:tcPr marL="0" marR="0" marT="2038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165"/>
                        </a:spcBef>
                      </a:pPr>
                      <a:endParaRPr lang="ru-RU" sz="1800" kern="1200" dirty="0">
                        <a:solidFill>
                          <a:schemeClr val="tx1"/>
                        </a:solidFill>
                        <a:effectLst/>
                        <a:latin typeface="+mn-lt"/>
                        <a:ea typeface="+mn-ea"/>
                        <a:cs typeface="+mn-cs"/>
                      </a:endParaRPr>
                    </a:p>
                    <a:p>
                      <a:pPr marL="635" algn="ctr">
                        <a:lnSpc>
                          <a:spcPct val="100000"/>
                        </a:lnSpc>
                        <a:spcBef>
                          <a:spcPts val="165"/>
                        </a:spcBef>
                      </a:pPr>
                      <a:r>
                        <a:rPr lang="ru-RU" sz="1800" kern="1200" dirty="0">
                          <a:solidFill>
                            <a:schemeClr val="tx1"/>
                          </a:solidFill>
                          <a:effectLst/>
                          <a:latin typeface="+mn-lt"/>
                          <a:ea typeface="+mn-ea"/>
                          <a:cs typeface="+mn-cs"/>
                        </a:rPr>
                        <a:t>5 часов 25 минут (325 минут)</a:t>
                      </a:r>
                      <a:endParaRPr sz="2400" dirty="0">
                        <a:latin typeface="Times New Roman"/>
                        <a:cs typeface="Times New Roman"/>
                      </a:endParaRPr>
                    </a:p>
                  </a:txBody>
                  <a:tcPr marL="0" marR="0" marT="209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20"/>
                        </a:spcBef>
                      </a:pPr>
                      <a:endParaRPr sz="2850" dirty="0">
                        <a:latin typeface="Times New Roman"/>
                        <a:cs typeface="Times New Roman"/>
                      </a:endParaRPr>
                    </a:p>
                    <a:p>
                      <a:pPr marL="69215">
                        <a:lnSpc>
                          <a:spcPct val="100000"/>
                        </a:lnSpc>
                        <a:spcBef>
                          <a:spcPts val="5"/>
                        </a:spcBef>
                      </a:pPr>
                      <a:r>
                        <a:rPr sz="2000" b="1" dirty="0" err="1">
                          <a:solidFill>
                            <a:srgbClr val="000009"/>
                          </a:solidFill>
                          <a:latin typeface="Times New Roman"/>
                          <a:cs typeface="Times New Roman"/>
                        </a:rPr>
                        <a:t>Орфографические</a:t>
                      </a:r>
                      <a:r>
                        <a:rPr lang="ru-RU" sz="2000" b="1" dirty="0">
                          <a:solidFill>
                            <a:srgbClr val="000009"/>
                          </a:solidFill>
                          <a:latin typeface="Times New Roman"/>
                          <a:cs typeface="Times New Roman"/>
                        </a:rPr>
                        <a:t> </a:t>
                      </a:r>
                      <a:r>
                        <a:rPr sz="2000" b="1" spc="-10" dirty="0" err="1">
                          <a:solidFill>
                            <a:srgbClr val="000009"/>
                          </a:solidFill>
                          <a:latin typeface="Times New Roman"/>
                          <a:cs typeface="Times New Roman"/>
                        </a:rPr>
                        <a:t>словари</a:t>
                      </a:r>
                      <a:endParaRPr sz="2000" dirty="0">
                        <a:latin typeface="Times New Roman"/>
                        <a:cs typeface="Times New Roman"/>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089150">
                <a:tc>
                  <a:txBody>
                    <a:bodyPr/>
                    <a:lstStyle/>
                    <a:p>
                      <a:pPr>
                        <a:lnSpc>
                          <a:spcPct val="100000"/>
                        </a:lnSpc>
                      </a:pPr>
                      <a:endParaRPr sz="2600" dirty="0">
                        <a:latin typeface="Times New Roman"/>
                        <a:cs typeface="Times New Roman"/>
                      </a:endParaRPr>
                    </a:p>
                    <a:p>
                      <a:pPr>
                        <a:lnSpc>
                          <a:spcPct val="100000"/>
                        </a:lnSpc>
                        <a:spcBef>
                          <a:spcPts val="40"/>
                        </a:spcBef>
                      </a:pPr>
                      <a:endParaRPr sz="3200" dirty="0">
                        <a:latin typeface="Times New Roman"/>
                        <a:cs typeface="Times New Roman"/>
                      </a:endParaRPr>
                    </a:p>
                    <a:p>
                      <a:pPr marL="89535" algn="ctr">
                        <a:lnSpc>
                          <a:spcPct val="100000"/>
                        </a:lnSpc>
                      </a:pPr>
                      <a:r>
                        <a:rPr sz="2400" b="1" spc="-10" dirty="0">
                          <a:solidFill>
                            <a:srgbClr val="2309E4"/>
                          </a:solidFill>
                          <a:latin typeface="Times New Roman"/>
                          <a:cs typeface="Times New Roman"/>
                        </a:rPr>
                        <a:t>Математика</a:t>
                      </a:r>
                      <a:endParaRPr sz="24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0"/>
                        </a:spcBef>
                      </a:pPr>
                      <a:endParaRPr sz="2050" dirty="0">
                        <a:latin typeface="Times New Roman"/>
                        <a:cs typeface="Times New Roman"/>
                      </a:endParaRPr>
                    </a:p>
                    <a:p>
                      <a:pPr marL="635" algn="ctr">
                        <a:lnSpc>
                          <a:spcPct val="100000"/>
                        </a:lnSpc>
                      </a:pPr>
                      <a:endParaRPr lang="ru-RU" sz="1800" kern="1200" dirty="0">
                        <a:solidFill>
                          <a:schemeClr val="tx1"/>
                        </a:solidFill>
                        <a:effectLst/>
                        <a:latin typeface="+mn-lt"/>
                        <a:ea typeface="+mn-ea"/>
                        <a:cs typeface="+mn-cs"/>
                      </a:endParaRPr>
                    </a:p>
                    <a:p>
                      <a:pPr marL="635" algn="ctr">
                        <a:lnSpc>
                          <a:spcPct val="100000"/>
                        </a:lnSpc>
                      </a:pPr>
                      <a:r>
                        <a:rPr lang="ru-RU" sz="1800" kern="1200" dirty="0">
                          <a:solidFill>
                            <a:schemeClr val="tx1"/>
                          </a:solidFill>
                          <a:effectLst/>
                          <a:latin typeface="+mn-lt"/>
                          <a:ea typeface="+mn-ea"/>
                          <a:cs typeface="+mn-cs"/>
                        </a:rPr>
                        <a:t>5 часов 25 минут (325 минут)</a:t>
                      </a:r>
                      <a:endParaRPr sz="2400" dirty="0">
                        <a:latin typeface="Times New Roman"/>
                        <a:cs typeface="Times New Roman"/>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200" dirty="0">
                        <a:latin typeface="Times New Roman"/>
                        <a:cs typeface="Times New Roman"/>
                      </a:endParaRPr>
                    </a:p>
                    <a:p>
                      <a:pPr marL="90170">
                        <a:lnSpc>
                          <a:spcPct val="100000"/>
                        </a:lnSpc>
                        <a:spcBef>
                          <a:spcPts val="1795"/>
                        </a:spcBef>
                      </a:pPr>
                      <a:r>
                        <a:rPr sz="2000" dirty="0">
                          <a:solidFill>
                            <a:srgbClr val="000009"/>
                          </a:solidFill>
                          <a:latin typeface="Times New Roman"/>
                          <a:cs typeface="Times New Roman"/>
                        </a:rPr>
                        <a:t>Разрешается</a:t>
                      </a:r>
                      <a:r>
                        <a:rPr sz="2000" spc="-45" dirty="0">
                          <a:solidFill>
                            <a:srgbClr val="000009"/>
                          </a:solidFill>
                          <a:latin typeface="Times New Roman"/>
                          <a:cs typeface="Times New Roman"/>
                        </a:rPr>
                        <a:t> </a:t>
                      </a:r>
                      <a:r>
                        <a:rPr sz="2000" spc="-10" dirty="0">
                          <a:solidFill>
                            <a:srgbClr val="000009"/>
                          </a:solidFill>
                          <a:latin typeface="Times New Roman"/>
                          <a:cs typeface="Times New Roman"/>
                        </a:rPr>
                        <a:t>использовать</a:t>
                      </a:r>
                      <a:r>
                        <a:rPr sz="2000" spc="-5" dirty="0">
                          <a:solidFill>
                            <a:srgbClr val="000009"/>
                          </a:solidFill>
                          <a:latin typeface="Times New Roman"/>
                          <a:cs typeface="Times New Roman"/>
                        </a:rPr>
                        <a:t> </a:t>
                      </a:r>
                      <a:r>
                        <a:rPr sz="2000" b="1" spc="-10" dirty="0">
                          <a:solidFill>
                            <a:srgbClr val="000009"/>
                          </a:solidFill>
                          <a:latin typeface="Times New Roman"/>
                          <a:cs typeface="Times New Roman"/>
                        </a:rPr>
                        <a:t>линейку</a:t>
                      </a:r>
                      <a:r>
                        <a:rPr sz="2000" spc="-10" dirty="0">
                          <a:solidFill>
                            <a:srgbClr val="000009"/>
                          </a:solidFill>
                          <a:latin typeface="Times New Roman"/>
                          <a:cs typeface="Times New Roman"/>
                        </a:rPr>
                        <a:t>.</a:t>
                      </a:r>
                      <a:endParaRPr sz="2000" dirty="0">
                        <a:latin typeface="Times New Roman"/>
                        <a:cs typeface="Times New Roman"/>
                      </a:endParaRPr>
                    </a:p>
                    <a:p>
                      <a:pPr marL="90170">
                        <a:lnSpc>
                          <a:spcPts val="2390"/>
                        </a:lnSpc>
                      </a:pPr>
                      <a:r>
                        <a:rPr sz="2000" u="sng" spc="-10" dirty="0">
                          <a:solidFill>
                            <a:srgbClr val="FF0000"/>
                          </a:solidFill>
                          <a:uFill>
                            <a:solidFill>
                              <a:srgbClr val="FF0000"/>
                            </a:solidFill>
                          </a:uFill>
                          <a:latin typeface="Times New Roman"/>
                          <a:cs typeface="Times New Roman"/>
                        </a:rPr>
                        <a:t>Калькуляторы</a:t>
                      </a:r>
                      <a:r>
                        <a:rPr sz="2000" spc="-40" dirty="0">
                          <a:solidFill>
                            <a:srgbClr val="FF0000"/>
                          </a:solidFill>
                          <a:latin typeface="Times New Roman"/>
                          <a:cs typeface="Times New Roman"/>
                        </a:rPr>
                        <a:t> </a:t>
                      </a:r>
                      <a:r>
                        <a:rPr sz="2000" dirty="0">
                          <a:solidFill>
                            <a:srgbClr val="000009"/>
                          </a:solidFill>
                          <a:latin typeface="Times New Roman"/>
                          <a:cs typeface="Times New Roman"/>
                        </a:rPr>
                        <a:t>на</a:t>
                      </a:r>
                      <a:r>
                        <a:rPr sz="2000" spc="-25" dirty="0">
                          <a:solidFill>
                            <a:srgbClr val="000009"/>
                          </a:solidFill>
                          <a:latin typeface="Times New Roman"/>
                          <a:cs typeface="Times New Roman"/>
                        </a:rPr>
                        <a:t> </a:t>
                      </a:r>
                      <a:r>
                        <a:rPr sz="2000" spc="-10" dirty="0">
                          <a:solidFill>
                            <a:srgbClr val="000009"/>
                          </a:solidFill>
                          <a:latin typeface="Times New Roman"/>
                          <a:cs typeface="Times New Roman"/>
                        </a:rPr>
                        <a:t>экзамене</a:t>
                      </a:r>
                      <a:endParaRPr sz="2000" dirty="0">
                        <a:latin typeface="Times New Roman"/>
                        <a:cs typeface="Times New Roman"/>
                      </a:endParaRPr>
                    </a:p>
                    <a:p>
                      <a:pPr marL="90170">
                        <a:lnSpc>
                          <a:spcPts val="2870"/>
                        </a:lnSpc>
                        <a:tabLst>
                          <a:tab pos="553720" algn="l"/>
                        </a:tabLst>
                      </a:pPr>
                      <a:r>
                        <a:rPr sz="2400" b="1" spc="-25" dirty="0">
                          <a:solidFill>
                            <a:srgbClr val="FF3200"/>
                          </a:solidFill>
                          <a:latin typeface="Times New Roman"/>
                          <a:cs typeface="Times New Roman"/>
                        </a:rPr>
                        <a:t>не</a:t>
                      </a:r>
                      <a:r>
                        <a:rPr sz="2400" b="1" dirty="0">
                          <a:solidFill>
                            <a:srgbClr val="FF3200"/>
                          </a:solidFill>
                          <a:latin typeface="Times New Roman"/>
                          <a:cs typeface="Times New Roman"/>
                        </a:rPr>
                        <a:t>	</a:t>
                      </a:r>
                      <a:r>
                        <a:rPr sz="2400" b="1" spc="-10" dirty="0">
                          <a:solidFill>
                            <a:srgbClr val="FF3200"/>
                          </a:solidFill>
                          <a:latin typeface="Times New Roman"/>
                          <a:cs typeface="Times New Roman"/>
                        </a:rPr>
                        <a:t>используются.</a:t>
                      </a:r>
                      <a:endParaRPr sz="24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pic>
        <p:nvPicPr>
          <p:cNvPr id="11" name="Picture 2">
            <a:extLst>
              <a:ext uri="{FF2B5EF4-FFF2-40B4-BE49-F238E27FC236}">
                <a16:creationId xmlns:a16="http://schemas.microsoft.com/office/drawing/2014/main" id="{62366E4D-8D94-A319-35B9-B8DD6181F7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78" y="82175"/>
            <a:ext cx="3076506" cy="8588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8268" y="161138"/>
            <a:ext cx="10590953" cy="1349814"/>
          </a:xfrm>
          <a:prstGeom prst="rect">
            <a:avLst/>
          </a:prstGeom>
        </p:spPr>
        <p:txBody>
          <a:bodyPr vert="horz" wrap="square" lIns="0" tIns="16087" rIns="0" bIns="0" rtlCol="0">
            <a:spAutoFit/>
          </a:bodyPr>
          <a:lstStyle/>
          <a:p>
            <a:pPr marL="3221486">
              <a:spcBef>
                <a:spcPts val="127"/>
              </a:spcBef>
            </a:pPr>
            <a:r>
              <a:rPr sz="3733" u="heavy" spc="-940" dirty="0">
                <a:solidFill>
                  <a:srgbClr val="FF0000"/>
                </a:solidFill>
                <a:uFill>
                  <a:solidFill>
                    <a:srgbClr val="FF0000"/>
                  </a:solidFill>
                </a:uFill>
                <a:latin typeface="Times New Roman"/>
                <a:cs typeface="Times New Roman"/>
              </a:rPr>
              <a:t> </a:t>
            </a:r>
            <a:endParaRPr sz="3733" dirty="0">
              <a:latin typeface="Times New Roman"/>
              <a:cs typeface="Times New Roman"/>
            </a:endParaRPr>
          </a:p>
          <a:p>
            <a:pPr>
              <a:spcBef>
                <a:spcPts val="20"/>
              </a:spcBef>
            </a:pPr>
            <a:endParaRPr sz="4933" dirty="0">
              <a:latin typeface="Times New Roman"/>
              <a:cs typeface="Times New Roman"/>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84" t="29287" r="29557" b="21929"/>
          <a:stretch/>
        </p:blipFill>
        <p:spPr bwMode="auto">
          <a:xfrm>
            <a:off x="711200" y="1155811"/>
            <a:ext cx="10668000" cy="5666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2000" cy="114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4667240" y="5048262"/>
            <a:ext cx="2667019" cy="762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3814D714-CE2A-CB80-4F88-CB6037ECE2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760" r="48831"/>
          <a:stretch/>
        </p:blipFill>
        <p:spPr bwMode="auto">
          <a:xfrm>
            <a:off x="3531608" y="1083076"/>
            <a:ext cx="5382991" cy="54327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60C7A4F2-D408-414D-F850-CA840FED1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67" y="224218"/>
            <a:ext cx="3076506" cy="858858"/>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6">
            <a:extLst>
              <a:ext uri="{FF2B5EF4-FFF2-40B4-BE49-F238E27FC236}">
                <a16:creationId xmlns:a16="http://schemas.microsoft.com/office/drawing/2014/main" id="{01F9C577-25B6-5A53-7CF4-9F7034C68294}"/>
              </a:ext>
            </a:extLst>
          </p:cNvPr>
          <p:cNvSpPr txBox="1">
            <a:spLocks/>
          </p:cNvSpPr>
          <p:nvPr/>
        </p:nvSpPr>
        <p:spPr>
          <a:xfrm>
            <a:off x="3823547" y="342215"/>
            <a:ext cx="8368453" cy="622863"/>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91160">
              <a:spcBef>
                <a:spcPts val="105"/>
              </a:spcBef>
            </a:pPr>
            <a:r>
              <a:rPr lang="ru-RU" dirty="0">
                <a:solidFill>
                  <a:srgbClr val="FF0000"/>
                </a:solidFill>
              </a:rPr>
              <a:t>Математика</a:t>
            </a:r>
            <a:endParaRPr lang="ru-RU" dirty="0"/>
          </a:p>
        </p:txBody>
      </p:sp>
    </p:spTree>
    <p:extLst>
      <p:ext uri="{BB962C8B-B14F-4D97-AF65-F5344CB8AC3E}">
        <p14:creationId xmlns:p14="http://schemas.microsoft.com/office/powerpoint/2010/main" val="3480388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3814D714-CE2A-CB80-4F88-CB6037ECE2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6085"/>
          <a:stretch/>
        </p:blipFill>
        <p:spPr bwMode="auto">
          <a:xfrm>
            <a:off x="2923401" y="1171802"/>
            <a:ext cx="5539448" cy="5461980"/>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6">
            <a:extLst>
              <a:ext uri="{FF2B5EF4-FFF2-40B4-BE49-F238E27FC236}">
                <a16:creationId xmlns:a16="http://schemas.microsoft.com/office/drawing/2014/main" id="{DB7320D7-8410-0C02-F69D-6E82A12610D2}"/>
              </a:ext>
            </a:extLst>
          </p:cNvPr>
          <p:cNvSpPr txBox="1">
            <a:spLocks/>
          </p:cNvSpPr>
          <p:nvPr/>
        </p:nvSpPr>
        <p:spPr>
          <a:xfrm>
            <a:off x="3729933" y="508168"/>
            <a:ext cx="8368453" cy="622863"/>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91160">
              <a:spcBef>
                <a:spcPts val="105"/>
              </a:spcBef>
            </a:pPr>
            <a:r>
              <a:rPr lang="ru-RU" dirty="0">
                <a:solidFill>
                  <a:srgbClr val="FF0000"/>
                </a:solidFill>
              </a:rPr>
              <a:t>Русский язык</a:t>
            </a:r>
            <a:endParaRPr lang="ru-RU" dirty="0"/>
          </a:p>
        </p:txBody>
      </p:sp>
      <p:pic>
        <p:nvPicPr>
          <p:cNvPr id="3" name="Picture 2">
            <a:extLst>
              <a:ext uri="{FF2B5EF4-FFF2-40B4-BE49-F238E27FC236}">
                <a16:creationId xmlns:a16="http://schemas.microsoft.com/office/drawing/2014/main" id="{1C46ED05-4DD1-12F8-7A2B-96B8118B4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67" y="224218"/>
            <a:ext cx="3076506" cy="85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949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0" cy="114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ject 2"/>
          <p:cNvSpPr txBox="1"/>
          <p:nvPr/>
        </p:nvSpPr>
        <p:spPr>
          <a:xfrm>
            <a:off x="948268" y="161138"/>
            <a:ext cx="10590953" cy="734454"/>
          </a:xfrm>
          <a:prstGeom prst="rect">
            <a:avLst/>
          </a:prstGeom>
        </p:spPr>
        <p:txBody>
          <a:bodyPr vert="horz" wrap="square" lIns="0" tIns="16087" rIns="0" bIns="0" rtlCol="0">
            <a:spAutoFit/>
          </a:bodyPr>
          <a:lstStyle/>
          <a:p>
            <a:pPr marL="3221486" algn="ctr">
              <a:spcBef>
                <a:spcPts val="127"/>
              </a:spcBef>
            </a:pPr>
            <a:r>
              <a:rPr lang="ru-RU" sz="4667" b="1" cap="all" dirty="0">
                <a:solidFill>
                  <a:schemeClr val="bg1"/>
                </a:solidFill>
                <a:latin typeface="Book Antiqua"/>
                <a:ea typeface="+mj-ea"/>
                <a:cs typeface="+mj-cs"/>
              </a:rPr>
              <a:t>Вход участников</a:t>
            </a:r>
            <a:endParaRPr sz="4933" b="1" dirty="0">
              <a:solidFill>
                <a:schemeClr val="bg1"/>
              </a:solidFill>
              <a:latin typeface="Times New Roman"/>
              <a:cs typeface="Times New Roman"/>
            </a:endParaRPr>
          </a:p>
        </p:txBody>
      </p:sp>
      <p:sp>
        <p:nvSpPr>
          <p:cNvPr id="5" name="Объект 2"/>
          <p:cNvSpPr txBox="1">
            <a:spLocks/>
          </p:cNvSpPr>
          <p:nvPr/>
        </p:nvSpPr>
        <p:spPr>
          <a:xfrm>
            <a:off x="190459" y="1803400"/>
            <a:ext cx="11811083" cy="43688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09585" indent="-609585">
              <a:buFont typeface="Arial" pitchFamily="34" charset="0"/>
              <a:buChar char="•"/>
            </a:pPr>
            <a:r>
              <a:rPr lang="ru-RU" sz="4267" dirty="0"/>
              <a:t>С 9:00</a:t>
            </a:r>
          </a:p>
          <a:p>
            <a:pPr marL="609585" indent="-609585">
              <a:buFont typeface="Arial" pitchFamily="34" charset="0"/>
              <a:buChar char="•"/>
            </a:pPr>
            <a:r>
              <a:rPr lang="ru-RU" sz="4267" dirty="0"/>
              <a:t>При предъявлении паспорта</a:t>
            </a:r>
          </a:p>
          <a:p>
            <a:pPr marL="609585" indent="-609585">
              <a:buFont typeface="Arial" pitchFamily="34" charset="0"/>
              <a:buChar char="•"/>
            </a:pPr>
            <a:r>
              <a:rPr lang="ru-RU" sz="4267" dirty="0"/>
              <a:t>Начало первой части инструктажа в 9.50 начало второй части в 10:00</a:t>
            </a:r>
          </a:p>
          <a:p>
            <a:pPr marL="609585" indent="-609585">
              <a:buFont typeface="Arial" pitchFamily="34" charset="0"/>
              <a:buChar char="•"/>
            </a:pPr>
            <a:r>
              <a:rPr lang="ru-RU" sz="4267" b="1" dirty="0"/>
              <a:t>Опоздавшим</a:t>
            </a:r>
            <a:r>
              <a:rPr lang="ru-RU" sz="4267" dirty="0"/>
              <a:t> участникам повторно инструктаж </a:t>
            </a:r>
            <a:r>
              <a:rPr lang="ru-RU" sz="4267" b="1" dirty="0"/>
              <a:t>не проводится</a:t>
            </a:r>
          </a:p>
        </p:txBody>
      </p:sp>
    </p:spTree>
    <p:extLst>
      <p:ext uri="{BB962C8B-B14F-4D97-AF65-F5344CB8AC3E}">
        <p14:creationId xmlns:p14="http://schemas.microsoft.com/office/powerpoint/2010/main" val="1787388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0" cy="114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ject 2"/>
          <p:cNvSpPr txBox="1"/>
          <p:nvPr/>
        </p:nvSpPr>
        <p:spPr>
          <a:xfrm>
            <a:off x="948268" y="161138"/>
            <a:ext cx="10590953" cy="878018"/>
          </a:xfrm>
          <a:prstGeom prst="rect">
            <a:avLst/>
          </a:prstGeom>
        </p:spPr>
        <p:txBody>
          <a:bodyPr vert="horz" wrap="square" lIns="0" tIns="16087" rIns="0" bIns="0" rtlCol="0">
            <a:spAutoFit/>
          </a:bodyPr>
          <a:lstStyle/>
          <a:p>
            <a:pPr marL="3221486" algn="ctr">
              <a:spcBef>
                <a:spcPts val="127"/>
              </a:spcBef>
            </a:pPr>
            <a:r>
              <a:rPr lang="ru-RU" sz="2800" b="1" cap="all" dirty="0">
                <a:solidFill>
                  <a:schemeClr val="bg1"/>
                </a:solidFill>
                <a:latin typeface="Book Antiqua"/>
                <a:ea typeface="+mj-ea"/>
                <a:cs typeface="+mj-cs"/>
              </a:rPr>
              <a:t>Права участника ГИА в рамках участия в ГВЭ:</a:t>
            </a:r>
          </a:p>
        </p:txBody>
      </p:sp>
      <p:sp>
        <p:nvSpPr>
          <p:cNvPr id="5" name="Объект 2"/>
          <p:cNvSpPr txBox="1">
            <a:spLocks/>
          </p:cNvSpPr>
          <p:nvPr/>
        </p:nvSpPr>
        <p:spPr>
          <a:xfrm>
            <a:off x="190459" y="1803400"/>
            <a:ext cx="11811083" cy="43688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ru-RU" sz="4000" dirty="0"/>
              <a:t>Участник ГИА может при выполнении работы использовать </a:t>
            </a:r>
            <a:r>
              <a:rPr lang="ru-RU" sz="4000" dirty="0">
                <a:solidFill>
                  <a:srgbClr val="C00000"/>
                </a:solidFill>
              </a:rPr>
              <a:t>черновики</a:t>
            </a:r>
            <a:r>
              <a:rPr lang="ru-RU" sz="4000" dirty="0"/>
              <a:t>, выдаваемые образовательной организации, на базе которой организован ППЭ, и делать пометки в КИМ.</a:t>
            </a:r>
          </a:p>
          <a:p>
            <a:pPr algn="just"/>
            <a:r>
              <a:rPr lang="ru-RU" sz="4000" dirty="0">
                <a:solidFill>
                  <a:srgbClr val="C00000"/>
                </a:solidFill>
              </a:rPr>
              <a:t>Внимание! </a:t>
            </a:r>
            <a:r>
              <a:rPr lang="ru-RU" sz="4000" dirty="0"/>
              <a:t>Черновики и КИМ не проверяются и записи в них не учитываются при обработке.</a:t>
            </a:r>
          </a:p>
        </p:txBody>
      </p:sp>
    </p:spTree>
    <p:extLst>
      <p:ext uri="{BB962C8B-B14F-4D97-AF65-F5344CB8AC3E}">
        <p14:creationId xmlns:p14="http://schemas.microsoft.com/office/powerpoint/2010/main" val="3653645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0" cy="114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ject 2"/>
          <p:cNvSpPr txBox="1"/>
          <p:nvPr/>
        </p:nvSpPr>
        <p:spPr>
          <a:xfrm>
            <a:off x="948268" y="161137"/>
            <a:ext cx="10590953" cy="713807"/>
          </a:xfrm>
          <a:prstGeom prst="rect">
            <a:avLst/>
          </a:prstGeom>
        </p:spPr>
        <p:txBody>
          <a:bodyPr vert="horz" wrap="square" lIns="0" tIns="16087" rIns="0" bIns="0" rtlCol="0">
            <a:spAutoFit/>
          </a:bodyPr>
          <a:lstStyle/>
          <a:p>
            <a:pPr marL="3221486" algn="ctr">
              <a:spcBef>
                <a:spcPts val="127"/>
              </a:spcBef>
            </a:pPr>
            <a:r>
              <a:rPr lang="ru-RU" sz="4533" b="1" dirty="0">
                <a:solidFill>
                  <a:schemeClr val="bg1"/>
                </a:solidFill>
              </a:rPr>
              <a:t>ПРОВЕДЕНИЕ</a:t>
            </a:r>
            <a:endParaRPr sz="4533" b="1" dirty="0">
              <a:solidFill>
                <a:schemeClr val="bg1"/>
              </a:solidFill>
              <a:latin typeface="Times New Roman"/>
              <a:cs typeface="Times New Roman"/>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671" t="29286" r="45653" b="31718"/>
          <a:stretch/>
        </p:blipFill>
        <p:spPr bwMode="auto">
          <a:xfrm>
            <a:off x="7366850" y="1493718"/>
            <a:ext cx="4101409" cy="4983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Объект 2"/>
          <p:cNvSpPr txBox="1">
            <a:spLocks/>
          </p:cNvSpPr>
          <p:nvPr/>
        </p:nvSpPr>
        <p:spPr>
          <a:xfrm>
            <a:off x="190459" y="1299126"/>
            <a:ext cx="7048549" cy="5405717"/>
          </a:xfrm>
          <a:prstGeom prst="rect">
            <a:avLst/>
          </a:prstGeom>
        </p:spPr>
        <p:txBody>
          <a:bodyPr vert="horz" lIns="121920" tIns="60960" rIns="121920" bIns="6096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52396" indent="0">
              <a:buNone/>
            </a:pPr>
            <a:r>
              <a:rPr lang="ru-RU" sz="3200" dirty="0">
                <a:solidFill>
                  <a:schemeClr val="tx1"/>
                </a:solidFill>
              </a:rPr>
              <a:t>Участникам </a:t>
            </a:r>
            <a:r>
              <a:rPr lang="ru-RU" sz="3200" b="1" dirty="0">
                <a:solidFill>
                  <a:schemeClr val="tx1"/>
                </a:solidFill>
              </a:rPr>
              <a:t>ЗАПРЕЩАЕТСЯ</a:t>
            </a:r>
            <a:r>
              <a:rPr lang="ru-RU" sz="3200" dirty="0">
                <a:solidFill>
                  <a:schemeClr val="tx1"/>
                </a:solidFill>
              </a:rPr>
              <a:t> </a:t>
            </a:r>
            <a:r>
              <a:rPr lang="ru-RU" sz="3200" b="1" dirty="0">
                <a:solidFill>
                  <a:schemeClr val="tx1"/>
                </a:solidFill>
              </a:rPr>
              <a:t>свободно перемещаться </a:t>
            </a:r>
            <a:r>
              <a:rPr lang="ru-RU" sz="3200" dirty="0">
                <a:solidFill>
                  <a:schemeClr val="tx1"/>
                </a:solidFill>
              </a:rPr>
              <a:t>по ППЭ, </a:t>
            </a:r>
            <a:r>
              <a:rPr lang="ru-RU" sz="3200" b="1" dirty="0">
                <a:solidFill>
                  <a:schemeClr val="tx1"/>
                </a:solidFill>
              </a:rPr>
              <a:t>разговаривать друг с другом</a:t>
            </a:r>
            <a:r>
              <a:rPr lang="ru-RU" sz="3200" dirty="0">
                <a:solidFill>
                  <a:schemeClr val="tx1"/>
                </a:solidFill>
              </a:rPr>
              <a:t>, запрещено иметь при себе:</a:t>
            </a:r>
          </a:p>
          <a:p>
            <a:r>
              <a:rPr lang="ru-RU" sz="3200" b="1" dirty="0">
                <a:solidFill>
                  <a:schemeClr val="tx1"/>
                </a:solidFill>
              </a:rPr>
              <a:t>Средства связи, фото-, аудио-, видеоаппаратуру</a:t>
            </a:r>
          </a:p>
          <a:p>
            <a:r>
              <a:rPr lang="ru-RU" sz="3200" b="1" dirty="0">
                <a:solidFill>
                  <a:schemeClr val="tx1"/>
                </a:solidFill>
              </a:rPr>
              <a:t>Справочные материалы, письменные заметки</a:t>
            </a:r>
          </a:p>
          <a:p>
            <a:r>
              <a:rPr lang="ru-RU" sz="3200" b="1" dirty="0">
                <a:solidFill>
                  <a:schemeClr val="tx1"/>
                </a:solidFill>
              </a:rPr>
              <a:t>Иные средства хранения и передачи информации</a:t>
            </a:r>
          </a:p>
          <a:p>
            <a:endParaRPr lang="ru-RU" sz="3200" dirty="0"/>
          </a:p>
        </p:txBody>
      </p:sp>
    </p:spTree>
    <p:extLst>
      <p:ext uri="{BB962C8B-B14F-4D97-AF65-F5344CB8AC3E}">
        <p14:creationId xmlns:p14="http://schemas.microsoft.com/office/powerpoint/2010/main" val="590413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5475" y="651943"/>
            <a:ext cx="4722599" cy="566822"/>
          </a:xfrm>
          <a:prstGeom prst="rect">
            <a:avLst/>
          </a:prstGeom>
        </p:spPr>
        <p:txBody>
          <a:bodyPr vert="horz" wrap="square" lIns="0" tIns="12700" rIns="0" bIns="0" rtlCol="0" anchor="ctr">
            <a:spAutoFit/>
          </a:bodyPr>
          <a:lstStyle/>
          <a:p>
            <a:pPr marL="12700" marR="5080">
              <a:lnSpc>
                <a:spcPct val="100000"/>
              </a:lnSpc>
              <a:spcBef>
                <a:spcPts val="100"/>
              </a:spcBef>
            </a:pPr>
            <a:r>
              <a:rPr sz="3600" dirty="0">
                <a:solidFill>
                  <a:srgbClr val="C00000"/>
                </a:solidFill>
              </a:rPr>
              <a:t>НЕЯВКА</a:t>
            </a:r>
            <a:r>
              <a:rPr sz="3600" spc="-20" dirty="0">
                <a:solidFill>
                  <a:srgbClr val="C00000"/>
                </a:solidFill>
              </a:rPr>
              <a:t> </a:t>
            </a:r>
            <a:r>
              <a:rPr sz="3600" spc="-25" dirty="0">
                <a:solidFill>
                  <a:srgbClr val="C00000"/>
                </a:solidFill>
              </a:rPr>
              <a:t>НА </a:t>
            </a:r>
            <a:r>
              <a:rPr sz="3600" spc="-10" dirty="0">
                <a:solidFill>
                  <a:srgbClr val="C00000"/>
                </a:solidFill>
              </a:rPr>
              <a:t>ЭКЗАМЕН</a:t>
            </a:r>
            <a:endParaRPr sz="3600" dirty="0">
              <a:solidFill>
                <a:srgbClr val="C00000"/>
              </a:solidFill>
            </a:endParaRPr>
          </a:p>
        </p:txBody>
      </p:sp>
      <p:sp>
        <p:nvSpPr>
          <p:cNvPr id="3" name="object 3"/>
          <p:cNvSpPr txBox="1"/>
          <p:nvPr/>
        </p:nvSpPr>
        <p:spPr>
          <a:xfrm>
            <a:off x="1926438" y="1556385"/>
            <a:ext cx="9312692" cy="4395306"/>
          </a:xfrm>
          <a:prstGeom prst="rect">
            <a:avLst/>
          </a:prstGeom>
        </p:spPr>
        <p:txBody>
          <a:bodyPr vert="horz" wrap="square" lIns="0" tIns="54610" rIns="0" bIns="0" rtlCol="0">
            <a:spAutoFit/>
          </a:bodyPr>
          <a:lstStyle/>
          <a:p>
            <a:pPr marL="469900" marR="97790" indent="-457200" algn="just">
              <a:lnSpc>
                <a:spcPct val="90000"/>
              </a:lnSpc>
              <a:spcBef>
                <a:spcPts val="430"/>
              </a:spcBef>
              <a:buFont typeface="Wingdings" panose="05000000000000000000" pitchFamily="2" charset="2"/>
              <a:buChar char="§"/>
            </a:pPr>
            <a:r>
              <a:rPr sz="2800" dirty="0">
                <a:latin typeface="Arial"/>
                <a:cs typeface="Arial"/>
              </a:rPr>
              <a:t>плановая</a:t>
            </a:r>
            <a:r>
              <a:rPr sz="2800" spc="-120" dirty="0">
                <a:latin typeface="Arial"/>
                <a:cs typeface="Arial"/>
              </a:rPr>
              <a:t> </a:t>
            </a:r>
            <a:r>
              <a:rPr sz="2800" dirty="0">
                <a:latin typeface="Arial"/>
                <a:cs typeface="Arial"/>
              </a:rPr>
              <a:t>операция,</a:t>
            </a:r>
            <a:r>
              <a:rPr sz="2800" spc="-100" dirty="0">
                <a:latin typeface="Arial"/>
                <a:cs typeface="Arial"/>
              </a:rPr>
              <a:t> </a:t>
            </a:r>
            <a:r>
              <a:rPr sz="2800" dirty="0">
                <a:latin typeface="Arial"/>
                <a:cs typeface="Arial"/>
              </a:rPr>
              <a:t>приходящаяся</a:t>
            </a:r>
            <a:r>
              <a:rPr sz="2800" spc="-100" dirty="0">
                <a:latin typeface="Arial"/>
                <a:cs typeface="Arial"/>
              </a:rPr>
              <a:t> </a:t>
            </a:r>
            <a:r>
              <a:rPr sz="2800" dirty="0">
                <a:latin typeface="Arial"/>
                <a:cs typeface="Arial"/>
              </a:rPr>
              <a:t>на</a:t>
            </a:r>
            <a:r>
              <a:rPr sz="2800" spc="-130" dirty="0">
                <a:latin typeface="Arial"/>
                <a:cs typeface="Arial"/>
              </a:rPr>
              <a:t> </a:t>
            </a:r>
            <a:r>
              <a:rPr sz="2800" spc="-20" dirty="0">
                <a:latin typeface="Arial"/>
                <a:cs typeface="Arial"/>
              </a:rPr>
              <a:t>день </a:t>
            </a:r>
            <a:r>
              <a:rPr sz="2800" dirty="0">
                <a:latin typeface="Arial"/>
                <a:cs typeface="Arial"/>
              </a:rPr>
              <a:t>экзамена.</a:t>
            </a:r>
            <a:r>
              <a:rPr sz="2800" spc="-185" dirty="0">
                <a:latin typeface="Arial"/>
                <a:cs typeface="Arial"/>
              </a:rPr>
              <a:t> </a:t>
            </a:r>
            <a:r>
              <a:rPr sz="2800" dirty="0">
                <a:latin typeface="Arial"/>
                <a:cs typeface="Arial"/>
              </a:rPr>
              <a:t>Необходимо</a:t>
            </a:r>
            <a:r>
              <a:rPr sz="2800" spc="-150" dirty="0">
                <a:latin typeface="Arial"/>
                <a:cs typeface="Arial"/>
              </a:rPr>
              <a:t> </a:t>
            </a:r>
            <a:r>
              <a:rPr sz="2800" spc="-10" dirty="0">
                <a:latin typeface="Arial"/>
                <a:cs typeface="Arial"/>
              </a:rPr>
              <a:t>предоставить </a:t>
            </a:r>
            <a:r>
              <a:rPr sz="2800" dirty="0">
                <a:latin typeface="Arial"/>
                <a:cs typeface="Arial"/>
              </a:rPr>
              <a:t>справку</a:t>
            </a:r>
            <a:r>
              <a:rPr sz="2800" spc="-75" dirty="0">
                <a:latin typeface="Arial"/>
                <a:cs typeface="Arial"/>
              </a:rPr>
              <a:t> </a:t>
            </a:r>
            <a:r>
              <a:rPr sz="2800" dirty="0">
                <a:latin typeface="Arial"/>
                <a:cs typeface="Arial"/>
              </a:rPr>
              <a:t>из</a:t>
            </a:r>
            <a:r>
              <a:rPr sz="2800" spc="-85" dirty="0">
                <a:latin typeface="Arial"/>
                <a:cs typeface="Arial"/>
              </a:rPr>
              <a:t> </a:t>
            </a:r>
            <a:r>
              <a:rPr sz="2800" spc="-10" dirty="0">
                <a:latin typeface="Arial"/>
                <a:cs typeface="Arial"/>
              </a:rPr>
              <a:t>медучреждения;</a:t>
            </a:r>
            <a:endParaRPr sz="2800" dirty="0">
              <a:latin typeface="Arial"/>
              <a:cs typeface="Arial"/>
            </a:endParaRPr>
          </a:p>
          <a:p>
            <a:pPr marL="469900" marR="757555" indent="-457200" algn="just">
              <a:lnSpc>
                <a:spcPct val="90000"/>
              </a:lnSpc>
              <a:spcBef>
                <a:spcPts val="1200"/>
              </a:spcBef>
              <a:buFont typeface="Wingdings" panose="05000000000000000000" pitchFamily="2" charset="2"/>
              <a:buChar char="§"/>
            </a:pPr>
            <a:r>
              <a:rPr sz="2800" dirty="0">
                <a:latin typeface="Arial"/>
                <a:cs typeface="Arial"/>
              </a:rPr>
              <a:t>состояние</a:t>
            </a:r>
            <a:r>
              <a:rPr sz="2800" spc="-125" dirty="0">
                <a:latin typeface="Arial"/>
                <a:cs typeface="Arial"/>
              </a:rPr>
              <a:t> </a:t>
            </a:r>
            <a:r>
              <a:rPr sz="2800" dirty="0">
                <a:latin typeface="Arial"/>
                <a:cs typeface="Arial"/>
              </a:rPr>
              <a:t>здоровья</a:t>
            </a:r>
            <a:r>
              <a:rPr sz="2800" spc="-150" dirty="0">
                <a:latin typeface="Arial"/>
                <a:cs typeface="Arial"/>
              </a:rPr>
              <a:t> </a:t>
            </a:r>
            <a:r>
              <a:rPr sz="2800" spc="-10" dirty="0">
                <a:latin typeface="Arial"/>
                <a:cs typeface="Arial"/>
              </a:rPr>
              <a:t>ученика, препятствующее</a:t>
            </a:r>
            <a:r>
              <a:rPr sz="2800" spc="-80" dirty="0">
                <a:latin typeface="Arial"/>
                <a:cs typeface="Arial"/>
              </a:rPr>
              <a:t> </a:t>
            </a:r>
            <a:r>
              <a:rPr sz="2800" dirty="0">
                <a:latin typeface="Arial"/>
                <a:cs typeface="Arial"/>
              </a:rPr>
              <a:t>сдаче</a:t>
            </a:r>
            <a:r>
              <a:rPr sz="2800" spc="-130" dirty="0">
                <a:latin typeface="Arial"/>
                <a:cs typeface="Arial"/>
              </a:rPr>
              <a:t> </a:t>
            </a:r>
            <a:r>
              <a:rPr sz="2800" dirty="0">
                <a:latin typeface="Arial"/>
                <a:cs typeface="Arial"/>
              </a:rPr>
              <a:t>экзамена.</a:t>
            </a:r>
            <a:r>
              <a:rPr sz="2800" spc="-120" dirty="0">
                <a:latin typeface="Arial"/>
                <a:cs typeface="Arial"/>
              </a:rPr>
              <a:t> </a:t>
            </a:r>
            <a:r>
              <a:rPr sz="2800" spc="-10" dirty="0">
                <a:latin typeface="Arial"/>
                <a:cs typeface="Arial"/>
              </a:rPr>
              <a:t>Также </a:t>
            </a:r>
            <a:r>
              <a:rPr sz="2800" dirty="0">
                <a:latin typeface="Arial"/>
                <a:cs typeface="Arial"/>
              </a:rPr>
              <a:t>заверяется</a:t>
            </a:r>
            <a:r>
              <a:rPr sz="2800" spc="-90" dirty="0">
                <a:latin typeface="Arial"/>
                <a:cs typeface="Arial"/>
              </a:rPr>
              <a:t> </a:t>
            </a:r>
            <a:r>
              <a:rPr sz="2800" dirty="0">
                <a:latin typeface="Arial"/>
                <a:cs typeface="Arial"/>
              </a:rPr>
              <a:t>справкой</a:t>
            </a:r>
            <a:r>
              <a:rPr sz="2800" spc="-120" dirty="0">
                <a:latin typeface="Arial"/>
                <a:cs typeface="Arial"/>
              </a:rPr>
              <a:t> </a:t>
            </a:r>
            <a:r>
              <a:rPr sz="2800" dirty="0">
                <a:latin typeface="Arial"/>
                <a:cs typeface="Arial"/>
              </a:rPr>
              <a:t>от</a:t>
            </a:r>
            <a:r>
              <a:rPr sz="2800" spc="-135" dirty="0">
                <a:latin typeface="Arial"/>
                <a:cs typeface="Arial"/>
              </a:rPr>
              <a:t> </a:t>
            </a:r>
            <a:r>
              <a:rPr sz="2800" spc="-10" dirty="0">
                <a:latin typeface="Arial"/>
                <a:cs typeface="Arial"/>
              </a:rPr>
              <a:t>врача;</a:t>
            </a:r>
            <a:endParaRPr sz="2800" dirty="0">
              <a:latin typeface="Arial"/>
              <a:cs typeface="Arial"/>
            </a:endParaRPr>
          </a:p>
          <a:p>
            <a:pPr marL="469900" marR="5080" indent="-457200" algn="just">
              <a:lnSpc>
                <a:spcPts val="3020"/>
              </a:lnSpc>
              <a:spcBef>
                <a:spcPts val="1250"/>
              </a:spcBef>
              <a:buFont typeface="Wingdings" panose="05000000000000000000" pitchFamily="2" charset="2"/>
              <a:buChar char="§"/>
            </a:pPr>
            <a:r>
              <a:rPr sz="2800" spc="-10" dirty="0">
                <a:latin typeface="Arial"/>
                <a:cs typeface="Arial"/>
              </a:rPr>
              <a:t>обстоятельства,</a:t>
            </a:r>
            <a:r>
              <a:rPr sz="2800" spc="-40" dirty="0">
                <a:latin typeface="Arial"/>
                <a:cs typeface="Arial"/>
              </a:rPr>
              <a:t> </a:t>
            </a:r>
            <a:r>
              <a:rPr sz="2800" dirty="0">
                <a:latin typeface="Arial"/>
                <a:cs typeface="Arial"/>
              </a:rPr>
              <a:t>не</a:t>
            </a:r>
            <a:r>
              <a:rPr sz="2800" spc="-85" dirty="0">
                <a:latin typeface="Arial"/>
                <a:cs typeface="Arial"/>
              </a:rPr>
              <a:t> </a:t>
            </a:r>
            <a:r>
              <a:rPr sz="2800" dirty="0">
                <a:latin typeface="Arial"/>
                <a:cs typeface="Arial"/>
              </a:rPr>
              <a:t>зависящие</a:t>
            </a:r>
            <a:r>
              <a:rPr sz="2800" spc="-50" dirty="0">
                <a:latin typeface="Arial"/>
                <a:cs typeface="Arial"/>
              </a:rPr>
              <a:t> </a:t>
            </a:r>
            <a:r>
              <a:rPr sz="2800" dirty="0">
                <a:latin typeface="Arial"/>
                <a:cs typeface="Arial"/>
              </a:rPr>
              <a:t>от</a:t>
            </a:r>
            <a:r>
              <a:rPr sz="2800" spc="-80" dirty="0">
                <a:latin typeface="Arial"/>
                <a:cs typeface="Arial"/>
              </a:rPr>
              <a:t> </a:t>
            </a:r>
            <a:r>
              <a:rPr sz="2800" spc="-10" dirty="0">
                <a:latin typeface="Arial"/>
                <a:cs typeface="Arial"/>
              </a:rPr>
              <a:t>участника </a:t>
            </a:r>
            <a:r>
              <a:rPr sz="2800" dirty="0">
                <a:latin typeface="Arial"/>
                <a:cs typeface="Arial"/>
              </a:rPr>
              <a:t>экзамена,</a:t>
            </a:r>
            <a:r>
              <a:rPr sz="2800" spc="-95" dirty="0">
                <a:latin typeface="Arial"/>
                <a:cs typeface="Arial"/>
              </a:rPr>
              <a:t> </a:t>
            </a:r>
            <a:r>
              <a:rPr sz="2800" dirty="0">
                <a:latin typeface="Arial"/>
                <a:cs typeface="Arial"/>
              </a:rPr>
              <a:t>к</a:t>
            </a:r>
            <a:r>
              <a:rPr sz="2800" spc="-105" dirty="0">
                <a:latin typeface="Arial"/>
                <a:cs typeface="Arial"/>
              </a:rPr>
              <a:t> </a:t>
            </a:r>
            <a:r>
              <a:rPr sz="2800" dirty="0">
                <a:latin typeface="Arial"/>
                <a:cs typeface="Arial"/>
              </a:rPr>
              <a:t>примеру,</a:t>
            </a:r>
            <a:r>
              <a:rPr sz="2800" spc="-55" dirty="0">
                <a:latin typeface="Arial"/>
                <a:cs typeface="Arial"/>
              </a:rPr>
              <a:t> </a:t>
            </a:r>
            <a:r>
              <a:rPr sz="2800" dirty="0">
                <a:latin typeface="Arial"/>
                <a:cs typeface="Arial"/>
              </a:rPr>
              <a:t>попадание</a:t>
            </a:r>
            <a:r>
              <a:rPr sz="2800" spc="-85" dirty="0">
                <a:latin typeface="Arial"/>
                <a:cs typeface="Arial"/>
              </a:rPr>
              <a:t> </a:t>
            </a:r>
            <a:r>
              <a:rPr sz="2800" dirty="0">
                <a:latin typeface="Arial"/>
                <a:cs typeface="Arial"/>
              </a:rPr>
              <a:t>в</a:t>
            </a:r>
            <a:r>
              <a:rPr sz="2800" spc="-95" dirty="0">
                <a:latin typeface="Arial"/>
                <a:cs typeface="Arial"/>
              </a:rPr>
              <a:t> </a:t>
            </a:r>
            <a:r>
              <a:rPr sz="2800" spc="-20" dirty="0">
                <a:latin typeface="Arial"/>
                <a:cs typeface="Arial"/>
              </a:rPr>
              <a:t>ДТП;</a:t>
            </a:r>
            <a:endParaRPr sz="2800" dirty="0">
              <a:latin typeface="Arial"/>
              <a:cs typeface="Arial"/>
            </a:endParaRPr>
          </a:p>
          <a:p>
            <a:pPr marL="469900" marR="2227580" indent="-457200" algn="just">
              <a:lnSpc>
                <a:spcPts val="3020"/>
              </a:lnSpc>
              <a:spcBef>
                <a:spcPts val="1210"/>
              </a:spcBef>
              <a:buFont typeface="Wingdings" panose="05000000000000000000" pitchFamily="2" charset="2"/>
              <a:buChar char="§"/>
            </a:pPr>
            <a:r>
              <a:rPr sz="2800" dirty="0">
                <a:latin typeface="Arial"/>
                <a:cs typeface="Arial"/>
              </a:rPr>
              <a:t>смерть</a:t>
            </a:r>
            <a:r>
              <a:rPr sz="2800" spc="-80" dirty="0">
                <a:latin typeface="Arial"/>
                <a:cs typeface="Arial"/>
              </a:rPr>
              <a:t> </a:t>
            </a:r>
            <a:r>
              <a:rPr sz="2800" dirty="0">
                <a:latin typeface="Arial"/>
                <a:cs typeface="Arial"/>
              </a:rPr>
              <a:t>или</a:t>
            </a:r>
            <a:r>
              <a:rPr sz="2800" spc="-114" dirty="0">
                <a:latin typeface="Arial"/>
                <a:cs typeface="Arial"/>
              </a:rPr>
              <a:t> </a:t>
            </a:r>
            <a:r>
              <a:rPr sz="2800" dirty="0">
                <a:latin typeface="Arial"/>
                <a:cs typeface="Arial"/>
              </a:rPr>
              <a:t>похороны</a:t>
            </a:r>
            <a:r>
              <a:rPr sz="2800" spc="-105" dirty="0">
                <a:latin typeface="Arial"/>
                <a:cs typeface="Arial"/>
              </a:rPr>
              <a:t> </a:t>
            </a:r>
            <a:r>
              <a:rPr sz="2800" spc="-10" dirty="0">
                <a:latin typeface="Arial"/>
                <a:cs typeface="Arial"/>
              </a:rPr>
              <a:t>близкого родственника;</a:t>
            </a:r>
            <a:endParaRPr sz="2800" dirty="0">
              <a:latin typeface="Arial"/>
              <a:cs typeface="Arial"/>
            </a:endParaRPr>
          </a:p>
        </p:txBody>
      </p:sp>
      <p:pic>
        <p:nvPicPr>
          <p:cNvPr id="4" name="Picture 2">
            <a:extLst>
              <a:ext uri="{FF2B5EF4-FFF2-40B4-BE49-F238E27FC236}">
                <a16:creationId xmlns:a16="http://schemas.microsoft.com/office/drawing/2014/main" id="{0D89A600-5E7D-5CF2-1BE2-769D75DC91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67" y="224218"/>
            <a:ext cx="3076506" cy="8588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7519" y="1171765"/>
            <a:ext cx="10515600" cy="933153"/>
          </a:xfrm>
          <a:prstGeom prst="rect">
            <a:avLst/>
          </a:prstGeom>
        </p:spPr>
        <p:txBody>
          <a:bodyPr vert="horz" wrap="square" lIns="0" tIns="375488" rIns="0" bIns="0" rtlCol="0" anchor="ctr">
            <a:spAutoFit/>
          </a:bodyPr>
          <a:lstStyle/>
          <a:p>
            <a:pPr marL="2844800" marR="5080" indent="-2097405">
              <a:lnSpc>
                <a:spcPct val="100000"/>
              </a:lnSpc>
              <a:spcBef>
                <a:spcPts val="100"/>
              </a:spcBef>
            </a:pPr>
            <a:r>
              <a:rPr sz="3600" dirty="0">
                <a:solidFill>
                  <a:srgbClr val="C00000"/>
                </a:solidFill>
              </a:rPr>
              <a:t>ДОСРОЧНОЕ</a:t>
            </a:r>
            <a:r>
              <a:rPr sz="3600" spc="-45" dirty="0">
                <a:solidFill>
                  <a:srgbClr val="C00000"/>
                </a:solidFill>
              </a:rPr>
              <a:t> </a:t>
            </a:r>
            <a:r>
              <a:rPr sz="3600" spc="-10" dirty="0">
                <a:solidFill>
                  <a:srgbClr val="C00000"/>
                </a:solidFill>
              </a:rPr>
              <a:t>ЗАВЕРШЕНИЕ ЭКЗАМЕНА</a:t>
            </a:r>
            <a:endParaRPr sz="3600" dirty="0">
              <a:solidFill>
                <a:srgbClr val="C00000"/>
              </a:solidFill>
            </a:endParaRPr>
          </a:p>
        </p:txBody>
      </p:sp>
      <p:sp>
        <p:nvSpPr>
          <p:cNvPr id="3" name="object 3"/>
          <p:cNvSpPr txBox="1"/>
          <p:nvPr/>
        </p:nvSpPr>
        <p:spPr>
          <a:xfrm>
            <a:off x="1965892" y="2488008"/>
            <a:ext cx="3291840" cy="600805"/>
          </a:xfrm>
          <a:prstGeom prst="rect">
            <a:avLst/>
          </a:prstGeom>
          <a:ln w="28575">
            <a:solidFill>
              <a:srgbClr val="526CAF"/>
            </a:solidFill>
          </a:ln>
        </p:spPr>
        <p:txBody>
          <a:bodyPr vert="horz" wrap="square" lIns="0" tIns="635" rIns="0" bIns="0" rtlCol="0">
            <a:spAutoFit/>
          </a:bodyPr>
          <a:lstStyle/>
          <a:p>
            <a:pPr>
              <a:spcBef>
                <a:spcPts val="5"/>
              </a:spcBef>
            </a:pPr>
            <a:endParaRPr sz="2100" dirty="0">
              <a:latin typeface="Times New Roman"/>
              <a:cs typeface="Times New Roman"/>
            </a:endParaRPr>
          </a:p>
          <a:p>
            <a:pPr marL="105410">
              <a:spcBef>
                <a:spcPts val="5"/>
              </a:spcBef>
            </a:pPr>
            <a:r>
              <a:rPr dirty="0">
                <a:solidFill>
                  <a:srgbClr val="001F5F"/>
                </a:solidFill>
                <a:latin typeface="Arial"/>
                <a:cs typeface="Arial"/>
              </a:rPr>
              <a:t>УВАЖИТЕЛЬНАЯ</a:t>
            </a:r>
            <a:r>
              <a:rPr spc="-30" dirty="0">
                <a:solidFill>
                  <a:srgbClr val="001F5F"/>
                </a:solidFill>
                <a:latin typeface="Arial"/>
                <a:cs typeface="Arial"/>
              </a:rPr>
              <a:t> </a:t>
            </a:r>
            <a:r>
              <a:rPr spc="-10" dirty="0">
                <a:solidFill>
                  <a:srgbClr val="001F5F"/>
                </a:solidFill>
                <a:latin typeface="Arial"/>
                <a:cs typeface="Arial"/>
              </a:rPr>
              <a:t>ПРИЧИНА</a:t>
            </a:r>
            <a:endParaRPr dirty="0">
              <a:latin typeface="Arial"/>
              <a:cs typeface="Arial"/>
            </a:endParaRPr>
          </a:p>
        </p:txBody>
      </p:sp>
      <p:sp>
        <p:nvSpPr>
          <p:cNvPr id="4" name="object 4"/>
          <p:cNvSpPr txBox="1"/>
          <p:nvPr/>
        </p:nvSpPr>
        <p:spPr>
          <a:xfrm>
            <a:off x="1965892" y="3424295"/>
            <a:ext cx="3291840" cy="1795363"/>
          </a:xfrm>
          <a:prstGeom prst="rect">
            <a:avLst/>
          </a:prstGeom>
          <a:ln w="28575">
            <a:solidFill>
              <a:srgbClr val="526CAF"/>
            </a:solidFill>
          </a:ln>
        </p:spPr>
        <p:txBody>
          <a:bodyPr vert="horz" wrap="square" lIns="0" tIns="35560" rIns="0" bIns="0" rtlCol="0">
            <a:spAutoFit/>
          </a:bodyPr>
          <a:lstStyle/>
          <a:p>
            <a:pPr marL="635" algn="ctr">
              <a:spcBef>
                <a:spcPts val="280"/>
              </a:spcBef>
            </a:pPr>
            <a:r>
              <a:rPr sz="2400" b="1" dirty="0">
                <a:latin typeface="Times New Roman"/>
                <a:cs typeface="Times New Roman"/>
              </a:rPr>
              <a:t>состояние </a:t>
            </a:r>
            <a:r>
              <a:rPr sz="2400" b="1" spc="-10" dirty="0">
                <a:latin typeface="Times New Roman"/>
                <a:cs typeface="Times New Roman"/>
              </a:rPr>
              <a:t>здоровья</a:t>
            </a:r>
            <a:endParaRPr sz="2400">
              <a:latin typeface="Times New Roman"/>
              <a:cs typeface="Times New Roman"/>
            </a:endParaRPr>
          </a:p>
          <a:p>
            <a:pPr marL="635" algn="ctr">
              <a:spcBef>
                <a:spcPts val="1105"/>
              </a:spcBef>
            </a:pPr>
            <a:r>
              <a:rPr sz="2400" b="1" spc="-25" dirty="0">
                <a:latin typeface="Times New Roman"/>
                <a:cs typeface="Times New Roman"/>
              </a:rPr>
              <a:t>или</a:t>
            </a:r>
            <a:endParaRPr sz="2400">
              <a:latin typeface="Times New Roman"/>
              <a:cs typeface="Times New Roman"/>
            </a:endParaRPr>
          </a:p>
          <a:p>
            <a:pPr algn="ctr">
              <a:spcBef>
                <a:spcPts val="1090"/>
              </a:spcBef>
            </a:pPr>
            <a:r>
              <a:rPr sz="2400" b="1" dirty="0">
                <a:latin typeface="Times New Roman"/>
                <a:cs typeface="Times New Roman"/>
              </a:rPr>
              <a:t>другие</a:t>
            </a:r>
            <a:r>
              <a:rPr sz="2400" b="1" spc="-10" dirty="0">
                <a:latin typeface="Times New Roman"/>
                <a:cs typeface="Times New Roman"/>
              </a:rPr>
              <a:t> объективные</a:t>
            </a:r>
            <a:endParaRPr sz="2400">
              <a:latin typeface="Times New Roman"/>
              <a:cs typeface="Times New Roman"/>
            </a:endParaRPr>
          </a:p>
          <a:p>
            <a:pPr marL="1270" algn="ctr">
              <a:spcBef>
                <a:spcPts val="15"/>
              </a:spcBef>
            </a:pPr>
            <a:r>
              <a:rPr sz="2400" b="1" spc="-10" dirty="0">
                <a:latin typeface="Times New Roman"/>
                <a:cs typeface="Times New Roman"/>
              </a:rPr>
              <a:t>причины</a:t>
            </a:r>
            <a:endParaRPr sz="2400">
              <a:latin typeface="Times New Roman"/>
              <a:cs typeface="Times New Roman"/>
            </a:endParaRPr>
          </a:p>
        </p:txBody>
      </p:sp>
      <p:sp>
        <p:nvSpPr>
          <p:cNvPr id="5" name="object 5"/>
          <p:cNvSpPr/>
          <p:nvPr/>
        </p:nvSpPr>
        <p:spPr>
          <a:xfrm>
            <a:off x="6430028" y="2488008"/>
            <a:ext cx="3291840" cy="632460"/>
          </a:xfrm>
          <a:custGeom>
            <a:avLst/>
            <a:gdLst/>
            <a:ahLst/>
            <a:cxnLst/>
            <a:rect l="l" t="t" r="r" b="b"/>
            <a:pathLst>
              <a:path w="3291840" h="632460">
                <a:moveTo>
                  <a:pt x="0" y="632091"/>
                </a:moveTo>
                <a:lnTo>
                  <a:pt x="3291840" y="632091"/>
                </a:lnTo>
                <a:lnTo>
                  <a:pt x="3291840" y="0"/>
                </a:lnTo>
                <a:lnTo>
                  <a:pt x="0" y="0"/>
                </a:lnTo>
                <a:lnTo>
                  <a:pt x="0" y="632091"/>
                </a:lnTo>
                <a:close/>
              </a:path>
            </a:pathLst>
          </a:custGeom>
          <a:ln w="28575">
            <a:solidFill>
              <a:srgbClr val="526CAF"/>
            </a:solidFill>
          </a:ln>
        </p:spPr>
        <p:txBody>
          <a:bodyPr wrap="square" lIns="0" tIns="0" rIns="0" bIns="0" rtlCol="0"/>
          <a:lstStyle/>
          <a:p>
            <a:endParaRPr/>
          </a:p>
        </p:txBody>
      </p:sp>
      <p:sp>
        <p:nvSpPr>
          <p:cNvPr id="6" name="object 6"/>
          <p:cNvSpPr txBox="1"/>
          <p:nvPr/>
        </p:nvSpPr>
        <p:spPr>
          <a:xfrm>
            <a:off x="6430028" y="2654378"/>
            <a:ext cx="3263265" cy="299720"/>
          </a:xfrm>
          <a:prstGeom prst="rect">
            <a:avLst/>
          </a:prstGeom>
        </p:spPr>
        <p:txBody>
          <a:bodyPr vert="horz" wrap="square" lIns="0" tIns="12700" rIns="0" bIns="0" rtlCol="0">
            <a:spAutoFit/>
          </a:bodyPr>
          <a:lstStyle/>
          <a:p>
            <a:pPr marL="904240">
              <a:spcBef>
                <a:spcPts val="100"/>
              </a:spcBef>
            </a:pPr>
            <a:r>
              <a:rPr spc="-10" dirty="0">
                <a:solidFill>
                  <a:srgbClr val="001F5F"/>
                </a:solidFill>
                <a:latin typeface="Arial"/>
                <a:cs typeface="Arial"/>
              </a:rPr>
              <a:t>НАРУШЕНИЕ</a:t>
            </a:r>
            <a:endParaRPr dirty="0">
              <a:latin typeface="Arial"/>
              <a:cs typeface="Arial"/>
            </a:endParaRPr>
          </a:p>
        </p:txBody>
      </p:sp>
      <p:sp>
        <p:nvSpPr>
          <p:cNvPr id="7" name="object 7"/>
          <p:cNvSpPr/>
          <p:nvPr/>
        </p:nvSpPr>
        <p:spPr>
          <a:xfrm>
            <a:off x="6430028" y="3402293"/>
            <a:ext cx="3291840" cy="1812889"/>
          </a:xfrm>
          <a:custGeom>
            <a:avLst/>
            <a:gdLst/>
            <a:ahLst/>
            <a:cxnLst/>
            <a:rect l="l" t="t" r="r" b="b"/>
            <a:pathLst>
              <a:path w="3291840" h="2249804">
                <a:moveTo>
                  <a:pt x="0" y="2249805"/>
                </a:moveTo>
                <a:lnTo>
                  <a:pt x="3291840" y="2249805"/>
                </a:lnTo>
                <a:lnTo>
                  <a:pt x="3291840" y="0"/>
                </a:lnTo>
                <a:lnTo>
                  <a:pt x="0" y="0"/>
                </a:lnTo>
                <a:lnTo>
                  <a:pt x="0" y="2249805"/>
                </a:lnTo>
                <a:close/>
              </a:path>
            </a:pathLst>
          </a:custGeom>
          <a:ln w="28575">
            <a:solidFill>
              <a:srgbClr val="526CAF"/>
            </a:solidFill>
          </a:ln>
        </p:spPr>
        <p:txBody>
          <a:bodyPr wrap="square" lIns="0" tIns="0" rIns="0" bIns="0" rtlCol="0"/>
          <a:lstStyle/>
          <a:p>
            <a:endParaRPr/>
          </a:p>
        </p:txBody>
      </p:sp>
      <p:sp>
        <p:nvSpPr>
          <p:cNvPr id="8" name="object 8"/>
          <p:cNvSpPr txBox="1"/>
          <p:nvPr/>
        </p:nvSpPr>
        <p:spPr>
          <a:xfrm>
            <a:off x="6458603" y="3525258"/>
            <a:ext cx="3263265" cy="391160"/>
          </a:xfrm>
          <a:prstGeom prst="rect">
            <a:avLst/>
          </a:prstGeom>
        </p:spPr>
        <p:txBody>
          <a:bodyPr vert="horz" wrap="square" lIns="0" tIns="12700" rIns="0" bIns="0" rtlCol="0">
            <a:spAutoFit/>
          </a:bodyPr>
          <a:lstStyle/>
          <a:p>
            <a:pPr marL="77470">
              <a:spcBef>
                <a:spcPts val="100"/>
              </a:spcBef>
            </a:pPr>
            <a:r>
              <a:rPr sz="2400" b="1" dirty="0">
                <a:latin typeface="Times New Roman"/>
                <a:cs typeface="Times New Roman"/>
              </a:rPr>
              <a:t>удаление с</a:t>
            </a:r>
            <a:r>
              <a:rPr sz="2400" b="1" spc="-10" dirty="0">
                <a:latin typeface="Times New Roman"/>
                <a:cs typeface="Times New Roman"/>
              </a:rPr>
              <a:t> экзамена</a:t>
            </a:r>
            <a:endParaRPr sz="2400" dirty="0">
              <a:latin typeface="Times New Roman"/>
              <a:cs typeface="Times New Roman"/>
            </a:endParaRPr>
          </a:p>
        </p:txBody>
      </p:sp>
      <p:pic>
        <p:nvPicPr>
          <p:cNvPr id="9" name="Picture 2">
            <a:extLst>
              <a:ext uri="{FF2B5EF4-FFF2-40B4-BE49-F238E27FC236}">
                <a16:creationId xmlns:a16="http://schemas.microsoft.com/office/drawing/2014/main" id="{EE232A0A-C0D6-392A-F3D6-A68C5913B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67" y="224218"/>
            <a:ext cx="3076506" cy="8588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0" cy="114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ject 2"/>
          <p:cNvSpPr txBox="1"/>
          <p:nvPr/>
        </p:nvSpPr>
        <p:spPr>
          <a:xfrm>
            <a:off x="948268" y="161138"/>
            <a:ext cx="10590953" cy="590697"/>
          </a:xfrm>
          <a:prstGeom prst="rect">
            <a:avLst/>
          </a:prstGeom>
        </p:spPr>
        <p:txBody>
          <a:bodyPr vert="horz" wrap="square" lIns="0" tIns="16087" rIns="0" bIns="0" rtlCol="0">
            <a:spAutoFit/>
          </a:bodyPr>
          <a:lstStyle/>
          <a:p>
            <a:pPr marL="3221486" algn="ctr">
              <a:spcBef>
                <a:spcPts val="127"/>
              </a:spcBef>
            </a:pPr>
            <a:r>
              <a:rPr lang="ru-RU" sz="3733" b="1" dirty="0">
                <a:solidFill>
                  <a:schemeClr val="bg1"/>
                </a:solidFill>
              </a:rPr>
              <a:t>Удаление с экзамена</a:t>
            </a:r>
            <a:endParaRPr sz="4933" b="1" dirty="0">
              <a:solidFill>
                <a:schemeClr val="bg1"/>
              </a:solidFill>
              <a:latin typeface="Times New Roman"/>
              <a:cs typeface="Times New Roman"/>
            </a:endParaRPr>
          </a:p>
        </p:txBody>
      </p:sp>
      <p:sp>
        <p:nvSpPr>
          <p:cNvPr id="5" name="Объект 2"/>
          <p:cNvSpPr txBox="1">
            <a:spLocks/>
          </p:cNvSpPr>
          <p:nvPr/>
        </p:nvSpPr>
        <p:spPr>
          <a:xfrm>
            <a:off x="238105" y="2142007"/>
            <a:ext cx="11715789" cy="5143536"/>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09585" indent="-609585">
              <a:buFont typeface="Arial" pitchFamily="34" charset="0"/>
              <a:buChar char="•"/>
            </a:pPr>
            <a:r>
              <a:rPr lang="ru-RU" sz="3600" dirty="0"/>
              <a:t>Лица, </a:t>
            </a:r>
            <a:r>
              <a:rPr lang="ru-RU" sz="3600" b="1" dirty="0">
                <a:solidFill>
                  <a:srgbClr val="C00000"/>
                </a:solidFill>
              </a:rPr>
              <a:t>допустившие нарушение Порядка</a:t>
            </a:r>
            <a:r>
              <a:rPr lang="ru-RU" sz="3600" dirty="0"/>
              <a:t>, удаляются с экзамена. Акт об удалении с экзамена составляется в помещении для руководителя ППЭ в присутствии члена ГЭК, руководителя ППЭ, организатора. </a:t>
            </a:r>
          </a:p>
        </p:txBody>
      </p:sp>
    </p:spTree>
    <p:extLst>
      <p:ext uri="{BB962C8B-B14F-4D97-AF65-F5344CB8AC3E}">
        <p14:creationId xmlns:p14="http://schemas.microsoft.com/office/powerpoint/2010/main" val="2455359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9916159" y="6116319"/>
            <a:ext cx="794511" cy="741680"/>
          </a:xfrm>
          <a:prstGeom prst="rect">
            <a:avLst/>
          </a:prstGeom>
          <a:blipFill>
            <a:blip r:embed="rId2" cstate="print"/>
            <a:stretch>
              <a:fillRect/>
            </a:stretch>
          </a:blipFill>
        </p:spPr>
        <p:txBody>
          <a:bodyPr wrap="square" lIns="0" tIns="0" rIns="0" bIns="0" rtlCol="0"/>
          <a:lstStyle/>
          <a:p>
            <a:endParaRPr sz="2400"/>
          </a:p>
        </p:txBody>
      </p:sp>
      <p:sp>
        <p:nvSpPr>
          <p:cNvPr id="7" name="object 7"/>
          <p:cNvSpPr txBox="1"/>
          <p:nvPr/>
        </p:nvSpPr>
        <p:spPr>
          <a:xfrm>
            <a:off x="386484" y="1509918"/>
            <a:ext cx="11147790" cy="4871954"/>
          </a:xfrm>
          <a:prstGeom prst="rect">
            <a:avLst/>
          </a:prstGeom>
        </p:spPr>
        <p:txBody>
          <a:bodyPr vert="horz" wrap="square" lIns="0" tIns="16933" rIns="0" bIns="0" rtlCol="0">
            <a:spAutoFit/>
          </a:bodyPr>
          <a:lstStyle/>
          <a:p>
            <a:pPr marL="10160" algn="ctr">
              <a:spcBef>
                <a:spcPts val="133"/>
              </a:spcBef>
            </a:pPr>
            <a:r>
              <a:rPr lang="ru-RU" sz="3200" dirty="0"/>
              <a:t>Порядок проведения государственной итоговой аттестации по образовательным программам основного общего образования, утвержден приказом </a:t>
            </a:r>
            <a:r>
              <a:rPr lang="ru-RU" sz="3200" dirty="0" err="1"/>
              <a:t>Минпросвещения</a:t>
            </a:r>
            <a:r>
              <a:rPr lang="ru-RU" sz="3200" dirty="0"/>
              <a:t> России и Рособрнадзора от 04.04.2023 № 232/551.</a:t>
            </a:r>
          </a:p>
          <a:p>
            <a:pPr marL="10160" algn="ctr">
              <a:spcBef>
                <a:spcPts val="133"/>
              </a:spcBef>
            </a:pPr>
            <a:r>
              <a:rPr lang="ru-RU" sz="3200" dirty="0"/>
              <a:t> </a:t>
            </a:r>
            <a:r>
              <a:rPr lang="ru-RU" sz="3733" b="1" dirty="0">
                <a:solidFill>
                  <a:srgbClr val="000713"/>
                </a:solidFill>
                <a:latin typeface="Cambria"/>
              </a:rPr>
              <a:t>К</a:t>
            </a:r>
            <a:r>
              <a:rPr lang="ru-RU" sz="3733" b="1" spc="7" dirty="0">
                <a:solidFill>
                  <a:srgbClr val="000713"/>
                </a:solidFill>
                <a:latin typeface="Cambria"/>
                <a:cs typeface="Cambria"/>
              </a:rPr>
              <a:t> </a:t>
            </a:r>
            <a:r>
              <a:rPr lang="ru-RU" sz="3733" b="1" spc="-7" dirty="0">
                <a:solidFill>
                  <a:srgbClr val="000713"/>
                </a:solidFill>
                <a:latin typeface="Cambria"/>
                <a:cs typeface="Cambria"/>
              </a:rPr>
              <a:t>ГИА-9</a:t>
            </a:r>
            <a:r>
              <a:rPr lang="ru-RU" sz="3733" b="1" dirty="0">
                <a:solidFill>
                  <a:srgbClr val="000713"/>
                </a:solidFill>
                <a:latin typeface="Cambria"/>
                <a:cs typeface="Cambria"/>
              </a:rPr>
              <a:t> </a:t>
            </a:r>
            <a:r>
              <a:rPr lang="ru-RU" sz="3733" b="1" spc="-20" dirty="0">
                <a:solidFill>
                  <a:srgbClr val="000713"/>
                </a:solidFill>
                <a:latin typeface="Cambria"/>
                <a:cs typeface="Cambria"/>
              </a:rPr>
              <a:t>допускаются</a:t>
            </a:r>
            <a:r>
              <a:rPr lang="ru-RU" sz="3733" b="1" spc="-13" dirty="0">
                <a:solidFill>
                  <a:srgbClr val="000713"/>
                </a:solidFill>
                <a:latin typeface="Cambria"/>
                <a:cs typeface="Cambria"/>
              </a:rPr>
              <a:t> </a:t>
            </a:r>
            <a:r>
              <a:rPr lang="ru-RU" sz="3733" b="1" spc="-7" dirty="0">
                <a:solidFill>
                  <a:srgbClr val="000713"/>
                </a:solidFill>
                <a:latin typeface="Cambria"/>
                <a:cs typeface="Cambria"/>
              </a:rPr>
              <a:t>обучающиеся,</a:t>
            </a:r>
            <a:r>
              <a:rPr lang="ru-RU" sz="3733" b="1" dirty="0">
                <a:solidFill>
                  <a:srgbClr val="000713"/>
                </a:solidFill>
                <a:latin typeface="Cambria"/>
                <a:cs typeface="Cambria"/>
              </a:rPr>
              <a:t> не</a:t>
            </a:r>
            <a:r>
              <a:rPr lang="ru-RU" sz="3733" b="1" spc="7" dirty="0">
                <a:solidFill>
                  <a:srgbClr val="000713"/>
                </a:solidFill>
                <a:latin typeface="Cambria"/>
                <a:cs typeface="Cambria"/>
              </a:rPr>
              <a:t> </a:t>
            </a:r>
            <a:r>
              <a:rPr lang="ru-RU" sz="3733" b="1" spc="-7" dirty="0">
                <a:solidFill>
                  <a:srgbClr val="000713"/>
                </a:solidFill>
                <a:latin typeface="Cambria"/>
                <a:cs typeface="Cambria"/>
              </a:rPr>
              <a:t>имеющие </a:t>
            </a:r>
            <a:r>
              <a:rPr lang="ru-RU" sz="3733" b="1" dirty="0">
                <a:solidFill>
                  <a:srgbClr val="000713"/>
                </a:solidFill>
                <a:latin typeface="Cambria"/>
                <a:cs typeface="Cambria"/>
              </a:rPr>
              <a:t> </a:t>
            </a:r>
            <a:r>
              <a:rPr lang="ru-RU" sz="3733" b="1" spc="-13" dirty="0">
                <a:solidFill>
                  <a:srgbClr val="000713"/>
                </a:solidFill>
                <a:latin typeface="Cambria"/>
                <a:cs typeface="Cambria"/>
              </a:rPr>
              <a:t>академической</a:t>
            </a:r>
            <a:r>
              <a:rPr lang="ru-RU" sz="3733" b="1" spc="-7" dirty="0">
                <a:solidFill>
                  <a:srgbClr val="000713"/>
                </a:solidFill>
                <a:latin typeface="Cambria"/>
                <a:cs typeface="Cambria"/>
              </a:rPr>
              <a:t> </a:t>
            </a:r>
            <a:r>
              <a:rPr lang="ru-RU" sz="3733" b="1" spc="-13" dirty="0">
                <a:solidFill>
                  <a:srgbClr val="000713"/>
                </a:solidFill>
                <a:latin typeface="Cambria"/>
                <a:cs typeface="Cambria"/>
              </a:rPr>
              <a:t>задолженности</a:t>
            </a:r>
            <a:r>
              <a:rPr lang="ru-RU" sz="3733" b="1" spc="-7" dirty="0">
                <a:solidFill>
                  <a:srgbClr val="000713"/>
                </a:solidFill>
                <a:latin typeface="Cambria"/>
                <a:cs typeface="Cambria"/>
              </a:rPr>
              <a:t>,</a:t>
            </a:r>
            <a:r>
              <a:rPr lang="ru-RU" sz="3733" b="1" spc="7" dirty="0">
                <a:solidFill>
                  <a:srgbClr val="000713"/>
                </a:solidFill>
                <a:latin typeface="Cambria"/>
                <a:cs typeface="Cambria"/>
              </a:rPr>
              <a:t> </a:t>
            </a:r>
            <a:r>
              <a:rPr lang="ru-RU" sz="3733" b="1" dirty="0">
                <a:solidFill>
                  <a:srgbClr val="000713"/>
                </a:solidFill>
                <a:latin typeface="Cambria"/>
                <a:cs typeface="Cambria"/>
              </a:rPr>
              <a:t>в</a:t>
            </a:r>
            <a:r>
              <a:rPr lang="ru-RU" sz="3733" b="1" spc="7" dirty="0">
                <a:solidFill>
                  <a:srgbClr val="000713"/>
                </a:solidFill>
                <a:latin typeface="Cambria"/>
                <a:cs typeface="Cambria"/>
              </a:rPr>
              <a:t> </a:t>
            </a:r>
            <a:r>
              <a:rPr lang="ru-RU" sz="3733" b="1" spc="-7" dirty="0">
                <a:solidFill>
                  <a:srgbClr val="000713"/>
                </a:solidFill>
                <a:latin typeface="Cambria"/>
                <a:cs typeface="Cambria"/>
              </a:rPr>
              <a:t>полном</a:t>
            </a:r>
            <a:r>
              <a:rPr lang="ru-RU" sz="3733" b="1" dirty="0">
                <a:solidFill>
                  <a:srgbClr val="000713"/>
                </a:solidFill>
                <a:latin typeface="Cambria"/>
                <a:cs typeface="Cambria"/>
              </a:rPr>
              <a:t> </a:t>
            </a:r>
            <a:r>
              <a:rPr lang="ru-RU" sz="3733" b="1" spc="-20" dirty="0">
                <a:solidFill>
                  <a:srgbClr val="000713"/>
                </a:solidFill>
                <a:latin typeface="Cambria"/>
                <a:cs typeface="Cambria"/>
              </a:rPr>
              <a:t>объеме </a:t>
            </a:r>
            <a:r>
              <a:rPr lang="ru-RU" sz="3733" b="1" spc="-687" dirty="0">
                <a:solidFill>
                  <a:srgbClr val="000713"/>
                </a:solidFill>
                <a:latin typeface="Cambria"/>
                <a:cs typeface="Cambria"/>
              </a:rPr>
              <a:t> </a:t>
            </a:r>
            <a:r>
              <a:rPr lang="ru-RU" sz="3733" b="1" dirty="0">
                <a:solidFill>
                  <a:srgbClr val="000713"/>
                </a:solidFill>
                <a:latin typeface="Cambria"/>
                <a:cs typeface="Cambria"/>
              </a:rPr>
              <a:t>выполнившие </a:t>
            </a:r>
            <a:r>
              <a:rPr lang="ru-RU" sz="3733" b="1" spc="-7" dirty="0">
                <a:solidFill>
                  <a:srgbClr val="000713"/>
                </a:solidFill>
                <a:latin typeface="Cambria"/>
                <a:cs typeface="Cambria"/>
              </a:rPr>
              <a:t>учебный план </a:t>
            </a:r>
          </a:p>
          <a:p>
            <a:pPr marL="10160" algn="ctr">
              <a:spcBef>
                <a:spcPts val="133"/>
              </a:spcBef>
            </a:pPr>
            <a:r>
              <a:rPr sz="3733" b="1" spc="-67" dirty="0">
                <a:solidFill>
                  <a:srgbClr val="C00000"/>
                </a:solidFill>
                <a:latin typeface="Georgia"/>
                <a:cs typeface="Georgia"/>
              </a:rPr>
              <a:t>и </a:t>
            </a:r>
            <a:r>
              <a:rPr sz="3733" b="1" spc="-27" dirty="0" err="1">
                <a:solidFill>
                  <a:srgbClr val="C00000"/>
                </a:solidFill>
                <a:latin typeface="Georgia"/>
                <a:cs typeface="Georgia"/>
              </a:rPr>
              <a:t>получивши</a:t>
            </a:r>
            <a:r>
              <a:rPr lang="ru-RU" sz="3733" b="1" spc="-27" dirty="0">
                <a:solidFill>
                  <a:srgbClr val="C00000"/>
                </a:solidFill>
                <a:latin typeface="Georgia"/>
                <a:cs typeface="Georgia"/>
              </a:rPr>
              <a:t>е</a:t>
            </a:r>
            <a:r>
              <a:rPr sz="3733" b="1" spc="-27" dirty="0">
                <a:solidFill>
                  <a:srgbClr val="C00000"/>
                </a:solidFill>
                <a:latin typeface="Georgia"/>
                <a:cs typeface="Georgia"/>
              </a:rPr>
              <a:t>  </a:t>
            </a:r>
            <a:r>
              <a:rPr sz="3733" b="1" spc="-60" dirty="0">
                <a:solidFill>
                  <a:srgbClr val="C00000"/>
                </a:solidFill>
                <a:latin typeface="Georgia"/>
                <a:cs typeface="Georgia"/>
              </a:rPr>
              <a:t>ЗАЧЕТ </a:t>
            </a:r>
            <a:endParaRPr lang="ru-RU" sz="3733" b="1" spc="-60" dirty="0">
              <a:solidFill>
                <a:srgbClr val="C00000"/>
              </a:solidFill>
              <a:latin typeface="Georgia"/>
              <a:cs typeface="Georgia"/>
            </a:endParaRPr>
          </a:p>
          <a:p>
            <a:pPr marL="10160" algn="ctr">
              <a:spcBef>
                <a:spcPts val="133"/>
              </a:spcBef>
            </a:pPr>
            <a:r>
              <a:rPr sz="3733" b="1" spc="-47" dirty="0" err="1">
                <a:solidFill>
                  <a:srgbClr val="C00000"/>
                </a:solidFill>
                <a:latin typeface="Georgia"/>
                <a:cs typeface="Georgia"/>
              </a:rPr>
              <a:t>за</a:t>
            </a:r>
            <a:r>
              <a:rPr sz="3733" b="1" spc="-47" dirty="0">
                <a:solidFill>
                  <a:srgbClr val="C00000"/>
                </a:solidFill>
                <a:latin typeface="Georgia"/>
                <a:cs typeface="Georgia"/>
              </a:rPr>
              <a:t> </a:t>
            </a:r>
            <a:r>
              <a:rPr sz="3733" b="1" spc="47" dirty="0" err="1">
                <a:solidFill>
                  <a:srgbClr val="C00000"/>
                </a:solidFill>
                <a:latin typeface="Georgia"/>
                <a:cs typeface="Georgia"/>
              </a:rPr>
              <a:t>итоговое</a:t>
            </a:r>
            <a:r>
              <a:rPr sz="3733" b="1" spc="93" dirty="0">
                <a:solidFill>
                  <a:srgbClr val="C00000"/>
                </a:solidFill>
                <a:latin typeface="Georgia"/>
                <a:cs typeface="Georgia"/>
              </a:rPr>
              <a:t> </a:t>
            </a:r>
            <a:r>
              <a:rPr sz="3733" b="1" spc="-7" dirty="0" err="1">
                <a:solidFill>
                  <a:srgbClr val="C00000"/>
                </a:solidFill>
                <a:latin typeface="Georgia"/>
                <a:cs typeface="Georgia"/>
              </a:rPr>
              <a:t>со</a:t>
            </a:r>
            <a:r>
              <a:rPr lang="ru-RU" sz="3733" b="1" spc="-7" dirty="0" err="1">
                <a:solidFill>
                  <a:srgbClr val="C00000"/>
                </a:solidFill>
                <a:latin typeface="Georgia"/>
                <a:cs typeface="Georgia"/>
              </a:rPr>
              <a:t>беседование</a:t>
            </a:r>
            <a:r>
              <a:rPr sz="3733" b="1" spc="-7" dirty="0">
                <a:solidFill>
                  <a:srgbClr val="C00000"/>
                </a:solidFill>
                <a:latin typeface="Georgia"/>
                <a:cs typeface="Georgia"/>
              </a:rPr>
              <a:t>.</a:t>
            </a:r>
            <a:endParaRPr sz="3733" dirty="0">
              <a:solidFill>
                <a:srgbClr val="C00000"/>
              </a:solidFill>
              <a:latin typeface="Georgia"/>
              <a:cs typeface="Georgia"/>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2000" cy="114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0592226A-D8DE-4177-958B-8315B4D892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7747" y="94571"/>
            <a:ext cx="3076506" cy="8588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0" cy="114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ject 2"/>
          <p:cNvSpPr txBox="1"/>
          <p:nvPr/>
        </p:nvSpPr>
        <p:spPr>
          <a:xfrm>
            <a:off x="948268" y="161138"/>
            <a:ext cx="10590953" cy="590697"/>
          </a:xfrm>
          <a:prstGeom prst="rect">
            <a:avLst/>
          </a:prstGeom>
        </p:spPr>
        <p:txBody>
          <a:bodyPr vert="horz" wrap="square" lIns="0" tIns="16087" rIns="0" bIns="0" rtlCol="0">
            <a:spAutoFit/>
          </a:bodyPr>
          <a:lstStyle/>
          <a:p>
            <a:pPr marL="3221486" algn="ctr">
              <a:spcBef>
                <a:spcPts val="127"/>
              </a:spcBef>
            </a:pPr>
            <a:r>
              <a:rPr lang="ru-RU" sz="3733" b="1" dirty="0">
                <a:solidFill>
                  <a:schemeClr val="bg1"/>
                </a:solidFill>
              </a:rPr>
              <a:t>Досрочное завершение</a:t>
            </a:r>
            <a:endParaRPr sz="4933" dirty="0">
              <a:solidFill>
                <a:schemeClr val="bg1"/>
              </a:solidFill>
              <a:latin typeface="Times New Roman"/>
              <a:cs typeface="Times New Roman"/>
            </a:endParaRPr>
          </a:p>
        </p:txBody>
      </p:sp>
      <p:sp>
        <p:nvSpPr>
          <p:cNvPr id="5" name="Объект 2"/>
          <p:cNvSpPr txBox="1">
            <a:spLocks/>
          </p:cNvSpPr>
          <p:nvPr/>
        </p:nvSpPr>
        <p:spPr>
          <a:xfrm>
            <a:off x="190459" y="1238235"/>
            <a:ext cx="11715832" cy="5429288"/>
          </a:xfrm>
          <a:prstGeom prst="rect">
            <a:avLst/>
          </a:prstGeom>
        </p:spPr>
        <p:txBody>
          <a:bodyPr vert="horz" lIns="121920" tIns="60960" rIns="121920" bIns="6096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ru-RU" sz="3600" dirty="0">
                <a:solidFill>
                  <a:schemeClr val="tx1"/>
                </a:solidFill>
              </a:rPr>
              <a:t>В случае если участник </a:t>
            </a:r>
            <a:r>
              <a:rPr lang="ru-RU" sz="3600" b="1" dirty="0">
                <a:solidFill>
                  <a:schemeClr val="tx1"/>
                </a:solidFill>
              </a:rPr>
              <a:t>по состоянию здоровья</a:t>
            </a:r>
            <a:r>
              <a:rPr lang="ru-RU" sz="3600" dirty="0">
                <a:solidFill>
                  <a:schemeClr val="tx1"/>
                </a:solidFill>
              </a:rPr>
              <a:t> или другим объективным причинам </a:t>
            </a:r>
            <a:r>
              <a:rPr lang="ru-RU" sz="3600" b="1" dirty="0">
                <a:solidFill>
                  <a:srgbClr val="C00000"/>
                </a:solidFill>
              </a:rPr>
              <a:t>не может завершить выполнение работы</a:t>
            </a:r>
            <a:r>
              <a:rPr lang="ru-RU" sz="3600" dirty="0">
                <a:solidFill>
                  <a:schemeClr val="tx1"/>
                </a:solidFill>
              </a:rPr>
              <a:t>, он ДОСРОЧНО покидает аудиторию. </a:t>
            </a:r>
          </a:p>
          <a:p>
            <a:r>
              <a:rPr lang="ru-RU" sz="3600" u="sng" dirty="0">
                <a:solidFill>
                  <a:schemeClr val="tx1"/>
                </a:solidFill>
              </a:rPr>
              <a:t>При согласии участника </a:t>
            </a:r>
            <a:r>
              <a:rPr lang="ru-RU" sz="3600" dirty="0">
                <a:solidFill>
                  <a:schemeClr val="tx1"/>
                </a:solidFill>
              </a:rPr>
              <a:t>экзамен завершается досрочно член ГЭК и медицинский работник составляют акт о досрочном завершении по объективным причинам.</a:t>
            </a:r>
          </a:p>
        </p:txBody>
      </p:sp>
    </p:spTree>
    <p:extLst>
      <p:ext uri="{BB962C8B-B14F-4D97-AF65-F5344CB8AC3E}">
        <p14:creationId xmlns:p14="http://schemas.microsoft.com/office/powerpoint/2010/main" val="2691758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8606" y="224218"/>
            <a:ext cx="10515600" cy="1059264"/>
          </a:xfrm>
          <a:prstGeom prst="rect">
            <a:avLst/>
          </a:prstGeom>
        </p:spPr>
        <p:txBody>
          <a:bodyPr vert="horz" wrap="square" lIns="0" tIns="12700" rIns="0" bIns="0" rtlCol="0" anchor="ctr">
            <a:spAutoFit/>
          </a:bodyPr>
          <a:lstStyle/>
          <a:p>
            <a:pPr marL="12700" marR="5080">
              <a:lnSpc>
                <a:spcPct val="100000"/>
              </a:lnSpc>
              <a:spcBef>
                <a:spcPts val="100"/>
              </a:spcBef>
            </a:pPr>
            <a:r>
              <a:rPr sz="2800" dirty="0">
                <a:solidFill>
                  <a:srgbClr val="C00000"/>
                </a:solidFill>
              </a:rPr>
              <a:t>АПЕЛЛЯЦИЯ</a:t>
            </a:r>
            <a:r>
              <a:rPr sz="2800" spc="-55" dirty="0">
                <a:solidFill>
                  <a:srgbClr val="C00000"/>
                </a:solidFill>
              </a:rPr>
              <a:t> </a:t>
            </a:r>
            <a:r>
              <a:rPr sz="2800" dirty="0">
                <a:solidFill>
                  <a:srgbClr val="C00000"/>
                </a:solidFill>
              </a:rPr>
              <a:t>О</a:t>
            </a:r>
            <a:r>
              <a:rPr sz="2800" spc="5" dirty="0">
                <a:solidFill>
                  <a:srgbClr val="C00000"/>
                </a:solidFill>
              </a:rPr>
              <a:t> </a:t>
            </a:r>
            <a:r>
              <a:rPr sz="2800" spc="-10" dirty="0">
                <a:solidFill>
                  <a:srgbClr val="C00000"/>
                </a:solidFill>
              </a:rPr>
              <a:t>НАРУШЕНИИ </a:t>
            </a:r>
            <a:br>
              <a:rPr lang="ru-RU" sz="2800" spc="-10" dirty="0">
                <a:solidFill>
                  <a:srgbClr val="C00000"/>
                </a:solidFill>
              </a:rPr>
            </a:br>
            <a:r>
              <a:rPr lang="ru-RU" sz="4000" dirty="0">
                <a:solidFill>
                  <a:srgbClr val="C00000"/>
                </a:solidFill>
              </a:rPr>
              <a:t>установленного</a:t>
            </a:r>
            <a:r>
              <a:rPr sz="2800" spc="-80" dirty="0">
                <a:solidFill>
                  <a:srgbClr val="C00000"/>
                </a:solidFill>
              </a:rPr>
              <a:t> </a:t>
            </a:r>
            <a:r>
              <a:rPr sz="2800" spc="-10" dirty="0">
                <a:solidFill>
                  <a:srgbClr val="C00000"/>
                </a:solidFill>
              </a:rPr>
              <a:t>ПОРЯДКА </a:t>
            </a:r>
            <a:r>
              <a:rPr sz="2800" dirty="0">
                <a:solidFill>
                  <a:srgbClr val="C00000"/>
                </a:solidFill>
              </a:rPr>
              <a:t>ПРОВЕДЕНИЯ</a:t>
            </a:r>
            <a:r>
              <a:rPr sz="2800" spc="-35" dirty="0">
                <a:solidFill>
                  <a:srgbClr val="C00000"/>
                </a:solidFill>
              </a:rPr>
              <a:t> </a:t>
            </a:r>
            <a:r>
              <a:rPr sz="2800" spc="-25" dirty="0">
                <a:solidFill>
                  <a:srgbClr val="C00000"/>
                </a:solidFill>
              </a:rPr>
              <a:t>ГИА</a:t>
            </a:r>
          </a:p>
        </p:txBody>
      </p:sp>
      <p:sp>
        <p:nvSpPr>
          <p:cNvPr id="3" name="object 3"/>
          <p:cNvSpPr txBox="1"/>
          <p:nvPr/>
        </p:nvSpPr>
        <p:spPr>
          <a:xfrm>
            <a:off x="1615735" y="1411550"/>
            <a:ext cx="9392575" cy="3809376"/>
          </a:xfrm>
          <a:prstGeom prst="rect">
            <a:avLst/>
          </a:prstGeom>
        </p:spPr>
        <p:txBody>
          <a:bodyPr vert="horz" wrap="square" lIns="0" tIns="13335" rIns="0" bIns="0" rtlCol="0">
            <a:spAutoFit/>
          </a:bodyPr>
          <a:lstStyle/>
          <a:p>
            <a:pPr marL="462280">
              <a:spcBef>
                <a:spcPts val="105"/>
              </a:spcBef>
            </a:pPr>
            <a:r>
              <a:rPr sz="2400" b="1" dirty="0">
                <a:latin typeface="+mj-lt"/>
                <a:cs typeface="Times New Roman"/>
              </a:rPr>
              <a:t>Участник</a:t>
            </a:r>
            <a:r>
              <a:rPr sz="2400" b="1" spc="155" dirty="0">
                <a:latin typeface="+mj-lt"/>
                <a:cs typeface="Times New Roman"/>
              </a:rPr>
              <a:t> </a:t>
            </a:r>
            <a:r>
              <a:rPr sz="2400" b="1" dirty="0">
                <a:latin typeface="+mj-lt"/>
                <a:cs typeface="Times New Roman"/>
              </a:rPr>
              <a:t>ОГЭ</a:t>
            </a:r>
            <a:r>
              <a:rPr sz="2400" b="1" spc="165" dirty="0">
                <a:latin typeface="+mj-lt"/>
                <a:cs typeface="Times New Roman"/>
              </a:rPr>
              <a:t> </a:t>
            </a:r>
            <a:r>
              <a:rPr sz="2400" b="1" dirty="0">
                <a:latin typeface="+mj-lt"/>
                <a:cs typeface="Times New Roman"/>
              </a:rPr>
              <a:t>подает</a:t>
            </a:r>
            <a:r>
              <a:rPr sz="2400" b="1" spc="170" dirty="0">
                <a:latin typeface="+mj-lt"/>
                <a:cs typeface="Times New Roman"/>
              </a:rPr>
              <a:t> </a:t>
            </a:r>
            <a:r>
              <a:rPr sz="2400" b="1" dirty="0">
                <a:solidFill>
                  <a:srgbClr val="C00000"/>
                </a:solidFill>
                <a:latin typeface="+mj-lt"/>
                <a:cs typeface="Times New Roman"/>
              </a:rPr>
              <a:t>в</a:t>
            </a:r>
            <a:r>
              <a:rPr sz="2400" b="1" spc="185" dirty="0">
                <a:solidFill>
                  <a:srgbClr val="C00000"/>
                </a:solidFill>
                <a:latin typeface="+mj-lt"/>
                <a:cs typeface="Times New Roman"/>
              </a:rPr>
              <a:t> </a:t>
            </a:r>
            <a:r>
              <a:rPr sz="2400" b="1" dirty="0">
                <a:solidFill>
                  <a:srgbClr val="C00000"/>
                </a:solidFill>
                <a:latin typeface="+mj-lt"/>
                <a:cs typeface="Times New Roman"/>
              </a:rPr>
              <a:t>день</a:t>
            </a:r>
            <a:r>
              <a:rPr sz="2400" b="1" spc="175" dirty="0">
                <a:solidFill>
                  <a:srgbClr val="C00000"/>
                </a:solidFill>
                <a:latin typeface="+mj-lt"/>
                <a:cs typeface="Times New Roman"/>
              </a:rPr>
              <a:t> </a:t>
            </a:r>
            <a:r>
              <a:rPr sz="2400" b="1" dirty="0">
                <a:latin typeface="+mj-lt"/>
                <a:cs typeface="Times New Roman"/>
              </a:rPr>
              <a:t>проведения</a:t>
            </a:r>
            <a:r>
              <a:rPr sz="2400" b="1" spc="170" dirty="0">
                <a:latin typeface="+mj-lt"/>
                <a:cs typeface="Times New Roman"/>
              </a:rPr>
              <a:t> </a:t>
            </a:r>
            <a:r>
              <a:rPr sz="2400" b="1" dirty="0">
                <a:latin typeface="+mj-lt"/>
                <a:cs typeface="Times New Roman"/>
              </a:rPr>
              <a:t>экзамена</a:t>
            </a:r>
            <a:r>
              <a:rPr sz="2400" b="1" spc="180" dirty="0">
                <a:latin typeface="+mj-lt"/>
                <a:cs typeface="Times New Roman"/>
              </a:rPr>
              <a:t> </a:t>
            </a:r>
            <a:r>
              <a:rPr sz="2400" b="1" dirty="0">
                <a:latin typeface="+mj-lt"/>
                <a:cs typeface="Times New Roman"/>
              </a:rPr>
              <a:t>члену</a:t>
            </a:r>
            <a:r>
              <a:rPr sz="2400" b="1" spc="190" dirty="0">
                <a:latin typeface="+mj-lt"/>
                <a:cs typeface="Times New Roman"/>
              </a:rPr>
              <a:t> </a:t>
            </a:r>
            <a:r>
              <a:rPr sz="2400" b="1" spc="-20" dirty="0">
                <a:latin typeface="+mj-lt"/>
                <a:cs typeface="Times New Roman"/>
              </a:rPr>
              <a:t>ГЭК,</a:t>
            </a:r>
            <a:endParaRPr sz="2400" dirty="0">
              <a:latin typeface="+mj-lt"/>
              <a:cs typeface="Times New Roman"/>
            </a:endParaRPr>
          </a:p>
          <a:p>
            <a:pPr marL="12700"/>
            <a:r>
              <a:rPr sz="2400" b="1" u="sng" dirty="0">
                <a:uFill>
                  <a:solidFill>
                    <a:srgbClr val="000000"/>
                  </a:solidFill>
                </a:uFill>
                <a:latin typeface="+mj-lt"/>
                <a:cs typeface="Times New Roman"/>
              </a:rPr>
              <a:t>не</a:t>
            </a:r>
            <a:r>
              <a:rPr sz="2400" b="1" u="sng" spc="-30" dirty="0">
                <a:uFill>
                  <a:solidFill>
                    <a:srgbClr val="000000"/>
                  </a:solidFill>
                </a:uFill>
                <a:latin typeface="+mj-lt"/>
                <a:cs typeface="Times New Roman"/>
              </a:rPr>
              <a:t> </a:t>
            </a:r>
            <a:r>
              <a:rPr sz="2400" b="1" u="sng" dirty="0">
                <a:uFill>
                  <a:solidFill>
                    <a:srgbClr val="000000"/>
                  </a:solidFill>
                </a:uFill>
                <a:latin typeface="+mj-lt"/>
                <a:cs typeface="Times New Roman"/>
              </a:rPr>
              <a:t>покидая</a:t>
            </a:r>
            <a:r>
              <a:rPr sz="2400" b="1" u="sng" spc="-20" dirty="0">
                <a:uFill>
                  <a:solidFill>
                    <a:srgbClr val="000000"/>
                  </a:solidFill>
                </a:uFill>
                <a:latin typeface="+mj-lt"/>
                <a:cs typeface="Times New Roman"/>
              </a:rPr>
              <a:t> ППЭ</a:t>
            </a:r>
            <a:r>
              <a:rPr sz="2400" b="1" spc="-20" dirty="0">
                <a:latin typeface="+mj-lt"/>
                <a:cs typeface="Times New Roman"/>
              </a:rPr>
              <a:t>.</a:t>
            </a:r>
            <a:endParaRPr sz="2400" dirty="0">
              <a:latin typeface="+mj-lt"/>
              <a:cs typeface="Times New Roman"/>
            </a:endParaRPr>
          </a:p>
          <a:p>
            <a:pPr>
              <a:spcBef>
                <a:spcPts val="40"/>
              </a:spcBef>
            </a:pPr>
            <a:endParaRPr sz="2400" dirty="0">
              <a:latin typeface="+mj-lt"/>
              <a:cs typeface="Times New Roman"/>
            </a:endParaRPr>
          </a:p>
          <a:p>
            <a:pPr marL="462280"/>
            <a:r>
              <a:rPr sz="2400" b="1" dirty="0">
                <a:latin typeface="+mj-lt"/>
                <a:cs typeface="Times New Roman"/>
              </a:rPr>
              <a:t>Конфликтная</a:t>
            </a:r>
            <a:r>
              <a:rPr sz="2400" b="1" spc="-35" dirty="0">
                <a:latin typeface="+mj-lt"/>
                <a:cs typeface="Times New Roman"/>
              </a:rPr>
              <a:t> </a:t>
            </a:r>
            <a:r>
              <a:rPr sz="2400" b="1" dirty="0">
                <a:latin typeface="+mj-lt"/>
                <a:cs typeface="Times New Roman"/>
              </a:rPr>
              <a:t>комиссия</a:t>
            </a:r>
            <a:r>
              <a:rPr sz="2400" b="1" spc="-50" dirty="0">
                <a:latin typeface="+mj-lt"/>
                <a:cs typeface="Times New Roman"/>
              </a:rPr>
              <a:t> </a:t>
            </a:r>
            <a:r>
              <a:rPr sz="2400" b="1" dirty="0">
                <a:latin typeface="+mj-lt"/>
                <a:cs typeface="Times New Roman"/>
              </a:rPr>
              <a:t>выносит</a:t>
            </a:r>
            <a:r>
              <a:rPr sz="2400" b="1" spc="-40" dirty="0">
                <a:latin typeface="+mj-lt"/>
                <a:cs typeface="Times New Roman"/>
              </a:rPr>
              <a:t> </a:t>
            </a:r>
            <a:r>
              <a:rPr sz="2400" b="1" dirty="0">
                <a:latin typeface="+mj-lt"/>
                <a:cs typeface="Times New Roman"/>
              </a:rPr>
              <a:t>одно</a:t>
            </a:r>
            <a:r>
              <a:rPr sz="2400" b="1" spc="-35" dirty="0">
                <a:latin typeface="+mj-lt"/>
                <a:cs typeface="Times New Roman"/>
              </a:rPr>
              <a:t> </a:t>
            </a:r>
            <a:r>
              <a:rPr sz="2400" b="1" dirty="0">
                <a:latin typeface="+mj-lt"/>
                <a:cs typeface="Times New Roman"/>
              </a:rPr>
              <a:t>из</a:t>
            </a:r>
            <a:r>
              <a:rPr sz="2400" b="1" spc="-35" dirty="0">
                <a:latin typeface="+mj-lt"/>
                <a:cs typeface="Times New Roman"/>
              </a:rPr>
              <a:t> </a:t>
            </a:r>
            <a:r>
              <a:rPr sz="2400" b="1" spc="-10" dirty="0">
                <a:latin typeface="+mj-lt"/>
                <a:cs typeface="Times New Roman"/>
              </a:rPr>
              <a:t>решений:</a:t>
            </a:r>
            <a:endParaRPr sz="2400" dirty="0">
              <a:latin typeface="+mj-lt"/>
              <a:cs typeface="Times New Roman"/>
            </a:endParaRPr>
          </a:p>
          <a:p>
            <a:pPr marL="805180" indent="-342900">
              <a:spcBef>
                <a:spcPts val="400"/>
              </a:spcBef>
              <a:buFont typeface="Wingdings" panose="05000000000000000000" pitchFamily="2" charset="2"/>
              <a:buChar char="§"/>
            </a:pPr>
            <a:r>
              <a:rPr sz="2400" b="1" dirty="0">
                <a:latin typeface="+mj-lt"/>
                <a:cs typeface="Times New Roman"/>
              </a:rPr>
              <a:t>об</a:t>
            </a:r>
            <a:r>
              <a:rPr sz="2400" b="1" spc="-45" dirty="0">
                <a:latin typeface="+mj-lt"/>
                <a:cs typeface="Times New Roman"/>
              </a:rPr>
              <a:t> </a:t>
            </a:r>
            <a:r>
              <a:rPr sz="2400" b="1" dirty="0">
                <a:latin typeface="+mj-lt"/>
                <a:cs typeface="Times New Roman"/>
              </a:rPr>
              <a:t>отклонении</a:t>
            </a:r>
            <a:r>
              <a:rPr sz="2400" b="1" spc="-45" dirty="0">
                <a:latin typeface="+mj-lt"/>
                <a:cs typeface="Times New Roman"/>
              </a:rPr>
              <a:t> </a:t>
            </a:r>
            <a:r>
              <a:rPr sz="2400" b="1" spc="-10" dirty="0">
                <a:latin typeface="+mj-lt"/>
                <a:cs typeface="Times New Roman"/>
              </a:rPr>
              <a:t>апелляции;</a:t>
            </a:r>
            <a:endParaRPr sz="2400" dirty="0">
              <a:latin typeface="+mj-lt"/>
              <a:cs typeface="Times New Roman"/>
            </a:endParaRPr>
          </a:p>
          <a:p>
            <a:pPr marL="805180" indent="-342900">
              <a:spcBef>
                <a:spcPts val="409"/>
              </a:spcBef>
              <a:buFont typeface="Wingdings" panose="05000000000000000000" pitchFamily="2" charset="2"/>
              <a:buChar char="§"/>
            </a:pPr>
            <a:r>
              <a:rPr sz="2400" b="1" dirty="0">
                <a:latin typeface="+mj-lt"/>
                <a:cs typeface="Times New Roman"/>
              </a:rPr>
              <a:t>об</a:t>
            </a:r>
            <a:r>
              <a:rPr sz="2400" b="1" spc="-45" dirty="0">
                <a:latin typeface="+mj-lt"/>
                <a:cs typeface="Times New Roman"/>
              </a:rPr>
              <a:t> </a:t>
            </a:r>
            <a:r>
              <a:rPr sz="2400" b="1" dirty="0">
                <a:latin typeface="+mj-lt"/>
                <a:cs typeface="Times New Roman"/>
              </a:rPr>
              <a:t>удовлетворении</a:t>
            </a:r>
            <a:r>
              <a:rPr sz="2400" b="1" spc="-45" dirty="0">
                <a:latin typeface="+mj-lt"/>
                <a:cs typeface="Times New Roman"/>
              </a:rPr>
              <a:t> </a:t>
            </a:r>
            <a:r>
              <a:rPr sz="2400" b="1" spc="-10" dirty="0">
                <a:latin typeface="+mj-lt"/>
                <a:cs typeface="Times New Roman"/>
              </a:rPr>
              <a:t>апелляции.</a:t>
            </a:r>
            <a:endParaRPr sz="2400" dirty="0">
              <a:latin typeface="+mj-lt"/>
              <a:cs typeface="Times New Roman"/>
            </a:endParaRPr>
          </a:p>
          <a:p>
            <a:pPr>
              <a:spcBef>
                <a:spcPts val="25"/>
              </a:spcBef>
            </a:pPr>
            <a:endParaRPr sz="2400" dirty="0">
              <a:latin typeface="+mj-lt"/>
              <a:cs typeface="Times New Roman"/>
            </a:endParaRPr>
          </a:p>
          <a:p>
            <a:pPr marL="12700" marR="6985" indent="449580" algn="just"/>
            <a:r>
              <a:rPr sz="2400" b="1" dirty="0">
                <a:latin typeface="+mj-lt"/>
                <a:cs typeface="Times New Roman"/>
              </a:rPr>
              <a:t>При</a:t>
            </a:r>
            <a:r>
              <a:rPr sz="2400" b="1" spc="320" dirty="0">
                <a:latin typeface="+mj-lt"/>
                <a:cs typeface="Times New Roman"/>
              </a:rPr>
              <a:t>     </a:t>
            </a:r>
            <a:r>
              <a:rPr sz="2400" b="1" dirty="0">
                <a:latin typeface="+mj-lt"/>
                <a:cs typeface="Times New Roman"/>
              </a:rPr>
              <a:t>удовлетворении</a:t>
            </a:r>
            <a:r>
              <a:rPr sz="2400" b="1" spc="325" dirty="0">
                <a:latin typeface="+mj-lt"/>
                <a:cs typeface="Times New Roman"/>
              </a:rPr>
              <a:t>     </a:t>
            </a:r>
            <a:r>
              <a:rPr sz="2400" b="1" dirty="0">
                <a:latin typeface="+mj-lt"/>
                <a:cs typeface="Times New Roman"/>
              </a:rPr>
              <a:t>апелляции</a:t>
            </a:r>
            <a:r>
              <a:rPr sz="2400" b="1" spc="325" dirty="0">
                <a:latin typeface="+mj-lt"/>
                <a:cs typeface="Times New Roman"/>
              </a:rPr>
              <a:t>     </a:t>
            </a:r>
            <a:r>
              <a:rPr sz="2400" b="1" dirty="0">
                <a:latin typeface="+mj-lt"/>
                <a:cs typeface="Times New Roman"/>
              </a:rPr>
              <a:t>участнику</a:t>
            </a:r>
            <a:r>
              <a:rPr sz="2400" b="1" spc="335" dirty="0">
                <a:latin typeface="+mj-lt"/>
                <a:cs typeface="Times New Roman"/>
              </a:rPr>
              <a:t>     </a:t>
            </a:r>
            <a:r>
              <a:rPr sz="2400" b="1" spc="-25" dirty="0">
                <a:latin typeface="+mj-lt"/>
                <a:cs typeface="Times New Roman"/>
              </a:rPr>
              <a:t>ОГЭ </a:t>
            </a:r>
            <a:r>
              <a:rPr sz="2400" b="1" dirty="0">
                <a:latin typeface="+mj-lt"/>
                <a:cs typeface="Times New Roman"/>
              </a:rPr>
              <a:t>предоставляется</a:t>
            </a:r>
            <a:r>
              <a:rPr sz="2400" b="1" spc="105" dirty="0">
                <a:latin typeface="+mj-lt"/>
                <a:cs typeface="Times New Roman"/>
              </a:rPr>
              <a:t> </a:t>
            </a:r>
            <a:r>
              <a:rPr sz="2400" b="1" dirty="0">
                <a:latin typeface="+mj-lt"/>
                <a:cs typeface="Times New Roman"/>
              </a:rPr>
              <a:t>возможность</a:t>
            </a:r>
            <a:r>
              <a:rPr sz="2400" b="1" spc="125" dirty="0">
                <a:latin typeface="+mj-lt"/>
                <a:cs typeface="Times New Roman"/>
              </a:rPr>
              <a:t> </a:t>
            </a:r>
            <a:r>
              <a:rPr sz="2400" b="1" dirty="0">
                <a:latin typeface="+mj-lt"/>
                <a:cs typeface="Times New Roman"/>
              </a:rPr>
              <a:t>сдать</a:t>
            </a:r>
            <a:r>
              <a:rPr sz="2400" b="1" spc="125" dirty="0">
                <a:latin typeface="+mj-lt"/>
                <a:cs typeface="Times New Roman"/>
              </a:rPr>
              <a:t> </a:t>
            </a:r>
            <a:r>
              <a:rPr sz="2400" b="1" dirty="0">
                <a:latin typeface="+mj-lt"/>
                <a:cs typeface="Times New Roman"/>
              </a:rPr>
              <a:t>экзамен</a:t>
            </a:r>
            <a:r>
              <a:rPr sz="2400" b="1" spc="114" dirty="0">
                <a:latin typeface="+mj-lt"/>
                <a:cs typeface="Times New Roman"/>
              </a:rPr>
              <a:t> </a:t>
            </a:r>
            <a:r>
              <a:rPr sz="2400" b="1" dirty="0">
                <a:latin typeface="+mj-lt"/>
                <a:cs typeface="Times New Roman"/>
              </a:rPr>
              <a:t>по</a:t>
            </a:r>
            <a:r>
              <a:rPr sz="2400" b="1" spc="110" dirty="0">
                <a:latin typeface="+mj-lt"/>
                <a:cs typeface="Times New Roman"/>
              </a:rPr>
              <a:t> </a:t>
            </a:r>
            <a:r>
              <a:rPr sz="2400" b="1" dirty="0">
                <a:latin typeface="+mj-lt"/>
                <a:cs typeface="Times New Roman"/>
              </a:rPr>
              <a:t>учебному</a:t>
            </a:r>
            <a:r>
              <a:rPr sz="2400" b="1" spc="140" dirty="0">
                <a:latin typeface="+mj-lt"/>
                <a:cs typeface="Times New Roman"/>
              </a:rPr>
              <a:t> </a:t>
            </a:r>
            <a:r>
              <a:rPr sz="2400" b="1" spc="-10" dirty="0">
                <a:latin typeface="+mj-lt"/>
                <a:cs typeface="Times New Roman"/>
              </a:rPr>
              <a:t>предмету </a:t>
            </a:r>
            <a:r>
              <a:rPr sz="2400" b="1" dirty="0">
                <a:latin typeface="+mj-lt"/>
                <a:cs typeface="Times New Roman"/>
              </a:rPr>
              <a:t>в  иной  день,  предусмотренный</a:t>
            </a:r>
            <a:r>
              <a:rPr sz="2400" b="1" spc="5" dirty="0">
                <a:latin typeface="+mj-lt"/>
                <a:cs typeface="Times New Roman"/>
              </a:rPr>
              <a:t>  </a:t>
            </a:r>
            <a:r>
              <a:rPr sz="2400" b="1" dirty="0">
                <a:latin typeface="+mj-lt"/>
                <a:cs typeface="Times New Roman"/>
              </a:rPr>
              <a:t>единым  расписанием  </a:t>
            </a:r>
            <a:r>
              <a:rPr sz="2400" b="1" spc="-10" dirty="0">
                <a:latin typeface="+mj-lt"/>
                <a:cs typeface="Times New Roman"/>
              </a:rPr>
              <a:t>проведения </a:t>
            </a:r>
            <a:r>
              <a:rPr sz="2400" b="1" spc="-20" dirty="0">
                <a:latin typeface="+mj-lt"/>
                <a:cs typeface="Times New Roman"/>
              </a:rPr>
              <a:t>ОГЭ.</a:t>
            </a:r>
            <a:endParaRPr sz="2400" dirty="0">
              <a:latin typeface="+mj-lt"/>
              <a:cs typeface="Times New Roman"/>
            </a:endParaRPr>
          </a:p>
        </p:txBody>
      </p:sp>
      <p:pic>
        <p:nvPicPr>
          <p:cNvPr id="4" name="Picture 2">
            <a:extLst>
              <a:ext uri="{FF2B5EF4-FFF2-40B4-BE49-F238E27FC236}">
                <a16:creationId xmlns:a16="http://schemas.microsoft.com/office/drawing/2014/main" id="{DF7A3843-6F35-6FD6-7031-6A598D3922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67" y="224218"/>
            <a:ext cx="2217938" cy="619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289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8608" y="21891"/>
            <a:ext cx="10515600" cy="1243930"/>
          </a:xfrm>
          <a:prstGeom prst="rect">
            <a:avLst/>
          </a:prstGeom>
        </p:spPr>
        <p:txBody>
          <a:bodyPr vert="horz" wrap="square" lIns="0" tIns="12700" rIns="0" bIns="0" rtlCol="0" anchor="ctr">
            <a:spAutoFit/>
          </a:bodyPr>
          <a:lstStyle/>
          <a:p>
            <a:pPr marL="12700" marR="5080">
              <a:lnSpc>
                <a:spcPct val="100000"/>
              </a:lnSpc>
              <a:spcBef>
                <a:spcPts val="100"/>
              </a:spcBef>
            </a:pPr>
            <a:r>
              <a:rPr lang="ru-RU" sz="4000" dirty="0">
                <a:solidFill>
                  <a:srgbClr val="C00000"/>
                </a:solidFill>
              </a:rPr>
              <a:t>Апелляция о несогласии </a:t>
            </a:r>
            <a:br>
              <a:rPr lang="ru-RU" sz="4000" dirty="0">
                <a:solidFill>
                  <a:srgbClr val="C00000"/>
                </a:solidFill>
              </a:rPr>
            </a:br>
            <a:r>
              <a:rPr lang="ru-RU" sz="4000" dirty="0">
                <a:solidFill>
                  <a:srgbClr val="C00000"/>
                </a:solidFill>
              </a:rPr>
              <a:t>с выставленными баллами </a:t>
            </a:r>
            <a:endParaRPr lang="ru-RU" sz="4000" spc="-25" dirty="0">
              <a:solidFill>
                <a:srgbClr val="C00000"/>
              </a:solidFill>
            </a:endParaRPr>
          </a:p>
        </p:txBody>
      </p:sp>
      <p:pic>
        <p:nvPicPr>
          <p:cNvPr id="4" name="Picture 2">
            <a:extLst>
              <a:ext uri="{FF2B5EF4-FFF2-40B4-BE49-F238E27FC236}">
                <a16:creationId xmlns:a16="http://schemas.microsoft.com/office/drawing/2014/main" id="{DF7A3843-6F35-6FD6-7031-6A598D3922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67" y="224218"/>
            <a:ext cx="2217938" cy="6191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DC2958C-7CD3-570F-0EE5-710FDB85D6E5}"/>
              </a:ext>
            </a:extLst>
          </p:cNvPr>
          <p:cNvSpPr txBox="1"/>
          <p:nvPr/>
        </p:nvSpPr>
        <p:spPr>
          <a:xfrm>
            <a:off x="837398" y="1688249"/>
            <a:ext cx="10183528" cy="3046988"/>
          </a:xfrm>
          <a:prstGeom prst="rect">
            <a:avLst/>
          </a:prstGeom>
          <a:noFill/>
        </p:spPr>
        <p:txBody>
          <a:bodyPr wrap="square">
            <a:spAutoFit/>
          </a:bodyPr>
          <a:lstStyle/>
          <a:p>
            <a:pPr marL="342900" indent="-342900">
              <a:buFont typeface="Wingdings" panose="05000000000000000000" pitchFamily="2" charset="2"/>
              <a:buChar char="§"/>
            </a:pPr>
            <a:r>
              <a:rPr lang="ru-RU" sz="2400" dirty="0"/>
              <a:t>Апелляция о несогласии с выставленными баллами подается в течение двух рабочих дней, следующих за официальным днем объявления результатов ГИА по соответствующему учебному предмету. </a:t>
            </a:r>
          </a:p>
          <a:p>
            <a:pPr marL="342900" indent="-342900">
              <a:buFont typeface="Wingdings" panose="05000000000000000000" pitchFamily="2" charset="2"/>
              <a:buChar char="§"/>
            </a:pPr>
            <a:r>
              <a:rPr lang="ru-RU" sz="2400" dirty="0"/>
              <a:t>Обучающиеся подают апелляцию о несогласии с выставленными баллами в образовательную организацию, которой они были допущены к ГИА, или непосредственно в конфликтную комиссию.</a:t>
            </a:r>
          </a:p>
          <a:p>
            <a:pPr marL="342900" indent="-342900">
              <a:buFont typeface="Wingdings" panose="05000000000000000000" pitchFamily="2" charset="2"/>
              <a:buChar char="§"/>
            </a:pPr>
            <a:r>
              <a:rPr lang="ru-RU" sz="2400" dirty="0"/>
              <a:t>Баллы могут быть изменены как в </a:t>
            </a:r>
            <a:r>
              <a:rPr lang="ru-RU" sz="2400" dirty="0">
                <a:solidFill>
                  <a:srgbClr val="FF0000"/>
                </a:solidFill>
              </a:rPr>
              <a:t>сторону повышения</a:t>
            </a:r>
            <a:r>
              <a:rPr lang="ru-RU" sz="2400" dirty="0"/>
              <a:t>, так и в </a:t>
            </a:r>
            <a:r>
              <a:rPr lang="ru-RU" sz="2400" dirty="0">
                <a:solidFill>
                  <a:srgbClr val="FF0000"/>
                </a:solidFill>
              </a:rPr>
              <a:t>сторону понижения</a:t>
            </a:r>
            <a:r>
              <a:rPr lang="ru-RU" sz="2400" dirty="0"/>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0" cy="114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ject 2"/>
          <p:cNvSpPr txBox="1"/>
          <p:nvPr/>
        </p:nvSpPr>
        <p:spPr>
          <a:xfrm>
            <a:off x="948268" y="161138"/>
            <a:ext cx="10590953" cy="590697"/>
          </a:xfrm>
          <a:prstGeom prst="rect">
            <a:avLst/>
          </a:prstGeom>
        </p:spPr>
        <p:txBody>
          <a:bodyPr vert="horz" wrap="square" lIns="0" tIns="16087" rIns="0" bIns="0" rtlCol="0">
            <a:spAutoFit/>
          </a:bodyPr>
          <a:lstStyle/>
          <a:p>
            <a:pPr marL="3221486" algn="ctr">
              <a:spcBef>
                <a:spcPts val="127"/>
              </a:spcBef>
            </a:pPr>
            <a:r>
              <a:rPr lang="ru-RU" sz="3733" b="1" dirty="0">
                <a:solidFill>
                  <a:schemeClr val="bg1"/>
                </a:solidFill>
              </a:rPr>
              <a:t>РЕЗУЛЬТАТЫ ГИА</a:t>
            </a:r>
            <a:endParaRPr sz="4933" b="1" dirty="0">
              <a:solidFill>
                <a:schemeClr val="bg1"/>
              </a:solidFill>
              <a:latin typeface="Times New Roman"/>
              <a:cs typeface="Times New Roman"/>
            </a:endParaRPr>
          </a:p>
        </p:txBody>
      </p:sp>
      <p:sp>
        <p:nvSpPr>
          <p:cNvPr id="8" name="object 5"/>
          <p:cNvSpPr txBox="1"/>
          <p:nvPr/>
        </p:nvSpPr>
        <p:spPr>
          <a:xfrm>
            <a:off x="190460" y="1238235"/>
            <a:ext cx="11811083" cy="5077458"/>
          </a:xfrm>
          <a:prstGeom prst="rect">
            <a:avLst/>
          </a:prstGeom>
        </p:spPr>
        <p:txBody>
          <a:bodyPr vert="horz" wrap="square" lIns="0" tIns="16933" rIns="0" bIns="0" rtlCol="0">
            <a:spAutoFit/>
          </a:bodyPr>
          <a:lstStyle/>
          <a:p>
            <a:pPr marL="474133" indent="-457200">
              <a:spcBef>
                <a:spcPts val="133"/>
              </a:spcBef>
              <a:buFont typeface="Wingdings" panose="05000000000000000000" pitchFamily="2" charset="2"/>
              <a:buChar char="§"/>
            </a:pPr>
            <a:r>
              <a:rPr sz="2800" spc="-53" dirty="0">
                <a:solidFill>
                  <a:srgbClr val="000713"/>
                </a:solidFill>
                <a:latin typeface="Cambria"/>
                <a:cs typeface="Cambria"/>
              </a:rPr>
              <a:t>Результаты</a:t>
            </a:r>
            <a:r>
              <a:rPr sz="2800" spc="-33" dirty="0">
                <a:solidFill>
                  <a:srgbClr val="000713"/>
                </a:solidFill>
                <a:latin typeface="Cambria"/>
                <a:cs typeface="Cambria"/>
              </a:rPr>
              <a:t> </a:t>
            </a:r>
            <a:r>
              <a:rPr sz="2800" spc="-7" dirty="0">
                <a:solidFill>
                  <a:srgbClr val="000713"/>
                </a:solidFill>
                <a:latin typeface="Cambria"/>
                <a:cs typeface="Cambria"/>
              </a:rPr>
              <a:t>ГИА-9</a:t>
            </a:r>
            <a:r>
              <a:rPr sz="2800" spc="-33" dirty="0">
                <a:solidFill>
                  <a:srgbClr val="000713"/>
                </a:solidFill>
                <a:latin typeface="Cambria"/>
                <a:cs typeface="Cambria"/>
              </a:rPr>
              <a:t> </a:t>
            </a:r>
            <a:r>
              <a:rPr sz="2800" spc="-13" dirty="0" err="1">
                <a:solidFill>
                  <a:srgbClr val="000713"/>
                </a:solidFill>
                <a:latin typeface="Cambria"/>
                <a:cs typeface="Cambria"/>
              </a:rPr>
              <a:t>признаются</a:t>
            </a:r>
            <a:r>
              <a:rPr lang="ru-RU" sz="2800" spc="-13" dirty="0">
                <a:solidFill>
                  <a:srgbClr val="000713"/>
                </a:solidFill>
                <a:latin typeface="Cambria"/>
                <a:cs typeface="Cambria"/>
              </a:rPr>
              <a:t> </a:t>
            </a:r>
            <a:r>
              <a:rPr sz="2800" spc="-20" dirty="0" err="1">
                <a:solidFill>
                  <a:srgbClr val="C00000"/>
                </a:solidFill>
                <a:latin typeface="Cambria"/>
                <a:cs typeface="Cambria"/>
              </a:rPr>
              <a:t>удовлетворительными</a:t>
            </a:r>
            <a:r>
              <a:rPr sz="2800" spc="-7" dirty="0">
                <a:solidFill>
                  <a:srgbClr val="C00000"/>
                </a:solidFill>
                <a:latin typeface="Cambria"/>
                <a:cs typeface="Cambria"/>
              </a:rPr>
              <a:t> </a:t>
            </a:r>
            <a:r>
              <a:rPr sz="2800" dirty="0">
                <a:solidFill>
                  <a:srgbClr val="000713"/>
                </a:solidFill>
                <a:latin typeface="Cambria"/>
                <a:cs typeface="Cambria"/>
              </a:rPr>
              <a:t>в</a:t>
            </a:r>
            <a:r>
              <a:rPr sz="2800" spc="-20" dirty="0">
                <a:solidFill>
                  <a:srgbClr val="000713"/>
                </a:solidFill>
                <a:latin typeface="Cambria"/>
                <a:cs typeface="Cambria"/>
              </a:rPr>
              <a:t> </a:t>
            </a:r>
            <a:r>
              <a:rPr sz="2800" spc="-13" dirty="0">
                <a:solidFill>
                  <a:srgbClr val="000713"/>
                </a:solidFill>
                <a:latin typeface="Cambria"/>
                <a:cs typeface="Cambria"/>
              </a:rPr>
              <a:t>случае,</a:t>
            </a:r>
            <a:r>
              <a:rPr sz="2800" spc="20" dirty="0">
                <a:solidFill>
                  <a:srgbClr val="000713"/>
                </a:solidFill>
                <a:latin typeface="Cambria"/>
                <a:cs typeface="Cambria"/>
              </a:rPr>
              <a:t> </a:t>
            </a:r>
            <a:r>
              <a:rPr sz="2800" dirty="0">
                <a:solidFill>
                  <a:srgbClr val="000713"/>
                </a:solidFill>
                <a:latin typeface="Cambria"/>
                <a:cs typeface="Cambria"/>
              </a:rPr>
              <a:t>если</a:t>
            </a:r>
            <a:r>
              <a:rPr sz="2800" spc="-7" dirty="0">
                <a:solidFill>
                  <a:srgbClr val="000713"/>
                </a:solidFill>
                <a:latin typeface="Cambria"/>
                <a:cs typeface="Cambria"/>
              </a:rPr>
              <a:t> обучающийся </a:t>
            </a:r>
            <a:r>
              <a:rPr sz="2800" spc="-679" dirty="0">
                <a:solidFill>
                  <a:srgbClr val="000713"/>
                </a:solidFill>
                <a:latin typeface="Cambria"/>
                <a:cs typeface="Cambria"/>
              </a:rPr>
              <a:t> </a:t>
            </a:r>
            <a:r>
              <a:rPr sz="2800" spc="-7" dirty="0">
                <a:solidFill>
                  <a:srgbClr val="000713"/>
                </a:solidFill>
                <a:latin typeface="Cambria"/>
                <a:cs typeface="Cambria"/>
              </a:rPr>
              <a:t>по </a:t>
            </a:r>
            <a:r>
              <a:rPr sz="2800" dirty="0">
                <a:solidFill>
                  <a:srgbClr val="000713"/>
                </a:solidFill>
                <a:latin typeface="Cambria"/>
                <a:cs typeface="Cambria"/>
              </a:rPr>
              <a:t>сдаваемым </a:t>
            </a:r>
            <a:r>
              <a:rPr sz="2800" spc="-7" dirty="0">
                <a:solidFill>
                  <a:srgbClr val="000713"/>
                </a:solidFill>
                <a:latin typeface="Cambria"/>
                <a:cs typeface="Cambria"/>
              </a:rPr>
              <a:t>учебным предметам </a:t>
            </a:r>
            <a:r>
              <a:rPr sz="2800" spc="-13" dirty="0">
                <a:solidFill>
                  <a:srgbClr val="000713"/>
                </a:solidFill>
                <a:latin typeface="Cambria"/>
                <a:cs typeface="Cambria"/>
              </a:rPr>
              <a:t>набрал </a:t>
            </a:r>
            <a:r>
              <a:rPr sz="2800" spc="-7" dirty="0">
                <a:solidFill>
                  <a:srgbClr val="000713"/>
                </a:solidFill>
                <a:latin typeface="Cambria"/>
                <a:cs typeface="Cambria"/>
              </a:rPr>
              <a:t> </a:t>
            </a:r>
            <a:r>
              <a:rPr sz="2800" spc="-7" dirty="0">
                <a:solidFill>
                  <a:srgbClr val="C00000"/>
                </a:solidFill>
                <a:latin typeface="Cambria"/>
                <a:cs typeface="Cambria"/>
              </a:rPr>
              <a:t>минимальное</a:t>
            </a:r>
            <a:r>
              <a:rPr sz="2800" spc="-33" dirty="0">
                <a:solidFill>
                  <a:srgbClr val="C00000"/>
                </a:solidFill>
                <a:latin typeface="Cambria"/>
                <a:cs typeface="Cambria"/>
              </a:rPr>
              <a:t> </a:t>
            </a:r>
            <a:r>
              <a:rPr sz="2800" spc="-20" dirty="0" err="1">
                <a:solidFill>
                  <a:srgbClr val="C00000"/>
                </a:solidFill>
                <a:latin typeface="Cambria"/>
                <a:cs typeface="Cambria"/>
              </a:rPr>
              <a:t>количество</a:t>
            </a:r>
            <a:r>
              <a:rPr sz="2800" spc="7" dirty="0">
                <a:solidFill>
                  <a:srgbClr val="C00000"/>
                </a:solidFill>
                <a:latin typeface="Cambria"/>
                <a:cs typeface="Cambria"/>
              </a:rPr>
              <a:t> </a:t>
            </a:r>
            <a:r>
              <a:rPr sz="2800" dirty="0" err="1">
                <a:solidFill>
                  <a:srgbClr val="C00000"/>
                </a:solidFill>
                <a:latin typeface="Cambria"/>
                <a:cs typeface="Cambria"/>
              </a:rPr>
              <a:t>баллов</a:t>
            </a:r>
            <a:endParaRPr lang="ru-RU" sz="2800" dirty="0">
              <a:solidFill>
                <a:srgbClr val="C00000"/>
              </a:solidFill>
              <a:latin typeface="Cambria"/>
              <a:cs typeface="Cambria"/>
            </a:endParaRPr>
          </a:p>
          <a:p>
            <a:pPr marL="16933">
              <a:spcBef>
                <a:spcPts val="133"/>
              </a:spcBef>
            </a:pPr>
            <a:endParaRPr sz="2800" dirty="0">
              <a:latin typeface="Cambria"/>
              <a:cs typeface="Cambria"/>
            </a:endParaRPr>
          </a:p>
          <a:p>
            <a:pPr marL="474133" marR="6773" indent="-457200" algn="just">
              <a:spcBef>
                <a:spcPts val="773"/>
              </a:spcBef>
              <a:buFont typeface="Wingdings" panose="05000000000000000000" pitchFamily="2" charset="2"/>
              <a:buChar char="§"/>
            </a:pPr>
            <a:r>
              <a:rPr sz="2800" dirty="0">
                <a:solidFill>
                  <a:srgbClr val="000713"/>
                </a:solidFill>
                <a:latin typeface="Cambria"/>
                <a:cs typeface="Cambria"/>
              </a:rPr>
              <a:t>В</a:t>
            </a:r>
            <a:r>
              <a:rPr sz="2800" spc="7" dirty="0">
                <a:solidFill>
                  <a:srgbClr val="000713"/>
                </a:solidFill>
                <a:latin typeface="Cambria"/>
                <a:cs typeface="Cambria"/>
              </a:rPr>
              <a:t> </a:t>
            </a:r>
            <a:r>
              <a:rPr sz="2800" spc="-7" dirty="0">
                <a:solidFill>
                  <a:srgbClr val="000713"/>
                </a:solidFill>
                <a:latin typeface="Cambria"/>
                <a:cs typeface="Cambria"/>
              </a:rPr>
              <a:t>случае</a:t>
            </a:r>
            <a:r>
              <a:rPr sz="2800" dirty="0">
                <a:solidFill>
                  <a:srgbClr val="000713"/>
                </a:solidFill>
                <a:latin typeface="Cambria"/>
                <a:cs typeface="Cambria"/>
              </a:rPr>
              <a:t> </a:t>
            </a:r>
            <a:r>
              <a:rPr sz="2800" spc="-7" dirty="0">
                <a:solidFill>
                  <a:srgbClr val="000713"/>
                </a:solidFill>
                <a:latin typeface="Cambria"/>
                <a:cs typeface="Cambria"/>
              </a:rPr>
              <a:t>получения</a:t>
            </a:r>
            <a:r>
              <a:rPr sz="2800" dirty="0">
                <a:solidFill>
                  <a:srgbClr val="000713"/>
                </a:solidFill>
                <a:latin typeface="Cambria"/>
                <a:cs typeface="Cambria"/>
              </a:rPr>
              <a:t> </a:t>
            </a:r>
            <a:r>
              <a:rPr sz="2800" spc="-7" dirty="0">
                <a:solidFill>
                  <a:srgbClr val="000713"/>
                </a:solidFill>
                <a:latin typeface="Cambria"/>
                <a:cs typeface="Cambria"/>
              </a:rPr>
              <a:t>обучающимися</a:t>
            </a:r>
            <a:r>
              <a:rPr sz="2800" dirty="0">
                <a:solidFill>
                  <a:srgbClr val="000713"/>
                </a:solidFill>
                <a:latin typeface="Cambria"/>
                <a:cs typeface="Cambria"/>
              </a:rPr>
              <a:t> на</a:t>
            </a:r>
            <a:r>
              <a:rPr sz="2800" spc="7" dirty="0">
                <a:solidFill>
                  <a:srgbClr val="000713"/>
                </a:solidFill>
                <a:latin typeface="Cambria"/>
                <a:cs typeface="Cambria"/>
              </a:rPr>
              <a:t> </a:t>
            </a:r>
            <a:r>
              <a:rPr sz="2800" dirty="0">
                <a:solidFill>
                  <a:srgbClr val="000713"/>
                </a:solidFill>
                <a:latin typeface="Cambria"/>
                <a:cs typeface="Cambria"/>
              </a:rPr>
              <a:t>ГИА-9 </a:t>
            </a:r>
            <a:r>
              <a:rPr sz="2800" spc="7" dirty="0">
                <a:solidFill>
                  <a:srgbClr val="000713"/>
                </a:solidFill>
                <a:latin typeface="Cambria"/>
                <a:cs typeface="Cambria"/>
              </a:rPr>
              <a:t> </a:t>
            </a:r>
            <a:r>
              <a:rPr sz="2800" spc="-20" dirty="0">
                <a:solidFill>
                  <a:srgbClr val="000713"/>
                </a:solidFill>
                <a:latin typeface="Cambria"/>
                <a:cs typeface="Cambria"/>
              </a:rPr>
              <a:t>неудовлетворительных </a:t>
            </a:r>
            <a:r>
              <a:rPr sz="2800" spc="-53" dirty="0">
                <a:solidFill>
                  <a:srgbClr val="FF0000"/>
                </a:solidFill>
                <a:latin typeface="Cambria"/>
                <a:cs typeface="Cambria"/>
              </a:rPr>
              <a:t>результатов </a:t>
            </a:r>
            <a:r>
              <a:rPr sz="2800" spc="7" dirty="0">
                <a:solidFill>
                  <a:srgbClr val="FF0000"/>
                </a:solidFill>
                <a:latin typeface="Cambria"/>
                <a:cs typeface="Cambria"/>
              </a:rPr>
              <a:t>не </a:t>
            </a:r>
            <a:r>
              <a:rPr sz="2800" dirty="0">
                <a:solidFill>
                  <a:srgbClr val="FF0000"/>
                </a:solidFill>
                <a:latin typeface="Cambria"/>
                <a:cs typeface="Cambria"/>
              </a:rPr>
              <a:t>более </a:t>
            </a:r>
            <a:r>
              <a:rPr sz="2800" spc="-7" dirty="0">
                <a:solidFill>
                  <a:srgbClr val="FF0000"/>
                </a:solidFill>
                <a:latin typeface="Cambria"/>
                <a:cs typeface="Cambria"/>
              </a:rPr>
              <a:t>чем </a:t>
            </a:r>
            <a:r>
              <a:rPr sz="2800" spc="-7" dirty="0" err="1">
                <a:solidFill>
                  <a:srgbClr val="FF0000"/>
                </a:solidFill>
                <a:latin typeface="Cambria"/>
                <a:cs typeface="Cambria"/>
              </a:rPr>
              <a:t>по</a:t>
            </a:r>
            <a:r>
              <a:rPr sz="2800" spc="-7" dirty="0">
                <a:solidFill>
                  <a:srgbClr val="FF0000"/>
                </a:solidFill>
                <a:latin typeface="Cambria"/>
                <a:cs typeface="Cambria"/>
              </a:rPr>
              <a:t> </a:t>
            </a:r>
            <a:r>
              <a:rPr sz="2800" dirty="0">
                <a:solidFill>
                  <a:srgbClr val="FF0000"/>
                </a:solidFill>
                <a:latin typeface="Cambria"/>
                <a:cs typeface="Cambria"/>
              </a:rPr>
              <a:t> </a:t>
            </a:r>
            <a:r>
              <a:rPr lang="ru-RU" sz="2800" dirty="0">
                <a:solidFill>
                  <a:srgbClr val="FF0000"/>
                </a:solidFill>
                <a:latin typeface="Cambria"/>
                <a:cs typeface="Cambria"/>
              </a:rPr>
              <a:t>одному</a:t>
            </a:r>
            <a:r>
              <a:rPr sz="2800" spc="253" dirty="0">
                <a:solidFill>
                  <a:srgbClr val="FF0000"/>
                </a:solidFill>
                <a:latin typeface="Cambria"/>
                <a:cs typeface="Cambria"/>
              </a:rPr>
              <a:t> </a:t>
            </a:r>
            <a:r>
              <a:rPr sz="2800" spc="-7" dirty="0">
                <a:solidFill>
                  <a:srgbClr val="FF0000"/>
                </a:solidFill>
                <a:latin typeface="Cambria"/>
                <a:cs typeface="Cambria"/>
              </a:rPr>
              <a:t>учебным</a:t>
            </a:r>
            <a:r>
              <a:rPr sz="2800" spc="247" dirty="0">
                <a:solidFill>
                  <a:srgbClr val="FF0000"/>
                </a:solidFill>
                <a:latin typeface="Cambria"/>
                <a:cs typeface="Cambria"/>
              </a:rPr>
              <a:t> </a:t>
            </a:r>
            <a:r>
              <a:rPr sz="2800" spc="-7" dirty="0">
                <a:solidFill>
                  <a:srgbClr val="FF0000"/>
                </a:solidFill>
                <a:latin typeface="Cambria"/>
                <a:cs typeface="Cambria"/>
              </a:rPr>
              <a:t>предметам</a:t>
            </a:r>
            <a:r>
              <a:rPr sz="2800" spc="253" dirty="0">
                <a:solidFill>
                  <a:srgbClr val="FF0000"/>
                </a:solidFill>
                <a:latin typeface="Cambria"/>
                <a:cs typeface="Cambria"/>
              </a:rPr>
              <a:t> </a:t>
            </a:r>
            <a:r>
              <a:rPr sz="2800" spc="-7" dirty="0">
                <a:solidFill>
                  <a:srgbClr val="000713"/>
                </a:solidFill>
                <a:latin typeface="Cambria"/>
                <a:cs typeface="Cambria"/>
              </a:rPr>
              <a:t>(из</a:t>
            </a:r>
            <a:r>
              <a:rPr sz="2800" spc="247" dirty="0">
                <a:solidFill>
                  <a:srgbClr val="000713"/>
                </a:solidFill>
                <a:latin typeface="Cambria"/>
                <a:cs typeface="Cambria"/>
              </a:rPr>
              <a:t> </a:t>
            </a:r>
            <a:r>
              <a:rPr sz="2800" dirty="0" err="1">
                <a:solidFill>
                  <a:srgbClr val="000713"/>
                </a:solidFill>
                <a:latin typeface="Cambria"/>
                <a:cs typeface="Cambria"/>
              </a:rPr>
              <a:t>числа</a:t>
            </a:r>
            <a:r>
              <a:rPr sz="2800" spc="253" dirty="0">
                <a:solidFill>
                  <a:srgbClr val="000713"/>
                </a:solidFill>
                <a:latin typeface="Cambria"/>
                <a:cs typeface="Cambria"/>
              </a:rPr>
              <a:t> </a:t>
            </a:r>
            <a:r>
              <a:rPr sz="2800" spc="-13" dirty="0" err="1">
                <a:solidFill>
                  <a:srgbClr val="000713"/>
                </a:solidFill>
                <a:latin typeface="Cambria"/>
                <a:cs typeface="Cambria"/>
              </a:rPr>
              <a:t>обязательных</a:t>
            </a:r>
            <a:r>
              <a:rPr lang="ru-RU" sz="2800" spc="-13" dirty="0">
                <a:solidFill>
                  <a:srgbClr val="000713"/>
                </a:solidFill>
                <a:latin typeface="Cambria"/>
                <a:cs typeface="Cambria"/>
              </a:rPr>
              <a:t>),</a:t>
            </a:r>
            <a:r>
              <a:rPr lang="ru-RU" sz="2800" dirty="0">
                <a:solidFill>
                  <a:srgbClr val="000713"/>
                </a:solidFill>
                <a:latin typeface="Cambria"/>
                <a:cs typeface="Cambria"/>
              </a:rPr>
              <a:t> они б</a:t>
            </a:r>
            <a:r>
              <a:rPr lang="ru-RU" sz="2800" spc="-253" dirty="0">
                <a:solidFill>
                  <a:srgbClr val="000713"/>
                </a:solidFill>
                <a:latin typeface="Cambria"/>
                <a:cs typeface="Cambria"/>
              </a:rPr>
              <a:t>у</a:t>
            </a:r>
            <a:r>
              <a:rPr lang="ru-RU" sz="2800" dirty="0">
                <a:solidFill>
                  <a:srgbClr val="000713"/>
                </a:solidFill>
                <a:latin typeface="Cambria"/>
                <a:cs typeface="Cambria"/>
              </a:rPr>
              <a:t>дут </a:t>
            </a:r>
            <a:r>
              <a:rPr lang="ru-RU" sz="2800" spc="-7" dirty="0">
                <a:solidFill>
                  <a:srgbClr val="000713"/>
                </a:solidFill>
                <a:latin typeface="Cambria"/>
                <a:cs typeface="Cambria"/>
              </a:rPr>
              <a:t>пов</a:t>
            </a:r>
            <a:r>
              <a:rPr lang="ru-RU" sz="2800" spc="-80" dirty="0">
                <a:solidFill>
                  <a:srgbClr val="000713"/>
                </a:solidFill>
                <a:latin typeface="Cambria"/>
                <a:cs typeface="Cambria"/>
              </a:rPr>
              <a:t>т</a:t>
            </a:r>
            <a:r>
              <a:rPr lang="ru-RU" sz="2800" spc="-7" dirty="0">
                <a:solidFill>
                  <a:srgbClr val="000713"/>
                </a:solidFill>
                <a:latin typeface="Cambria"/>
                <a:cs typeface="Cambria"/>
              </a:rPr>
              <a:t>орно </a:t>
            </a:r>
            <a:r>
              <a:rPr lang="ru-RU" sz="2800" dirty="0">
                <a:solidFill>
                  <a:srgbClr val="000713"/>
                </a:solidFill>
                <a:latin typeface="Cambria"/>
                <a:cs typeface="Cambria"/>
              </a:rPr>
              <a:t>допущены к сд</a:t>
            </a:r>
            <a:r>
              <a:rPr lang="ru-RU" sz="2800" spc="-120" dirty="0">
                <a:solidFill>
                  <a:srgbClr val="000713"/>
                </a:solidFill>
                <a:latin typeface="Cambria"/>
                <a:cs typeface="Cambria"/>
              </a:rPr>
              <a:t>а</a:t>
            </a:r>
            <a:r>
              <a:rPr lang="ru-RU" sz="2800" dirty="0">
                <a:solidFill>
                  <a:srgbClr val="000713"/>
                </a:solidFill>
                <a:latin typeface="Cambria"/>
                <a:cs typeface="Cambria"/>
              </a:rPr>
              <a:t>че </a:t>
            </a:r>
            <a:r>
              <a:rPr lang="ru-RU" sz="2800" spc="-7" dirty="0">
                <a:solidFill>
                  <a:srgbClr val="000713"/>
                </a:solidFill>
                <a:latin typeface="Cambria"/>
                <a:cs typeface="Cambria"/>
              </a:rPr>
              <a:t>ГИ</a:t>
            </a:r>
            <a:r>
              <a:rPr lang="ru-RU" sz="2800" spc="7" dirty="0">
                <a:solidFill>
                  <a:srgbClr val="000713"/>
                </a:solidFill>
                <a:latin typeface="Cambria"/>
                <a:cs typeface="Cambria"/>
              </a:rPr>
              <a:t>А</a:t>
            </a:r>
            <a:r>
              <a:rPr lang="ru-RU" sz="2800" spc="-7" dirty="0">
                <a:solidFill>
                  <a:srgbClr val="000713"/>
                </a:solidFill>
                <a:latin typeface="Cambria"/>
                <a:cs typeface="Cambria"/>
              </a:rPr>
              <a:t>-</a:t>
            </a:r>
            <a:r>
              <a:rPr lang="ru-RU" sz="2800" dirty="0">
                <a:solidFill>
                  <a:srgbClr val="000713"/>
                </a:solidFill>
                <a:latin typeface="Cambria"/>
                <a:cs typeface="Cambria"/>
              </a:rPr>
              <a:t>9 по </a:t>
            </a:r>
            <a:r>
              <a:rPr lang="ru-RU" sz="2800" spc="-33" dirty="0">
                <a:solidFill>
                  <a:srgbClr val="000713"/>
                </a:solidFill>
                <a:latin typeface="Cambria"/>
                <a:cs typeface="Cambria"/>
              </a:rPr>
              <a:t>с</a:t>
            </a:r>
            <a:r>
              <a:rPr lang="ru-RU" sz="2800" spc="-20" dirty="0">
                <a:solidFill>
                  <a:srgbClr val="000713"/>
                </a:solidFill>
                <a:latin typeface="Cambria"/>
                <a:cs typeface="Cambria"/>
              </a:rPr>
              <a:t>оо</a:t>
            </a:r>
            <a:r>
              <a:rPr lang="ru-RU" sz="2800" dirty="0">
                <a:solidFill>
                  <a:srgbClr val="000713"/>
                </a:solidFill>
                <a:latin typeface="Cambria"/>
                <a:cs typeface="Cambria"/>
              </a:rPr>
              <a:t>т</a:t>
            </a:r>
            <a:r>
              <a:rPr lang="ru-RU" sz="2800" spc="-13" dirty="0">
                <a:solidFill>
                  <a:srgbClr val="000713"/>
                </a:solidFill>
                <a:latin typeface="Cambria"/>
                <a:cs typeface="Cambria"/>
              </a:rPr>
              <a:t>в</a:t>
            </a:r>
            <a:r>
              <a:rPr lang="ru-RU" sz="2800" dirty="0">
                <a:solidFill>
                  <a:srgbClr val="000713"/>
                </a:solidFill>
                <a:latin typeface="Cambria"/>
                <a:cs typeface="Cambria"/>
              </a:rPr>
              <a:t>е</a:t>
            </a:r>
            <a:r>
              <a:rPr lang="ru-RU" sz="2800" spc="-73" dirty="0">
                <a:solidFill>
                  <a:srgbClr val="000713"/>
                </a:solidFill>
                <a:latin typeface="Cambria"/>
                <a:cs typeface="Cambria"/>
              </a:rPr>
              <a:t>т</a:t>
            </a:r>
            <a:r>
              <a:rPr lang="ru-RU" sz="2800" dirty="0">
                <a:solidFill>
                  <a:srgbClr val="000713"/>
                </a:solidFill>
                <a:latin typeface="Cambria"/>
                <a:cs typeface="Cambria"/>
              </a:rPr>
              <a:t>ст</a:t>
            </a:r>
            <a:r>
              <a:rPr lang="ru-RU" sz="2800" spc="7" dirty="0">
                <a:solidFill>
                  <a:srgbClr val="000713"/>
                </a:solidFill>
                <a:latin typeface="Cambria"/>
                <a:cs typeface="Cambria"/>
              </a:rPr>
              <a:t>в</a:t>
            </a:r>
            <a:r>
              <a:rPr lang="ru-RU" sz="2800" dirty="0">
                <a:solidFill>
                  <a:srgbClr val="000713"/>
                </a:solidFill>
                <a:latin typeface="Cambria"/>
                <a:cs typeface="Cambria"/>
              </a:rPr>
              <a:t>у</a:t>
            </a:r>
            <a:r>
              <a:rPr lang="ru-RU" sz="2800" spc="7" dirty="0">
                <a:solidFill>
                  <a:srgbClr val="000713"/>
                </a:solidFill>
                <a:latin typeface="Cambria"/>
                <a:cs typeface="Cambria"/>
              </a:rPr>
              <a:t>ю</a:t>
            </a:r>
            <a:r>
              <a:rPr lang="ru-RU" sz="2800" spc="-7" dirty="0">
                <a:solidFill>
                  <a:srgbClr val="000713"/>
                </a:solidFill>
                <a:latin typeface="Cambria"/>
                <a:cs typeface="Cambria"/>
              </a:rPr>
              <a:t>щим учебным предметам в текущем году в резервные сроки.</a:t>
            </a:r>
          </a:p>
          <a:p>
            <a:pPr marL="474133" marR="6773" indent="-457200" algn="just">
              <a:spcBef>
                <a:spcPts val="773"/>
              </a:spcBef>
              <a:buFont typeface="Wingdings" panose="05000000000000000000" pitchFamily="2" charset="2"/>
              <a:buChar char="§"/>
            </a:pPr>
            <a:r>
              <a:rPr lang="ru-RU" sz="2800" spc="-7" dirty="0">
                <a:solidFill>
                  <a:srgbClr val="000713"/>
                </a:solidFill>
                <a:latin typeface="Cambria"/>
                <a:cs typeface="Cambria"/>
              </a:rPr>
              <a:t>Русский язык -</a:t>
            </a:r>
            <a:r>
              <a:rPr lang="ru-RU" sz="2800" spc="-7" dirty="0">
                <a:solidFill>
                  <a:srgbClr val="C00000"/>
                </a:solidFill>
                <a:latin typeface="Cambria"/>
                <a:cs typeface="Cambria"/>
              </a:rPr>
              <a:t>24 июня?</a:t>
            </a:r>
          </a:p>
          <a:p>
            <a:pPr marL="474133" marR="6773" indent="-457200" algn="just">
              <a:spcBef>
                <a:spcPts val="773"/>
              </a:spcBef>
              <a:buFont typeface="Wingdings" panose="05000000000000000000" pitchFamily="2" charset="2"/>
              <a:buChar char="§"/>
            </a:pPr>
            <a:r>
              <a:rPr lang="ru-RU" sz="2800" spc="-7" dirty="0">
                <a:solidFill>
                  <a:srgbClr val="000713"/>
                </a:solidFill>
                <a:latin typeface="Cambria"/>
                <a:cs typeface="Cambria"/>
              </a:rPr>
              <a:t>Математика- </a:t>
            </a:r>
            <a:r>
              <a:rPr lang="ru-RU" sz="2800" spc="-7" dirty="0">
                <a:solidFill>
                  <a:srgbClr val="C00000"/>
                </a:solidFill>
                <a:latin typeface="Cambria"/>
                <a:cs typeface="Cambria"/>
              </a:rPr>
              <a:t>27 июня?</a:t>
            </a:r>
            <a:endParaRPr sz="2800" dirty="0">
              <a:solidFill>
                <a:srgbClr val="C00000"/>
              </a:solidFill>
              <a:latin typeface="Cambria"/>
              <a:cs typeface="Cambria"/>
            </a:endParaRPr>
          </a:p>
        </p:txBody>
      </p:sp>
    </p:spTree>
    <p:extLst>
      <p:ext uri="{BB962C8B-B14F-4D97-AF65-F5344CB8AC3E}">
        <p14:creationId xmlns:p14="http://schemas.microsoft.com/office/powerpoint/2010/main" val="2675121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564368" y="1359297"/>
            <a:ext cx="11399520" cy="5259773"/>
          </a:xfrm>
          <a:prstGeom prst="rect">
            <a:avLst/>
          </a:prstGeom>
        </p:spPr>
        <p:txBody>
          <a:bodyPr vert="horz" wrap="square" lIns="0" tIns="12065" rIns="0" bIns="0" rtlCol="0">
            <a:spAutoFit/>
          </a:bodyPr>
          <a:lstStyle/>
          <a:p>
            <a:pPr marL="12700" marR="274955" algn="just">
              <a:spcBef>
                <a:spcPts val="95"/>
              </a:spcBef>
            </a:pPr>
            <a:r>
              <a:rPr dirty="0"/>
              <a:t>По</a:t>
            </a:r>
            <a:r>
              <a:rPr spc="-80" dirty="0"/>
              <a:t> </a:t>
            </a:r>
            <a:r>
              <a:rPr dirty="0"/>
              <a:t>решению</a:t>
            </a:r>
            <a:r>
              <a:rPr spc="-70" dirty="0"/>
              <a:t> </a:t>
            </a:r>
            <a:r>
              <a:rPr dirty="0"/>
              <a:t>ГЭК</a:t>
            </a:r>
            <a:r>
              <a:rPr spc="-75" dirty="0"/>
              <a:t> </a:t>
            </a:r>
            <a:r>
              <a:rPr b="1" dirty="0">
                <a:latin typeface="Calibri"/>
                <a:cs typeface="Calibri"/>
              </a:rPr>
              <a:t>повторно</a:t>
            </a:r>
            <a:r>
              <a:rPr b="1" spc="-65" dirty="0"/>
              <a:t> </a:t>
            </a:r>
            <a:r>
              <a:rPr b="1" spc="-10" dirty="0"/>
              <a:t>допускаются</a:t>
            </a:r>
            <a:r>
              <a:rPr b="1" spc="-45" dirty="0"/>
              <a:t> </a:t>
            </a:r>
            <a:r>
              <a:rPr dirty="0"/>
              <a:t>к</a:t>
            </a:r>
            <a:r>
              <a:rPr spc="-85" dirty="0"/>
              <a:t> </a:t>
            </a:r>
            <a:r>
              <a:rPr dirty="0"/>
              <a:t>сдаче</a:t>
            </a:r>
            <a:r>
              <a:rPr spc="-80" dirty="0"/>
              <a:t> </a:t>
            </a:r>
            <a:r>
              <a:rPr dirty="0"/>
              <a:t>ГИА</a:t>
            </a:r>
            <a:r>
              <a:rPr spc="-80" dirty="0"/>
              <a:t> </a:t>
            </a:r>
            <a:r>
              <a:rPr spc="-50" dirty="0"/>
              <a:t>в </a:t>
            </a:r>
            <a:r>
              <a:rPr spc="-10" dirty="0"/>
              <a:t>текущем</a:t>
            </a:r>
            <a:r>
              <a:rPr spc="-85" dirty="0"/>
              <a:t> </a:t>
            </a:r>
            <a:r>
              <a:rPr dirty="0"/>
              <a:t>учебном</a:t>
            </a:r>
            <a:r>
              <a:rPr spc="-70" dirty="0"/>
              <a:t> </a:t>
            </a:r>
            <a:r>
              <a:rPr spc="-20" dirty="0"/>
              <a:t>году</a:t>
            </a:r>
            <a:r>
              <a:rPr spc="-95" dirty="0"/>
              <a:t> </a:t>
            </a:r>
            <a:r>
              <a:rPr dirty="0"/>
              <a:t>в</a:t>
            </a:r>
            <a:r>
              <a:rPr spc="-75" dirty="0"/>
              <a:t> </a:t>
            </a:r>
            <a:r>
              <a:rPr lang="ru-RU" spc="-25" dirty="0"/>
              <a:t>резервные </a:t>
            </a:r>
            <a:r>
              <a:rPr spc="-75" dirty="0"/>
              <a:t> </a:t>
            </a:r>
            <a:r>
              <a:rPr spc="-10" dirty="0" err="1"/>
              <a:t>сроки</a:t>
            </a:r>
            <a:r>
              <a:rPr lang="ru-RU" spc="-10" dirty="0"/>
              <a:t> </a:t>
            </a:r>
            <a:r>
              <a:rPr spc="-10" dirty="0" err="1"/>
              <a:t>обучающиеся</a:t>
            </a:r>
            <a:r>
              <a:rPr spc="-10" dirty="0"/>
              <a:t>:</a:t>
            </a:r>
          </a:p>
          <a:p>
            <a:pPr marL="354965" marR="288925" indent="-342900" algn="just">
              <a:spcBef>
                <a:spcPts val="625"/>
              </a:spcBef>
              <a:buFont typeface="Arial"/>
              <a:buChar char="•"/>
              <a:tabLst>
                <a:tab pos="354965" algn="l"/>
                <a:tab pos="355600" algn="l"/>
              </a:tabLst>
            </a:pPr>
            <a:r>
              <a:rPr sz="2600" dirty="0" err="1"/>
              <a:t>не</a:t>
            </a:r>
            <a:r>
              <a:rPr sz="2600" spc="-40" dirty="0"/>
              <a:t> </a:t>
            </a:r>
            <a:r>
              <a:rPr sz="2600" dirty="0"/>
              <a:t>явившиеся</a:t>
            </a:r>
            <a:r>
              <a:rPr sz="2600" spc="-30" dirty="0"/>
              <a:t> </a:t>
            </a:r>
            <a:r>
              <a:rPr sz="2600" dirty="0"/>
              <a:t>на</a:t>
            </a:r>
            <a:r>
              <a:rPr sz="2600" spc="-25" dirty="0"/>
              <a:t> </a:t>
            </a:r>
            <a:r>
              <a:rPr sz="2600" dirty="0"/>
              <a:t>экзамены</a:t>
            </a:r>
            <a:r>
              <a:rPr sz="2600" spc="-55" dirty="0"/>
              <a:t> </a:t>
            </a:r>
            <a:r>
              <a:rPr sz="2600" dirty="0"/>
              <a:t>по</a:t>
            </a:r>
            <a:r>
              <a:rPr sz="2600" spc="-25" dirty="0"/>
              <a:t> </a:t>
            </a:r>
            <a:r>
              <a:rPr sz="2600" dirty="0"/>
              <a:t>уважительным</a:t>
            </a:r>
            <a:r>
              <a:rPr sz="2600" spc="-45" dirty="0"/>
              <a:t> </a:t>
            </a:r>
            <a:r>
              <a:rPr sz="2600" spc="-10" dirty="0"/>
              <a:t>причинам </a:t>
            </a:r>
            <a:r>
              <a:rPr sz="2600" dirty="0"/>
              <a:t>(болезнь</a:t>
            </a:r>
            <a:r>
              <a:rPr sz="2600" spc="-50" dirty="0"/>
              <a:t> </a:t>
            </a:r>
            <a:r>
              <a:rPr sz="2600" dirty="0"/>
              <a:t>или</a:t>
            </a:r>
            <a:r>
              <a:rPr sz="2600" spc="-35" dirty="0"/>
              <a:t> </a:t>
            </a:r>
            <a:r>
              <a:rPr sz="2600" dirty="0"/>
              <a:t>иные</a:t>
            </a:r>
            <a:r>
              <a:rPr sz="2600" spc="-45" dirty="0"/>
              <a:t> </a:t>
            </a:r>
            <a:r>
              <a:rPr sz="2600" spc="-10" dirty="0"/>
              <a:t>обстоятельства, подтвержденные документально);</a:t>
            </a:r>
            <a:endParaRPr sz="2600" dirty="0"/>
          </a:p>
          <a:p>
            <a:pPr marL="354965" marR="266065" indent="-342900" algn="just">
              <a:spcBef>
                <a:spcPts val="625"/>
              </a:spcBef>
              <a:buFont typeface="Arial"/>
              <a:buChar char="•"/>
              <a:tabLst>
                <a:tab pos="354965" algn="l"/>
                <a:tab pos="355600" algn="l"/>
              </a:tabLst>
            </a:pPr>
            <a:r>
              <a:rPr sz="2600" dirty="0"/>
              <a:t>не</a:t>
            </a:r>
            <a:r>
              <a:rPr sz="2600" spc="-50" dirty="0"/>
              <a:t> </a:t>
            </a:r>
            <a:r>
              <a:rPr sz="2600" dirty="0"/>
              <a:t>завершившие</a:t>
            </a:r>
            <a:r>
              <a:rPr sz="2600" spc="-50" dirty="0"/>
              <a:t> </a:t>
            </a:r>
            <a:r>
              <a:rPr sz="2600" dirty="0"/>
              <a:t>выполнение</a:t>
            </a:r>
            <a:r>
              <a:rPr sz="2600" spc="-65" dirty="0"/>
              <a:t> </a:t>
            </a:r>
            <a:r>
              <a:rPr sz="2600" dirty="0"/>
              <a:t>экзаменационной</a:t>
            </a:r>
            <a:r>
              <a:rPr sz="2600" spc="-65" dirty="0"/>
              <a:t> </a:t>
            </a:r>
            <a:r>
              <a:rPr sz="2600" spc="-10" dirty="0"/>
              <a:t>работы </a:t>
            </a:r>
            <a:r>
              <a:rPr sz="2600" dirty="0"/>
              <a:t>по</a:t>
            </a:r>
            <a:r>
              <a:rPr sz="2600" spc="-45" dirty="0"/>
              <a:t> </a:t>
            </a:r>
            <a:r>
              <a:rPr sz="2600" dirty="0"/>
              <a:t>уважительным</a:t>
            </a:r>
            <a:r>
              <a:rPr sz="2600" spc="-60" dirty="0"/>
              <a:t> </a:t>
            </a:r>
            <a:r>
              <a:rPr sz="2600" dirty="0"/>
              <a:t>причинам</a:t>
            </a:r>
            <a:r>
              <a:rPr sz="2600" spc="-70" dirty="0"/>
              <a:t> </a:t>
            </a:r>
            <a:r>
              <a:rPr sz="2600" dirty="0"/>
              <a:t>(болезнь</a:t>
            </a:r>
            <a:r>
              <a:rPr sz="2600" spc="-55" dirty="0"/>
              <a:t> </a:t>
            </a:r>
            <a:r>
              <a:rPr sz="2600" dirty="0"/>
              <a:t>или</a:t>
            </a:r>
            <a:r>
              <a:rPr sz="2600" spc="-55" dirty="0"/>
              <a:t> </a:t>
            </a:r>
            <a:r>
              <a:rPr sz="2600" spc="-20" dirty="0"/>
              <a:t>иные </a:t>
            </a:r>
            <a:r>
              <a:rPr sz="2600" spc="-10" dirty="0"/>
              <a:t>обстоятельства,</a:t>
            </a:r>
            <a:r>
              <a:rPr sz="2600" spc="-40" dirty="0"/>
              <a:t> </a:t>
            </a:r>
            <a:r>
              <a:rPr sz="2600" spc="-10" dirty="0"/>
              <a:t>подтвержденные</a:t>
            </a:r>
            <a:r>
              <a:rPr sz="2600" spc="-75" dirty="0"/>
              <a:t> </a:t>
            </a:r>
            <a:r>
              <a:rPr sz="2600" spc="-10" dirty="0" err="1"/>
              <a:t>документально</a:t>
            </a:r>
            <a:r>
              <a:rPr sz="2600" spc="-10" dirty="0"/>
              <a:t>);</a:t>
            </a:r>
            <a:endParaRPr lang="ru-RU" sz="2600" spc="-10" dirty="0"/>
          </a:p>
          <a:p>
            <a:pPr marL="354965" marR="5080" indent="-342900" algn="just">
              <a:spcBef>
                <a:spcPts val="645"/>
              </a:spcBef>
              <a:buFont typeface="Arial"/>
              <a:buChar char="•"/>
              <a:tabLst>
                <a:tab pos="354965" algn="l"/>
                <a:tab pos="355600" algn="l"/>
              </a:tabLst>
            </a:pPr>
            <a:r>
              <a:rPr lang="ru-RU" sz="2600" kern="0" dirty="0">
                <a:solidFill>
                  <a:srgbClr val="17375E"/>
                </a:solidFill>
                <a:latin typeface="Calibri"/>
                <a:cs typeface="Calibri"/>
              </a:rPr>
              <a:t>апелляция</a:t>
            </a:r>
            <a:r>
              <a:rPr lang="ru-RU" sz="2600" kern="0" spc="-105" dirty="0">
                <a:solidFill>
                  <a:srgbClr val="17375E"/>
                </a:solidFill>
                <a:latin typeface="Calibri"/>
                <a:cs typeface="Calibri"/>
              </a:rPr>
              <a:t> </a:t>
            </a:r>
            <a:r>
              <a:rPr lang="ru-RU" sz="2600" kern="0" dirty="0">
                <a:solidFill>
                  <a:srgbClr val="17375E"/>
                </a:solidFill>
                <a:latin typeface="Calibri"/>
                <a:cs typeface="Calibri"/>
              </a:rPr>
              <a:t>которых</a:t>
            </a:r>
            <a:r>
              <a:rPr lang="ru-RU" sz="2600" kern="0" spc="-85" dirty="0">
                <a:solidFill>
                  <a:srgbClr val="17375E"/>
                </a:solidFill>
                <a:latin typeface="Calibri"/>
                <a:cs typeface="Calibri"/>
              </a:rPr>
              <a:t> </a:t>
            </a:r>
            <a:r>
              <a:rPr lang="ru-RU" sz="2600" kern="0" dirty="0">
                <a:solidFill>
                  <a:srgbClr val="17375E"/>
                </a:solidFill>
                <a:latin typeface="Calibri"/>
                <a:cs typeface="Calibri"/>
              </a:rPr>
              <a:t>о</a:t>
            </a:r>
            <a:r>
              <a:rPr lang="ru-RU" sz="2600" kern="0" spc="-65" dirty="0">
                <a:solidFill>
                  <a:srgbClr val="17375E"/>
                </a:solidFill>
                <a:latin typeface="Calibri"/>
                <a:cs typeface="Calibri"/>
              </a:rPr>
              <a:t> </a:t>
            </a:r>
            <a:r>
              <a:rPr lang="ru-RU" sz="2600" kern="0" dirty="0">
                <a:solidFill>
                  <a:srgbClr val="17375E"/>
                </a:solidFill>
                <a:latin typeface="Calibri"/>
                <a:cs typeface="Calibri"/>
              </a:rPr>
              <a:t>нарушении</a:t>
            </a:r>
            <a:r>
              <a:rPr lang="ru-RU" sz="2600" kern="0" spc="-95" dirty="0">
                <a:solidFill>
                  <a:srgbClr val="17375E"/>
                </a:solidFill>
                <a:latin typeface="Calibri"/>
                <a:cs typeface="Calibri"/>
              </a:rPr>
              <a:t> </a:t>
            </a:r>
            <a:r>
              <a:rPr lang="ru-RU" sz="2600" kern="0" dirty="0">
                <a:solidFill>
                  <a:srgbClr val="17375E"/>
                </a:solidFill>
                <a:latin typeface="Calibri"/>
                <a:cs typeface="Calibri"/>
              </a:rPr>
              <a:t>установленного</a:t>
            </a:r>
            <a:r>
              <a:rPr lang="ru-RU" sz="2600" kern="0" spc="-80" dirty="0">
                <a:solidFill>
                  <a:srgbClr val="17375E"/>
                </a:solidFill>
                <a:latin typeface="Calibri"/>
                <a:cs typeface="Calibri"/>
              </a:rPr>
              <a:t> </a:t>
            </a:r>
            <a:r>
              <a:rPr lang="ru-RU" sz="2600" kern="0" spc="-10" dirty="0">
                <a:solidFill>
                  <a:srgbClr val="17375E"/>
                </a:solidFill>
                <a:latin typeface="Calibri"/>
                <a:cs typeface="Calibri"/>
              </a:rPr>
              <a:t>порядка </a:t>
            </a:r>
            <a:r>
              <a:rPr lang="ru-RU" sz="2600" kern="0" dirty="0">
                <a:solidFill>
                  <a:srgbClr val="17375E"/>
                </a:solidFill>
                <a:latin typeface="Calibri"/>
                <a:cs typeface="Calibri"/>
              </a:rPr>
              <a:t>проведения</a:t>
            </a:r>
            <a:r>
              <a:rPr lang="ru-RU" sz="2600" kern="0" spc="-85" dirty="0">
                <a:solidFill>
                  <a:srgbClr val="17375E"/>
                </a:solidFill>
                <a:latin typeface="Calibri"/>
                <a:cs typeface="Calibri"/>
              </a:rPr>
              <a:t> </a:t>
            </a:r>
            <a:r>
              <a:rPr lang="ru-RU" sz="2600" kern="0" dirty="0">
                <a:solidFill>
                  <a:srgbClr val="17375E"/>
                </a:solidFill>
                <a:latin typeface="Calibri"/>
                <a:cs typeface="Calibri"/>
              </a:rPr>
              <a:t>ГИА</a:t>
            </a:r>
            <a:r>
              <a:rPr lang="ru-RU" sz="2600" kern="0" spc="-70" dirty="0">
                <a:solidFill>
                  <a:srgbClr val="17375E"/>
                </a:solidFill>
                <a:latin typeface="Calibri"/>
                <a:cs typeface="Calibri"/>
              </a:rPr>
              <a:t> </a:t>
            </a:r>
            <a:r>
              <a:rPr lang="ru-RU" sz="2600" kern="0" spc="-10" dirty="0">
                <a:solidFill>
                  <a:srgbClr val="17375E"/>
                </a:solidFill>
                <a:latin typeface="Calibri"/>
                <a:cs typeface="Calibri"/>
              </a:rPr>
              <a:t>конфликтной</a:t>
            </a:r>
            <a:r>
              <a:rPr lang="ru-RU" sz="2600" kern="0" spc="-70" dirty="0">
                <a:solidFill>
                  <a:srgbClr val="17375E"/>
                </a:solidFill>
                <a:latin typeface="Calibri"/>
                <a:cs typeface="Calibri"/>
              </a:rPr>
              <a:t> </a:t>
            </a:r>
            <a:r>
              <a:rPr lang="ru-RU" sz="2600" kern="0" dirty="0">
                <a:solidFill>
                  <a:srgbClr val="17375E"/>
                </a:solidFill>
                <a:latin typeface="Calibri"/>
                <a:cs typeface="Calibri"/>
              </a:rPr>
              <a:t>комиссией</a:t>
            </a:r>
            <a:r>
              <a:rPr lang="ru-RU" sz="2600" kern="0" spc="-95" dirty="0">
                <a:solidFill>
                  <a:srgbClr val="17375E"/>
                </a:solidFill>
                <a:latin typeface="Calibri"/>
                <a:cs typeface="Calibri"/>
              </a:rPr>
              <a:t> </a:t>
            </a:r>
            <a:r>
              <a:rPr lang="ru-RU" sz="2600" kern="0" spc="-20" dirty="0">
                <a:solidFill>
                  <a:srgbClr val="17375E"/>
                </a:solidFill>
                <a:latin typeface="Calibri"/>
                <a:cs typeface="Calibri"/>
              </a:rPr>
              <a:t>была </a:t>
            </a:r>
            <a:r>
              <a:rPr lang="ru-RU" sz="2600" kern="0" spc="-10" dirty="0">
                <a:solidFill>
                  <a:srgbClr val="17375E"/>
                </a:solidFill>
                <a:latin typeface="Calibri"/>
                <a:cs typeface="Calibri"/>
              </a:rPr>
              <a:t>удовлетворена;</a:t>
            </a:r>
            <a:endParaRPr lang="ru-RU" sz="2600" kern="0" dirty="0">
              <a:solidFill>
                <a:sysClr val="windowText" lastClr="000000"/>
              </a:solidFill>
              <a:latin typeface="Calibri"/>
              <a:cs typeface="Calibri"/>
            </a:endParaRPr>
          </a:p>
          <a:p>
            <a:pPr marL="354965" marR="396875" indent="-342900" algn="just">
              <a:spcBef>
                <a:spcPts val="625"/>
              </a:spcBef>
              <a:buFont typeface="Arial"/>
              <a:buChar char="•"/>
              <a:tabLst>
                <a:tab pos="354965" algn="l"/>
                <a:tab pos="355600" algn="l"/>
              </a:tabLst>
            </a:pPr>
            <a:r>
              <a:rPr lang="ru-RU" sz="2600" kern="0" spc="-20" dirty="0">
                <a:solidFill>
                  <a:srgbClr val="17375E"/>
                </a:solidFill>
                <a:latin typeface="Calibri"/>
                <a:cs typeface="Calibri"/>
              </a:rPr>
              <a:t>результаты</a:t>
            </a:r>
            <a:r>
              <a:rPr lang="ru-RU" sz="2600" kern="0" spc="-50" dirty="0">
                <a:solidFill>
                  <a:srgbClr val="17375E"/>
                </a:solidFill>
                <a:latin typeface="Calibri"/>
                <a:cs typeface="Calibri"/>
              </a:rPr>
              <a:t> </a:t>
            </a:r>
            <a:r>
              <a:rPr lang="ru-RU" sz="2600" kern="0" dirty="0">
                <a:solidFill>
                  <a:srgbClr val="17375E"/>
                </a:solidFill>
                <a:latin typeface="Calibri"/>
                <a:cs typeface="Calibri"/>
              </a:rPr>
              <a:t>которых</a:t>
            </a:r>
            <a:r>
              <a:rPr lang="ru-RU" sz="2600" kern="0" spc="-45" dirty="0">
                <a:solidFill>
                  <a:srgbClr val="17375E"/>
                </a:solidFill>
                <a:latin typeface="Calibri"/>
                <a:cs typeface="Calibri"/>
              </a:rPr>
              <a:t> </a:t>
            </a:r>
            <a:r>
              <a:rPr lang="ru-RU" sz="2600" kern="0" dirty="0">
                <a:solidFill>
                  <a:srgbClr val="17375E"/>
                </a:solidFill>
                <a:latin typeface="Calibri"/>
                <a:cs typeface="Calibri"/>
              </a:rPr>
              <a:t>были</a:t>
            </a:r>
            <a:r>
              <a:rPr lang="ru-RU" sz="2600" kern="0" spc="-65" dirty="0">
                <a:solidFill>
                  <a:srgbClr val="17375E"/>
                </a:solidFill>
                <a:latin typeface="Calibri"/>
                <a:cs typeface="Calibri"/>
              </a:rPr>
              <a:t> </a:t>
            </a:r>
            <a:r>
              <a:rPr lang="ru-RU" sz="2600" kern="0" dirty="0">
                <a:solidFill>
                  <a:srgbClr val="17375E"/>
                </a:solidFill>
                <a:latin typeface="Calibri"/>
                <a:cs typeface="Calibri"/>
              </a:rPr>
              <a:t>аннулированы</a:t>
            </a:r>
            <a:r>
              <a:rPr lang="ru-RU" sz="2600" kern="0" spc="-55" dirty="0">
                <a:solidFill>
                  <a:srgbClr val="17375E"/>
                </a:solidFill>
                <a:latin typeface="Calibri"/>
                <a:cs typeface="Calibri"/>
              </a:rPr>
              <a:t> </a:t>
            </a:r>
            <a:r>
              <a:rPr lang="ru-RU" sz="2600" kern="0" dirty="0">
                <a:solidFill>
                  <a:srgbClr val="17375E"/>
                </a:solidFill>
                <a:latin typeface="Calibri"/>
                <a:cs typeface="Calibri"/>
              </a:rPr>
              <a:t>ГЭК</a:t>
            </a:r>
            <a:r>
              <a:rPr lang="ru-RU" sz="2600" kern="0" spc="-55" dirty="0">
                <a:solidFill>
                  <a:srgbClr val="17375E"/>
                </a:solidFill>
                <a:latin typeface="Calibri"/>
                <a:cs typeface="Calibri"/>
              </a:rPr>
              <a:t> </a:t>
            </a:r>
            <a:r>
              <a:rPr lang="ru-RU" sz="2600" kern="0" dirty="0">
                <a:solidFill>
                  <a:srgbClr val="17375E"/>
                </a:solidFill>
                <a:latin typeface="Calibri"/>
                <a:cs typeface="Calibri"/>
              </a:rPr>
              <a:t>в</a:t>
            </a:r>
            <a:r>
              <a:rPr lang="ru-RU" sz="2600" kern="0" spc="-40" dirty="0">
                <a:solidFill>
                  <a:srgbClr val="17375E"/>
                </a:solidFill>
                <a:latin typeface="Calibri"/>
                <a:cs typeface="Calibri"/>
              </a:rPr>
              <a:t> </a:t>
            </a:r>
            <a:r>
              <a:rPr lang="ru-RU" sz="2600" kern="0" spc="-10" dirty="0">
                <a:solidFill>
                  <a:srgbClr val="17375E"/>
                </a:solidFill>
                <a:latin typeface="Calibri"/>
                <a:cs typeface="Calibri"/>
              </a:rPr>
              <a:t>случае </a:t>
            </a:r>
            <a:r>
              <a:rPr lang="ru-RU" sz="2600" kern="0" dirty="0">
                <a:solidFill>
                  <a:srgbClr val="17375E"/>
                </a:solidFill>
                <a:latin typeface="Calibri"/>
                <a:cs typeface="Calibri"/>
              </a:rPr>
              <a:t>выявления</a:t>
            </a:r>
            <a:r>
              <a:rPr lang="ru-RU" sz="2600" kern="0" spc="-90" dirty="0">
                <a:solidFill>
                  <a:srgbClr val="17375E"/>
                </a:solidFill>
                <a:latin typeface="Calibri"/>
                <a:cs typeface="Calibri"/>
              </a:rPr>
              <a:t> </a:t>
            </a:r>
            <a:r>
              <a:rPr lang="ru-RU" sz="2600" kern="0" dirty="0">
                <a:solidFill>
                  <a:srgbClr val="17375E"/>
                </a:solidFill>
                <a:latin typeface="Calibri"/>
                <a:cs typeface="Calibri"/>
              </a:rPr>
              <a:t>фактов</a:t>
            </a:r>
            <a:r>
              <a:rPr lang="ru-RU" sz="2600" kern="0" spc="-50" dirty="0">
                <a:solidFill>
                  <a:srgbClr val="17375E"/>
                </a:solidFill>
                <a:latin typeface="Calibri"/>
                <a:cs typeface="Calibri"/>
              </a:rPr>
              <a:t> </a:t>
            </a:r>
            <a:r>
              <a:rPr lang="ru-RU" sz="2600" kern="0" dirty="0">
                <a:solidFill>
                  <a:srgbClr val="17375E"/>
                </a:solidFill>
                <a:latin typeface="Calibri"/>
                <a:cs typeface="Calibri"/>
              </a:rPr>
              <a:t>нарушений</a:t>
            </a:r>
            <a:r>
              <a:rPr lang="ru-RU" sz="2600" kern="0" spc="-80" dirty="0">
                <a:solidFill>
                  <a:srgbClr val="17375E"/>
                </a:solidFill>
                <a:latin typeface="Calibri"/>
                <a:cs typeface="Calibri"/>
              </a:rPr>
              <a:t> </a:t>
            </a:r>
            <a:r>
              <a:rPr lang="ru-RU" sz="2600" kern="0" dirty="0">
                <a:solidFill>
                  <a:srgbClr val="17375E"/>
                </a:solidFill>
                <a:latin typeface="Calibri"/>
                <a:cs typeface="Calibri"/>
              </a:rPr>
              <a:t>установленного</a:t>
            </a:r>
            <a:r>
              <a:rPr lang="ru-RU" sz="2600" kern="0" spc="-65" dirty="0">
                <a:solidFill>
                  <a:srgbClr val="17375E"/>
                </a:solidFill>
                <a:latin typeface="Calibri"/>
                <a:cs typeface="Calibri"/>
              </a:rPr>
              <a:t> </a:t>
            </a:r>
            <a:r>
              <a:rPr lang="ru-RU" sz="2600" kern="0" spc="-10" dirty="0">
                <a:solidFill>
                  <a:srgbClr val="17375E"/>
                </a:solidFill>
                <a:latin typeface="Calibri"/>
                <a:cs typeface="Calibri"/>
              </a:rPr>
              <a:t>порядка </a:t>
            </a:r>
            <a:r>
              <a:rPr lang="ru-RU" sz="2600" kern="0" dirty="0">
                <a:solidFill>
                  <a:srgbClr val="17375E"/>
                </a:solidFill>
                <a:latin typeface="Calibri"/>
                <a:cs typeface="Calibri"/>
              </a:rPr>
              <a:t>проведения</a:t>
            </a:r>
            <a:r>
              <a:rPr lang="ru-RU" sz="2600" kern="0" spc="-70" dirty="0">
                <a:solidFill>
                  <a:srgbClr val="17375E"/>
                </a:solidFill>
                <a:latin typeface="Calibri"/>
                <a:cs typeface="Calibri"/>
              </a:rPr>
              <a:t> </a:t>
            </a:r>
            <a:r>
              <a:rPr lang="ru-RU" sz="2600" kern="0" dirty="0">
                <a:solidFill>
                  <a:srgbClr val="17375E"/>
                </a:solidFill>
                <a:latin typeface="Calibri"/>
                <a:cs typeface="Calibri"/>
              </a:rPr>
              <a:t>ГИА</a:t>
            </a:r>
            <a:r>
              <a:rPr lang="ru-RU" sz="2600" kern="0" spc="-55" dirty="0">
                <a:solidFill>
                  <a:srgbClr val="17375E"/>
                </a:solidFill>
                <a:latin typeface="Calibri"/>
                <a:cs typeface="Calibri"/>
              </a:rPr>
              <a:t> </a:t>
            </a:r>
            <a:r>
              <a:rPr lang="ru-RU" sz="2600" kern="0" dirty="0">
                <a:solidFill>
                  <a:srgbClr val="17375E"/>
                </a:solidFill>
                <a:latin typeface="Calibri"/>
                <a:cs typeface="Calibri"/>
              </a:rPr>
              <a:t>иными</a:t>
            </a:r>
            <a:r>
              <a:rPr lang="ru-RU" sz="2600" kern="0" spc="-50" dirty="0">
                <a:solidFill>
                  <a:srgbClr val="17375E"/>
                </a:solidFill>
                <a:latin typeface="Calibri"/>
                <a:cs typeface="Calibri"/>
              </a:rPr>
              <a:t> </a:t>
            </a:r>
            <a:r>
              <a:rPr lang="ru-RU" sz="2600" kern="0" spc="-10" dirty="0">
                <a:solidFill>
                  <a:srgbClr val="17375E"/>
                </a:solidFill>
                <a:latin typeface="Calibri"/>
                <a:cs typeface="Calibri"/>
              </a:rPr>
              <a:t>лицами.</a:t>
            </a:r>
            <a:endParaRPr lang="ru-RU" sz="2600" kern="0" dirty="0">
              <a:solidFill>
                <a:sysClr val="windowText" lastClr="000000"/>
              </a:solidFill>
              <a:latin typeface="Calibri"/>
              <a:cs typeface="Calibri"/>
            </a:endParaRPr>
          </a:p>
          <a:p>
            <a:pPr marL="354965" marR="266065" indent="-342900" algn="just">
              <a:spcBef>
                <a:spcPts val="625"/>
              </a:spcBef>
              <a:buFont typeface="Arial"/>
              <a:buChar char="•"/>
              <a:tabLst>
                <a:tab pos="354965" algn="l"/>
                <a:tab pos="355600" algn="l"/>
              </a:tabLst>
            </a:pPr>
            <a:endParaRPr sz="2600" dirty="0"/>
          </a:p>
        </p:txBody>
      </p:sp>
      <p:sp>
        <p:nvSpPr>
          <p:cNvPr id="4" name="object 4"/>
          <p:cNvSpPr txBox="1">
            <a:spLocks noGrp="1"/>
          </p:cNvSpPr>
          <p:nvPr>
            <p:ph type="title"/>
          </p:nvPr>
        </p:nvSpPr>
        <p:spPr>
          <a:xfrm>
            <a:off x="4514382" y="238930"/>
            <a:ext cx="5290820" cy="697230"/>
          </a:xfrm>
          <a:prstGeom prst="rect">
            <a:avLst/>
          </a:prstGeom>
        </p:spPr>
        <p:txBody>
          <a:bodyPr vert="horz" wrap="square" lIns="0" tIns="13335" rIns="0" bIns="0" rtlCol="0">
            <a:spAutoFit/>
          </a:bodyPr>
          <a:lstStyle/>
          <a:p>
            <a:pPr marL="12700">
              <a:spcBef>
                <a:spcPts val="105"/>
              </a:spcBef>
            </a:pPr>
            <a:r>
              <a:rPr b="0" dirty="0">
                <a:solidFill>
                  <a:srgbClr val="C00000"/>
                </a:solidFill>
              </a:rPr>
              <a:t>ПОВТОРНЫЙ</a:t>
            </a:r>
            <a:r>
              <a:rPr sz="4400" spc="-200" dirty="0">
                <a:solidFill>
                  <a:srgbClr val="C00000"/>
                </a:solidFill>
              </a:rPr>
              <a:t> </a:t>
            </a:r>
            <a:r>
              <a:rPr sz="4400" spc="-20" dirty="0">
                <a:solidFill>
                  <a:srgbClr val="C00000"/>
                </a:solidFill>
              </a:rPr>
              <a:t>ДОПУСК</a:t>
            </a:r>
            <a:endParaRPr sz="4400" dirty="0">
              <a:solidFill>
                <a:srgbClr val="C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0" cy="114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ject 2"/>
          <p:cNvSpPr txBox="1"/>
          <p:nvPr/>
        </p:nvSpPr>
        <p:spPr>
          <a:xfrm>
            <a:off x="948268" y="161138"/>
            <a:ext cx="10590953" cy="590697"/>
          </a:xfrm>
          <a:prstGeom prst="rect">
            <a:avLst/>
          </a:prstGeom>
        </p:spPr>
        <p:txBody>
          <a:bodyPr vert="horz" wrap="square" lIns="0" tIns="16087" rIns="0" bIns="0" rtlCol="0">
            <a:spAutoFit/>
          </a:bodyPr>
          <a:lstStyle/>
          <a:p>
            <a:pPr marL="3221486" algn="ctr">
              <a:spcBef>
                <a:spcPts val="127"/>
              </a:spcBef>
            </a:pPr>
            <a:r>
              <a:rPr lang="ru-RU" sz="3733" b="1" dirty="0">
                <a:solidFill>
                  <a:schemeClr val="bg1"/>
                </a:solidFill>
              </a:rPr>
              <a:t>РЕЗУЛЬТАТЫ ГИА</a:t>
            </a:r>
            <a:endParaRPr sz="4933" b="1" dirty="0">
              <a:solidFill>
                <a:schemeClr val="bg1"/>
              </a:solidFill>
              <a:latin typeface="Times New Roman"/>
              <a:cs typeface="Times New Roman"/>
            </a:endParaRPr>
          </a:p>
        </p:txBody>
      </p:sp>
      <p:sp>
        <p:nvSpPr>
          <p:cNvPr id="6" name="object 3"/>
          <p:cNvSpPr txBox="1"/>
          <p:nvPr/>
        </p:nvSpPr>
        <p:spPr>
          <a:xfrm>
            <a:off x="606392" y="1428737"/>
            <a:ext cx="11395149" cy="3522160"/>
          </a:xfrm>
          <a:prstGeom prst="rect">
            <a:avLst/>
          </a:prstGeom>
        </p:spPr>
        <p:txBody>
          <a:bodyPr vert="horz" wrap="square" lIns="0" tIns="16933" rIns="0" bIns="0" rtlCol="0">
            <a:spAutoFit/>
          </a:bodyPr>
          <a:lstStyle/>
          <a:p>
            <a:pPr marL="16933" marR="6773" indent="467348" algn="just">
              <a:lnSpc>
                <a:spcPct val="114999"/>
              </a:lnSpc>
              <a:spcBef>
                <a:spcPts val="133"/>
              </a:spcBef>
            </a:pPr>
            <a:r>
              <a:rPr sz="2400" spc="-7" dirty="0">
                <a:solidFill>
                  <a:srgbClr val="000713"/>
                </a:solidFill>
                <a:cs typeface="Cambria"/>
              </a:rPr>
              <a:t>Обучающимся,</a:t>
            </a:r>
            <a:r>
              <a:rPr sz="2400" dirty="0">
                <a:solidFill>
                  <a:srgbClr val="000713"/>
                </a:solidFill>
                <a:cs typeface="Cambria"/>
              </a:rPr>
              <a:t> не</a:t>
            </a:r>
            <a:r>
              <a:rPr sz="2400" spc="7" dirty="0">
                <a:solidFill>
                  <a:srgbClr val="000713"/>
                </a:solidFill>
                <a:cs typeface="Cambria"/>
              </a:rPr>
              <a:t> </a:t>
            </a:r>
            <a:r>
              <a:rPr sz="2400" spc="-7" dirty="0">
                <a:solidFill>
                  <a:srgbClr val="000713"/>
                </a:solidFill>
                <a:cs typeface="Cambria"/>
              </a:rPr>
              <a:t>прошедшим</a:t>
            </a:r>
            <a:r>
              <a:rPr sz="2400" dirty="0">
                <a:solidFill>
                  <a:srgbClr val="000713"/>
                </a:solidFill>
                <a:cs typeface="Cambria"/>
              </a:rPr>
              <a:t> </a:t>
            </a:r>
            <a:r>
              <a:rPr sz="2400" spc="-7" dirty="0">
                <a:solidFill>
                  <a:srgbClr val="000713"/>
                </a:solidFill>
                <a:cs typeface="Cambria"/>
              </a:rPr>
              <a:t>ГИА-9</a:t>
            </a:r>
            <a:r>
              <a:rPr sz="2400" dirty="0">
                <a:solidFill>
                  <a:srgbClr val="000713"/>
                </a:solidFill>
                <a:cs typeface="Cambria"/>
              </a:rPr>
              <a:t> </a:t>
            </a:r>
            <a:r>
              <a:rPr sz="2400" spc="-7" dirty="0">
                <a:solidFill>
                  <a:srgbClr val="000713"/>
                </a:solidFill>
                <a:cs typeface="Cambria"/>
              </a:rPr>
              <a:t>или </a:t>
            </a:r>
            <a:r>
              <a:rPr sz="2400" spc="-687" dirty="0">
                <a:solidFill>
                  <a:srgbClr val="000713"/>
                </a:solidFill>
                <a:cs typeface="Cambria"/>
              </a:rPr>
              <a:t> </a:t>
            </a:r>
            <a:r>
              <a:rPr sz="2400" spc="-7" dirty="0">
                <a:solidFill>
                  <a:srgbClr val="000713"/>
                </a:solidFill>
                <a:cs typeface="Cambria"/>
              </a:rPr>
              <a:t>получившим</a:t>
            </a:r>
            <a:r>
              <a:rPr sz="2400" dirty="0">
                <a:solidFill>
                  <a:srgbClr val="000713"/>
                </a:solidFill>
                <a:cs typeface="Cambria"/>
              </a:rPr>
              <a:t> на</a:t>
            </a:r>
            <a:r>
              <a:rPr sz="2400" spc="7" dirty="0">
                <a:solidFill>
                  <a:srgbClr val="000713"/>
                </a:solidFill>
                <a:cs typeface="Cambria"/>
              </a:rPr>
              <a:t> </a:t>
            </a:r>
            <a:r>
              <a:rPr sz="2400" spc="-7" dirty="0">
                <a:solidFill>
                  <a:srgbClr val="000713"/>
                </a:solidFill>
                <a:cs typeface="Cambria"/>
              </a:rPr>
              <a:t>ГИА-9</a:t>
            </a:r>
            <a:r>
              <a:rPr sz="2400" dirty="0">
                <a:solidFill>
                  <a:srgbClr val="000713"/>
                </a:solidFill>
                <a:cs typeface="Cambria"/>
              </a:rPr>
              <a:t> </a:t>
            </a:r>
            <a:r>
              <a:rPr sz="2400" spc="-20" dirty="0" err="1">
                <a:solidFill>
                  <a:srgbClr val="000713"/>
                </a:solidFill>
                <a:cs typeface="Cambria"/>
              </a:rPr>
              <a:t>неудовлетворительные</a:t>
            </a:r>
            <a:r>
              <a:rPr sz="2400" spc="-13" dirty="0">
                <a:solidFill>
                  <a:srgbClr val="000713"/>
                </a:solidFill>
                <a:cs typeface="Cambria"/>
              </a:rPr>
              <a:t> </a:t>
            </a:r>
            <a:r>
              <a:rPr sz="2400" spc="-47" dirty="0">
                <a:solidFill>
                  <a:srgbClr val="000713"/>
                </a:solidFill>
                <a:cs typeface="Cambria"/>
              </a:rPr>
              <a:t>результаты</a:t>
            </a:r>
            <a:r>
              <a:rPr sz="2400" spc="-40" dirty="0">
                <a:solidFill>
                  <a:srgbClr val="000713"/>
                </a:solidFill>
                <a:cs typeface="Cambria"/>
              </a:rPr>
              <a:t> </a:t>
            </a:r>
            <a:r>
              <a:rPr sz="2400" dirty="0">
                <a:solidFill>
                  <a:srgbClr val="FF0000"/>
                </a:solidFill>
                <a:cs typeface="Cambria"/>
              </a:rPr>
              <a:t>более</a:t>
            </a:r>
            <a:r>
              <a:rPr sz="2400" spc="7" dirty="0">
                <a:solidFill>
                  <a:srgbClr val="FF0000"/>
                </a:solidFill>
                <a:cs typeface="Cambria"/>
              </a:rPr>
              <a:t> </a:t>
            </a:r>
            <a:r>
              <a:rPr sz="2400" spc="-7" dirty="0">
                <a:solidFill>
                  <a:srgbClr val="FF0000"/>
                </a:solidFill>
                <a:cs typeface="Cambria"/>
              </a:rPr>
              <a:t>чем</a:t>
            </a:r>
            <a:r>
              <a:rPr sz="2400" dirty="0">
                <a:solidFill>
                  <a:srgbClr val="FF0000"/>
                </a:solidFill>
                <a:cs typeface="Cambria"/>
              </a:rPr>
              <a:t> </a:t>
            </a:r>
            <a:r>
              <a:rPr sz="2400" spc="-7" dirty="0" err="1">
                <a:solidFill>
                  <a:srgbClr val="FF0000"/>
                </a:solidFill>
                <a:cs typeface="Cambria"/>
              </a:rPr>
              <a:t>по</a:t>
            </a:r>
            <a:r>
              <a:rPr sz="2400" dirty="0">
                <a:solidFill>
                  <a:srgbClr val="FF0000"/>
                </a:solidFill>
                <a:cs typeface="Cambria"/>
              </a:rPr>
              <a:t> </a:t>
            </a:r>
            <a:r>
              <a:rPr lang="ru-RU" sz="2400" dirty="0">
                <a:solidFill>
                  <a:srgbClr val="FF0000"/>
                </a:solidFill>
                <a:cs typeface="Cambria"/>
              </a:rPr>
              <a:t>одному</a:t>
            </a:r>
            <a:r>
              <a:rPr sz="2400" spc="7" dirty="0">
                <a:solidFill>
                  <a:srgbClr val="FF0000"/>
                </a:solidFill>
                <a:cs typeface="Cambria"/>
              </a:rPr>
              <a:t> </a:t>
            </a:r>
            <a:r>
              <a:rPr sz="2400" spc="-7" dirty="0" err="1">
                <a:solidFill>
                  <a:srgbClr val="FF0000"/>
                </a:solidFill>
                <a:cs typeface="Cambria"/>
              </a:rPr>
              <a:t>учебн</a:t>
            </a:r>
            <a:r>
              <a:rPr lang="ru-RU" sz="2400" spc="-7" dirty="0">
                <a:solidFill>
                  <a:srgbClr val="FF0000"/>
                </a:solidFill>
                <a:cs typeface="Cambria"/>
              </a:rPr>
              <a:t>ому</a:t>
            </a:r>
            <a:r>
              <a:rPr sz="2400" spc="687" dirty="0">
                <a:solidFill>
                  <a:srgbClr val="FF0000"/>
                </a:solidFill>
                <a:cs typeface="Cambria"/>
              </a:rPr>
              <a:t> </a:t>
            </a:r>
            <a:r>
              <a:rPr sz="2400" spc="-7" dirty="0" err="1">
                <a:solidFill>
                  <a:srgbClr val="FF0000"/>
                </a:solidFill>
                <a:cs typeface="Cambria"/>
              </a:rPr>
              <a:t>предмет</a:t>
            </a:r>
            <a:r>
              <a:rPr lang="ru-RU" sz="2400" spc="-7" dirty="0">
                <a:solidFill>
                  <a:srgbClr val="FF0000"/>
                </a:solidFill>
                <a:cs typeface="Cambria"/>
              </a:rPr>
              <a:t>у</a:t>
            </a:r>
            <a:r>
              <a:rPr sz="2400" spc="-7" dirty="0">
                <a:solidFill>
                  <a:srgbClr val="000713"/>
                </a:solidFill>
                <a:cs typeface="Cambria"/>
              </a:rPr>
              <a:t>,</a:t>
            </a:r>
            <a:r>
              <a:rPr sz="2400" dirty="0">
                <a:solidFill>
                  <a:srgbClr val="000713"/>
                </a:solidFill>
                <a:cs typeface="Cambria"/>
              </a:rPr>
              <a:t> либо</a:t>
            </a:r>
            <a:r>
              <a:rPr sz="2400" spc="7" dirty="0">
                <a:solidFill>
                  <a:srgbClr val="000713"/>
                </a:solidFill>
                <a:cs typeface="Cambria"/>
              </a:rPr>
              <a:t> </a:t>
            </a:r>
            <a:r>
              <a:rPr sz="2400" spc="-7" dirty="0">
                <a:solidFill>
                  <a:srgbClr val="FF0000"/>
                </a:solidFill>
                <a:cs typeface="Cambria"/>
              </a:rPr>
              <a:t>получившим</a:t>
            </a:r>
            <a:r>
              <a:rPr sz="2400" dirty="0">
                <a:solidFill>
                  <a:srgbClr val="FF0000"/>
                </a:solidFill>
                <a:cs typeface="Cambria"/>
              </a:rPr>
              <a:t> </a:t>
            </a:r>
            <a:r>
              <a:rPr sz="2400" spc="-13" dirty="0" err="1">
                <a:solidFill>
                  <a:srgbClr val="FF0000"/>
                </a:solidFill>
                <a:cs typeface="Cambria"/>
              </a:rPr>
              <a:t>повторно</a:t>
            </a:r>
            <a:r>
              <a:rPr sz="2400" spc="-7" dirty="0">
                <a:solidFill>
                  <a:srgbClr val="FF0000"/>
                </a:solidFill>
                <a:cs typeface="Cambria"/>
              </a:rPr>
              <a:t> </a:t>
            </a:r>
            <a:r>
              <a:rPr sz="2400" spc="-20" dirty="0" err="1">
                <a:solidFill>
                  <a:srgbClr val="000713"/>
                </a:solidFill>
                <a:cs typeface="Cambria"/>
              </a:rPr>
              <a:t>неудовлетворительный</a:t>
            </a:r>
            <a:r>
              <a:rPr sz="2400" spc="-13" dirty="0">
                <a:solidFill>
                  <a:srgbClr val="000713"/>
                </a:solidFill>
                <a:cs typeface="Cambria"/>
              </a:rPr>
              <a:t> </a:t>
            </a:r>
            <a:r>
              <a:rPr sz="2400" spc="-53" dirty="0">
                <a:solidFill>
                  <a:srgbClr val="000713"/>
                </a:solidFill>
                <a:cs typeface="Cambria"/>
              </a:rPr>
              <a:t>результат</a:t>
            </a:r>
            <a:r>
              <a:rPr sz="2400" spc="-47" dirty="0">
                <a:solidFill>
                  <a:srgbClr val="000713"/>
                </a:solidFill>
                <a:cs typeface="Cambria"/>
              </a:rPr>
              <a:t> </a:t>
            </a:r>
            <a:r>
              <a:rPr sz="2400" spc="-7" dirty="0">
                <a:solidFill>
                  <a:srgbClr val="000713"/>
                </a:solidFill>
                <a:cs typeface="Cambria"/>
              </a:rPr>
              <a:t>по</a:t>
            </a:r>
            <a:r>
              <a:rPr sz="2400" dirty="0">
                <a:solidFill>
                  <a:srgbClr val="000713"/>
                </a:solidFill>
                <a:cs typeface="Cambria"/>
              </a:rPr>
              <a:t> </a:t>
            </a:r>
            <a:r>
              <a:rPr sz="2400" spc="-33" dirty="0">
                <a:solidFill>
                  <a:srgbClr val="000713"/>
                </a:solidFill>
                <a:cs typeface="Cambria"/>
              </a:rPr>
              <a:t>одному</a:t>
            </a:r>
            <a:r>
              <a:rPr sz="2400" spc="-27" dirty="0">
                <a:solidFill>
                  <a:srgbClr val="000713"/>
                </a:solidFill>
                <a:cs typeface="Cambria"/>
              </a:rPr>
              <a:t> </a:t>
            </a:r>
            <a:r>
              <a:rPr sz="2400" spc="-7" dirty="0">
                <a:solidFill>
                  <a:srgbClr val="000713"/>
                </a:solidFill>
                <a:cs typeface="Cambria"/>
              </a:rPr>
              <a:t>из</a:t>
            </a:r>
            <a:r>
              <a:rPr sz="2400" dirty="0">
                <a:solidFill>
                  <a:srgbClr val="000713"/>
                </a:solidFill>
                <a:cs typeface="Cambria"/>
              </a:rPr>
              <a:t> </a:t>
            </a:r>
            <a:r>
              <a:rPr sz="2400" spc="-7" dirty="0">
                <a:solidFill>
                  <a:srgbClr val="000713"/>
                </a:solidFill>
                <a:cs typeface="Cambria"/>
              </a:rPr>
              <a:t>этих</a:t>
            </a:r>
            <a:r>
              <a:rPr sz="2400" dirty="0">
                <a:solidFill>
                  <a:srgbClr val="000713"/>
                </a:solidFill>
                <a:cs typeface="Cambria"/>
              </a:rPr>
              <a:t> </a:t>
            </a:r>
            <a:r>
              <a:rPr sz="2400" spc="-13" dirty="0">
                <a:solidFill>
                  <a:srgbClr val="000713"/>
                </a:solidFill>
                <a:cs typeface="Cambria"/>
              </a:rPr>
              <a:t>предметов</a:t>
            </a:r>
            <a:r>
              <a:rPr sz="2400" spc="-7" dirty="0">
                <a:solidFill>
                  <a:srgbClr val="000713"/>
                </a:solidFill>
                <a:cs typeface="Cambria"/>
              </a:rPr>
              <a:t> </a:t>
            </a:r>
            <a:r>
              <a:rPr sz="2400" dirty="0">
                <a:solidFill>
                  <a:srgbClr val="000713"/>
                </a:solidFill>
                <a:cs typeface="Cambria"/>
              </a:rPr>
              <a:t>на</a:t>
            </a:r>
            <a:r>
              <a:rPr sz="2400" spc="7" dirty="0">
                <a:solidFill>
                  <a:srgbClr val="000713"/>
                </a:solidFill>
                <a:cs typeface="Cambria"/>
              </a:rPr>
              <a:t> </a:t>
            </a:r>
            <a:r>
              <a:rPr sz="2400" spc="-7" dirty="0">
                <a:solidFill>
                  <a:srgbClr val="000713"/>
                </a:solidFill>
                <a:cs typeface="Cambria"/>
              </a:rPr>
              <a:t>ГИА-9</a:t>
            </a:r>
            <a:r>
              <a:rPr sz="2400" dirty="0">
                <a:solidFill>
                  <a:srgbClr val="000713"/>
                </a:solidFill>
                <a:cs typeface="Cambria"/>
              </a:rPr>
              <a:t> в</a:t>
            </a:r>
            <a:r>
              <a:rPr sz="2400" spc="7" dirty="0">
                <a:solidFill>
                  <a:srgbClr val="000713"/>
                </a:solidFill>
                <a:cs typeface="Cambria"/>
              </a:rPr>
              <a:t> </a:t>
            </a:r>
            <a:r>
              <a:rPr sz="2400" spc="-7" dirty="0">
                <a:solidFill>
                  <a:srgbClr val="000713"/>
                </a:solidFill>
                <a:cs typeface="Cambria"/>
              </a:rPr>
              <a:t>дополнительные</a:t>
            </a:r>
            <a:r>
              <a:rPr sz="2400" dirty="0">
                <a:solidFill>
                  <a:srgbClr val="000713"/>
                </a:solidFill>
                <a:cs typeface="Cambria"/>
              </a:rPr>
              <a:t> сроки,</a:t>
            </a:r>
            <a:r>
              <a:rPr sz="2400" spc="7" dirty="0">
                <a:solidFill>
                  <a:srgbClr val="000713"/>
                </a:solidFill>
                <a:cs typeface="Cambria"/>
              </a:rPr>
              <a:t> </a:t>
            </a:r>
            <a:r>
              <a:rPr sz="2400" spc="-47" dirty="0">
                <a:solidFill>
                  <a:srgbClr val="000713"/>
                </a:solidFill>
                <a:cs typeface="Cambria"/>
              </a:rPr>
              <a:t>будет</a:t>
            </a:r>
            <a:r>
              <a:rPr sz="2400" spc="-40" dirty="0">
                <a:solidFill>
                  <a:srgbClr val="000713"/>
                </a:solidFill>
                <a:cs typeface="Cambria"/>
              </a:rPr>
              <a:t> </a:t>
            </a:r>
            <a:r>
              <a:rPr sz="2400" dirty="0" err="1">
                <a:solidFill>
                  <a:srgbClr val="000713"/>
                </a:solidFill>
                <a:cs typeface="Cambria"/>
              </a:rPr>
              <a:t>предоставлено</a:t>
            </a:r>
            <a:r>
              <a:rPr sz="2400" spc="7" dirty="0">
                <a:solidFill>
                  <a:srgbClr val="000713"/>
                </a:solidFill>
                <a:cs typeface="Cambria"/>
              </a:rPr>
              <a:t> </a:t>
            </a:r>
            <a:r>
              <a:rPr sz="2400" spc="-13" dirty="0" err="1">
                <a:solidFill>
                  <a:srgbClr val="000713"/>
                </a:solidFill>
                <a:cs typeface="Cambria"/>
              </a:rPr>
              <a:t>право</a:t>
            </a:r>
            <a:r>
              <a:rPr sz="2400" spc="-7" dirty="0">
                <a:solidFill>
                  <a:srgbClr val="000713"/>
                </a:solidFill>
                <a:cs typeface="Cambria"/>
              </a:rPr>
              <a:t> </a:t>
            </a:r>
            <a:r>
              <a:rPr sz="2400" spc="-13" dirty="0">
                <a:solidFill>
                  <a:srgbClr val="000713"/>
                </a:solidFill>
                <a:cs typeface="Cambria"/>
              </a:rPr>
              <a:t>повторно</a:t>
            </a:r>
            <a:r>
              <a:rPr sz="2400" spc="-7" dirty="0">
                <a:solidFill>
                  <a:srgbClr val="000713"/>
                </a:solidFill>
                <a:cs typeface="Cambria"/>
              </a:rPr>
              <a:t> </a:t>
            </a:r>
            <a:r>
              <a:rPr sz="2400" dirty="0">
                <a:solidFill>
                  <a:srgbClr val="000713"/>
                </a:solidFill>
                <a:cs typeface="Cambria"/>
              </a:rPr>
              <a:t>сдать</a:t>
            </a:r>
            <a:r>
              <a:rPr sz="2400" spc="7" dirty="0">
                <a:solidFill>
                  <a:srgbClr val="000713"/>
                </a:solidFill>
                <a:cs typeface="Cambria"/>
              </a:rPr>
              <a:t> </a:t>
            </a:r>
            <a:r>
              <a:rPr sz="2400" spc="-7" dirty="0">
                <a:solidFill>
                  <a:srgbClr val="000713"/>
                </a:solidFill>
                <a:cs typeface="Cambria"/>
              </a:rPr>
              <a:t>экзамены</a:t>
            </a:r>
            <a:r>
              <a:rPr sz="2400" dirty="0">
                <a:solidFill>
                  <a:srgbClr val="000713"/>
                </a:solidFill>
                <a:cs typeface="Cambria"/>
              </a:rPr>
              <a:t> </a:t>
            </a:r>
            <a:r>
              <a:rPr sz="2400" spc="-7" dirty="0">
                <a:solidFill>
                  <a:srgbClr val="000713"/>
                </a:solidFill>
                <a:cs typeface="Cambria"/>
              </a:rPr>
              <a:t>по</a:t>
            </a:r>
            <a:r>
              <a:rPr sz="2400" spc="693" dirty="0">
                <a:solidFill>
                  <a:srgbClr val="000713"/>
                </a:solidFill>
                <a:cs typeface="Cambria"/>
              </a:rPr>
              <a:t> </a:t>
            </a:r>
            <a:r>
              <a:rPr sz="2400" spc="-13" dirty="0">
                <a:solidFill>
                  <a:srgbClr val="000713"/>
                </a:solidFill>
                <a:cs typeface="Cambria"/>
              </a:rPr>
              <a:t>соответствующим </a:t>
            </a:r>
            <a:r>
              <a:rPr sz="2400" spc="-687" dirty="0">
                <a:solidFill>
                  <a:srgbClr val="000713"/>
                </a:solidFill>
                <a:cs typeface="Cambria"/>
              </a:rPr>
              <a:t> </a:t>
            </a:r>
            <a:r>
              <a:rPr sz="2400" spc="-7" dirty="0">
                <a:solidFill>
                  <a:srgbClr val="000713"/>
                </a:solidFill>
                <a:cs typeface="Cambria"/>
              </a:rPr>
              <a:t>учебным</a:t>
            </a:r>
            <a:r>
              <a:rPr sz="2400" spc="7" dirty="0">
                <a:solidFill>
                  <a:srgbClr val="000713"/>
                </a:solidFill>
                <a:cs typeface="Cambria"/>
              </a:rPr>
              <a:t> </a:t>
            </a:r>
            <a:r>
              <a:rPr sz="2400" spc="-7" dirty="0">
                <a:solidFill>
                  <a:srgbClr val="000713"/>
                </a:solidFill>
                <a:cs typeface="Cambria"/>
              </a:rPr>
              <a:t>предметам</a:t>
            </a:r>
            <a:r>
              <a:rPr sz="2400" dirty="0">
                <a:solidFill>
                  <a:srgbClr val="000713"/>
                </a:solidFill>
                <a:cs typeface="Cambria"/>
              </a:rPr>
              <a:t> </a:t>
            </a:r>
            <a:r>
              <a:rPr sz="2400" dirty="0">
                <a:solidFill>
                  <a:srgbClr val="FF0000"/>
                </a:solidFill>
                <a:cs typeface="Cambria"/>
              </a:rPr>
              <a:t>не</a:t>
            </a:r>
            <a:r>
              <a:rPr sz="2400" spc="-13" dirty="0">
                <a:solidFill>
                  <a:srgbClr val="FF0000"/>
                </a:solidFill>
                <a:cs typeface="Cambria"/>
              </a:rPr>
              <a:t> </a:t>
            </a:r>
            <a:r>
              <a:rPr sz="2400" spc="-7" dirty="0">
                <a:solidFill>
                  <a:srgbClr val="FF0000"/>
                </a:solidFill>
                <a:cs typeface="Cambria"/>
              </a:rPr>
              <a:t>ранее</a:t>
            </a:r>
            <a:r>
              <a:rPr sz="2400" spc="7" dirty="0">
                <a:solidFill>
                  <a:srgbClr val="FF0000"/>
                </a:solidFill>
                <a:cs typeface="Cambria"/>
              </a:rPr>
              <a:t> </a:t>
            </a:r>
            <a:r>
              <a:rPr sz="2400" dirty="0">
                <a:solidFill>
                  <a:srgbClr val="FF0000"/>
                </a:solidFill>
                <a:cs typeface="Cambria"/>
              </a:rPr>
              <a:t>1</a:t>
            </a:r>
            <a:r>
              <a:rPr sz="2400" spc="7" dirty="0">
                <a:solidFill>
                  <a:srgbClr val="FF0000"/>
                </a:solidFill>
                <a:cs typeface="Cambria"/>
              </a:rPr>
              <a:t> </a:t>
            </a:r>
            <a:r>
              <a:rPr sz="2400" spc="-7" dirty="0" err="1">
                <a:solidFill>
                  <a:srgbClr val="FF0000"/>
                </a:solidFill>
                <a:cs typeface="Cambria"/>
              </a:rPr>
              <a:t>сентября</a:t>
            </a:r>
            <a:r>
              <a:rPr sz="2400" spc="-13" dirty="0">
                <a:solidFill>
                  <a:srgbClr val="FF0000"/>
                </a:solidFill>
                <a:cs typeface="Cambria"/>
              </a:rPr>
              <a:t> 202</a:t>
            </a:r>
            <a:r>
              <a:rPr lang="ru-RU" sz="2400" spc="-13" dirty="0">
                <a:solidFill>
                  <a:srgbClr val="FF0000"/>
                </a:solidFill>
                <a:cs typeface="Cambria"/>
              </a:rPr>
              <a:t>5</a:t>
            </a:r>
            <a:r>
              <a:rPr sz="2400" spc="40" dirty="0">
                <a:solidFill>
                  <a:srgbClr val="FF0000"/>
                </a:solidFill>
                <a:cs typeface="Cambria"/>
              </a:rPr>
              <a:t> </a:t>
            </a:r>
            <a:r>
              <a:rPr sz="2400" spc="-47" dirty="0" err="1">
                <a:solidFill>
                  <a:srgbClr val="FF0000"/>
                </a:solidFill>
                <a:cs typeface="Cambria"/>
              </a:rPr>
              <a:t>года</a:t>
            </a:r>
            <a:r>
              <a:rPr sz="2400" spc="-47" dirty="0">
                <a:solidFill>
                  <a:srgbClr val="FF0000"/>
                </a:solidFill>
                <a:cs typeface="Cambria"/>
              </a:rPr>
              <a:t>.</a:t>
            </a:r>
            <a:endParaRPr lang="ru-RU" sz="2400" spc="-47" dirty="0">
              <a:solidFill>
                <a:srgbClr val="FF0000"/>
              </a:solidFill>
              <a:cs typeface="Cambria"/>
            </a:endParaRPr>
          </a:p>
          <a:p>
            <a:pPr marL="16933" marR="6773" indent="467348" algn="just">
              <a:lnSpc>
                <a:spcPct val="114999"/>
              </a:lnSpc>
              <a:spcBef>
                <a:spcPts val="133"/>
              </a:spcBef>
            </a:pPr>
            <a:endParaRPr lang="ru-RU" sz="2400" spc="-47" dirty="0">
              <a:solidFill>
                <a:srgbClr val="FF0000"/>
              </a:solidFill>
              <a:cs typeface="Cambria"/>
            </a:endParaRPr>
          </a:p>
          <a:p>
            <a:pPr marL="474133" marR="6773" indent="-457200" algn="just">
              <a:spcBef>
                <a:spcPts val="773"/>
              </a:spcBef>
              <a:buFont typeface="Wingdings" panose="05000000000000000000" pitchFamily="2" charset="2"/>
              <a:buChar char="§"/>
            </a:pPr>
            <a:r>
              <a:rPr lang="ru-RU" sz="2400" spc="-7" dirty="0">
                <a:solidFill>
                  <a:srgbClr val="000713"/>
                </a:solidFill>
                <a:cs typeface="Cambria"/>
              </a:rPr>
              <a:t>Русский язык -</a:t>
            </a:r>
            <a:r>
              <a:rPr lang="ru-RU" sz="2400" spc="-7" dirty="0">
                <a:solidFill>
                  <a:srgbClr val="C00000"/>
                </a:solidFill>
                <a:cs typeface="Cambria"/>
              </a:rPr>
              <a:t>6 сентября?</a:t>
            </a:r>
          </a:p>
          <a:p>
            <a:pPr marL="474133" marR="6773" indent="-457200" algn="just">
              <a:spcBef>
                <a:spcPts val="773"/>
              </a:spcBef>
              <a:buFont typeface="Wingdings" panose="05000000000000000000" pitchFamily="2" charset="2"/>
              <a:buChar char="§"/>
            </a:pPr>
            <a:r>
              <a:rPr lang="ru-RU" sz="2400" spc="-7" dirty="0">
                <a:solidFill>
                  <a:srgbClr val="000713"/>
                </a:solidFill>
                <a:cs typeface="Cambria"/>
              </a:rPr>
              <a:t>Математика- </a:t>
            </a:r>
            <a:r>
              <a:rPr lang="ru-RU" sz="2400" spc="-7" dirty="0">
                <a:solidFill>
                  <a:srgbClr val="C00000"/>
                </a:solidFill>
                <a:cs typeface="Cambria"/>
              </a:rPr>
              <a:t>3 сентября?</a:t>
            </a:r>
            <a:endParaRPr sz="2400" dirty="0">
              <a:cs typeface="Cambria"/>
            </a:endParaRPr>
          </a:p>
        </p:txBody>
      </p:sp>
    </p:spTree>
    <p:extLst>
      <p:ext uri="{BB962C8B-B14F-4D97-AF65-F5344CB8AC3E}">
        <p14:creationId xmlns:p14="http://schemas.microsoft.com/office/powerpoint/2010/main" val="2263718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0" cy="114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ject 4"/>
          <p:cNvSpPr txBox="1">
            <a:spLocks noGrp="1"/>
          </p:cNvSpPr>
          <p:nvPr>
            <p:ph type="title"/>
          </p:nvPr>
        </p:nvSpPr>
        <p:spPr>
          <a:xfrm>
            <a:off x="25103" y="284956"/>
            <a:ext cx="11988800" cy="574880"/>
          </a:xfrm>
          <a:prstGeom prst="rect">
            <a:avLst/>
          </a:prstGeom>
        </p:spPr>
        <p:txBody>
          <a:bodyPr vert="horz" wrap="square" lIns="0" tIns="16933" rIns="0" bIns="0" rtlCol="0" anchor="ctr">
            <a:spAutoFit/>
          </a:bodyPr>
          <a:lstStyle/>
          <a:p>
            <a:pPr marL="3396742" algn="ctr">
              <a:lnSpc>
                <a:spcPts val="4693"/>
              </a:lnSpc>
              <a:spcBef>
                <a:spcPts val="133"/>
              </a:spcBef>
              <a:tabLst>
                <a:tab pos="4705654" algn="l"/>
                <a:tab pos="6903547" algn="l"/>
              </a:tabLst>
            </a:pPr>
            <a:r>
              <a:rPr lang="ru-RU" sz="3200" spc="173" dirty="0">
                <a:solidFill>
                  <a:schemeClr val="bg1"/>
                </a:solidFill>
                <a:uFill>
                  <a:solidFill>
                    <a:srgbClr val="000000"/>
                  </a:solidFill>
                </a:uFill>
              </a:rPr>
              <a:t>ИТОГОВЫЕ ОТМЕТКИ</a:t>
            </a:r>
            <a:endParaRPr sz="3200" dirty="0">
              <a:solidFill>
                <a:schemeClr val="bg1"/>
              </a:solidFill>
              <a:latin typeface="Times New Roman"/>
              <a:cs typeface="Times New Roman"/>
            </a:endParaRPr>
          </a:p>
        </p:txBody>
      </p:sp>
      <p:sp>
        <p:nvSpPr>
          <p:cNvPr id="5" name="object 4"/>
          <p:cNvSpPr txBox="1"/>
          <p:nvPr/>
        </p:nvSpPr>
        <p:spPr>
          <a:xfrm>
            <a:off x="238084" y="1696014"/>
            <a:ext cx="11715832" cy="3542915"/>
          </a:xfrm>
          <a:prstGeom prst="rect">
            <a:avLst/>
          </a:prstGeom>
        </p:spPr>
        <p:txBody>
          <a:bodyPr vert="horz" wrap="square" lIns="0" tIns="77047" rIns="0" bIns="0" rtlCol="0">
            <a:spAutoFit/>
          </a:bodyPr>
          <a:lstStyle/>
          <a:p>
            <a:pPr marL="185415" marR="176949" algn="just">
              <a:lnSpc>
                <a:spcPts val="3747"/>
              </a:lnSpc>
              <a:spcBef>
                <a:spcPts val="607"/>
              </a:spcBef>
            </a:pPr>
            <a:r>
              <a:rPr sz="2400" spc="-20" dirty="0">
                <a:solidFill>
                  <a:srgbClr val="000713"/>
                </a:solidFill>
                <a:latin typeface="Cambria"/>
                <a:cs typeface="Cambria"/>
              </a:rPr>
              <a:t>Итоговые </a:t>
            </a:r>
            <a:r>
              <a:rPr sz="2400" spc="-7" dirty="0">
                <a:solidFill>
                  <a:srgbClr val="000713"/>
                </a:solidFill>
                <a:latin typeface="Cambria"/>
                <a:cs typeface="Cambria"/>
              </a:rPr>
              <a:t>отметки за </a:t>
            </a:r>
            <a:r>
              <a:rPr sz="2400" dirty="0">
                <a:solidFill>
                  <a:srgbClr val="000713"/>
                </a:solidFill>
                <a:latin typeface="Cambria"/>
                <a:cs typeface="Cambria"/>
              </a:rPr>
              <a:t>9 </a:t>
            </a:r>
            <a:r>
              <a:rPr sz="2400" spc="-7" dirty="0">
                <a:solidFill>
                  <a:srgbClr val="000713"/>
                </a:solidFill>
                <a:latin typeface="Cambria"/>
                <a:cs typeface="Cambria"/>
              </a:rPr>
              <a:t>класс по </a:t>
            </a:r>
            <a:r>
              <a:rPr sz="2400" spc="-33" dirty="0" err="1">
                <a:solidFill>
                  <a:srgbClr val="000713"/>
                </a:solidFill>
                <a:latin typeface="Cambria"/>
                <a:cs typeface="Cambria"/>
              </a:rPr>
              <a:t>русскому</a:t>
            </a:r>
            <a:r>
              <a:rPr sz="2400" spc="-33" dirty="0">
                <a:solidFill>
                  <a:srgbClr val="000713"/>
                </a:solidFill>
                <a:latin typeface="Cambria"/>
                <a:cs typeface="Cambria"/>
              </a:rPr>
              <a:t> </a:t>
            </a:r>
            <a:r>
              <a:rPr sz="2400" spc="-60" dirty="0" err="1">
                <a:solidFill>
                  <a:srgbClr val="000713"/>
                </a:solidFill>
                <a:latin typeface="Cambria"/>
                <a:cs typeface="Cambria"/>
              </a:rPr>
              <a:t>языку</a:t>
            </a:r>
            <a:r>
              <a:rPr lang="ru-RU" sz="2400" spc="-60" dirty="0">
                <a:solidFill>
                  <a:srgbClr val="000713"/>
                </a:solidFill>
                <a:latin typeface="Cambria"/>
                <a:cs typeface="Cambria"/>
              </a:rPr>
              <a:t> и </a:t>
            </a:r>
            <a:r>
              <a:rPr sz="2400" spc="-20" dirty="0" err="1">
                <a:solidFill>
                  <a:srgbClr val="000713"/>
                </a:solidFill>
                <a:latin typeface="Cambria"/>
                <a:cs typeface="Cambria"/>
              </a:rPr>
              <a:t>математике</a:t>
            </a:r>
            <a:r>
              <a:rPr sz="2400" spc="-73" dirty="0">
                <a:solidFill>
                  <a:srgbClr val="000713"/>
                </a:solidFill>
                <a:latin typeface="Cambria"/>
                <a:cs typeface="Cambria"/>
              </a:rPr>
              <a:t> </a:t>
            </a:r>
            <a:r>
              <a:rPr lang="ru-RU" sz="2400" spc="-13" dirty="0">
                <a:solidFill>
                  <a:srgbClr val="000713"/>
                </a:solidFill>
                <a:latin typeface="Cambria"/>
                <a:cs typeface="Cambria"/>
              </a:rPr>
              <a:t>определяются</a:t>
            </a:r>
            <a:r>
              <a:rPr lang="ru-RU" sz="2400" spc="-60" dirty="0">
                <a:solidFill>
                  <a:srgbClr val="000713"/>
                </a:solidFill>
                <a:latin typeface="Cambria"/>
                <a:cs typeface="Cambria"/>
              </a:rPr>
              <a:t> </a:t>
            </a:r>
          </a:p>
          <a:p>
            <a:pPr marL="185415" marR="176949" algn="just">
              <a:lnSpc>
                <a:spcPts val="3747"/>
              </a:lnSpc>
              <a:spcBef>
                <a:spcPts val="607"/>
              </a:spcBef>
            </a:pPr>
            <a:r>
              <a:rPr sz="2400" spc="-7" dirty="0" err="1">
                <a:solidFill>
                  <a:srgbClr val="FF0000"/>
                </a:solidFill>
                <a:latin typeface="Cambria"/>
                <a:cs typeface="Cambria"/>
              </a:rPr>
              <a:t>как</a:t>
            </a:r>
            <a:r>
              <a:rPr sz="2400" dirty="0">
                <a:solidFill>
                  <a:srgbClr val="FF0000"/>
                </a:solidFill>
                <a:latin typeface="Cambria"/>
                <a:cs typeface="Cambria"/>
              </a:rPr>
              <a:t> </a:t>
            </a:r>
            <a:r>
              <a:rPr sz="2400" dirty="0" err="1">
                <a:solidFill>
                  <a:srgbClr val="FF0000"/>
                </a:solidFill>
                <a:latin typeface="Cambria"/>
                <a:cs typeface="Cambria"/>
              </a:rPr>
              <a:t>среднее</a:t>
            </a:r>
            <a:r>
              <a:rPr sz="2400" spc="-33" dirty="0">
                <a:solidFill>
                  <a:srgbClr val="FF0000"/>
                </a:solidFill>
                <a:latin typeface="Cambria"/>
                <a:cs typeface="Cambria"/>
              </a:rPr>
              <a:t> </a:t>
            </a:r>
            <a:r>
              <a:rPr sz="2400" spc="-13" dirty="0" err="1">
                <a:solidFill>
                  <a:srgbClr val="FF0000"/>
                </a:solidFill>
                <a:latin typeface="Cambria"/>
                <a:cs typeface="Cambria"/>
              </a:rPr>
              <a:t>арифметическое</a:t>
            </a:r>
            <a:r>
              <a:rPr lang="ru-RU" sz="2400" spc="-13" dirty="0">
                <a:solidFill>
                  <a:srgbClr val="FF0000"/>
                </a:solidFill>
                <a:latin typeface="Cambria"/>
                <a:cs typeface="Cambria"/>
              </a:rPr>
              <a:t> </a:t>
            </a:r>
            <a:r>
              <a:rPr sz="2400" spc="-33" dirty="0" err="1">
                <a:solidFill>
                  <a:srgbClr val="FF0000"/>
                </a:solidFill>
                <a:latin typeface="Cambria"/>
                <a:cs typeface="Cambria"/>
              </a:rPr>
              <a:t>годовой</a:t>
            </a:r>
            <a:r>
              <a:rPr sz="2400" spc="-60" dirty="0">
                <a:solidFill>
                  <a:srgbClr val="FF0000"/>
                </a:solidFill>
                <a:latin typeface="Cambria"/>
                <a:cs typeface="Cambria"/>
              </a:rPr>
              <a:t> </a:t>
            </a:r>
            <a:r>
              <a:rPr sz="2400" dirty="0">
                <a:solidFill>
                  <a:srgbClr val="FF0000"/>
                </a:solidFill>
                <a:latin typeface="Cambria"/>
                <a:cs typeface="Cambria"/>
              </a:rPr>
              <a:t>и </a:t>
            </a:r>
            <a:r>
              <a:rPr sz="2400" spc="-7" dirty="0">
                <a:solidFill>
                  <a:srgbClr val="FF0000"/>
                </a:solidFill>
                <a:latin typeface="Cambria"/>
                <a:cs typeface="Cambria"/>
              </a:rPr>
              <a:t>экзаменационной</a:t>
            </a:r>
            <a:r>
              <a:rPr sz="2400" spc="-40" dirty="0">
                <a:solidFill>
                  <a:srgbClr val="FF0000"/>
                </a:solidFill>
                <a:latin typeface="Cambria"/>
                <a:cs typeface="Cambria"/>
              </a:rPr>
              <a:t> </a:t>
            </a:r>
            <a:r>
              <a:rPr sz="2400" spc="-13" dirty="0">
                <a:solidFill>
                  <a:srgbClr val="FF0000"/>
                </a:solidFill>
                <a:latin typeface="Cambria"/>
                <a:cs typeface="Cambria"/>
              </a:rPr>
              <a:t>отметок</a:t>
            </a:r>
            <a:r>
              <a:rPr sz="2400" spc="-73" dirty="0">
                <a:solidFill>
                  <a:srgbClr val="FF0000"/>
                </a:solidFill>
                <a:latin typeface="Cambria"/>
                <a:cs typeface="Cambria"/>
              </a:rPr>
              <a:t> </a:t>
            </a:r>
            <a:r>
              <a:rPr sz="2400" spc="-13" dirty="0">
                <a:solidFill>
                  <a:srgbClr val="000713"/>
                </a:solidFill>
                <a:latin typeface="Cambria"/>
                <a:cs typeface="Cambria"/>
              </a:rPr>
              <a:t>выпускника</a:t>
            </a:r>
            <a:endParaRPr sz="2400" dirty="0">
              <a:latin typeface="Cambria"/>
              <a:cs typeface="Cambria"/>
            </a:endParaRPr>
          </a:p>
          <a:p>
            <a:pPr marL="414856" marR="404697" algn="just">
              <a:lnSpc>
                <a:spcPts val="3747"/>
              </a:lnSpc>
              <a:spcBef>
                <a:spcPts val="260"/>
              </a:spcBef>
            </a:pPr>
            <a:r>
              <a:rPr sz="2400" dirty="0">
                <a:solidFill>
                  <a:srgbClr val="000713"/>
                </a:solidFill>
                <a:latin typeface="Cambria"/>
                <a:cs typeface="Cambria"/>
              </a:rPr>
              <a:t>и</a:t>
            </a:r>
            <a:r>
              <a:rPr sz="2400" spc="-33" dirty="0">
                <a:solidFill>
                  <a:srgbClr val="000713"/>
                </a:solidFill>
                <a:latin typeface="Cambria"/>
                <a:cs typeface="Cambria"/>
              </a:rPr>
              <a:t> </a:t>
            </a:r>
            <a:r>
              <a:rPr sz="2400" spc="-7" dirty="0">
                <a:solidFill>
                  <a:srgbClr val="000713"/>
                </a:solidFill>
                <a:latin typeface="Cambria"/>
                <a:cs typeface="Cambria"/>
              </a:rPr>
              <a:t>выставляются</a:t>
            </a:r>
            <a:r>
              <a:rPr sz="2400" spc="-33" dirty="0">
                <a:solidFill>
                  <a:srgbClr val="000713"/>
                </a:solidFill>
                <a:latin typeface="Cambria"/>
                <a:cs typeface="Cambria"/>
              </a:rPr>
              <a:t> </a:t>
            </a:r>
            <a:r>
              <a:rPr sz="2400" dirty="0">
                <a:solidFill>
                  <a:srgbClr val="000713"/>
                </a:solidFill>
                <a:latin typeface="Cambria"/>
                <a:cs typeface="Cambria"/>
              </a:rPr>
              <a:t>в </a:t>
            </a:r>
            <a:r>
              <a:rPr sz="2400" spc="-13" dirty="0">
                <a:solidFill>
                  <a:srgbClr val="000713"/>
                </a:solidFill>
                <a:latin typeface="Cambria"/>
                <a:cs typeface="Cambria"/>
              </a:rPr>
              <a:t>аттестат</a:t>
            </a:r>
            <a:r>
              <a:rPr sz="2400" spc="-47" dirty="0">
                <a:solidFill>
                  <a:srgbClr val="000713"/>
                </a:solidFill>
                <a:latin typeface="Cambria"/>
                <a:cs typeface="Cambria"/>
              </a:rPr>
              <a:t> </a:t>
            </a:r>
            <a:r>
              <a:rPr sz="2400" spc="-7" dirty="0">
                <a:solidFill>
                  <a:srgbClr val="000713"/>
                </a:solidFill>
                <a:latin typeface="Cambria"/>
                <a:cs typeface="Cambria"/>
              </a:rPr>
              <a:t>целыми</a:t>
            </a:r>
            <a:r>
              <a:rPr sz="2400" spc="-27" dirty="0">
                <a:solidFill>
                  <a:srgbClr val="000713"/>
                </a:solidFill>
                <a:latin typeface="Cambria"/>
                <a:cs typeface="Cambria"/>
              </a:rPr>
              <a:t> </a:t>
            </a:r>
            <a:r>
              <a:rPr sz="2400" dirty="0">
                <a:solidFill>
                  <a:srgbClr val="000713"/>
                </a:solidFill>
                <a:latin typeface="Cambria"/>
                <a:cs typeface="Cambria"/>
              </a:rPr>
              <a:t>числами</a:t>
            </a:r>
            <a:r>
              <a:rPr sz="2400" spc="-27" dirty="0">
                <a:solidFill>
                  <a:srgbClr val="000713"/>
                </a:solidFill>
                <a:latin typeface="Cambria"/>
                <a:cs typeface="Cambria"/>
              </a:rPr>
              <a:t> </a:t>
            </a:r>
            <a:r>
              <a:rPr sz="2400" dirty="0">
                <a:solidFill>
                  <a:srgbClr val="000713"/>
                </a:solidFill>
                <a:latin typeface="Cambria"/>
                <a:cs typeface="Cambria"/>
              </a:rPr>
              <a:t>в </a:t>
            </a:r>
            <a:r>
              <a:rPr sz="2400" spc="-740" dirty="0">
                <a:solidFill>
                  <a:srgbClr val="000713"/>
                </a:solidFill>
                <a:latin typeface="Cambria"/>
                <a:cs typeface="Cambria"/>
              </a:rPr>
              <a:t> </a:t>
            </a:r>
            <a:r>
              <a:rPr sz="2400" spc="-13" dirty="0">
                <a:solidFill>
                  <a:srgbClr val="000713"/>
                </a:solidFill>
                <a:latin typeface="Cambria"/>
                <a:cs typeface="Cambria"/>
              </a:rPr>
              <a:t>соответствии </a:t>
            </a:r>
            <a:r>
              <a:rPr sz="2400" dirty="0">
                <a:solidFill>
                  <a:srgbClr val="000713"/>
                </a:solidFill>
                <a:latin typeface="Cambria"/>
                <a:cs typeface="Cambria"/>
              </a:rPr>
              <a:t>с правилами </a:t>
            </a:r>
            <a:r>
              <a:rPr sz="2400" spc="-20" dirty="0" err="1">
                <a:solidFill>
                  <a:srgbClr val="000713"/>
                </a:solidFill>
                <a:latin typeface="Cambria"/>
                <a:cs typeface="Cambria"/>
              </a:rPr>
              <a:t>математического</a:t>
            </a:r>
            <a:r>
              <a:rPr sz="2400" spc="-20" dirty="0">
                <a:solidFill>
                  <a:srgbClr val="000713"/>
                </a:solidFill>
                <a:latin typeface="Cambria"/>
                <a:cs typeface="Cambria"/>
              </a:rPr>
              <a:t> </a:t>
            </a:r>
            <a:r>
              <a:rPr sz="2400" spc="-13" dirty="0">
                <a:solidFill>
                  <a:srgbClr val="000713"/>
                </a:solidFill>
                <a:latin typeface="Cambria"/>
                <a:cs typeface="Cambria"/>
              </a:rPr>
              <a:t> </a:t>
            </a:r>
            <a:r>
              <a:rPr sz="2400" spc="-40" dirty="0" err="1">
                <a:solidFill>
                  <a:srgbClr val="000713"/>
                </a:solidFill>
                <a:latin typeface="Cambria"/>
                <a:cs typeface="Cambria"/>
              </a:rPr>
              <a:t>округления</a:t>
            </a:r>
            <a:r>
              <a:rPr sz="2400" spc="-40" dirty="0">
                <a:solidFill>
                  <a:srgbClr val="000713"/>
                </a:solidFill>
                <a:latin typeface="Cambria"/>
                <a:cs typeface="Cambria"/>
              </a:rPr>
              <a:t>.</a:t>
            </a:r>
            <a:endParaRPr lang="ru-RU" sz="2400" spc="-40" dirty="0">
              <a:solidFill>
                <a:srgbClr val="000713"/>
              </a:solidFill>
              <a:latin typeface="Cambria"/>
              <a:cs typeface="Cambria"/>
            </a:endParaRPr>
          </a:p>
          <a:p>
            <a:pPr marL="414856" marR="404697" algn="just">
              <a:lnSpc>
                <a:spcPts val="3747"/>
              </a:lnSpc>
              <a:spcBef>
                <a:spcPts val="260"/>
              </a:spcBef>
            </a:pPr>
            <a:endParaRPr lang="ru-RU" sz="2400" spc="-20" dirty="0">
              <a:solidFill>
                <a:srgbClr val="000713"/>
              </a:solidFill>
              <a:latin typeface="Cambria"/>
              <a:cs typeface="Cambria"/>
            </a:endParaRPr>
          </a:p>
          <a:p>
            <a:pPr marL="414856" marR="404697" algn="just">
              <a:lnSpc>
                <a:spcPts val="3747"/>
              </a:lnSpc>
              <a:spcBef>
                <a:spcPts val="260"/>
              </a:spcBef>
            </a:pPr>
            <a:r>
              <a:rPr sz="2400" spc="-20" dirty="0" err="1">
                <a:solidFill>
                  <a:srgbClr val="000713"/>
                </a:solidFill>
                <a:latin typeface="Cambria"/>
                <a:cs typeface="Cambria"/>
              </a:rPr>
              <a:t>Итоговые</a:t>
            </a:r>
            <a:r>
              <a:rPr sz="2400" spc="-20" dirty="0">
                <a:solidFill>
                  <a:srgbClr val="000713"/>
                </a:solidFill>
                <a:latin typeface="Cambria"/>
                <a:cs typeface="Cambria"/>
              </a:rPr>
              <a:t> </a:t>
            </a:r>
            <a:r>
              <a:rPr sz="2400" spc="-7" dirty="0">
                <a:solidFill>
                  <a:srgbClr val="000713"/>
                </a:solidFill>
                <a:latin typeface="Cambria"/>
                <a:cs typeface="Cambria"/>
              </a:rPr>
              <a:t>отметки по </a:t>
            </a:r>
            <a:r>
              <a:rPr sz="2400" spc="-20" dirty="0">
                <a:solidFill>
                  <a:srgbClr val="000713"/>
                </a:solidFill>
                <a:latin typeface="Cambria"/>
                <a:cs typeface="Cambria"/>
              </a:rPr>
              <a:t>другим </a:t>
            </a:r>
            <a:r>
              <a:rPr sz="2400" spc="-7" dirty="0" err="1">
                <a:solidFill>
                  <a:srgbClr val="000713"/>
                </a:solidFill>
                <a:latin typeface="Cambria"/>
                <a:cs typeface="Cambria"/>
              </a:rPr>
              <a:t>учебным</a:t>
            </a:r>
            <a:r>
              <a:rPr sz="2400" spc="-7" dirty="0">
                <a:solidFill>
                  <a:srgbClr val="000713"/>
                </a:solidFill>
                <a:latin typeface="Cambria"/>
                <a:cs typeface="Cambria"/>
              </a:rPr>
              <a:t> </a:t>
            </a:r>
            <a:r>
              <a:rPr sz="2400" spc="-7" dirty="0" err="1">
                <a:solidFill>
                  <a:srgbClr val="000713"/>
                </a:solidFill>
                <a:latin typeface="Cambria"/>
                <a:cs typeface="Cambria"/>
              </a:rPr>
              <a:t>предметам</a:t>
            </a:r>
            <a:r>
              <a:rPr sz="2400" spc="-80" dirty="0">
                <a:solidFill>
                  <a:srgbClr val="000713"/>
                </a:solidFill>
                <a:latin typeface="Cambria"/>
                <a:cs typeface="Cambria"/>
              </a:rPr>
              <a:t> </a:t>
            </a:r>
            <a:r>
              <a:rPr sz="2400" spc="-7" dirty="0">
                <a:solidFill>
                  <a:srgbClr val="000713"/>
                </a:solidFill>
                <a:latin typeface="Cambria"/>
                <a:cs typeface="Cambria"/>
              </a:rPr>
              <a:t>выставляются</a:t>
            </a:r>
            <a:r>
              <a:rPr sz="2400" spc="-33" dirty="0">
                <a:solidFill>
                  <a:srgbClr val="000713"/>
                </a:solidFill>
                <a:latin typeface="Cambria"/>
                <a:cs typeface="Cambria"/>
              </a:rPr>
              <a:t> </a:t>
            </a:r>
            <a:r>
              <a:rPr sz="2400" dirty="0">
                <a:solidFill>
                  <a:srgbClr val="FF0000"/>
                </a:solidFill>
                <a:latin typeface="Cambria"/>
                <a:cs typeface="Cambria"/>
              </a:rPr>
              <a:t>на </a:t>
            </a:r>
            <a:r>
              <a:rPr sz="2400" spc="-7" dirty="0">
                <a:solidFill>
                  <a:srgbClr val="FF0000"/>
                </a:solidFill>
                <a:latin typeface="Cambria"/>
                <a:cs typeface="Cambria"/>
              </a:rPr>
              <a:t>основе</a:t>
            </a:r>
            <a:r>
              <a:rPr sz="2400" spc="-53" dirty="0">
                <a:solidFill>
                  <a:srgbClr val="FF0000"/>
                </a:solidFill>
                <a:latin typeface="Cambria"/>
                <a:cs typeface="Cambria"/>
              </a:rPr>
              <a:t> </a:t>
            </a:r>
            <a:r>
              <a:rPr sz="2400" spc="-33" dirty="0">
                <a:solidFill>
                  <a:srgbClr val="FF0000"/>
                </a:solidFill>
                <a:latin typeface="Cambria"/>
                <a:cs typeface="Cambria"/>
              </a:rPr>
              <a:t>годовой </a:t>
            </a:r>
            <a:r>
              <a:rPr sz="2400" spc="-740" dirty="0">
                <a:solidFill>
                  <a:srgbClr val="FF0000"/>
                </a:solidFill>
                <a:latin typeface="Cambria"/>
                <a:cs typeface="Cambria"/>
              </a:rPr>
              <a:t> </a:t>
            </a:r>
            <a:r>
              <a:rPr sz="2400" spc="-7" dirty="0">
                <a:solidFill>
                  <a:srgbClr val="000713"/>
                </a:solidFill>
                <a:latin typeface="Cambria"/>
                <a:cs typeface="Cambria"/>
              </a:rPr>
              <a:t>отметки</a:t>
            </a:r>
            <a:r>
              <a:rPr sz="2400" spc="-80" dirty="0">
                <a:solidFill>
                  <a:srgbClr val="000713"/>
                </a:solidFill>
                <a:latin typeface="Cambria"/>
                <a:cs typeface="Cambria"/>
              </a:rPr>
              <a:t> </a:t>
            </a:r>
            <a:r>
              <a:rPr sz="2400" spc="-13" dirty="0">
                <a:solidFill>
                  <a:srgbClr val="000713"/>
                </a:solidFill>
                <a:latin typeface="Cambria"/>
                <a:cs typeface="Cambria"/>
              </a:rPr>
              <a:t>выпускника</a:t>
            </a:r>
            <a:r>
              <a:rPr sz="2400" dirty="0">
                <a:solidFill>
                  <a:srgbClr val="000713"/>
                </a:solidFill>
                <a:latin typeface="Cambria"/>
                <a:cs typeface="Cambria"/>
              </a:rPr>
              <a:t> </a:t>
            </a:r>
            <a:r>
              <a:rPr sz="2400" spc="-7" dirty="0">
                <a:solidFill>
                  <a:srgbClr val="000713"/>
                </a:solidFill>
                <a:latin typeface="Cambria"/>
                <a:cs typeface="Cambria"/>
              </a:rPr>
              <a:t>за </a:t>
            </a:r>
            <a:r>
              <a:rPr sz="2400" dirty="0">
                <a:solidFill>
                  <a:srgbClr val="000713"/>
                </a:solidFill>
                <a:latin typeface="Cambria"/>
                <a:cs typeface="Cambria"/>
              </a:rPr>
              <a:t>9</a:t>
            </a:r>
            <a:r>
              <a:rPr sz="2400" spc="-7" dirty="0">
                <a:solidFill>
                  <a:srgbClr val="000713"/>
                </a:solidFill>
                <a:latin typeface="Cambria"/>
                <a:cs typeface="Cambria"/>
              </a:rPr>
              <a:t> класс.</a:t>
            </a:r>
            <a:endParaRPr sz="2400" dirty="0">
              <a:latin typeface="Cambria"/>
              <a:cs typeface="Cambri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9704" y="952500"/>
            <a:ext cx="8326120" cy="5905500"/>
            <a:chOff x="429766" y="952516"/>
            <a:chExt cx="8326120" cy="5905500"/>
          </a:xfrm>
        </p:grpSpPr>
        <p:pic>
          <p:nvPicPr>
            <p:cNvPr id="3" name="object 3"/>
            <p:cNvPicPr/>
            <p:nvPr/>
          </p:nvPicPr>
          <p:blipFill>
            <a:blip r:embed="rId2" cstate="print"/>
            <a:stretch>
              <a:fillRect/>
            </a:stretch>
          </p:blipFill>
          <p:spPr>
            <a:xfrm>
              <a:off x="483107" y="1728216"/>
              <a:ext cx="2894076" cy="1097279"/>
            </a:xfrm>
            <a:prstGeom prst="rect">
              <a:avLst/>
            </a:prstGeom>
          </p:spPr>
        </p:pic>
        <p:pic>
          <p:nvPicPr>
            <p:cNvPr id="4" name="object 4"/>
            <p:cNvPicPr/>
            <p:nvPr/>
          </p:nvPicPr>
          <p:blipFill>
            <a:blip r:embed="rId3" cstate="print"/>
            <a:stretch>
              <a:fillRect/>
            </a:stretch>
          </p:blipFill>
          <p:spPr>
            <a:xfrm>
              <a:off x="524256" y="3162300"/>
              <a:ext cx="1223771" cy="937260"/>
            </a:xfrm>
            <a:prstGeom prst="rect">
              <a:avLst/>
            </a:prstGeom>
          </p:spPr>
        </p:pic>
        <p:pic>
          <p:nvPicPr>
            <p:cNvPr id="5" name="object 5"/>
            <p:cNvPicPr/>
            <p:nvPr/>
          </p:nvPicPr>
          <p:blipFill>
            <a:blip r:embed="rId4" cstate="print"/>
            <a:stretch>
              <a:fillRect/>
            </a:stretch>
          </p:blipFill>
          <p:spPr>
            <a:xfrm>
              <a:off x="467867" y="4472940"/>
              <a:ext cx="2232660" cy="656844"/>
            </a:xfrm>
            <a:prstGeom prst="rect">
              <a:avLst/>
            </a:prstGeom>
          </p:spPr>
        </p:pic>
        <p:pic>
          <p:nvPicPr>
            <p:cNvPr id="6" name="object 6"/>
            <p:cNvPicPr/>
            <p:nvPr/>
          </p:nvPicPr>
          <p:blipFill>
            <a:blip r:embed="rId5" cstate="print"/>
            <a:stretch>
              <a:fillRect/>
            </a:stretch>
          </p:blipFill>
          <p:spPr>
            <a:xfrm>
              <a:off x="4514088" y="1839468"/>
              <a:ext cx="2444495" cy="789431"/>
            </a:xfrm>
            <a:prstGeom prst="rect">
              <a:avLst/>
            </a:prstGeom>
          </p:spPr>
        </p:pic>
        <p:pic>
          <p:nvPicPr>
            <p:cNvPr id="7" name="object 7"/>
            <p:cNvPicPr/>
            <p:nvPr/>
          </p:nvPicPr>
          <p:blipFill>
            <a:blip r:embed="rId6" cstate="print"/>
            <a:stretch>
              <a:fillRect/>
            </a:stretch>
          </p:blipFill>
          <p:spPr>
            <a:xfrm>
              <a:off x="4514088" y="2846832"/>
              <a:ext cx="4011167" cy="789432"/>
            </a:xfrm>
            <a:prstGeom prst="rect">
              <a:avLst/>
            </a:prstGeom>
          </p:spPr>
        </p:pic>
        <p:pic>
          <p:nvPicPr>
            <p:cNvPr id="8" name="object 8"/>
            <p:cNvPicPr/>
            <p:nvPr/>
          </p:nvPicPr>
          <p:blipFill>
            <a:blip r:embed="rId7" cstate="print"/>
            <a:stretch>
              <a:fillRect/>
            </a:stretch>
          </p:blipFill>
          <p:spPr>
            <a:xfrm>
              <a:off x="4539995" y="3654551"/>
              <a:ext cx="3154679" cy="789432"/>
            </a:xfrm>
            <a:prstGeom prst="rect">
              <a:avLst/>
            </a:prstGeom>
          </p:spPr>
        </p:pic>
        <p:pic>
          <p:nvPicPr>
            <p:cNvPr id="9" name="object 9"/>
            <p:cNvPicPr/>
            <p:nvPr/>
          </p:nvPicPr>
          <p:blipFill>
            <a:blip r:embed="rId8" cstate="print"/>
            <a:stretch>
              <a:fillRect/>
            </a:stretch>
          </p:blipFill>
          <p:spPr>
            <a:xfrm>
              <a:off x="4588764" y="4547615"/>
              <a:ext cx="4166616" cy="789432"/>
            </a:xfrm>
            <a:prstGeom prst="rect">
              <a:avLst/>
            </a:prstGeom>
          </p:spPr>
        </p:pic>
      </p:grpSp>
      <p:sp>
        <p:nvSpPr>
          <p:cNvPr id="10" name="object 10"/>
          <p:cNvSpPr txBox="1">
            <a:spLocks noGrp="1"/>
          </p:cNvSpPr>
          <p:nvPr>
            <p:ph type="title"/>
          </p:nvPr>
        </p:nvSpPr>
        <p:spPr>
          <a:xfrm>
            <a:off x="3176353" y="143242"/>
            <a:ext cx="5452110" cy="1367041"/>
          </a:xfrm>
          <a:prstGeom prst="rect">
            <a:avLst/>
          </a:prstGeom>
        </p:spPr>
        <p:txBody>
          <a:bodyPr vert="horz" wrap="square" lIns="0" tIns="12700" rIns="0" bIns="0" rtlCol="0" anchor="ctr">
            <a:spAutoFit/>
          </a:bodyPr>
          <a:lstStyle/>
          <a:p>
            <a:pPr marL="12700">
              <a:lnSpc>
                <a:spcPct val="100000"/>
              </a:lnSpc>
              <a:spcBef>
                <a:spcPts val="100"/>
              </a:spcBef>
            </a:pPr>
            <a:r>
              <a:rPr dirty="0">
                <a:solidFill>
                  <a:srgbClr val="C00000"/>
                </a:solidFill>
              </a:rPr>
              <a:t>Информацию</a:t>
            </a:r>
            <a:r>
              <a:rPr spc="-15" dirty="0">
                <a:solidFill>
                  <a:srgbClr val="C00000"/>
                </a:solidFill>
              </a:rPr>
              <a:t> </a:t>
            </a:r>
            <a:r>
              <a:rPr dirty="0">
                <a:solidFill>
                  <a:srgbClr val="C00000"/>
                </a:solidFill>
              </a:rPr>
              <a:t>по</a:t>
            </a:r>
            <a:r>
              <a:rPr spc="-30" dirty="0">
                <a:solidFill>
                  <a:srgbClr val="C00000"/>
                </a:solidFill>
              </a:rPr>
              <a:t> </a:t>
            </a:r>
            <a:r>
              <a:rPr dirty="0">
                <a:solidFill>
                  <a:srgbClr val="C00000"/>
                </a:solidFill>
              </a:rPr>
              <a:t>ГИА 202</a:t>
            </a:r>
            <a:r>
              <a:rPr lang="ru-RU" dirty="0">
                <a:solidFill>
                  <a:srgbClr val="C00000"/>
                </a:solidFill>
              </a:rPr>
              <a:t>6</a:t>
            </a:r>
            <a:r>
              <a:rPr spc="-25" dirty="0">
                <a:solidFill>
                  <a:srgbClr val="C00000"/>
                </a:solidFill>
              </a:rPr>
              <a:t> </a:t>
            </a:r>
            <a:r>
              <a:rPr dirty="0">
                <a:solidFill>
                  <a:srgbClr val="C00000"/>
                </a:solidFill>
              </a:rPr>
              <a:t>можно</a:t>
            </a:r>
            <a:r>
              <a:rPr spc="-35" dirty="0">
                <a:solidFill>
                  <a:srgbClr val="C00000"/>
                </a:solidFill>
              </a:rPr>
              <a:t> </a:t>
            </a:r>
            <a:r>
              <a:rPr spc="-10" dirty="0">
                <a:solidFill>
                  <a:srgbClr val="C00000"/>
                </a:solidFill>
              </a:rPr>
              <a:t>найти:</a:t>
            </a:r>
          </a:p>
        </p:txBody>
      </p:sp>
      <p:sp>
        <p:nvSpPr>
          <p:cNvPr id="11" name="object 11"/>
          <p:cNvSpPr txBox="1">
            <a:spLocks noGrp="1"/>
          </p:cNvSpPr>
          <p:nvPr>
            <p:ph idx="1"/>
          </p:nvPr>
        </p:nvSpPr>
        <p:spPr>
          <a:xfrm>
            <a:off x="6112764" y="2310385"/>
            <a:ext cx="10515600" cy="2519344"/>
          </a:xfrm>
          <a:prstGeom prst="rect">
            <a:avLst/>
          </a:prstGeom>
        </p:spPr>
        <p:txBody>
          <a:bodyPr vert="horz" wrap="square" lIns="0" tIns="12065" rIns="0" bIns="0" rtlCol="0">
            <a:spAutoFit/>
          </a:bodyPr>
          <a:lstStyle/>
          <a:p>
            <a:pPr marL="12700">
              <a:lnSpc>
                <a:spcPct val="100000"/>
              </a:lnSpc>
              <a:spcBef>
                <a:spcPts val="95"/>
              </a:spcBef>
            </a:pPr>
            <a:r>
              <a:rPr spc="-10" dirty="0">
                <a:hlinkClick r:id="rId9"/>
              </a:rPr>
              <a:t>http://fipi.ru</a:t>
            </a:r>
          </a:p>
          <a:p>
            <a:pPr marL="37465" marR="234950" indent="-25400">
              <a:lnSpc>
                <a:spcPct val="189400"/>
              </a:lnSpc>
              <a:spcBef>
                <a:spcPts val="1565"/>
              </a:spcBef>
            </a:pPr>
            <a:r>
              <a:rPr spc="-10" dirty="0">
                <a:hlinkClick r:id="rId10"/>
              </a:rPr>
              <a:t>http://www.rustest.ru</a:t>
            </a:r>
            <a:r>
              <a:rPr spc="-10" dirty="0">
                <a:latin typeface="Times New Roman"/>
                <a:cs typeface="Times New Roman"/>
              </a:rPr>
              <a:t> </a:t>
            </a:r>
            <a:r>
              <a:rPr spc="-10" dirty="0">
                <a:hlinkClick r:id="rId11"/>
              </a:rPr>
              <a:t>http://gia.edu.ru</a:t>
            </a:r>
          </a:p>
          <a:p>
            <a:pPr>
              <a:lnSpc>
                <a:spcPct val="100000"/>
              </a:lnSpc>
              <a:spcBef>
                <a:spcPts val="55"/>
              </a:spcBef>
            </a:pPr>
            <a:endParaRPr sz="3150" dirty="0"/>
          </a:p>
          <a:p>
            <a:pPr marL="86995">
              <a:lnSpc>
                <a:spcPct val="100000"/>
              </a:lnSpc>
            </a:pPr>
            <a:r>
              <a:rPr spc="-10" dirty="0">
                <a:solidFill>
                  <a:srgbClr val="FF0000"/>
                </a:solidFill>
                <a:hlinkClick r:id="rId12"/>
              </a:rPr>
              <a:t>http://www.ege.spb.ru</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CB85D8-B8F2-4D05-B05E-501B4222F638}"/>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ED3FBAFD-D3AA-47F5-A5CB-19960B167B03}"/>
              </a:ext>
            </a:extLst>
          </p:cNvPr>
          <p:cNvPicPr>
            <a:picLocks noGrp="1" noChangeAspect="1"/>
          </p:cNvPicPr>
          <p:nvPr>
            <p:ph idx="1"/>
          </p:nvPr>
        </p:nvPicPr>
        <p:blipFill rotWithShape="1">
          <a:blip r:embed="rId2"/>
          <a:srcRect r="238" b="18083"/>
          <a:stretch/>
        </p:blipFill>
        <p:spPr>
          <a:xfrm>
            <a:off x="1097792" y="185994"/>
            <a:ext cx="9996416" cy="6486011"/>
          </a:xfrm>
        </p:spPr>
      </p:pic>
    </p:spTree>
    <p:extLst>
      <p:ext uri="{BB962C8B-B14F-4D97-AF65-F5344CB8AC3E}">
        <p14:creationId xmlns:p14="http://schemas.microsoft.com/office/powerpoint/2010/main" val="2286416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p:nvPr>
        </p:nvSpPr>
        <p:spPr>
          <a:xfrm>
            <a:off x="3714565" y="275345"/>
            <a:ext cx="6863079" cy="690574"/>
          </a:xfrm>
          <a:prstGeom prst="rect">
            <a:avLst/>
          </a:prstGeom>
        </p:spPr>
        <p:txBody>
          <a:bodyPr vert="horz" wrap="square" lIns="0" tIns="13335" rIns="0" bIns="0" rtlCol="0">
            <a:spAutoFit/>
          </a:bodyPr>
          <a:lstStyle/>
          <a:p>
            <a:pPr marL="544830">
              <a:spcBef>
                <a:spcPts val="105"/>
              </a:spcBef>
            </a:pPr>
            <a:r>
              <a:rPr sz="4400" dirty="0"/>
              <a:t>Изменения</a:t>
            </a:r>
            <a:r>
              <a:rPr sz="4400" spc="-25" dirty="0"/>
              <a:t> КИМ</a:t>
            </a:r>
            <a:endParaRPr sz="4400" dirty="0"/>
          </a:p>
        </p:txBody>
      </p:sp>
      <p:pic>
        <p:nvPicPr>
          <p:cNvPr id="4" name="object 4"/>
          <p:cNvPicPr/>
          <p:nvPr/>
        </p:nvPicPr>
        <p:blipFill>
          <a:blip r:embed="rId2" cstate="print"/>
          <a:stretch>
            <a:fillRect/>
          </a:stretch>
        </p:blipFill>
        <p:spPr>
          <a:xfrm>
            <a:off x="225207" y="74400"/>
            <a:ext cx="11741586" cy="6540035"/>
          </a:xfrm>
          <a:prstGeom prst="rect">
            <a:avLst/>
          </a:prstGeom>
        </p:spPr>
      </p:pic>
      <p:sp>
        <p:nvSpPr>
          <p:cNvPr id="5" name="object 5"/>
          <p:cNvSpPr txBox="1"/>
          <p:nvPr/>
        </p:nvSpPr>
        <p:spPr>
          <a:xfrm>
            <a:off x="6895592" y="3344418"/>
            <a:ext cx="2378075" cy="513715"/>
          </a:xfrm>
          <a:prstGeom prst="rect">
            <a:avLst/>
          </a:prstGeom>
        </p:spPr>
        <p:txBody>
          <a:bodyPr vert="horz" wrap="square" lIns="0" tIns="13335" rIns="0" bIns="0" rtlCol="0">
            <a:spAutoFit/>
          </a:bodyPr>
          <a:lstStyle/>
          <a:p>
            <a:pPr marL="12700">
              <a:spcBef>
                <a:spcPts val="105"/>
              </a:spcBef>
            </a:pPr>
            <a:r>
              <a:rPr sz="3200" b="1" u="sng" kern="0" spc="-10" dirty="0">
                <a:solidFill>
                  <a:srgbClr val="0000FF"/>
                </a:solidFill>
                <a:uFill>
                  <a:solidFill>
                    <a:srgbClr val="0000FF"/>
                  </a:solidFill>
                </a:uFill>
                <a:latin typeface="Calibri"/>
                <a:cs typeface="Calibri"/>
                <a:hlinkClick r:id="rId3"/>
              </a:rPr>
              <a:t>https://fipi.ru</a:t>
            </a:r>
            <a:endParaRPr sz="3200" kern="0">
              <a:solidFill>
                <a:sysClr val="windowText" lastClr="000000"/>
              </a:solidFill>
              <a:latin typeface="Calibri"/>
              <a:cs typeface="Calibri"/>
            </a:endParaRPr>
          </a:p>
        </p:txBody>
      </p:sp>
    </p:spTree>
    <p:extLst>
      <p:ext uri="{BB962C8B-B14F-4D97-AF65-F5344CB8AC3E}">
        <p14:creationId xmlns:p14="http://schemas.microsoft.com/office/powerpoint/2010/main" val="3876666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4BB491-B6D4-4628-9278-A48ADE727CE3}"/>
              </a:ext>
            </a:extLst>
          </p:cNvPr>
          <p:cNvSpPr>
            <a:spLocks noGrp="1"/>
          </p:cNvSpPr>
          <p:nvPr>
            <p:ph type="title"/>
          </p:nvPr>
        </p:nvSpPr>
        <p:spPr>
          <a:xfrm>
            <a:off x="1029903" y="365125"/>
            <a:ext cx="10969591" cy="1325563"/>
          </a:xfrm>
        </p:spPr>
        <p:txBody>
          <a:bodyPr>
            <a:normAutofit fontScale="90000"/>
          </a:bodyPr>
          <a:lstStyle/>
          <a:p>
            <a:r>
              <a:rPr lang="ru-RU" dirty="0">
                <a:solidFill>
                  <a:schemeClr val="accent1">
                    <a:lumMod val="75000"/>
                  </a:schemeClr>
                </a:solidFill>
                <a:effectLst/>
                <a:ea typeface="Calibri" panose="020F0502020204030204" pitchFamily="34" charset="0"/>
                <a:cs typeface="Times New Roman" panose="02020603050405020304" pitchFamily="18" charset="0"/>
              </a:rPr>
              <a:t>Специальные условия при проведении государственной итоговой аттестации организуются на основании:</a:t>
            </a:r>
            <a:br>
              <a:rPr lang="ru-RU" dirty="0">
                <a:solidFill>
                  <a:schemeClr val="accent1">
                    <a:lumMod val="75000"/>
                  </a:schemeClr>
                </a:solidFill>
                <a:effectLst/>
                <a:ea typeface="Calibri" panose="020F0502020204030204" pitchFamily="34" charset="0"/>
                <a:cs typeface="Times New Roman" panose="02020603050405020304" pitchFamily="18" charset="0"/>
              </a:rPr>
            </a:br>
            <a:endParaRPr lang="ru-RU" dirty="0">
              <a:solidFill>
                <a:schemeClr val="accent1">
                  <a:lumMod val="75000"/>
                </a:schemeClr>
              </a:solidFill>
            </a:endParaRPr>
          </a:p>
        </p:txBody>
      </p:sp>
      <p:sp>
        <p:nvSpPr>
          <p:cNvPr id="3" name="Объект 2">
            <a:extLst>
              <a:ext uri="{FF2B5EF4-FFF2-40B4-BE49-F238E27FC236}">
                <a16:creationId xmlns:a16="http://schemas.microsoft.com/office/drawing/2014/main" id="{A76EEF14-0DE4-4FC4-AD51-81C67614C97E}"/>
              </a:ext>
            </a:extLst>
          </p:cNvPr>
          <p:cNvSpPr>
            <a:spLocks noGrp="1"/>
          </p:cNvSpPr>
          <p:nvPr>
            <p:ph idx="1"/>
          </p:nvPr>
        </p:nvSpPr>
        <p:spPr/>
        <p:txBody>
          <a:bodyPr>
            <a:normAutofit/>
          </a:bodyPr>
          <a:lstStyle/>
          <a:p>
            <a:pPr algn="just">
              <a:lnSpc>
                <a:spcPct val="107000"/>
              </a:lnSpc>
              <a:spcAft>
                <a:spcPts val="800"/>
              </a:spcAft>
            </a:pPr>
            <a:r>
              <a:rPr lang="ru-RU" dirty="0">
                <a:effectLst/>
                <a:latin typeface="Calibri" panose="020F0502020204030204" pitchFamily="34" charset="0"/>
                <a:ea typeface="Calibri" panose="020F0502020204030204" pitchFamily="34" charset="0"/>
                <a:cs typeface="Times New Roman" panose="02020603050405020304" pitchFamily="18" charset="0"/>
              </a:rPr>
              <a:t>заключения психолого-медико-педагогической комиссии (ПМПК);</a:t>
            </a:r>
          </a:p>
          <a:p>
            <a:pPr algn="just">
              <a:lnSpc>
                <a:spcPct val="107000"/>
              </a:lnSpc>
              <a:spcAft>
                <a:spcPts val="800"/>
              </a:spcAft>
            </a:pPr>
            <a:r>
              <a:rPr lang="ru-RU" dirty="0">
                <a:effectLst/>
                <a:latin typeface="Calibri" panose="020F0502020204030204" pitchFamily="34" charset="0"/>
                <a:ea typeface="Calibri" panose="020F0502020204030204" pitchFamily="34" charset="0"/>
                <a:cs typeface="Times New Roman" panose="02020603050405020304" pitchFamily="18" charset="0"/>
              </a:rPr>
              <a:t> справки МСЭ об установлении инвалидности. </a:t>
            </a:r>
          </a:p>
          <a:p>
            <a:pPr marL="0" indent="0" algn="just">
              <a:lnSpc>
                <a:spcPct val="107000"/>
              </a:lnSpc>
              <a:spcAft>
                <a:spcPts val="800"/>
              </a:spcAft>
              <a:buNone/>
            </a:pPr>
            <a:r>
              <a:rPr lang="ru-RU" dirty="0">
                <a:latin typeface="Calibri" panose="020F0502020204030204" pitchFamily="34" charset="0"/>
                <a:ea typeface="Calibri" panose="020F0502020204030204" pitchFamily="34" charset="0"/>
                <a:cs typeface="Times New Roman" panose="02020603050405020304" pitchFamily="18" charset="0"/>
              </a:rPr>
              <a:t>Н</a:t>
            </a:r>
            <a:r>
              <a:rPr lang="ru-RU" dirty="0">
                <a:effectLst/>
                <a:latin typeface="Calibri" panose="020F0502020204030204" pitchFamily="34" charset="0"/>
                <a:ea typeface="Calibri" panose="020F0502020204030204" pitchFamily="34" charset="0"/>
                <a:cs typeface="Times New Roman" panose="02020603050405020304" pitchFamily="18" charset="0"/>
              </a:rPr>
              <a:t>еобходимо, чтобы ребенок обучался  по адаптированной основной общеобразовательной программе, в данном случае по АООП для обучающихся с РАС,  в образовательных организациях, в которых создаются специальные условия (ч. 2 ст. 79 Федерального закона № 273-ФЗ). </a:t>
            </a:r>
          </a:p>
          <a:p>
            <a:pPr algn="just"/>
            <a:endParaRPr lang="ru-RU" dirty="0"/>
          </a:p>
        </p:txBody>
      </p:sp>
    </p:spTree>
    <p:extLst>
      <p:ext uri="{BB962C8B-B14F-4D97-AF65-F5344CB8AC3E}">
        <p14:creationId xmlns:p14="http://schemas.microsoft.com/office/powerpoint/2010/main" val="1273261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1F3767-C23C-4C04-AC77-A56A8E6F729C}"/>
              </a:ext>
            </a:extLst>
          </p:cNvPr>
          <p:cNvSpPr>
            <a:spLocks noGrp="1"/>
          </p:cNvSpPr>
          <p:nvPr>
            <p:ph type="ctrTitle"/>
          </p:nvPr>
        </p:nvSpPr>
        <p:spPr>
          <a:xfrm>
            <a:off x="2971916" y="2591024"/>
            <a:ext cx="6863079" cy="609398"/>
          </a:xfrm>
        </p:spPr>
        <p:txBody>
          <a:bodyPr/>
          <a:lstStyle/>
          <a:p>
            <a:r>
              <a:rPr lang="ru-RU" sz="4400" dirty="0"/>
              <a:t>Спасибо за внимание</a:t>
            </a:r>
          </a:p>
        </p:txBody>
      </p:sp>
      <p:sp>
        <p:nvSpPr>
          <p:cNvPr id="5" name="TextBox 4">
            <a:extLst>
              <a:ext uri="{FF2B5EF4-FFF2-40B4-BE49-F238E27FC236}">
                <a16:creationId xmlns:a16="http://schemas.microsoft.com/office/drawing/2014/main" id="{031AFA4E-EE4D-42D3-B594-004BD2D12BA5}"/>
              </a:ext>
            </a:extLst>
          </p:cNvPr>
          <p:cNvSpPr txBox="1"/>
          <p:nvPr/>
        </p:nvSpPr>
        <p:spPr>
          <a:xfrm>
            <a:off x="2435692" y="3987146"/>
            <a:ext cx="6730465" cy="923330"/>
          </a:xfrm>
          <a:prstGeom prst="rect">
            <a:avLst/>
          </a:prstGeom>
          <a:noFill/>
        </p:spPr>
        <p:txBody>
          <a:bodyPr wrap="square">
            <a:spAutoFit/>
          </a:bodyPr>
          <a:lstStyle/>
          <a:p>
            <a:pPr algn="ctr"/>
            <a:r>
              <a:rPr lang="ru-RU" b="0" i="0" dirty="0">
                <a:solidFill>
                  <a:srgbClr val="444444"/>
                </a:solidFill>
                <a:effectLst/>
                <a:latin typeface="Tahoma" panose="020B0604030504040204" pitchFamily="34" charset="0"/>
              </a:rPr>
              <a:t>Свердловская область, г. Екатеринбург, </a:t>
            </a:r>
            <a:r>
              <a:rPr lang="ru-RU" b="0" i="0" dirty="0" err="1">
                <a:solidFill>
                  <a:srgbClr val="444444"/>
                </a:solidFill>
                <a:effectLst/>
                <a:latin typeface="Tahoma" panose="020B0604030504040204" pitchFamily="34" charset="0"/>
              </a:rPr>
              <a:t>ул.П.Тольятти</a:t>
            </a:r>
            <a:r>
              <a:rPr lang="ru-RU" b="0" i="0" dirty="0">
                <a:solidFill>
                  <a:srgbClr val="444444"/>
                </a:solidFill>
                <a:effectLst/>
                <a:latin typeface="Tahoma" panose="020B0604030504040204" pitchFamily="34" charset="0"/>
              </a:rPr>
              <a:t>, 26а </a:t>
            </a:r>
          </a:p>
          <a:p>
            <a:pPr algn="ctr"/>
            <a:r>
              <a:rPr lang="ru-RU" b="0" i="0" dirty="0">
                <a:solidFill>
                  <a:srgbClr val="444444"/>
                </a:solidFill>
                <a:effectLst/>
                <a:latin typeface="Tahoma" panose="020B0604030504040204" pitchFamily="34" charset="0"/>
              </a:rPr>
              <a:t> </a:t>
            </a:r>
          </a:p>
          <a:p>
            <a:pPr algn="ctr"/>
            <a:r>
              <a:rPr lang="ru-RU" b="0" i="0" dirty="0">
                <a:solidFill>
                  <a:srgbClr val="444444"/>
                </a:solidFill>
                <a:effectLst/>
                <a:latin typeface="Tahoma" panose="020B0604030504040204" pitchFamily="34" charset="0"/>
              </a:rPr>
              <a:t>8(343) 234-60-40, 234-60-37</a:t>
            </a:r>
            <a:endParaRPr lang="ru-RU" dirty="0"/>
          </a:p>
        </p:txBody>
      </p:sp>
      <p:graphicFrame>
        <p:nvGraphicFramePr>
          <p:cNvPr id="8" name="Таблица 7">
            <a:extLst>
              <a:ext uri="{FF2B5EF4-FFF2-40B4-BE49-F238E27FC236}">
                <a16:creationId xmlns:a16="http://schemas.microsoft.com/office/drawing/2014/main" id="{6D92158D-73C9-4711-BF8F-B0DF89F7D4AA}"/>
              </a:ext>
            </a:extLst>
          </p:cNvPr>
          <p:cNvGraphicFramePr>
            <a:graphicFrameLocks noGrp="1"/>
          </p:cNvGraphicFramePr>
          <p:nvPr>
            <p:extLst>
              <p:ext uri="{D42A27DB-BD31-4B8C-83A1-F6EECF244321}">
                <p14:modId xmlns:p14="http://schemas.microsoft.com/office/powerpoint/2010/main" val="1142707025"/>
              </p:ext>
            </p:extLst>
          </p:nvPr>
        </p:nvGraphicFramePr>
        <p:xfrm>
          <a:off x="1270534" y="5221845"/>
          <a:ext cx="9230628" cy="1397993"/>
        </p:xfrm>
        <a:graphic>
          <a:graphicData uri="http://schemas.openxmlformats.org/drawingml/2006/table">
            <a:tbl>
              <a:tblPr/>
              <a:tblGrid>
                <a:gridCol w="6207931">
                  <a:extLst>
                    <a:ext uri="{9D8B030D-6E8A-4147-A177-3AD203B41FA5}">
                      <a16:colId xmlns:a16="http://schemas.microsoft.com/office/drawing/2014/main" val="1591099894"/>
                    </a:ext>
                  </a:extLst>
                </a:gridCol>
                <a:gridCol w="3022697">
                  <a:extLst>
                    <a:ext uri="{9D8B030D-6E8A-4147-A177-3AD203B41FA5}">
                      <a16:colId xmlns:a16="http://schemas.microsoft.com/office/drawing/2014/main" val="1912872824"/>
                    </a:ext>
                  </a:extLst>
                </a:gridCol>
              </a:tblGrid>
              <a:tr h="1397993">
                <a:tc>
                  <a:txBody>
                    <a:bodyPr/>
                    <a:lstStyle/>
                    <a:p>
                      <a:pPr algn="ctr" fontAlgn="t"/>
                      <a:r>
                        <a:rPr lang="ru-RU" b="0" dirty="0">
                          <a:solidFill>
                            <a:srgbClr val="8B8C8C"/>
                          </a:solidFill>
                          <a:effectLst/>
                          <a:latin typeface="Arial" panose="020B0604020202020204" pitchFamily="34" charset="0"/>
                        </a:rPr>
                        <a:t>Адрес электронной почты образовательной организации</a:t>
                      </a:r>
                    </a:p>
                  </a:txBody>
                  <a:tcPr marB="114300">
                    <a:lnL>
                      <a:noFill/>
                    </a:lnL>
                    <a:lnR>
                      <a:noFill/>
                    </a:lnR>
                    <a:lnT>
                      <a:noFill/>
                    </a:lnT>
                    <a:lnB>
                      <a:noFill/>
                    </a:lnB>
                    <a:solidFill>
                      <a:srgbClr val="FFFFFF"/>
                    </a:solidFill>
                  </a:tcPr>
                </a:tc>
                <a:tc>
                  <a:txBody>
                    <a:bodyPr/>
                    <a:lstStyle/>
                    <a:p>
                      <a:pPr fontAlgn="t"/>
                      <a:r>
                        <a:rPr lang="en-US" b="0" dirty="0">
                          <a:solidFill>
                            <a:srgbClr val="007AD0"/>
                          </a:solidFill>
                          <a:effectLst/>
                          <a:latin typeface="Tahoma" panose="020B0604030504040204" pitchFamily="34" charset="0"/>
                          <a:hlinkClick r:id="rId2"/>
                        </a:rPr>
                        <a:t>obuchenie58@mail.ru</a:t>
                      </a:r>
                      <a:endParaRPr lang="en-US" b="0" dirty="0">
                        <a:solidFill>
                          <a:srgbClr val="555555"/>
                        </a:solidFill>
                        <a:effectLst/>
                        <a:latin typeface="Arial" panose="020B0604020202020204" pitchFamily="34" charset="0"/>
                      </a:endParaRPr>
                    </a:p>
                  </a:txBody>
                  <a:tcPr marB="114300">
                    <a:lnL>
                      <a:noFill/>
                    </a:lnL>
                    <a:lnR>
                      <a:noFill/>
                    </a:lnR>
                    <a:lnT>
                      <a:noFill/>
                    </a:lnT>
                    <a:lnB>
                      <a:noFill/>
                    </a:lnB>
                    <a:solidFill>
                      <a:srgbClr val="FFFFFF"/>
                    </a:solidFill>
                  </a:tcPr>
                </a:tc>
                <a:extLst>
                  <a:ext uri="{0D108BD9-81ED-4DB2-BD59-A6C34878D82A}">
                    <a16:rowId xmlns:a16="http://schemas.microsoft.com/office/drawing/2014/main" val="2490830645"/>
                  </a:ext>
                </a:extLst>
              </a:tr>
            </a:tbl>
          </a:graphicData>
        </a:graphic>
      </p:graphicFrame>
      <p:pic>
        <p:nvPicPr>
          <p:cNvPr id="3" name="Рисунок 2">
            <a:extLst>
              <a:ext uri="{FF2B5EF4-FFF2-40B4-BE49-F238E27FC236}">
                <a16:creationId xmlns:a16="http://schemas.microsoft.com/office/drawing/2014/main" id="{45BBC423-D980-4197-BC60-4604AE9625A9}"/>
              </a:ext>
            </a:extLst>
          </p:cNvPr>
          <p:cNvPicPr>
            <a:picLocks noChangeAspect="1"/>
          </p:cNvPicPr>
          <p:nvPr/>
        </p:nvPicPr>
        <p:blipFill>
          <a:blip r:embed="rId3"/>
          <a:stretch>
            <a:fillRect/>
          </a:stretch>
        </p:blipFill>
        <p:spPr>
          <a:xfrm>
            <a:off x="4614260" y="200249"/>
            <a:ext cx="2543175" cy="2390775"/>
          </a:xfrm>
          <a:prstGeom prst="rect">
            <a:avLst/>
          </a:prstGeom>
        </p:spPr>
      </p:pic>
    </p:spTree>
    <p:extLst>
      <p:ext uri="{BB962C8B-B14F-4D97-AF65-F5344CB8AC3E}">
        <p14:creationId xmlns:p14="http://schemas.microsoft.com/office/powerpoint/2010/main" val="2253159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EDBD5A-C5E2-425A-8918-FFACA06F6BE8}"/>
              </a:ext>
            </a:extLst>
          </p:cNvPr>
          <p:cNvSpPr>
            <a:spLocks noGrp="1"/>
          </p:cNvSpPr>
          <p:nvPr>
            <p:ph type="title"/>
          </p:nvPr>
        </p:nvSpPr>
        <p:spPr/>
        <p:txBody>
          <a:bodyPr>
            <a:normAutofit fontScale="90000"/>
          </a:bodyPr>
          <a:lstStyle/>
          <a:p>
            <a:pPr>
              <a:lnSpc>
                <a:spcPct val="107000"/>
              </a:lnSpc>
              <a:spcAft>
                <a:spcPts val="800"/>
              </a:spcAft>
            </a:pPr>
            <a:r>
              <a:rPr lang="ru-RU" dirty="0">
                <a:solidFill>
                  <a:schemeClr val="accent1">
                    <a:lumMod val="75000"/>
                  </a:schemeClr>
                </a:solidFill>
                <a:ea typeface="Calibri" panose="020F0502020204030204" pitchFamily="34" charset="0"/>
                <a:cs typeface="Times New Roman" panose="02020603050405020304" pitchFamily="18" charset="0"/>
              </a:rPr>
              <a:t>Для обучающихся с РАС - создаются следующие условия проведения ГИА:</a:t>
            </a:r>
            <a:br>
              <a:rPr lang="ru-RU" dirty="0">
                <a:solidFill>
                  <a:schemeClr val="accent1">
                    <a:lumMod val="75000"/>
                  </a:schemeClr>
                </a:solidFill>
                <a:ea typeface="Calibri" panose="020F0502020204030204" pitchFamily="34" charset="0"/>
                <a:cs typeface="Times New Roman" panose="02020603050405020304" pitchFamily="18" charset="0"/>
              </a:rPr>
            </a:br>
            <a:endParaRPr lang="ru-RU" dirty="0">
              <a:solidFill>
                <a:schemeClr val="accent1">
                  <a:lumMod val="75000"/>
                </a:schemeClr>
              </a:solidFill>
            </a:endParaRPr>
          </a:p>
        </p:txBody>
      </p:sp>
      <p:sp>
        <p:nvSpPr>
          <p:cNvPr id="3" name="Объект 2">
            <a:extLst>
              <a:ext uri="{FF2B5EF4-FFF2-40B4-BE49-F238E27FC236}">
                <a16:creationId xmlns:a16="http://schemas.microsoft.com/office/drawing/2014/main" id="{1A3C0CC5-8BC7-4FF0-B133-B9DD5D239A7C}"/>
              </a:ext>
            </a:extLst>
          </p:cNvPr>
          <p:cNvSpPr>
            <a:spLocks noGrp="1"/>
          </p:cNvSpPr>
          <p:nvPr>
            <p:ph idx="1"/>
          </p:nvPr>
        </p:nvSpPr>
        <p:spPr/>
        <p:txBody>
          <a:bodyPr>
            <a:normAutofit/>
          </a:bodyPr>
          <a:lstStyle/>
          <a:p>
            <a:pPr>
              <a:lnSpc>
                <a:spcPct val="107000"/>
              </a:lnSpc>
              <a:spcAft>
                <a:spcPts val="800"/>
              </a:spcAft>
            </a:pPr>
            <a:r>
              <a:rPr lang="ru-RU" sz="2400" dirty="0">
                <a:effectLst/>
                <a:latin typeface="Calibri" panose="020F0502020204030204" pitchFamily="34" charset="0"/>
                <a:ea typeface="Calibri" panose="020F0502020204030204" pitchFamily="34" charset="0"/>
                <a:cs typeface="Times New Roman" panose="02020603050405020304" pitchFamily="18" charset="0"/>
              </a:rPr>
              <a:t>увеличение продолжительности экзамена по учебному предмету на 1,5 часа, увеличение продолжительности итогового собеседования по русскому языку на 30 минут;</a:t>
            </a:r>
          </a:p>
          <a:p>
            <a:pPr algn="just">
              <a:lnSpc>
                <a:spcPct val="107000"/>
              </a:lnSpc>
              <a:spcAft>
                <a:spcPts val="800"/>
              </a:spcAft>
            </a:pPr>
            <a:r>
              <a:rPr lang="ru-RU" sz="2400" dirty="0">
                <a:effectLst/>
                <a:latin typeface="Calibri" panose="020F0502020204030204" pitchFamily="34" charset="0"/>
                <a:ea typeface="Calibri" panose="020F0502020204030204" pitchFamily="34" charset="0"/>
                <a:cs typeface="Times New Roman" panose="02020603050405020304" pitchFamily="18" charset="0"/>
              </a:rPr>
              <a:t>организация питания и перерывов для проведения необходимых лечебных и профилактических мероприятий во время проведения экзамена;</a:t>
            </a:r>
          </a:p>
          <a:p>
            <a:pPr>
              <a:lnSpc>
                <a:spcPct val="107000"/>
              </a:lnSpc>
              <a:spcAft>
                <a:spcPts val="800"/>
              </a:spcAft>
            </a:pPr>
            <a:r>
              <a:rPr lang="ru-RU" sz="2400" dirty="0">
                <a:latin typeface="Calibri" panose="020F0502020204030204" pitchFamily="34" charset="0"/>
                <a:ea typeface="Calibri" panose="020F0502020204030204" pitchFamily="34" charset="0"/>
                <a:cs typeface="Times New Roman" panose="02020603050405020304" pitchFamily="18" charset="0"/>
              </a:rPr>
              <a:t>беспрепятственный доступ участников ГИА в аудитории, туалетные и  иные помещения, а также их пребывание в указанных помещениях;</a:t>
            </a:r>
          </a:p>
          <a:p>
            <a:pPr>
              <a:lnSpc>
                <a:spcPct val="107000"/>
              </a:lnSpc>
              <a:spcAft>
                <a:spcPts val="800"/>
              </a:spcAft>
            </a:pPr>
            <a:r>
              <a:rPr lang="ru-RU" sz="2400" dirty="0">
                <a:latin typeface="Calibri" panose="020F0502020204030204" pitchFamily="34" charset="0"/>
                <a:ea typeface="Calibri" panose="020F0502020204030204" pitchFamily="34" charset="0"/>
                <a:cs typeface="Times New Roman" panose="02020603050405020304" pitchFamily="18" charset="0"/>
              </a:rPr>
              <a:t> проведение ГВЭ по всем учебным предметам в устной форме (по желанию);</a:t>
            </a:r>
          </a:p>
          <a:p>
            <a:pPr>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345926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72EBE7-833C-4379-B7B4-BE7DAC260196}"/>
              </a:ext>
            </a:extLst>
          </p:cNvPr>
          <p:cNvSpPr>
            <a:spLocks noGrp="1"/>
          </p:cNvSpPr>
          <p:nvPr>
            <p:ph type="title"/>
          </p:nvPr>
        </p:nvSpPr>
        <p:spPr/>
        <p:txBody>
          <a:bodyPr>
            <a:normAutofit/>
          </a:bodyPr>
          <a:lstStyle/>
          <a:p>
            <a:pPr algn="ctr"/>
            <a:r>
              <a:rPr lang="ru-RU" sz="4000" dirty="0">
                <a:solidFill>
                  <a:schemeClr val="accent1">
                    <a:lumMod val="75000"/>
                  </a:schemeClr>
                </a:solidFill>
              </a:rPr>
              <a:t>Ассистенты</a:t>
            </a:r>
          </a:p>
        </p:txBody>
      </p:sp>
      <p:sp>
        <p:nvSpPr>
          <p:cNvPr id="3" name="Объект 2">
            <a:extLst>
              <a:ext uri="{FF2B5EF4-FFF2-40B4-BE49-F238E27FC236}">
                <a16:creationId xmlns:a16="http://schemas.microsoft.com/office/drawing/2014/main" id="{3A610F1B-2D7E-469C-A760-E37DC7CCBD22}"/>
              </a:ext>
            </a:extLst>
          </p:cNvPr>
          <p:cNvSpPr>
            <a:spLocks noGrp="1"/>
          </p:cNvSpPr>
          <p:nvPr>
            <p:ph idx="1"/>
          </p:nvPr>
        </p:nvSpPr>
        <p:spPr/>
        <p:txBody>
          <a:bodyPr/>
          <a:lstStyle/>
          <a:p>
            <a:pPr algn="just"/>
            <a:r>
              <a:rPr lang="ru-RU" dirty="0"/>
              <a:t>При проведении экзаменов для участников экзаменов ПМПК может быть рекомендован ассистент, прошедший соответствующую подготовку.</a:t>
            </a:r>
          </a:p>
          <a:p>
            <a:pPr algn="just"/>
            <a:r>
              <a:rPr lang="ru-RU" dirty="0"/>
              <a:t>Для участников экзаменов с расстройствами аутистического спектра привлекаются ассистенты, не ведущие учебный предмет, по которому сдают экзамены указанные участники экзаменов, но хорошо знакомые участникам экзамена (например, школьный психолог или учитель коррекционных занятий по развитию коммуникации и др.), что обеспечит снижение тревоги и риска аффективных срывов у указанных участников экзаменов.</a:t>
            </a:r>
          </a:p>
        </p:txBody>
      </p:sp>
    </p:spTree>
    <p:extLst>
      <p:ext uri="{BB962C8B-B14F-4D97-AF65-F5344CB8AC3E}">
        <p14:creationId xmlns:p14="http://schemas.microsoft.com/office/powerpoint/2010/main" val="1569895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17750A-735F-4DB2-B5BE-30F2B2E52796}"/>
              </a:ext>
            </a:extLst>
          </p:cNvPr>
          <p:cNvSpPr>
            <a:spLocks noGrp="1"/>
          </p:cNvSpPr>
          <p:nvPr>
            <p:ph type="title"/>
          </p:nvPr>
        </p:nvSpPr>
        <p:spPr/>
        <p:txBody>
          <a:bodyPr>
            <a:normAutofit/>
          </a:bodyPr>
          <a:lstStyle/>
          <a:p>
            <a:pPr algn="ctr"/>
            <a:r>
              <a:rPr lang="ru-RU" sz="4000" dirty="0">
                <a:solidFill>
                  <a:schemeClr val="accent1">
                    <a:lumMod val="75000"/>
                  </a:schemeClr>
                </a:solidFill>
              </a:rPr>
              <a:t>Ассистенты</a:t>
            </a:r>
          </a:p>
        </p:txBody>
      </p:sp>
      <p:sp>
        <p:nvSpPr>
          <p:cNvPr id="3" name="Объект 2">
            <a:extLst>
              <a:ext uri="{FF2B5EF4-FFF2-40B4-BE49-F238E27FC236}">
                <a16:creationId xmlns:a16="http://schemas.microsoft.com/office/drawing/2014/main" id="{3A1CC77D-7250-444C-8532-A6961E1C5063}"/>
              </a:ext>
            </a:extLst>
          </p:cNvPr>
          <p:cNvSpPr>
            <a:spLocks noGrp="1"/>
          </p:cNvSpPr>
          <p:nvPr>
            <p:ph idx="1"/>
          </p:nvPr>
        </p:nvSpPr>
        <p:spPr>
          <a:xfrm>
            <a:off x="838200" y="1337912"/>
            <a:ext cx="10515600" cy="4839051"/>
          </a:xfrm>
        </p:spPr>
        <p:txBody>
          <a:bodyPr>
            <a:normAutofit fontScale="85000" lnSpcReduction="20000"/>
          </a:bodyPr>
          <a:lstStyle/>
          <a:p>
            <a:pPr marL="0" indent="0">
              <a:buNone/>
            </a:pPr>
            <a:r>
              <a:rPr lang="ru-RU" dirty="0"/>
              <a:t>Во время экзамена в ППЭ ассистенты оказывают участникам экзаменов необходимую техническую помощь с учетом состояния их здоровья, особенностей психофизического развития и индивидуальных особенностей, в том числе:</a:t>
            </a:r>
          </a:p>
          <a:p>
            <a:r>
              <a:rPr lang="ru-RU" dirty="0"/>
              <a:t> а) обеспечивают сопровождение участников экзаменов в образовательные организации, на базе которых организованы ППЭ; </a:t>
            </a:r>
          </a:p>
          <a:p>
            <a:r>
              <a:rPr lang="ru-RU" dirty="0"/>
              <a:t>б) оказывают помощь в части передвижения по ППЭ, ориентации (в том числе помогают им занять рабочее место в аудитории) и получения информации (не относящейся к содержанию и выполнению заданий КИМ); </a:t>
            </a:r>
          </a:p>
          <a:p>
            <a:r>
              <a:rPr lang="ru-RU" dirty="0"/>
              <a:t>в) оказывают помощь в обеспечении коммуникации (с организаторами, членами ГЭК, руководителем ППЭ и др.), в том числе с использованием коммуникативных устройств, средств альтернативной коммуникации (за исключением средств связи, фото-, аудио- и видеоаппаратуры); </a:t>
            </a:r>
          </a:p>
          <a:p>
            <a:r>
              <a:rPr lang="ru-RU" dirty="0"/>
              <a:t>г) оказывают организующую помощь, при необходимости психологическую, эмоциональную поддержку (помогают успокоиться, снизить проявления тревожности), стимулируют деятельность участников экзаменов;</a:t>
            </a:r>
          </a:p>
        </p:txBody>
      </p:sp>
    </p:spTree>
    <p:extLst>
      <p:ext uri="{BB962C8B-B14F-4D97-AF65-F5344CB8AC3E}">
        <p14:creationId xmlns:p14="http://schemas.microsoft.com/office/powerpoint/2010/main" val="3714699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12192000" cy="114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ject 2"/>
          <p:cNvSpPr txBox="1"/>
          <p:nvPr/>
        </p:nvSpPr>
        <p:spPr>
          <a:xfrm>
            <a:off x="541461" y="1163659"/>
            <a:ext cx="10935545" cy="838691"/>
          </a:xfrm>
          <a:prstGeom prst="rect">
            <a:avLst/>
          </a:prstGeom>
        </p:spPr>
        <p:txBody>
          <a:bodyPr vert="horz" wrap="square" lIns="0" tIns="99060" rIns="0" bIns="0" rtlCol="0">
            <a:spAutoFit/>
          </a:bodyPr>
          <a:lstStyle/>
          <a:p>
            <a:pPr algn="ctr">
              <a:spcBef>
                <a:spcPts val="800"/>
              </a:spcBef>
            </a:pPr>
            <a:r>
              <a:rPr sz="3733" b="1" spc="-47" dirty="0">
                <a:latin typeface="Georgia"/>
                <a:cs typeface="Georgia"/>
              </a:rPr>
              <a:t>СРОК </a:t>
            </a:r>
            <a:r>
              <a:rPr sz="3733" b="1" spc="47" dirty="0">
                <a:latin typeface="Georgia"/>
                <a:cs typeface="Georgia"/>
              </a:rPr>
              <a:t>ДО </a:t>
            </a:r>
            <a:r>
              <a:rPr lang="ru-RU" sz="4800" b="1" spc="813" dirty="0">
                <a:solidFill>
                  <a:srgbClr val="C00000"/>
                </a:solidFill>
                <a:latin typeface="Georgia"/>
                <a:cs typeface="Georgia"/>
              </a:rPr>
              <a:t>2</a:t>
            </a:r>
            <a:r>
              <a:rPr sz="3733" b="1" spc="813" dirty="0">
                <a:latin typeface="Georgia"/>
                <a:cs typeface="Georgia"/>
              </a:rPr>
              <a:t> </a:t>
            </a:r>
            <a:r>
              <a:rPr lang="ru-RU" sz="3733" b="1" spc="-180" dirty="0">
                <a:latin typeface="Georgia"/>
                <a:cs typeface="Georgia"/>
              </a:rPr>
              <a:t>МАРТА</a:t>
            </a:r>
            <a:r>
              <a:rPr sz="3733" b="1" spc="-180" dirty="0">
                <a:latin typeface="Georgia"/>
                <a:cs typeface="Georgia"/>
              </a:rPr>
              <a:t> </a:t>
            </a:r>
            <a:r>
              <a:rPr sz="4000" b="1" spc="-27" dirty="0">
                <a:solidFill>
                  <a:srgbClr val="C00000"/>
                </a:solidFill>
                <a:latin typeface="Georgia"/>
                <a:cs typeface="Georgia"/>
              </a:rPr>
              <a:t>202</a:t>
            </a:r>
            <a:r>
              <a:rPr lang="ru-RU" sz="4000" b="1" spc="-27" dirty="0">
                <a:solidFill>
                  <a:srgbClr val="C00000"/>
                </a:solidFill>
                <a:latin typeface="Georgia"/>
                <a:cs typeface="Georgia"/>
              </a:rPr>
              <a:t>6</a:t>
            </a:r>
            <a:r>
              <a:rPr sz="4000" b="1" spc="260" dirty="0">
                <a:latin typeface="Georgia"/>
                <a:cs typeface="Georgia"/>
              </a:rPr>
              <a:t> </a:t>
            </a:r>
            <a:r>
              <a:rPr sz="3733" b="1" spc="-20" dirty="0">
                <a:latin typeface="Georgia"/>
                <a:cs typeface="Georgia"/>
              </a:rPr>
              <a:t>ГОДА</a:t>
            </a:r>
            <a:r>
              <a:rPr lang="ru-RU" sz="3733" b="1" spc="-20" dirty="0">
                <a:latin typeface="Georgia"/>
                <a:cs typeface="Georgia"/>
              </a:rPr>
              <a:t> </a:t>
            </a:r>
            <a:endParaRPr sz="3733" dirty="0">
              <a:latin typeface="Georgia"/>
              <a:cs typeface="Georgia"/>
            </a:endParaRPr>
          </a:p>
        </p:txBody>
      </p:sp>
      <p:sp>
        <p:nvSpPr>
          <p:cNvPr id="3" name="object 3"/>
          <p:cNvSpPr txBox="1">
            <a:spLocks noGrp="1"/>
          </p:cNvSpPr>
          <p:nvPr>
            <p:ph type="title"/>
          </p:nvPr>
        </p:nvSpPr>
        <p:spPr>
          <a:xfrm>
            <a:off x="3283267" y="111980"/>
            <a:ext cx="8839200" cy="920830"/>
          </a:xfrm>
          <a:prstGeom prst="rect">
            <a:avLst/>
          </a:prstGeom>
        </p:spPr>
        <p:txBody>
          <a:bodyPr vert="horz" wrap="square" lIns="0" tIns="17780" rIns="0" bIns="0" rtlCol="0" anchor="ctr">
            <a:spAutoFit/>
          </a:bodyPr>
          <a:lstStyle/>
          <a:p>
            <a:pPr marL="16933">
              <a:lnSpc>
                <a:spcPct val="100000"/>
              </a:lnSpc>
              <a:spcBef>
                <a:spcPts val="140"/>
              </a:spcBef>
            </a:pPr>
            <a:r>
              <a:rPr sz="5867" spc="-193" dirty="0">
                <a:solidFill>
                  <a:schemeClr val="bg1"/>
                </a:solidFill>
                <a:latin typeface="Times New Roman"/>
                <a:cs typeface="Times New Roman"/>
              </a:rPr>
              <a:t>РЕГИСТРАЦИЯ </a:t>
            </a:r>
            <a:r>
              <a:rPr sz="5867" spc="-67" dirty="0">
                <a:solidFill>
                  <a:schemeClr val="bg1"/>
                </a:solidFill>
                <a:latin typeface="Times New Roman"/>
                <a:cs typeface="Times New Roman"/>
              </a:rPr>
              <a:t>НА</a:t>
            </a:r>
            <a:r>
              <a:rPr sz="5867" spc="-460" dirty="0">
                <a:solidFill>
                  <a:schemeClr val="bg1"/>
                </a:solidFill>
                <a:latin typeface="Times New Roman"/>
                <a:cs typeface="Times New Roman"/>
              </a:rPr>
              <a:t> </a:t>
            </a:r>
            <a:r>
              <a:rPr lang="ru-RU" sz="5867" spc="-133" dirty="0">
                <a:solidFill>
                  <a:schemeClr val="bg1"/>
                </a:solidFill>
                <a:latin typeface="Times New Roman"/>
                <a:cs typeface="Times New Roman"/>
              </a:rPr>
              <a:t>ГВЭ</a:t>
            </a:r>
            <a:endParaRPr sz="5867" dirty="0">
              <a:solidFill>
                <a:schemeClr val="bg1"/>
              </a:solidFill>
              <a:latin typeface="Times New Roman"/>
              <a:cs typeface="Times New Roman"/>
            </a:endParaRPr>
          </a:p>
        </p:txBody>
      </p:sp>
      <p:sp>
        <p:nvSpPr>
          <p:cNvPr id="36" name="object 5"/>
          <p:cNvSpPr/>
          <p:nvPr/>
        </p:nvSpPr>
        <p:spPr>
          <a:xfrm>
            <a:off x="186500" y="3086899"/>
            <a:ext cx="5984240" cy="2544064"/>
          </a:xfrm>
          <a:prstGeom prst="rect">
            <a:avLst/>
          </a:prstGeom>
          <a:blipFill>
            <a:blip r:embed="rId3" cstate="print"/>
            <a:stretch>
              <a:fillRect/>
            </a:stretch>
          </a:blipFill>
        </p:spPr>
        <p:txBody>
          <a:bodyPr wrap="square" lIns="0" tIns="0" rIns="0" bIns="0" rtlCol="0"/>
          <a:lstStyle/>
          <a:p>
            <a:endParaRPr sz="2400"/>
          </a:p>
        </p:txBody>
      </p:sp>
      <p:sp>
        <p:nvSpPr>
          <p:cNvPr id="37" name="object 6"/>
          <p:cNvSpPr/>
          <p:nvPr/>
        </p:nvSpPr>
        <p:spPr>
          <a:xfrm>
            <a:off x="231206" y="3326675"/>
            <a:ext cx="5401055" cy="1942592"/>
          </a:xfrm>
          <a:prstGeom prst="rect">
            <a:avLst/>
          </a:prstGeom>
          <a:blipFill>
            <a:blip r:embed="rId4" cstate="print"/>
            <a:stretch>
              <a:fillRect/>
            </a:stretch>
          </a:blipFill>
        </p:spPr>
        <p:txBody>
          <a:bodyPr wrap="square" lIns="0" tIns="0" rIns="0" bIns="0" rtlCol="0"/>
          <a:lstStyle/>
          <a:p>
            <a:endParaRPr sz="2400"/>
          </a:p>
        </p:txBody>
      </p:sp>
      <p:sp>
        <p:nvSpPr>
          <p:cNvPr id="38" name="object 7"/>
          <p:cNvSpPr/>
          <p:nvPr/>
        </p:nvSpPr>
        <p:spPr>
          <a:xfrm>
            <a:off x="250592" y="3122459"/>
            <a:ext cx="5856648" cy="2419604"/>
          </a:xfrm>
          <a:prstGeom prst="rect">
            <a:avLst/>
          </a:prstGeom>
          <a:blipFill>
            <a:blip r:embed="rId5" cstate="print"/>
            <a:stretch>
              <a:fillRect/>
            </a:stretch>
          </a:blipFill>
        </p:spPr>
        <p:txBody>
          <a:bodyPr wrap="square" lIns="0" tIns="0" rIns="0" bIns="0" rtlCol="0"/>
          <a:lstStyle/>
          <a:p>
            <a:endParaRPr sz="2400"/>
          </a:p>
        </p:txBody>
      </p:sp>
      <p:sp>
        <p:nvSpPr>
          <p:cNvPr id="39" name="object 8"/>
          <p:cNvSpPr/>
          <p:nvPr/>
        </p:nvSpPr>
        <p:spPr>
          <a:xfrm>
            <a:off x="250592" y="3122459"/>
            <a:ext cx="5857240" cy="2419773"/>
          </a:xfrm>
          <a:custGeom>
            <a:avLst/>
            <a:gdLst/>
            <a:ahLst/>
            <a:cxnLst/>
            <a:rect l="l" t="t" r="r" b="b"/>
            <a:pathLst>
              <a:path w="4392930" h="1814829">
                <a:moveTo>
                  <a:pt x="0" y="302514"/>
                </a:moveTo>
                <a:lnTo>
                  <a:pt x="3958" y="253430"/>
                </a:lnTo>
                <a:lnTo>
                  <a:pt x="15418" y="206873"/>
                </a:lnTo>
                <a:lnTo>
                  <a:pt x="33758" y="163465"/>
                </a:lnTo>
                <a:lnTo>
                  <a:pt x="58354" y="123828"/>
                </a:lnTo>
                <a:lnTo>
                  <a:pt x="88584" y="88582"/>
                </a:lnTo>
                <a:lnTo>
                  <a:pt x="123826" y="58350"/>
                </a:lnTo>
                <a:lnTo>
                  <a:pt x="163456" y="33755"/>
                </a:lnTo>
                <a:lnTo>
                  <a:pt x="206852" y="15416"/>
                </a:lnTo>
                <a:lnTo>
                  <a:pt x="253391" y="3957"/>
                </a:lnTo>
                <a:lnTo>
                  <a:pt x="302451" y="0"/>
                </a:lnTo>
                <a:lnTo>
                  <a:pt x="4090099" y="0"/>
                </a:lnTo>
                <a:lnTo>
                  <a:pt x="4139148" y="3957"/>
                </a:lnTo>
                <a:lnTo>
                  <a:pt x="4185677" y="15416"/>
                </a:lnTo>
                <a:lnTo>
                  <a:pt x="4229064" y="33755"/>
                </a:lnTo>
                <a:lnTo>
                  <a:pt x="4268686" y="58350"/>
                </a:lnTo>
                <a:lnTo>
                  <a:pt x="4303920" y="88582"/>
                </a:lnTo>
                <a:lnTo>
                  <a:pt x="4334143" y="123828"/>
                </a:lnTo>
                <a:lnTo>
                  <a:pt x="4358735" y="163465"/>
                </a:lnTo>
                <a:lnTo>
                  <a:pt x="4377071" y="206873"/>
                </a:lnTo>
                <a:lnTo>
                  <a:pt x="4388529" y="253430"/>
                </a:lnTo>
                <a:lnTo>
                  <a:pt x="4392486" y="302514"/>
                </a:lnTo>
                <a:lnTo>
                  <a:pt x="4392486" y="1512189"/>
                </a:lnTo>
                <a:lnTo>
                  <a:pt x="4388529" y="1561241"/>
                </a:lnTo>
                <a:lnTo>
                  <a:pt x="4377071" y="1607780"/>
                </a:lnTo>
                <a:lnTo>
                  <a:pt x="4358735" y="1651181"/>
                </a:lnTo>
                <a:lnTo>
                  <a:pt x="4334143" y="1690820"/>
                </a:lnTo>
                <a:lnTo>
                  <a:pt x="4303920" y="1726072"/>
                </a:lnTo>
                <a:lnTo>
                  <a:pt x="4268686" y="1756315"/>
                </a:lnTo>
                <a:lnTo>
                  <a:pt x="4229064" y="1780923"/>
                </a:lnTo>
                <a:lnTo>
                  <a:pt x="4185677" y="1799274"/>
                </a:lnTo>
                <a:lnTo>
                  <a:pt x="4139148" y="1810741"/>
                </a:lnTo>
                <a:lnTo>
                  <a:pt x="4090099" y="1814703"/>
                </a:lnTo>
                <a:lnTo>
                  <a:pt x="302451" y="1814703"/>
                </a:lnTo>
                <a:lnTo>
                  <a:pt x="253391" y="1810741"/>
                </a:lnTo>
                <a:lnTo>
                  <a:pt x="206852" y="1799274"/>
                </a:lnTo>
                <a:lnTo>
                  <a:pt x="163456" y="1780923"/>
                </a:lnTo>
                <a:lnTo>
                  <a:pt x="123826" y="1756315"/>
                </a:lnTo>
                <a:lnTo>
                  <a:pt x="88584" y="1726072"/>
                </a:lnTo>
                <a:lnTo>
                  <a:pt x="58354" y="1690820"/>
                </a:lnTo>
                <a:lnTo>
                  <a:pt x="33758" y="1651181"/>
                </a:lnTo>
                <a:lnTo>
                  <a:pt x="15418" y="1607780"/>
                </a:lnTo>
                <a:lnTo>
                  <a:pt x="3958" y="1561241"/>
                </a:lnTo>
                <a:lnTo>
                  <a:pt x="0" y="1512189"/>
                </a:lnTo>
                <a:lnTo>
                  <a:pt x="0" y="302514"/>
                </a:lnTo>
                <a:close/>
              </a:path>
            </a:pathLst>
          </a:custGeom>
          <a:ln w="9525">
            <a:solidFill>
              <a:srgbClr val="214856"/>
            </a:solidFill>
          </a:ln>
        </p:spPr>
        <p:txBody>
          <a:bodyPr wrap="square" lIns="0" tIns="0" rIns="0" bIns="0" rtlCol="0"/>
          <a:lstStyle/>
          <a:p>
            <a:endParaRPr sz="2400"/>
          </a:p>
        </p:txBody>
      </p:sp>
      <p:sp>
        <p:nvSpPr>
          <p:cNvPr id="40" name="object 9"/>
          <p:cNvSpPr txBox="1"/>
          <p:nvPr/>
        </p:nvSpPr>
        <p:spPr>
          <a:xfrm>
            <a:off x="755884" y="3571985"/>
            <a:ext cx="4845472" cy="1371315"/>
          </a:xfrm>
          <a:prstGeom prst="rect">
            <a:avLst/>
          </a:prstGeom>
        </p:spPr>
        <p:txBody>
          <a:bodyPr vert="horz" wrap="square" lIns="0" tIns="16933" rIns="0" bIns="0" rtlCol="0">
            <a:spAutoFit/>
          </a:bodyPr>
          <a:lstStyle/>
          <a:p>
            <a:pPr marL="1519729">
              <a:spcBef>
                <a:spcPts val="133"/>
              </a:spcBef>
            </a:pPr>
            <a:r>
              <a:rPr sz="3200" u="heavy" spc="-800" dirty="0">
                <a:solidFill>
                  <a:srgbClr val="C00000"/>
                </a:solidFill>
                <a:uFill>
                  <a:solidFill>
                    <a:srgbClr val="C00000"/>
                  </a:solidFill>
                </a:uFill>
                <a:latin typeface="Times New Roman"/>
                <a:cs typeface="Times New Roman"/>
              </a:rPr>
              <a:t> </a:t>
            </a:r>
            <a:r>
              <a:rPr sz="3200" b="1" u="heavy" spc="-247" dirty="0">
                <a:solidFill>
                  <a:srgbClr val="C00000"/>
                </a:solidFill>
                <a:uFill>
                  <a:solidFill>
                    <a:srgbClr val="C00000"/>
                  </a:solidFill>
                </a:uFill>
                <a:latin typeface="Arial"/>
                <a:cs typeface="Arial"/>
              </a:rPr>
              <a:t>Участник</a:t>
            </a:r>
            <a:r>
              <a:rPr sz="3200" b="1" u="heavy" spc="-200" dirty="0">
                <a:solidFill>
                  <a:srgbClr val="C00000"/>
                </a:solidFill>
                <a:uFill>
                  <a:solidFill>
                    <a:srgbClr val="C00000"/>
                  </a:solidFill>
                </a:uFill>
                <a:latin typeface="Arial"/>
                <a:cs typeface="Arial"/>
              </a:rPr>
              <a:t> </a:t>
            </a:r>
            <a:r>
              <a:rPr sz="3200" b="1" u="heavy" spc="-353" dirty="0">
                <a:solidFill>
                  <a:srgbClr val="C00000"/>
                </a:solidFill>
                <a:uFill>
                  <a:solidFill>
                    <a:srgbClr val="C00000"/>
                  </a:solidFill>
                </a:uFill>
                <a:latin typeface="Arial"/>
                <a:cs typeface="Arial"/>
              </a:rPr>
              <a:t>ГИА</a:t>
            </a:r>
            <a:endParaRPr sz="3200" dirty="0">
              <a:latin typeface="Arial"/>
              <a:cs typeface="Arial"/>
            </a:endParaRPr>
          </a:p>
          <a:p>
            <a:pPr marL="16933" algn="ctr">
              <a:spcBef>
                <a:spcPts val="40"/>
              </a:spcBef>
            </a:pPr>
            <a:r>
              <a:rPr lang="ru-RU" sz="2667" b="1" i="1" spc="-233" dirty="0">
                <a:latin typeface="Trebuchet MS"/>
                <a:cs typeface="Trebuchet MS"/>
              </a:rPr>
              <a:t>- </a:t>
            </a:r>
            <a:r>
              <a:rPr lang="ru-RU" sz="2667" b="1" i="1" spc="-233" dirty="0">
                <a:cs typeface="Trebuchet MS"/>
              </a:rPr>
              <a:t>Подать </a:t>
            </a:r>
            <a:r>
              <a:rPr lang="ru-RU" sz="2800" dirty="0"/>
              <a:t>заявления на участие в ГВЭ</a:t>
            </a:r>
            <a:r>
              <a:rPr lang="ru-RU" sz="2667" b="1" i="1" spc="-167" dirty="0">
                <a:cs typeface="Trebuchet MS"/>
              </a:rPr>
              <a:t> </a:t>
            </a:r>
            <a:endParaRPr sz="2667" dirty="0">
              <a:latin typeface="Arial Rounded MT Bold" panose="020F0704030504030204" pitchFamily="34" charset="0"/>
              <a:cs typeface="Trebuchet MS"/>
            </a:endParaRPr>
          </a:p>
        </p:txBody>
      </p:sp>
      <p:sp>
        <p:nvSpPr>
          <p:cNvPr id="41" name="object 10"/>
          <p:cNvSpPr/>
          <p:nvPr/>
        </p:nvSpPr>
        <p:spPr>
          <a:xfrm>
            <a:off x="6331269" y="3078771"/>
            <a:ext cx="5791199" cy="2552192"/>
          </a:xfrm>
          <a:prstGeom prst="rect">
            <a:avLst/>
          </a:prstGeom>
          <a:blipFill>
            <a:blip r:embed="rId6" cstate="print"/>
            <a:stretch>
              <a:fillRect/>
            </a:stretch>
          </a:blipFill>
        </p:spPr>
        <p:txBody>
          <a:bodyPr wrap="square" lIns="0" tIns="0" rIns="0" bIns="0" rtlCol="0"/>
          <a:lstStyle/>
          <a:p>
            <a:endParaRPr sz="2400"/>
          </a:p>
        </p:txBody>
      </p:sp>
      <p:sp>
        <p:nvSpPr>
          <p:cNvPr id="42" name="object 11"/>
          <p:cNvSpPr/>
          <p:nvPr/>
        </p:nvSpPr>
        <p:spPr>
          <a:xfrm>
            <a:off x="6375973" y="3078771"/>
            <a:ext cx="5376672" cy="2430271"/>
          </a:xfrm>
          <a:prstGeom prst="rect">
            <a:avLst/>
          </a:prstGeom>
          <a:blipFill>
            <a:blip r:embed="rId7" cstate="print"/>
            <a:stretch>
              <a:fillRect/>
            </a:stretch>
          </a:blipFill>
        </p:spPr>
        <p:txBody>
          <a:bodyPr wrap="square" lIns="0" tIns="0" rIns="0" bIns="0" rtlCol="0"/>
          <a:lstStyle/>
          <a:p>
            <a:endParaRPr sz="2400"/>
          </a:p>
        </p:txBody>
      </p:sp>
      <p:sp>
        <p:nvSpPr>
          <p:cNvPr id="43" name="object 12"/>
          <p:cNvSpPr/>
          <p:nvPr/>
        </p:nvSpPr>
        <p:spPr>
          <a:xfrm>
            <a:off x="6395277" y="3114333"/>
            <a:ext cx="5664708" cy="2427732"/>
          </a:xfrm>
          <a:prstGeom prst="rect">
            <a:avLst/>
          </a:prstGeom>
          <a:blipFill>
            <a:blip r:embed="rId8" cstate="print"/>
            <a:stretch>
              <a:fillRect/>
            </a:stretch>
          </a:blipFill>
        </p:spPr>
        <p:txBody>
          <a:bodyPr wrap="square" lIns="0" tIns="0" rIns="0" bIns="0" rtlCol="0"/>
          <a:lstStyle/>
          <a:p>
            <a:endParaRPr sz="2400"/>
          </a:p>
        </p:txBody>
      </p:sp>
      <p:sp>
        <p:nvSpPr>
          <p:cNvPr id="44" name="object 13"/>
          <p:cNvSpPr/>
          <p:nvPr/>
        </p:nvSpPr>
        <p:spPr>
          <a:xfrm>
            <a:off x="6395277" y="3114332"/>
            <a:ext cx="5665047" cy="2428240"/>
          </a:xfrm>
          <a:custGeom>
            <a:avLst/>
            <a:gdLst/>
            <a:ahLst/>
            <a:cxnLst/>
            <a:rect l="l" t="t" r="r" b="b"/>
            <a:pathLst>
              <a:path w="4248784" h="1821179">
                <a:moveTo>
                  <a:pt x="0" y="303530"/>
                </a:moveTo>
                <a:lnTo>
                  <a:pt x="3972" y="254294"/>
                </a:lnTo>
                <a:lnTo>
                  <a:pt x="15472" y="207589"/>
                </a:lnTo>
                <a:lnTo>
                  <a:pt x="33875" y="164038"/>
                </a:lnTo>
                <a:lnTo>
                  <a:pt x="58554" y="124266"/>
                </a:lnTo>
                <a:lnTo>
                  <a:pt x="88884" y="88900"/>
                </a:lnTo>
                <a:lnTo>
                  <a:pt x="124239" y="58562"/>
                </a:lnTo>
                <a:lnTo>
                  <a:pt x="163994" y="33878"/>
                </a:lnTo>
                <a:lnTo>
                  <a:pt x="207524" y="15473"/>
                </a:lnTo>
                <a:lnTo>
                  <a:pt x="254202" y="3972"/>
                </a:lnTo>
                <a:lnTo>
                  <a:pt x="303403" y="0"/>
                </a:lnTo>
                <a:lnTo>
                  <a:pt x="3945001" y="0"/>
                </a:lnTo>
                <a:lnTo>
                  <a:pt x="3994236" y="3972"/>
                </a:lnTo>
                <a:lnTo>
                  <a:pt x="4040941" y="15473"/>
                </a:lnTo>
                <a:lnTo>
                  <a:pt x="4084492" y="33878"/>
                </a:lnTo>
                <a:lnTo>
                  <a:pt x="4124264" y="58562"/>
                </a:lnTo>
                <a:lnTo>
                  <a:pt x="4159631" y="88900"/>
                </a:lnTo>
                <a:lnTo>
                  <a:pt x="4189968" y="124266"/>
                </a:lnTo>
                <a:lnTo>
                  <a:pt x="4214652" y="164038"/>
                </a:lnTo>
                <a:lnTo>
                  <a:pt x="4233057" y="207589"/>
                </a:lnTo>
                <a:lnTo>
                  <a:pt x="4244558" y="254294"/>
                </a:lnTo>
                <a:lnTo>
                  <a:pt x="4248531" y="303530"/>
                </a:lnTo>
                <a:lnTo>
                  <a:pt x="4248531" y="1517269"/>
                </a:lnTo>
                <a:lnTo>
                  <a:pt x="4244558" y="1566504"/>
                </a:lnTo>
                <a:lnTo>
                  <a:pt x="4233057" y="1613209"/>
                </a:lnTo>
                <a:lnTo>
                  <a:pt x="4214652" y="1656760"/>
                </a:lnTo>
                <a:lnTo>
                  <a:pt x="4189968" y="1696532"/>
                </a:lnTo>
                <a:lnTo>
                  <a:pt x="4159630" y="1731899"/>
                </a:lnTo>
                <a:lnTo>
                  <a:pt x="4124264" y="1762236"/>
                </a:lnTo>
                <a:lnTo>
                  <a:pt x="4084492" y="1786920"/>
                </a:lnTo>
                <a:lnTo>
                  <a:pt x="4040941" y="1805325"/>
                </a:lnTo>
                <a:lnTo>
                  <a:pt x="3994236" y="1816826"/>
                </a:lnTo>
                <a:lnTo>
                  <a:pt x="3945001" y="1820799"/>
                </a:lnTo>
                <a:lnTo>
                  <a:pt x="303403" y="1820799"/>
                </a:lnTo>
                <a:lnTo>
                  <a:pt x="254202" y="1816826"/>
                </a:lnTo>
                <a:lnTo>
                  <a:pt x="207524" y="1805325"/>
                </a:lnTo>
                <a:lnTo>
                  <a:pt x="163994" y="1786920"/>
                </a:lnTo>
                <a:lnTo>
                  <a:pt x="124239" y="1762236"/>
                </a:lnTo>
                <a:lnTo>
                  <a:pt x="88884" y="1731899"/>
                </a:lnTo>
                <a:lnTo>
                  <a:pt x="58554" y="1696532"/>
                </a:lnTo>
                <a:lnTo>
                  <a:pt x="33875" y="1656760"/>
                </a:lnTo>
                <a:lnTo>
                  <a:pt x="15472" y="1613209"/>
                </a:lnTo>
                <a:lnTo>
                  <a:pt x="3972" y="1566504"/>
                </a:lnTo>
                <a:lnTo>
                  <a:pt x="0" y="1517269"/>
                </a:lnTo>
                <a:lnTo>
                  <a:pt x="0" y="303530"/>
                </a:lnTo>
                <a:close/>
              </a:path>
            </a:pathLst>
          </a:custGeom>
          <a:ln w="9525">
            <a:solidFill>
              <a:srgbClr val="214856"/>
            </a:solidFill>
          </a:ln>
        </p:spPr>
        <p:txBody>
          <a:bodyPr wrap="square" lIns="0" tIns="0" rIns="0" bIns="0" rtlCol="0"/>
          <a:lstStyle/>
          <a:p>
            <a:endParaRPr sz="2400"/>
          </a:p>
        </p:txBody>
      </p:sp>
      <p:sp>
        <p:nvSpPr>
          <p:cNvPr id="45" name="object 14"/>
          <p:cNvSpPr txBox="1"/>
          <p:nvPr/>
        </p:nvSpPr>
        <p:spPr>
          <a:xfrm>
            <a:off x="6659416" y="3571985"/>
            <a:ext cx="5572019" cy="1740840"/>
          </a:xfrm>
          <a:prstGeom prst="rect">
            <a:avLst/>
          </a:prstGeom>
        </p:spPr>
        <p:txBody>
          <a:bodyPr vert="horz" wrap="square" lIns="0" tIns="16933" rIns="0" bIns="0" rtlCol="0">
            <a:spAutoFit/>
          </a:bodyPr>
          <a:lstStyle/>
          <a:p>
            <a:pPr marL="1781342">
              <a:spcBef>
                <a:spcPts val="133"/>
              </a:spcBef>
            </a:pPr>
            <a:r>
              <a:rPr sz="3200" u="heavy" spc="-793" dirty="0">
                <a:solidFill>
                  <a:srgbClr val="C00000"/>
                </a:solidFill>
                <a:uFill>
                  <a:solidFill>
                    <a:srgbClr val="C00000"/>
                  </a:solidFill>
                </a:uFill>
                <a:latin typeface="Times New Roman"/>
                <a:cs typeface="Times New Roman"/>
              </a:rPr>
              <a:t> </a:t>
            </a:r>
            <a:r>
              <a:rPr sz="3200" b="1" u="heavy" spc="-305" dirty="0" err="1">
                <a:solidFill>
                  <a:srgbClr val="C00000"/>
                </a:solidFill>
                <a:uFill>
                  <a:solidFill>
                    <a:srgbClr val="C00000"/>
                  </a:solidFill>
                </a:uFill>
                <a:latin typeface="Arial"/>
                <a:cs typeface="Arial"/>
              </a:rPr>
              <a:t>Родитель</a:t>
            </a:r>
            <a:endParaRPr sz="3200" b="1" u="heavy" spc="-305" dirty="0">
              <a:solidFill>
                <a:srgbClr val="C00000"/>
              </a:solidFill>
              <a:uFill>
                <a:solidFill>
                  <a:srgbClr val="C00000"/>
                </a:solidFill>
              </a:uFill>
              <a:latin typeface="Arial"/>
              <a:cs typeface="Arial"/>
            </a:endParaRPr>
          </a:p>
          <a:p>
            <a:pPr marL="16933">
              <a:spcBef>
                <a:spcPts val="40"/>
              </a:spcBef>
              <a:buFontTx/>
              <a:buChar char="-"/>
            </a:pPr>
            <a:r>
              <a:rPr lang="ru-RU" sz="2667" b="1" i="1" spc="-167" dirty="0">
                <a:latin typeface="Trebuchet MS"/>
                <a:cs typeface="Trebuchet MS"/>
              </a:rPr>
              <a:t>подписать заявление участника</a:t>
            </a:r>
          </a:p>
          <a:p>
            <a:pPr marL="16933">
              <a:spcBef>
                <a:spcPts val="40"/>
              </a:spcBef>
            </a:pPr>
            <a:endParaRPr sz="2667" dirty="0">
              <a:latin typeface="Trebuchet MS"/>
              <a:cs typeface="Trebuchet MS"/>
            </a:endParaRPr>
          </a:p>
          <a:p>
            <a:pPr marL="16933" marR="6773"/>
            <a:endParaRPr sz="2667" dirty="0">
              <a:latin typeface="Trebuchet MS"/>
              <a:cs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0" cy="114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Заголовок 8">
            <a:extLst>
              <a:ext uri="{FF2B5EF4-FFF2-40B4-BE49-F238E27FC236}">
                <a16:creationId xmlns:a16="http://schemas.microsoft.com/office/drawing/2014/main" id="{23C82C3B-188B-441D-8C51-8FACA6360F86}"/>
              </a:ext>
            </a:extLst>
          </p:cNvPr>
          <p:cNvSpPr>
            <a:spLocks noGrp="1"/>
          </p:cNvSpPr>
          <p:nvPr>
            <p:ph type="title"/>
          </p:nvPr>
        </p:nvSpPr>
        <p:spPr>
          <a:xfrm>
            <a:off x="2506578" y="0"/>
            <a:ext cx="10515600" cy="1325563"/>
          </a:xfrm>
        </p:spPr>
        <p:txBody>
          <a:bodyPr/>
          <a:lstStyle/>
          <a:p>
            <a:r>
              <a:rPr kumimoji="0" lang="ru-RU" sz="2800" b="0" i="0" u="none" strike="noStrike" kern="1200" cap="none" spc="0" normalizeH="0" baseline="0" noProof="0" dirty="0">
                <a:ln>
                  <a:noFill/>
                </a:ln>
                <a:solidFill>
                  <a:schemeClr val="bg1"/>
                </a:solidFill>
                <a:effectLst/>
                <a:uLnTx/>
                <a:uFillTx/>
                <a:latin typeface="Calibri" panose="020F0502020204030204"/>
                <a:ea typeface="+mn-ea"/>
                <a:cs typeface="+mn-cs"/>
              </a:rPr>
              <a:t>Результатом успешного прохождения ГИА является получение АТТЕСТАТА  О  ОСНОВНОМ  ОБЩЕМ  ОБРАЗОВАНИИ</a:t>
            </a:r>
            <a:endParaRPr lang="ru-RU" dirty="0">
              <a:solidFill>
                <a:schemeClr val="bg1"/>
              </a:solidFill>
            </a:endParaRPr>
          </a:p>
        </p:txBody>
      </p:sp>
      <p:sp>
        <p:nvSpPr>
          <p:cNvPr id="10" name="Объект 9">
            <a:extLst>
              <a:ext uri="{FF2B5EF4-FFF2-40B4-BE49-F238E27FC236}">
                <a16:creationId xmlns:a16="http://schemas.microsoft.com/office/drawing/2014/main" id="{7A2D0FCF-2736-477D-8476-ECB3B986D5B6}"/>
              </a:ext>
            </a:extLst>
          </p:cNvPr>
          <p:cNvSpPr>
            <a:spLocks noGrp="1"/>
          </p:cNvSpPr>
          <p:nvPr>
            <p:ph idx="1"/>
          </p:nvPr>
        </p:nvSpPr>
        <p:spPr>
          <a:xfrm>
            <a:off x="838200" y="1676400"/>
            <a:ext cx="10515600" cy="4351338"/>
          </a:xfrm>
        </p:spPr>
        <p:txBody>
          <a:bodyPr>
            <a:normAutofit fontScale="85000" lnSpcReduction="10000"/>
          </a:bodyPr>
          <a:lstStyle/>
          <a:p>
            <a:pPr marL="0" indent="0" algn="just">
              <a:lnSpc>
                <a:spcPct val="107000"/>
              </a:lnSpc>
              <a:spcAft>
                <a:spcPts val="800"/>
              </a:spcAft>
              <a:buNone/>
            </a:pPr>
            <a:r>
              <a:rPr lang="ru-RU" dirty="0">
                <a:effectLst/>
                <a:latin typeface="Calibri" panose="020F0502020204030204" pitchFamily="34" charset="0"/>
                <a:ea typeface="Calibri" panose="020F0502020204030204" pitchFamily="34" charset="0"/>
                <a:cs typeface="Times New Roman" panose="02020603050405020304" pitchFamily="18" charset="0"/>
              </a:rPr>
              <a:t>Для участников с ограниченными возможностями здоровья, для обучающихся-инвалидов ГИА по их желанию проводится только по двум обязательным учебным предметам: </a:t>
            </a:r>
          </a:p>
          <a:p>
            <a:pPr algn="just">
              <a:lnSpc>
                <a:spcPct val="107000"/>
              </a:lnSpc>
              <a:spcAft>
                <a:spcPts val="800"/>
              </a:spcAft>
            </a:pPr>
            <a:r>
              <a:rPr lang="ru-RU"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математике и русскому языку.</a:t>
            </a:r>
          </a:p>
          <a:p>
            <a:pPr marL="0" indent="0" algn="just">
              <a:lnSpc>
                <a:spcPct val="107000"/>
              </a:lnSpc>
              <a:spcAft>
                <a:spcPts val="800"/>
              </a:spcAft>
              <a:buNone/>
            </a:pPr>
            <a:r>
              <a:rPr lang="ru-RU" dirty="0">
                <a:latin typeface="Calibri" panose="020F0502020204030204" pitchFamily="34" charset="0"/>
                <a:ea typeface="Calibri" panose="020F0502020204030204" pitchFamily="34" charset="0"/>
                <a:cs typeface="Times New Roman" panose="02020603050405020304" pitchFamily="18" charset="0"/>
              </a:rPr>
              <a:t>Д</a:t>
            </a:r>
            <a:r>
              <a:rPr lang="ru-RU" dirty="0">
                <a:effectLst/>
                <a:latin typeface="Calibri" panose="020F0502020204030204" pitchFamily="34" charset="0"/>
                <a:ea typeface="Calibri" panose="020F0502020204030204" pitchFamily="34" charset="0"/>
                <a:cs typeface="Times New Roman" panose="02020603050405020304" pitchFamily="18" charset="0"/>
              </a:rPr>
              <a:t>опускается сочетание форм проведения ГИА (ОГЭ и ГВЭ) по их желанию.</a:t>
            </a:r>
          </a:p>
          <a:p>
            <a:pPr marL="0" indent="0" algn="just">
              <a:lnSpc>
                <a:spcPct val="107000"/>
              </a:lnSpc>
              <a:spcAft>
                <a:spcPts val="800"/>
              </a:spcAft>
              <a:buNone/>
            </a:pPr>
            <a:r>
              <a:rPr lang="ru-RU" dirty="0">
                <a:solidFill>
                  <a:srgbClr val="C00000"/>
                </a:solidFill>
              </a:rPr>
              <a:t>ВАЖНО! </a:t>
            </a:r>
            <a:r>
              <a:rPr lang="ru-RU" dirty="0"/>
              <a:t>Участник ГВЭ может выбрать только ту форму проведения, которая доступна для определенной категории, в том числе нозологической, к которой он относится.</a:t>
            </a:r>
          </a:p>
          <a:p>
            <a:pPr marL="0" indent="0" algn="just">
              <a:lnSpc>
                <a:spcPct val="107000"/>
              </a:lnSpc>
              <a:spcAft>
                <a:spcPts val="800"/>
              </a:spcAft>
              <a:buNone/>
            </a:pPr>
            <a:r>
              <a:rPr lang="ru-RU" b="1" dirty="0"/>
              <a:t>                                   </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7420</TotalTime>
  <Words>2146</Words>
  <Application>Microsoft Office PowerPoint</Application>
  <PresentationFormat>Широкоэкранный</PresentationFormat>
  <Paragraphs>182</Paragraphs>
  <Slides>40</Slides>
  <Notes>0</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2</vt:i4>
      </vt:variant>
      <vt:variant>
        <vt:lpstr>Заголовки слайдов</vt:lpstr>
      </vt:variant>
      <vt:variant>
        <vt:i4>40</vt:i4>
      </vt:variant>
    </vt:vector>
  </HeadingPairs>
  <TitlesOfParts>
    <vt:vector size="53" baseType="lpstr">
      <vt:lpstr>Arial</vt:lpstr>
      <vt:lpstr>Arial Rounded MT Bold</vt:lpstr>
      <vt:lpstr>Book Antiqua</vt:lpstr>
      <vt:lpstr>Calibri</vt:lpstr>
      <vt:lpstr>Calibri Light</vt:lpstr>
      <vt:lpstr>Cambria</vt:lpstr>
      <vt:lpstr>Georgia</vt:lpstr>
      <vt:lpstr>Tahoma</vt:lpstr>
      <vt:lpstr>Times New Roman</vt:lpstr>
      <vt:lpstr>Trebuchet MS</vt:lpstr>
      <vt:lpstr>Wingdings</vt:lpstr>
      <vt:lpstr>Тема Office</vt:lpstr>
      <vt:lpstr>Office Theme</vt:lpstr>
      <vt:lpstr>ГОСУДАРСТВЕННАЯ ИТОГОВАЯ АТТЕСТАЦИЯ</vt:lpstr>
      <vt:lpstr>Государственный выпускной экзамен ГВЭ-9</vt:lpstr>
      <vt:lpstr>Презентация PowerPoint</vt:lpstr>
      <vt:lpstr>Специальные условия при проведении государственной итоговой аттестации организуются на основании: </vt:lpstr>
      <vt:lpstr>Для обучающихся с РАС - создаются следующие условия проведения ГИА: </vt:lpstr>
      <vt:lpstr>Ассистенты</vt:lpstr>
      <vt:lpstr>Ассистенты</vt:lpstr>
      <vt:lpstr>РЕГИСТРАЦИЯ НА ГВЭ</vt:lpstr>
      <vt:lpstr>Результатом успешного прохождения ГИА является получение АТТЕСТАТА  О  ОСНОВНОМ  ОБЩЕМ  ОБРАЗОВАНИИ</vt:lpstr>
      <vt:lpstr> Русский язык</vt:lpstr>
      <vt:lpstr>Русский язык</vt:lpstr>
      <vt:lpstr>Образец осложнённого списывания  500-е номера вариантов </vt:lpstr>
      <vt:lpstr>Образец диктанта. 600-е номера вариантов </vt:lpstr>
      <vt:lpstr>Презентация PowerPoint</vt:lpstr>
      <vt:lpstr>Математика 100-ые номера вариантов(РАС)</vt:lpstr>
      <vt:lpstr>Презентация PowerPoint</vt:lpstr>
      <vt:lpstr>Презентация PowerPoint</vt:lpstr>
      <vt:lpstr>Математика 100-ые номера вариантов(РАС)</vt:lpstr>
      <vt:lpstr>Расписания ГВЭ 2026 основной период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НЕЯВКА НА ЭКЗАМЕН</vt:lpstr>
      <vt:lpstr>ДОСРОЧНОЕ ЗАВЕРШЕНИЕ ЭКЗАМЕНА</vt:lpstr>
      <vt:lpstr>Презентация PowerPoint</vt:lpstr>
      <vt:lpstr>Презентация PowerPoint</vt:lpstr>
      <vt:lpstr>АПЕЛЛЯЦИЯ О НАРУШЕНИИ  установленного ПОРЯДКА ПРОВЕДЕНИЯ ГИА</vt:lpstr>
      <vt:lpstr>Апелляция о несогласии  с выставленными баллами </vt:lpstr>
      <vt:lpstr>Презентация PowerPoint</vt:lpstr>
      <vt:lpstr>ПОВТОРНЫЙ ДОПУСК</vt:lpstr>
      <vt:lpstr>Презентация PowerPoint</vt:lpstr>
      <vt:lpstr>ИТОГОВЫЕ ОТМЕТКИ</vt:lpstr>
      <vt:lpstr>Информацию по ГИА 2026 можно найти:</vt:lpstr>
      <vt:lpstr>Презентация PowerPoint</vt:lpstr>
      <vt:lpstr>Изменения КИМ</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ГОСУДАРСТВЕННАЯ ИТОГОВАЯ АТТЕСТАЦИЯ ПО ОБРАЗОВАТЕЛЬНЫМ</dc:title>
  <dc:creator>Олег Фогель</dc:creator>
  <cp:lastModifiedBy>игорь</cp:lastModifiedBy>
  <cp:revision>64</cp:revision>
  <dcterms:created xsi:type="dcterms:W3CDTF">2023-03-22T14:34:26Z</dcterms:created>
  <dcterms:modified xsi:type="dcterms:W3CDTF">2026-02-23T17:08:37Z</dcterms:modified>
</cp:coreProperties>
</file>